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69" r:id="rId2"/>
    <p:sldId id="348" r:id="rId3"/>
    <p:sldId id="356" r:id="rId4"/>
    <p:sldId id="375" r:id="rId5"/>
    <p:sldId id="379" r:id="rId6"/>
    <p:sldId id="357" r:id="rId7"/>
    <p:sldId id="358" r:id="rId8"/>
    <p:sldId id="368" r:id="rId9"/>
    <p:sldId id="376" r:id="rId10"/>
    <p:sldId id="359" r:id="rId11"/>
    <p:sldId id="377" r:id="rId12"/>
    <p:sldId id="378" r:id="rId13"/>
    <p:sldId id="380" r:id="rId14"/>
    <p:sldId id="371" r:id="rId15"/>
    <p:sldId id="381" r:id="rId16"/>
    <p:sldId id="372" r:id="rId17"/>
    <p:sldId id="382" r:id="rId18"/>
    <p:sldId id="383" r:id="rId19"/>
    <p:sldId id="384" r:id="rId20"/>
    <p:sldId id="386" r:id="rId21"/>
    <p:sldId id="387" r:id="rId22"/>
    <p:sldId id="388" r:id="rId23"/>
    <p:sldId id="390" r:id="rId24"/>
    <p:sldId id="385" r:id="rId25"/>
    <p:sldId id="391" r:id="rId26"/>
    <p:sldId id="392" r:id="rId27"/>
    <p:sldId id="393" r:id="rId28"/>
    <p:sldId id="394" r:id="rId29"/>
    <p:sldId id="395" r:id="rId30"/>
    <p:sldId id="396" r:id="rId31"/>
    <p:sldId id="397" r:id="rId32"/>
    <p:sldId id="398" r:id="rId33"/>
    <p:sldId id="399" r:id="rId34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0000"/>
    <a:srgbClr val="5412D8"/>
    <a:srgbClr val="006600"/>
    <a:srgbClr val="380E66"/>
    <a:srgbClr val="CC0099"/>
    <a:srgbClr val="800000"/>
    <a:srgbClr val="FF0000"/>
    <a:srgbClr val="663300"/>
    <a:srgbClr val="CC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80" d="100"/>
          <a:sy n="80" d="100"/>
        </p:scale>
        <p:origin x="-3300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5801487D-0A6F-403A-A571-725A2EECDD21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xmlns="" val="3536201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wzorce stylu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F64D2A6A-6E5F-44A9-9B3B-F3FC26FB7F7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xmlns="" val="2583197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4B1846-0DAC-4EBF-8505-0DE6F5465341}" type="slidenum">
              <a:rPr lang="pl-PL" altLang="en-US" smtClean="0"/>
              <a:pPr/>
              <a:t>1</a:t>
            </a:fld>
            <a:endParaRPr lang="pl-PL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7288630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10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11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12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13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14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15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16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17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18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19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2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20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21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22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23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24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25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26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27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28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29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CD3F61-E0AC-492F-AA7B-13456332CDBF}" type="slidenum">
              <a:rPr lang="pl-PL" altLang="en-US" smtClean="0"/>
              <a:pPr/>
              <a:t>3</a:t>
            </a:fld>
            <a:endParaRPr lang="pl-PL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9558172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30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31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32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33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CD3F61-E0AC-492F-AA7B-13456332CDBF}" type="slidenum">
              <a:rPr lang="pl-PL" altLang="en-US" smtClean="0"/>
              <a:pPr/>
              <a:t>4</a:t>
            </a:fld>
            <a:endParaRPr lang="pl-PL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955817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5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6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7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8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9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7498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C42F3-4E62-4621-BA94-75FC42ECCA3D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EDF48-72F9-4043-8576-58918D1394E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EA4F2-0081-40A4-84D4-17E56B7AAA98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0AD86-02D2-459D-A146-984C98073598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A94DD-6CA9-4B65-9462-C76C06CE7D02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C6534-5EFB-4EE8-B085-F45334DA8380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1A5-F407-4AE9-927B-3EA36ADCD842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00B21-1287-4338-A4CF-738D91236A99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E1DFF-C09F-451A-9318-430DC57FD130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05B88-A2A8-46F7-A0EF-7DC796D7B384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EA8B0-FB6C-4F99-9362-B625558D872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C152C-D748-4562-A31D-7AF2C0C549A9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wzorzec stylu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wzorce stylu tekstu</a:t>
            </a:r>
          </a:p>
          <a:p>
            <a:pPr lvl="1"/>
            <a:r>
              <a:rPr lang="pl-PL" altLang="en-US" smtClean="0"/>
              <a:t>Drugi poziom</a:t>
            </a:r>
          </a:p>
          <a:p>
            <a:pPr lvl="2"/>
            <a:r>
              <a:rPr lang="pl-PL" altLang="en-US" smtClean="0"/>
              <a:t>Trzeci poziom</a:t>
            </a:r>
          </a:p>
          <a:p>
            <a:pPr lvl="3"/>
            <a:r>
              <a:rPr lang="pl-PL" altLang="en-US" smtClean="0"/>
              <a:t>Czwarty poziom</a:t>
            </a:r>
          </a:p>
          <a:p>
            <a:pPr lvl="4"/>
            <a:r>
              <a:rPr lang="pl-PL" altLang="en-US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A8331759-7C93-437C-B11D-109A32228CCB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628800"/>
            <a:ext cx="8964488" cy="1728192"/>
          </a:xfrm>
        </p:spPr>
        <p:txBody>
          <a:bodyPr/>
          <a:lstStyle/>
          <a:p>
            <a:r>
              <a:rPr lang="pl-PL" sz="4000" b="1" dirty="0" smtClean="0">
                <a:solidFill>
                  <a:srgbClr val="C00000"/>
                </a:solidFill>
              </a:rPr>
              <a:t>Estymacja i prognozowanie szeregów czasowych SARIMA</a:t>
            </a:r>
            <a:br>
              <a:rPr lang="pl-PL" sz="4000" b="1" dirty="0" smtClean="0">
                <a:solidFill>
                  <a:srgbClr val="C00000"/>
                </a:solidFill>
              </a:rPr>
            </a:br>
            <a:r>
              <a:rPr lang="pl-PL" sz="4000" b="1" dirty="0" smtClean="0">
                <a:solidFill>
                  <a:srgbClr val="C00000"/>
                </a:solidFill>
              </a:rPr>
              <a:t>Analiza własności reszt. Ocena prognoz </a:t>
            </a:r>
            <a:endParaRPr lang="pl-PL" altLang="en-US" sz="3800" b="1" dirty="0" smtClean="0">
              <a:solidFill>
                <a:srgbClr val="C00000"/>
              </a:solidFill>
            </a:endParaRPr>
          </a:p>
        </p:txBody>
      </p: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0" y="3810000"/>
            <a:ext cx="9144000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l-PL" altLang="en-US" sz="2400" dirty="0">
                <a:solidFill>
                  <a:srgbClr val="000000"/>
                </a:solidFill>
              </a:rPr>
              <a:t>Marzena Nowakowska </a:t>
            </a:r>
          </a:p>
          <a:p>
            <a:pPr algn="ctr">
              <a:spcBef>
                <a:spcPct val="20000"/>
              </a:spcBef>
            </a:pPr>
            <a:r>
              <a:rPr lang="pl-PL" altLang="en-US" sz="2400" dirty="0">
                <a:solidFill>
                  <a:srgbClr val="000000"/>
                </a:solidFill>
              </a:rPr>
              <a:t>Wydział Zarządzania i Modelowania Komputerowego </a:t>
            </a:r>
            <a:br>
              <a:rPr lang="pl-PL" altLang="en-US" sz="2400" dirty="0">
                <a:solidFill>
                  <a:srgbClr val="000000"/>
                </a:solidFill>
              </a:rPr>
            </a:br>
            <a:r>
              <a:rPr lang="pl-PL" altLang="en-US" sz="2400" dirty="0">
                <a:solidFill>
                  <a:srgbClr val="000000"/>
                </a:solidFill>
              </a:rPr>
              <a:t>Politechnika Świętokrzyska</a:t>
            </a:r>
          </a:p>
          <a:p>
            <a:pPr algn="ctr">
              <a:spcBef>
                <a:spcPct val="20000"/>
              </a:spcBef>
            </a:pPr>
            <a:r>
              <a:rPr lang="pl-PL" altLang="en-US" sz="2400" dirty="0">
                <a:solidFill>
                  <a:srgbClr val="000000"/>
                </a:solidFill>
              </a:rPr>
              <a:t>Budynek C, p. 3.21</a:t>
            </a:r>
          </a:p>
          <a:p>
            <a:pPr algn="ctr">
              <a:spcBef>
                <a:spcPct val="20000"/>
              </a:spcBef>
            </a:pPr>
            <a:r>
              <a:rPr lang="pl-PL" altLang="en-US" sz="2400" dirty="0" err="1">
                <a:solidFill>
                  <a:srgbClr val="000000"/>
                </a:solidFill>
              </a:rPr>
              <a:t>spimn@tu.kielce.pl</a:t>
            </a:r>
            <a:endParaRPr lang="pl-PL" altLang="en-US" sz="2400" dirty="0">
              <a:solidFill>
                <a:srgbClr val="00000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47667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rgbClr val="0000FF"/>
                </a:solidFill>
              </a:rPr>
              <a:t>SZEREGI CZASOWE</a:t>
            </a:r>
            <a:endParaRPr lang="pl-PL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72008"/>
            <a:ext cx="8820472" cy="548680"/>
          </a:xfrm>
        </p:spPr>
        <p:txBody>
          <a:bodyPr/>
          <a:lstStyle/>
          <a:p>
            <a:pPr lvl="0"/>
            <a:r>
              <a:rPr lang="pl-PL" altLang="en-US" sz="3200" b="1" dirty="0" smtClean="0">
                <a:solidFill>
                  <a:srgbClr val="000000"/>
                </a:solidFill>
              </a:rPr>
              <a:t>Funkcja </a:t>
            </a:r>
            <a:r>
              <a:rPr lang="pl-PL" altLang="en-US" sz="3200" b="1" kern="12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rPr>
              <a:t>Box.test</a:t>
            </a:r>
            <a:r>
              <a:rPr lang="pl-PL" sz="3200" b="1" kern="12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rPr>
              <a:t>(x, ...) </a:t>
            </a:r>
            <a:r>
              <a:rPr lang="pl-PL" sz="3200" b="1" dirty="0" smtClean="0">
                <a:solidFill>
                  <a:srgbClr val="000000"/>
                </a:solidFill>
              </a:rPr>
              <a:t>biblioteka</a:t>
            </a:r>
            <a:r>
              <a:rPr lang="pl-PL" sz="3200" b="1" dirty="0" smtClean="0">
                <a:solidFill>
                  <a:srgbClr val="0000CC"/>
                </a:solidFill>
              </a:rPr>
              <a:t> </a:t>
            </a:r>
            <a:r>
              <a:rPr lang="pl-PL" sz="3200" b="1" dirty="0" err="1" smtClean="0">
                <a:solidFill>
                  <a:srgbClr val="0000FF"/>
                </a:solidFill>
              </a:rPr>
              <a:t>stats</a:t>
            </a:r>
            <a:endParaRPr lang="pl-PL" altLang="en-US" sz="3200" b="1" dirty="0" smtClean="0">
              <a:solidFill>
                <a:srgbClr val="0000FF"/>
              </a:solidFill>
            </a:endParaRPr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92696"/>
            <a:ext cx="878497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39552" y="2132856"/>
          <a:ext cx="7416824" cy="3470148"/>
        </p:xfrm>
        <a:graphic>
          <a:graphicData uri="http://schemas.openxmlformats.org/drawingml/2006/table">
            <a:tbl>
              <a:tblPr/>
              <a:tblGrid>
                <a:gridCol w="1107408"/>
                <a:gridCol w="6309416"/>
              </a:tblGrid>
              <a:tr h="263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latin typeface="Calibri"/>
                          <a:ea typeface="Times New Roman"/>
                          <a:cs typeface="Times New Roman"/>
                        </a:rPr>
                        <a:t>Szereg czasowy.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4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lag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Parametr informujący o tym, jaka ma być maksymalna wartości opóźnienia dla autokorelacji w celu wyliczenia statystyki testowej; wartość </a:t>
                      </a:r>
                      <a:r>
                        <a:rPr lang="pl-PL" sz="1800" i="1" dirty="0">
                          <a:latin typeface="Calibri"/>
                          <a:ea typeface="Times New Roman"/>
                          <a:cs typeface="Times New Roman"/>
                        </a:rPr>
                        <a:t>k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latin typeface="Calibri"/>
                          <a:ea typeface="Times New Roman"/>
                          <a:cs typeface="Times New Roman"/>
                        </a:rPr>
                        <a:t>type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18330" algn="l"/>
                        </a:tabLst>
                      </a:pP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Wersja testu; dopuszczalne wartości: "</a:t>
                      </a:r>
                      <a:r>
                        <a:rPr lang="pl-PL" sz="1800" dirty="0" err="1">
                          <a:latin typeface="Calibri"/>
                          <a:ea typeface="Times New Roman"/>
                          <a:cs typeface="Times New Roman"/>
                        </a:rPr>
                        <a:t>Box-Pierce</a:t>
                      </a: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" (domyślna), "</a:t>
                      </a:r>
                      <a:r>
                        <a:rPr lang="pl-PL" sz="1800" dirty="0" err="1">
                          <a:latin typeface="Calibri"/>
                          <a:ea typeface="Times New Roman"/>
                          <a:cs typeface="Times New Roman"/>
                        </a:rPr>
                        <a:t>Ljung-Box</a:t>
                      </a: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"	.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4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latin typeface="Calibri"/>
                          <a:ea typeface="Times New Roman"/>
                          <a:cs typeface="Times New Roman"/>
                        </a:rPr>
                        <a:t>fitdf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Wartość, która musi być odjęta od liczby stopni swobody. mająca znaczenia, jeżeli szereg jest szeregiem reszt. Wartość domyślna: 0. W przypadku estymacji modelu ARIMA należy podać sumę wartości rzędów składowych modelu: </a:t>
                      </a:r>
                      <a:r>
                        <a:rPr lang="pl-PL" sz="1800" i="1" dirty="0"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 + </a:t>
                      </a:r>
                      <a:r>
                        <a:rPr lang="pl-PL" sz="1800" i="1" dirty="0" err="1"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 + </a:t>
                      </a:r>
                      <a:r>
                        <a:rPr lang="pl-PL" sz="1800" i="1" dirty="0">
                          <a:latin typeface="Calibri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 +</a:t>
                      </a:r>
                      <a:r>
                        <a:rPr lang="pl-PL" sz="1800" i="1" dirty="0" err="1">
                          <a:latin typeface="Calibri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;  </a:t>
                      </a:r>
                      <a:r>
                        <a:rPr lang="pl-PL" sz="1800" i="1" dirty="0">
                          <a:latin typeface="Calibri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 &gt; </a:t>
                      </a:r>
                      <a:r>
                        <a:rPr lang="pl-PL" sz="1800" i="1" dirty="0"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 + </a:t>
                      </a:r>
                      <a:r>
                        <a:rPr lang="pl-PL" sz="1800" i="1" dirty="0" err="1"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 + </a:t>
                      </a:r>
                      <a:r>
                        <a:rPr lang="pl-PL" sz="1800" i="1" dirty="0">
                          <a:latin typeface="Calibri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pl-PL" sz="1800" dirty="0">
                          <a:latin typeface="Calibri"/>
                          <a:ea typeface="Times New Roman"/>
                          <a:cs typeface="Times New Roman"/>
                        </a:rPr>
                        <a:t> +</a:t>
                      </a:r>
                      <a:r>
                        <a:rPr lang="pl-PL" sz="1800" i="1" dirty="0" err="1">
                          <a:latin typeface="Calibri"/>
                          <a:ea typeface="Times New Roman"/>
                          <a:cs typeface="Times New Roman"/>
                        </a:rPr>
                        <a:t>Q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4624"/>
            <a:ext cx="8820472" cy="548680"/>
          </a:xfrm>
        </p:spPr>
        <p:txBody>
          <a:bodyPr/>
          <a:lstStyle/>
          <a:p>
            <a:pPr lvl="0"/>
            <a:r>
              <a:rPr lang="pl-PL" altLang="en-US" sz="3200" b="1" dirty="0" smtClean="0">
                <a:solidFill>
                  <a:srgbClr val="000000"/>
                </a:solidFill>
              </a:rPr>
              <a:t>Funkcja </a:t>
            </a:r>
            <a:r>
              <a:rPr lang="pl-PL" altLang="en-US" sz="3200" b="1" kern="12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rPr>
              <a:t>tsdiag</a:t>
            </a:r>
            <a:r>
              <a:rPr lang="pl-PL" sz="3200" b="1" kern="12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rPr>
              <a:t>(x, ...) </a:t>
            </a:r>
            <a:r>
              <a:rPr lang="pl-PL" sz="3200" b="1" dirty="0" smtClean="0">
                <a:solidFill>
                  <a:srgbClr val="000000"/>
                </a:solidFill>
              </a:rPr>
              <a:t>biblioteka</a:t>
            </a:r>
            <a:r>
              <a:rPr lang="pl-PL" sz="3200" b="1" dirty="0" smtClean="0">
                <a:solidFill>
                  <a:srgbClr val="0000CC"/>
                </a:solidFill>
              </a:rPr>
              <a:t> </a:t>
            </a:r>
            <a:r>
              <a:rPr lang="pl-PL" sz="3200" b="1" dirty="0" err="1" smtClean="0">
                <a:solidFill>
                  <a:srgbClr val="0000FF"/>
                </a:solidFill>
              </a:rPr>
              <a:t>stats</a:t>
            </a:r>
            <a:endParaRPr lang="pl-PL" altLang="en-US" sz="3200" b="1" dirty="0" smtClean="0">
              <a:solidFill>
                <a:srgbClr val="0000FF"/>
              </a:solidFill>
            </a:endParaRPr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20688"/>
            <a:ext cx="878497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95536" y="1916832"/>
          <a:ext cx="8424936" cy="1261872"/>
        </p:xfrm>
        <a:graphic>
          <a:graphicData uri="http://schemas.openxmlformats.org/drawingml/2006/table">
            <a:tbl>
              <a:tblPr/>
              <a:tblGrid>
                <a:gridCol w="936104"/>
                <a:gridCol w="7488832"/>
              </a:tblGrid>
              <a:tr h="279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object</a:t>
                      </a: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Dopasowany model szeregu czasowego.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gof.lag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Maksymalna liczba opóźnień dla testu </a:t>
                      </a:r>
                      <a:r>
                        <a:rPr lang="pl-PL" sz="1800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portmanteau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losowości dla opóźnień od 1 do opóźnienia </a:t>
                      </a:r>
                      <a:r>
                        <a:rPr lang="pl-PL" sz="1800" i="1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gof.lag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179512" y="3140968"/>
            <a:ext cx="88569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Wyznaczone w funkcji </a:t>
            </a:r>
            <a:r>
              <a:rPr kumimoji="0" lang="pl-PL" sz="18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tsdiag</a:t>
            </a: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1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p-wartości</a:t>
            </a: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dla testu losowości nie uwzględniają korekty liczby stopni swobody, którą należy zastosować analizując reszty z dopasowanego modelu, co może doprowadzić do błędnych wniosków.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07504" y="4077072"/>
            <a:ext cx="882047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Funkcja </a:t>
            </a:r>
            <a:r>
              <a:rPr kumimoji="0" lang="pl-PL" alt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qqnorm</a:t>
            </a:r>
            <a:r>
              <a:rPr kumimoji="0" lang="pl-PL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x, ...) </a:t>
            </a: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biblioteka</a:t>
            </a: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l-PL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stats</a:t>
            </a:r>
            <a:endParaRPr kumimoji="0" lang="pl-PL" alt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36512" y="4653136"/>
            <a:ext cx="93972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l-PL" sz="1800" b="0" dirty="0" smtClean="0">
                <a:solidFill>
                  <a:srgbClr val="000000"/>
                </a:solidFill>
                <a:latin typeface="Calibri" pitchFamily="34" charset="0"/>
              </a:rPr>
              <a:t>Tworzy wykres QQ </a:t>
            </a:r>
            <a:r>
              <a:rPr lang="pl-PL" sz="1800" b="0" dirty="0" err="1" smtClean="0">
                <a:solidFill>
                  <a:srgbClr val="000000"/>
                </a:solidFill>
                <a:latin typeface="Calibri" pitchFamily="34" charset="0"/>
              </a:rPr>
              <a:t>kwantyli</a:t>
            </a:r>
            <a:r>
              <a:rPr lang="pl-PL" sz="1800" b="0" dirty="0" smtClean="0">
                <a:solidFill>
                  <a:srgbClr val="000000"/>
                </a:solidFill>
                <a:latin typeface="Calibri" pitchFamily="34" charset="0"/>
              </a:rPr>
              <a:t> wartości </a:t>
            </a:r>
            <a:r>
              <a:rPr lang="pl-PL" sz="1800" b="0" i="1" dirty="0" smtClean="0">
                <a:solidFill>
                  <a:srgbClr val="000000"/>
                </a:solidFill>
                <a:latin typeface="Calibri" pitchFamily="34" charset="0"/>
              </a:rPr>
              <a:t>x</a:t>
            </a:r>
            <a:r>
              <a:rPr lang="pl-PL" sz="1800" b="0" dirty="0" smtClean="0">
                <a:solidFill>
                  <a:srgbClr val="000000"/>
                </a:solidFill>
                <a:latin typeface="Calibri" pitchFamily="34" charset="0"/>
              </a:rPr>
              <a:t> (empirycznych) i  </a:t>
            </a:r>
            <a:r>
              <a:rPr lang="pl-PL" sz="1800" b="0" dirty="0" err="1" smtClean="0">
                <a:solidFill>
                  <a:srgbClr val="000000"/>
                </a:solidFill>
                <a:latin typeface="Calibri" pitchFamily="34" charset="0"/>
              </a:rPr>
              <a:t>kwantyli</a:t>
            </a:r>
            <a:r>
              <a:rPr lang="pl-PL" sz="1800" b="0" dirty="0" smtClean="0">
                <a:solidFill>
                  <a:srgbClr val="000000"/>
                </a:solidFill>
                <a:latin typeface="Calibri" pitchFamily="34" charset="0"/>
              </a:rPr>
              <a:t> rozkładu N(0,1) (teoretycznych).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323528" y="5085184"/>
          <a:ext cx="8640960" cy="1577340"/>
        </p:xfrm>
        <a:graphic>
          <a:graphicData uri="http://schemas.openxmlformats.org/drawingml/2006/table">
            <a:tbl>
              <a:tblPr/>
              <a:tblGrid>
                <a:gridCol w="1271177"/>
                <a:gridCol w="7369783"/>
              </a:tblGrid>
              <a:tr h="191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Wektor numeryczny (w szczególności szereg czasowy klasy </a:t>
                      </a:r>
                      <a:r>
                        <a:rPr lang="pl-PL" sz="1800" i="1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ts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).</a:t>
                      </a: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plot.it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Flaga informująca o tym, czy wykres ma być wyświetlany; </a:t>
                      </a:r>
                      <a:r>
                        <a:rPr lang="pl-PL" sz="1800" i="1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plot.it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= TRUE</a:t>
                      </a: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ylim, main, xlab, ylab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Parametry graficzne; </a:t>
                      </a:r>
                      <a:r>
                        <a:rPr lang="pl-PL" sz="1800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main="Normal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Q-Q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plot", </a:t>
                      </a:r>
                      <a:r>
                        <a:rPr lang="pl-PL" sz="1800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xlab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= "</a:t>
                      </a:r>
                      <a:r>
                        <a:rPr lang="pl-PL" sz="1800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Theoretical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Quantiles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", </a:t>
                      </a:r>
                      <a:b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800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ylab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= "</a:t>
                      </a:r>
                      <a:r>
                        <a:rPr lang="pl-PL" sz="1800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Sample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Quantiles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".</a:t>
                      </a: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16024"/>
            <a:ext cx="8820472" cy="548680"/>
          </a:xfrm>
        </p:spPr>
        <p:txBody>
          <a:bodyPr/>
          <a:lstStyle/>
          <a:p>
            <a:pPr lvl="0"/>
            <a:r>
              <a:rPr lang="pl-PL" altLang="en-US" sz="3200" b="1" dirty="0" smtClean="0">
                <a:solidFill>
                  <a:srgbClr val="000000"/>
                </a:solidFill>
              </a:rPr>
              <a:t>Funkcja </a:t>
            </a:r>
            <a:r>
              <a:rPr lang="pl-PL" altLang="en-US" sz="3200" b="1" kern="12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rPr>
              <a:t>qqline</a:t>
            </a:r>
            <a:r>
              <a:rPr lang="pl-PL" sz="3200" b="1" kern="12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rPr>
              <a:t>(x, ...) </a:t>
            </a:r>
            <a:r>
              <a:rPr lang="pl-PL" sz="3200" b="1" dirty="0" smtClean="0">
                <a:solidFill>
                  <a:srgbClr val="000000"/>
                </a:solidFill>
              </a:rPr>
              <a:t>biblioteka</a:t>
            </a:r>
            <a:r>
              <a:rPr lang="pl-PL" sz="3200" b="1" dirty="0" smtClean="0">
                <a:solidFill>
                  <a:srgbClr val="0000CC"/>
                </a:solidFill>
              </a:rPr>
              <a:t> </a:t>
            </a:r>
            <a:r>
              <a:rPr lang="pl-PL" sz="3200" b="1" dirty="0" err="1" smtClean="0">
                <a:solidFill>
                  <a:srgbClr val="0000FF"/>
                </a:solidFill>
              </a:rPr>
              <a:t>stats</a:t>
            </a:r>
            <a:endParaRPr lang="pl-PL" altLang="en-US" sz="3200" b="1" dirty="0" smtClean="0">
              <a:solidFill>
                <a:srgbClr val="0000FF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79512" y="3600400"/>
            <a:ext cx="882047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0" lang="pl-PL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Funkcja </a:t>
            </a:r>
            <a:r>
              <a:rPr kumimoji="0" lang="pl-PL" alt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shapiro.test</a:t>
            </a:r>
            <a:r>
              <a:rPr kumimoji="0" lang="pl-PL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x)</a:t>
            </a: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pl-PL" sz="3200" dirty="0" smtClean="0">
                <a:solidFill>
                  <a:srgbClr val="000000"/>
                </a:solidFill>
              </a:rPr>
              <a:t>biblioteka</a:t>
            </a:r>
            <a:r>
              <a:rPr lang="pl-PL" sz="3200" dirty="0" smtClean="0">
                <a:solidFill>
                  <a:srgbClr val="0000CC"/>
                </a:solidFill>
              </a:rPr>
              <a:t> </a:t>
            </a:r>
            <a:r>
              <a:rPr lang="pl-PL" sz="3200" dirty="0" err="1" smtClean="0">
                <a:solidFill>
                  <a:srgbClr val="0000FF"/>
                </a:solidFill>
              </a:rPr>
              <a:t>stats</a:t>
            </a:r>
            <a:endParaRPr kumimoji="0" lang="pl-PL" alt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07504" y="982469"/>
            <a:ext cx="89644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l-PL" sz="1800" b="0" dirty="0" smtClean="0">
                <a:solidFill>
                  <a:srgbClr val="000000"/>
                </a:solidFill>
                <a:latin typeface="Calibri" pitchFamily="34" charset="0"/>
              </a:rPr>
              <a:t>Dodaje linię do „teoretycznego”, domyślnie normalnego, wykresu </a:t>
            </a:r>
            <a:r>
              <a:rPr lang="pl-PL" sz="1800" b="0" dirty="0" err="1" smtClean="0">
                <a:solidFill>
                  <a:srgbClr val="000000"/>
                </a:solidFill>
                <a:latin typeface="Calibri" pitchFamily="34" charset="0"/>
              </a:rPr>
              <a:t>kwantyl-kwantyl</a:t>
            </a:r>
            <a:r>
              <a:rPr lang="pl-PL" sz="1800" b="0" dirty="0" smtClean="0">
                <a:solidFill>
                  <a:srgbClr val="000000"/>
                </a:solidFill>
                <a:latin typeface="Calibri" pitchFamily="34" charset="0"/>
              </a:rPr>
              <a:t>, który przechodzi przez określone </a:t>
            </a:r>
            <a:r>
              <a:rPr lang="pl-PL" sz="1800" b="0" dirty="0" err="1" smtClean="0">
                <a:solidFill>
                  <a:srgbClr val="000000"/>
                </a:solidFill>
                <a:latin typeface="Calibri" pitchFamily="34" charset="0"/>
              </a:rPr>
              <a:t>kwantyle</a:t>
            </a:r>
            <a:r>
              <a:rPr lang="pl-PL" sz="1800" b="0" dirty="0" smtClean="0">
                <a:solidFill>
                  <a:srgbClr val="000000"/>
                </a:solidFill>
                <a:latin typeface="Calibri" pitchFamily="34" charset="0"/>
              </a:rPr>
              <a:t>; domyślnie pierwszy i trzeci </a:t>
            </a:r>
            <a:r>
              <a:rPr lang="pl-PL" sz="1800" b="0" dirty="0" err="1" smtClean="0">
                <a:solidFill>
                  <a:srgbClr val="000000"/>
                </a:solidFill>
                <a:latin typeface="Calibri" pitchFamily="34" charset="0"/>
              </a:rPr>
              <a:t>kwartyl</a:t>
            </a:r>
            <a:r>
              <a:rPr lang="pl-PL" sz="1800" b="0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251520" y="1772164"/>
          <a:ext cx="8640960" cy="1261872"/>
        </p:xfrm>
        <a:graphic>
          <a:graphicData uri="http://schemas.openxmlformats.org/drawingml/2006/table">
            <a:tbl>
              <a:tblPr/>
              <a:tblGrid>
                <a:gridCol w="1271177"/>
                <a:gridCol w="7369783"/>
              </a:tblGrid>
              <a:tr h="252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Wektor numeryczny (w szczególności szereg czasowy klasy </a:t>
                      </a:r>
                      <a:r>
                        <a:rPr lang="pl-PL" sz="18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ts</a:t>
                      </a: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).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distribution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Funkcja </a:t>
                      </a:r>
                      <a:r>
                        <a:rPr lang="pl-PL" sz="1800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kwantylowa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dla teoretycznego rozkładu odniesienia; </a:t>
                      </a:r>
                      <a:r>
                        <a:rPr lang="pl-PL" sz="1800" i="1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distribution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pl-PL" sz="1800" i="1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qnorm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251520" y="4365104"/>
            <a:ext cx="842493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l-PL" sz="1800" b="0" dirty="0" smtClean="0">
                <a:solidFill>
                  <a:schemeClr val="bg1">
                    <a:lumMod val="10000"/>
                  </a:schemeClr>
                </a:solidFill>
                <a:latin typeface="Calibri" pitchFamily="34" charset="0"/>
              </a:rPr>
              <a:t>Dostarcza wyniki testu </a:t>
            </a:r>
            <a:r>
              <a:rPr lang="pl-PL" sz="1800" b="0" dirty="0" err="1" smtClean="0">
                <a:solidFill>
                  <a:schemeClr val="bg1">
                    <a:lumMod val="10000"/>
                  </a:schemeClr>
                </a:solidFill>
                <a:latin typeface="Calibri" pitchFamily="34" charset="0"/>
              </a:rPr>
              <a:t>Shapiro-Wilka</a:t>
            </a:r>
            <a:r>
              <a:rPr lang="pl-PL" sz="1800" b="0" dirty="0" smtClean="0">
                <a:solidFill>
                  <a:schemeClr val="bg1">
                    <a:lumMod val="10000"/>
                  </a:schemeClr>
                </a:solidFill>
                <a:latin typeface="Calibri" pitchFamily="34" charset="0"/>
              </a:rPr>
              <a:t> na normalność rozkładu zmiennej reprezentowanej przez szereg </a:t>
            </a:r>
            <a:r>
              <a:rPr lang="pl-PL" sz="1800" b="0" i="1" dirty="0" smtClean="0">
                <a:solidFill>
                  <a:schemeClr val="bg1">
                    <a:lumMod val="10000"/>
                  </a:schemeClr>
                </a:solidFill>
                <a:latin typeface="Calibri" pitchFamily="34" charset="0"/>
              </a:rPr>
              <a:t>x</a:t>
            </a:r>
            <a:r>
              <a:rPr lang="pl-PL" sz="1800" b="0" dirty="0" smtClean="0">
                <a:solidFill>
                  <a:schemeClr val="bg1">
                    <a:lumMod val="10000"/>
                  </a:schemeClr>
                </a:solidFill>
                <a:latin typeface="Calibri" pitchFamily="34" charset="0"/>
              </a:rPr>
              <a:t>. wynikiem jest obiekt klasy </a:t>
            </a:r>
            <a:r>
              <a:rPr lang="pl-PL" sz="1800" b="0" i="1" dirty="0" err="1" smtClean="0">
                <a:solidFill>
                  <a:schemeClr val="bg1">
                    <a:lumMod val="10000"/>
                  </a:schemeClr>
                </a:solidFill>
                <a:latin typeface="Calibri" pitchFamily="34" charset="0"/>
              </a:rPr>
              <a:t>htest</a:t>
            </a:r>
            <a:r>
              <a:rPr lang="pl-PL" sz="1800" b="0" dirty="0" smtClean="0">
                <a:solidFill>
                  <a:schemeClr val="bg1">
                    <a:lumMod val="10000"/>
                  </a:schemeClr>
                </a:solidFill>
                <a:latin typeface="Calibri" pitchFamily="34" charset="0"/>
              </a:rPr>
              <a:t> zawierający składowe m.in.: statystyka testowa, </a:t>
            </a:r>
            <a:r>
              <a:rPr lang="pl-PL" sz="1800" b="0" dirty="0" err="1" smtClean="0">
                <a:solidFill>
                  <a:schemeClr val="bg1">
                    <a:lumMod val="10000"/>
                  </a:schemeClr>
                </a:solidFill>
                <a:latin typeface="Calibri" pitchFamily="34" charset="0"/>
              </a:rPr>
              <a:t>p-wartośc</a:t>
            </a:r>
            <a:r>
              <a:rPr lang="pl-PL" sz="1800" b="0" dirty="0" smtClean="0">
                <a:solidFill>
                  <a:schemeClr val="bg1">
                    <a:lumMod val="10000"/>
                  </a:schemeClr>
                </a:solidFill>
                <a:latin typeface="Calibri" pitchFamily="34" charset="0"/>
              </a:rPr>
              <a:t>.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16024"/>
            <a:ext cx="8820472" cy="548680"/>
          </a:xfrm>
        </p:spPr>
        <p:txBody>
          <a:bodyPr/>
          <a:lstStyle/>
          <a:p>
            <a:pPr lvl="0"/>
            <a:r>
              <a:rPr lang="pl-PL" altLang="en-US" sz="3200" b="1" dirty="0" smtClean="0">
                <a:solidFill>
                  <a:srgbClr val="000000"/>
                </a:solidFill>
              </a:rPr>
              <a:t>Funkcja </a:t>
            </a:r>
            <a:r>
              <a:rPr lang="pl-PL" altLang="en-US" sz="3200" b="1" dirty="0" err="1" smtClean="0">
                <a:solidFill>
                  <a:srgbClr val="0000FF"/>
                </a:solidFill>
              </a:rPr>
              <a:t>hist</a:t>
            </a:r>
            <a:r>
              <a:rPr lang="pl-PL" sz="3200" b="1" kern="12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rPr>
              <a:t>(x, plot = TRUE, ...)</a:t>
            </a:r>
            <a:endParaRPr lang="pl-PL" altLang="en-US" sz="3200" b="1" dirty="0" smtClean="0">
              <a:solidFill>
                <a:srgbClr val="0000FF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07504" y="982470"/>
            <a:ext cx="89644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l-PL" sz="1800" b="0" dirty="0" smtClean="0">
                <a:solidFill>
                  <a:schemeClr val="bg1">
                    <a:lumMod val="10000"/>
                  </a:schemeClr>
                </a:solidFill>
                <a:latin typeface="Calibri"/>
                <a:ea typeface="Times New Roman"/>
                <a:cs typeface="Times New Roman"/>
              </a:rPr>
              <a:t>Wyznacza histogram podanych wartości danych. Zwraca wynik klasy </a:t>
            </a:r>
            <a:r>
              <a:rPr lang="pl-PL" sz="1800" b="0" i="1" dirty="0" smtClean="0">
                <a:solidFill>
                  <a:schemeClr val="bg1">
                    <a:lumMod val="10000"/>
                  </a:schemeClr>
                </a:solidFill>
                <a:latin typeface="Calibri"/>
                <a:ea typeface="Times New Roman"/>
                <a:cs typeface="Times New Roman"/>
              </a:rPr>
              <a:t>histogram</a:t>
            </a:r>
            <a:r>
              <a:rPr lang="pl-PL" sz="1800" b="0" dirty="0" smtClean="0">
                <a:solidFill>
                  <a:schemeClr val="bg1">
                    <a:lumMod val="10000"/>
                  </a:schemeClr>
                </a:solidFill>
                <a:latin typeface="Calibri"/>
                <a:ea typeface="Times New Roman"/>
                <a:cs typeface="Times New Roman"/>
              </a:rPr>
              <a:t>. Jeśli </a:t>
            </a:r>
            <a:r>
              <a:rPr lang="pl-PL" sz="1800" b="0" i="1" dirty="0" smtClean="0">
                <a:solidFill>
                  <a:schemeClr val="bg1">
                    <a:lumMod val="10000"/>
                  </a:schemeClr>
                </a:solidFill>
                <a:latin typeface="Calibri"/>
                <a:ea typeface="Times New Roman"/>
                <a:cs typeface="Times New Roman"/>
              </a:rPr>
              <a:t>plot</a:t>
            </a:r>
            <a:r>
              <a:rPr lang="pl-PL" sz="1800" b="0" dirty="0" smtClean="0">
                <a:solidFill>
                  <a:schemeClr val="bg1">
                    <a:lumMod val="10000"/>
                  </a:schemeClr>
                </a:solidFill>
                <a:latin typeface="Calibri"/>
                <a:ea typeface="Times New Roman"/>
                <a:cs typeface="Times New Roman"/>
              </a:rPr>
              <a:t> = TRUE, jest wykreślany histogram dla wynikowego obiektu.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467544" y="1988840"/>
          <a:ext cx="7992888" cy="3785616"/>
        </p:xfrm>
        <a:graphic>
          <a:graphicData uri="http://schemas.openxmlformats.org/drawingml/2006/table">
            <a:tbl>
              <a:tblPr/>
              <a:tblGrid>
                <a:gridCol w="1728192"/>
                <a:gridCol w="626469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x</a:t>
                      </a:r>
                      <a:endParaRPr lang="pl-PL" sz="1800" dirty="0">
                        <a:solidFill>
                          <a:srgbClr val="0000FF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Wektor numeryczny (w szczególności szereg czasowy klasy </a:t>
                      </a:r>
                      <a:r>
                        <a:rPr lang="pl-PL" sz="1800" i="1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ts</a:t>
                      </a:r>
                      <a:r>
                        <a:rPr lang="pl-PL" sz="180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), dla którego ma być utworzony histogram.</a:t>
                      </a:r>
                      <a:endParaRPr lang="pl-PL" sz="1800">
                        <a:solidFill>
                          <a:srgbClr val="0000FF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plot</a:t>
                      </a:r>
                      <a:endParaRPr lang="pl-PL" sz="1800">
                        <a:solidFill>
                          <a:srgbClr val="0000FF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Flaga informująca o tym, czy histogram ma być kreślony; </a:t>
                      </a:r>
                      <a:r>
                        <a:rPr lang="pl-PL" sz="1800" i="1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plot</a:t>
                      </a:r>
                      <a:r>
                        <a:rPr lang="pl-PL" sz="1800">
                          <a:solidFill>
                            <a:srgbClr val="0000FF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pl-PL" sz="1800" i="1">
                          <a:solidFill>
                            <a:srgbClr val="0000FF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TRUE</a:t>
                      </a:r>
                      <a:r>
                        <a:rPr lang="pl-PL" sz="1800">
                          <a:solidFill>
                            <a:srgbClr val="0000FF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freq</a:t>
                      </a:r>
                      <a:endParaRPr lang="pl-PL" sz="1800">
                        <a:solidFill>
                          <a:srgbClr val="0000FF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Flaga informująca o tym, czy kreślony ma być histogram gęstości (FALSE) czy częstości (TRUE, wartość domyślna).</a:t>
                      </a:r>
                      <a:endParaRPr lang="pl-PL" sz="1800" dirty="0">
                        <a:solidFill>
                          <a:srgbClr val="0000FF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ylim, xlim, main, xlab, ylab</a:t>
                      </a:r>
                      <a:endParaRPr lang="pl-PL" sz="1800">
                        <a:solidFill>
                          <a:srgbClr val="0000FF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Parametry graficzne; </a:t>
                      </a:r>
                      <a:r>
                        <a:rPr lang="pl-PL" sz="1800" i="1">
                          <a:solidFill>
                            <a:srgbClr val="0000FF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main</a:t>
                      </a:r>
                      <a:r>
                        <a:rPr lang="pl-PL" sz="1800">
                          <a:solidFill>
                            <a:srgbClr val="0000FF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pl-PL" sz="180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800" i="1">
                          <a:solidFill>
                            <a:srgbClr val="0000FF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paste</a:t>
                      </a:r>
                      <a:r>
                        <a:rPr lang="pl-PL" sz="1800">
                          <a:solidFill>
                            <a:srgbClr val="0000FF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("Histogram of" , nazwa_wektora_x).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col</a:t>
                      </a:r>
                      <a:endParaRPr lang="pl-PL" sz="1800">
                        <a:solidFill>
                          <a:srgbClr val="0000FF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Kolor, który ma być użyty do wypełnienia słupków; </a:t>
                      </a:r>
                      <a:r>
                        <a:rPr lang="pl-PL" sz="1800" i="1" dirty="0" err="1">
                          <a:solidFill>
                            <a:srgbClr val="0000FF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col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= NULL.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border</a:t>
                      </a:r>
                      <a:endParaRPr lang="pl-PL" sz="1800">
                        <a:solidFill>
                          <a:srgbClr val="0000FF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Kolor obramowania wokół słupków. Domyślnie używany jest standardowy kolor pierwszego planu.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…</a:t>
                      </a:r>
                      <a:endParaRPr lang="pl-PL" sz="1800">
                        <a:solidFill>
                          <a:srgbClr val="0000FF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rgbClr val="0000FF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001000" cy="504057"/>
          </a:xfrm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Przykład. Diagnozowanie reszt</a:t>
            </a:r>
            <a:endParaRPr lang="pl-PL" sz="3200" dirty="0">
              <a:solidFill>
                <a:srgbClr val="C00000"/>
              </a:solidFill>
            </a:endParaRP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836712"/>
            <a:ext cx="8781876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001000" cy="504057"/>
          </a:xfrm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Przykład. Diagnozowanie reszt, </a:t>
            </a:r>
            <a:r>
              <a:rPr lang="pl-PL" sz="3200" b="1" dirty="0" err="1" smtClean="0">
                <a:solidFill>
                  <a:srgbClr val="C00000"/>
                </a:solidFill>
              </a:rPr>
              <a:t>cd</a:t>
            </a:r>
            <a:endParaRPr lang="pl-PL" sz="3200" dirty="0">
              <a:solidFill>
                <a:srgbClr val="C00000"/>
              </a:solidFill>
            </a:endParaRPr>
          </a:p>
        </p:txBody>
      </p: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432" y="980728"/>
            <a:ext cx="890607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001000" cy="504057"/>
          </a:xfrm>
          <a:noFill/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Ocena jakości modelu; kryteria informacyjne</a:t>
            </a:r>
            <a:endParaRPr lang="pl-PL" sz="3200" dirty="0">
              <a:solidFill>
                <a:srgbClr val="C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20" y="764704"/>
            <a:ext cx="8568952" cy="313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Bef>
                <a:spcPts val="600"/>
              </a:spcBef>
            </a:pPr>
            <a:r>
              <a:rPr lang="pl-PL" sz="1800" b="0" dirty="0" smtClean="0">
                <a:solidFill>
                  <a:srgbClr val="000000"/>
                </a:solidFill>
                <a:latin typeface="Calibri" pitchFamily="34" charset="0"/>
              </a:rPr>
              <a:t>Kryteria informacyjne oceniają jakość dopasowania modelu na podstawie danych historycznych (wykorzystanych do budowy modelu), uwzględniając jednoczenie stopień złożoności modelu. </a:t>
            </a:r>
          </a:p>
          <a:p>
            <a:pPr lvl="0">
              <a:spcBef>
                <a:spcPts val="600"/>
              </a:spcBef>
            </a:pPr>
            <a:r>
              <a:rPr lang="pl-PL" sz="1800" b="0" dirty="0" smtClean="0">
                <a:solidFill>
                  <a:srgbClr val="000000"/>
                </a:solidFill>
                <a:latin typeface="Calibri" pitchFamily="34" charset="0"/>
              </a:rPr>
              <a:t>Dążenie do jak najlepszej zgodności z danymi uczącymi (np. poprzez zwiększenie liczby parametrów) może doprowadzać do zjawiska nadmiernego dopasowania (</a:t>
            </a:r>
            <a:r>
              <a:rPr lang="pl-PL" sz="1800" b="0" i="1" dirty="0" err="1" smtClean="0">
                <a:solidFill>
                  <a:srgbClr val="000000"/>
                </a:solidFill>
                <a:latin typeface="Calibri" pitchFamily="34" charset="0"/>
              </a:rPr>
              <a:t>overfitting</a:t>
            </a:r>
            <a:r>
              <a:rPr lang="pl-PL" sz="1800" b="0" i="1" dirty="0" smtClean="0">
                <a:solidFill>
                  <a:srgbClr val="000000"/>
                </a:solidFill>
                <a:latin typeface="Calibri" pitchFamily="34" charset="0"/>
              </a:rPr>
              <a:t>).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1800" b="0" dirty="0" smtClean="0">
                <a:solidFill>
                  <a:srgbClr val="000000"/>
                </a:solidFill>
                <a:latin typeface="Calibri" pitchFamily="34" charset="0"/>
              </a:rPr>
              <a:t>W związku z powyższym w kryteriach informacyjnych oceny modelu występuje składnik kary, definiując ogólną postać miary następująco: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660400" algn="l"/>
              </a:tabLst>
            </a:pPr>
            <a:r>
              <a:rPr lang="pl-PL" sz="1800" b="0" dirty="0" smtClean="0">
                <a:solidFill>
                  <a:srgbClr val="000000"/>
                </a:solidFill>
                <a:latin typeface="Calibri" pitchFamily="34" charset="0"/>
              </a:rPr>
              <a:t>	</a:t>
            </a:r>
            <a:r>
              <a:rPr lang="pl-PL" sz="1800" b="0" i="1" dirty="0" err="1" smtClean="0">
                <a:solidFill>
                  <a:srgbClr val="0000FF"/>
                </a:solidFill>
                <a:latin typeface="Calibri" pitchFamily="34" charset="0"/>
              </a:rPr>
              <a:t>Miara_oceny_modelu</a:t>
            </a:r>
            <a:r>
              <a:rPr lang="pl-PL" sz="1800" b="0" dirty="0" smtClean="0">
                <a:solidFill>
                  <a:srgbClr val="0000FF"/>
                </a:solidFill>
                <a:latin typeface="Calibri" pitchFamily="34" charset="0"/>
              </a:rPr>
              <a:t> = -2ln(</a:t>
            </a:r>
            <a:r>
              <a:rPr lang="pl-PL" sz="1800" b="0" i="1" dirty="0" smtClean="0">
                <a:solidFill>
                  <a:srgbClr val="0000FF"/>
                </a:solidFill>
                <a:latin typeface="Calibri" pitchFamily="34" charset="0"/>
              </a:rPr>
              <a:t>L</a:t>
            </a:r>
            <a:r>
              <a:rPr lang="pl-PL" sz="1800" b="0" dirty="0" smtClean="0">
                <a:solidFill>
                  <a:srgbClr val="0000FF"/>
                </a:solidFill>
                <a:latin typeface="Calibri" pitchFamily="34" charset="0"/>
              </a:rPr>
              <a:t>) + </a:t>
            </a:r>
            <a:r>
              <a:rPr lang="pl-PL" sz="1800" b="0" i="1" dirty="0" err="1" smtClean="0">
                <a:solidFill>
                  <a:srgbClr val="0000FF"/>
                </a:solidFill>
                <a:latin typeface="Calibri" pitchFamily="34" charset="0"/>
              </a:rPr>
              <a:t>składnik_kary</a:t>
            </a:r>
            <a:endParaRPr lang="pl-PL" sz="1800" b="0" i="1" dirty="0" smtClean="0">
              <a:solidFill>
                <a:srgbClr val="0000FF"/>
              </a:solidFill>
              <a:latin typeface="Calibri" pitchFamily="34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1800" b="0" dirty="0" smtClean="0">
                <a:solidFill>
                  <a:srgbClr val="000000"/>
                </a:solidFill>
                <a:latin typeface="Calibri" pitchFamily="34" charset="0"/>
              </a:rPr>
              <a:t>gdzie </a:t>
            </a:r>
            <a:r>
              <a:rPr lang="pl-PL" sz="1800" b="0" i="1" dirty="0" smtClean="0">
                <a:solidFill>
                  <a:srgbClr val="000000"/>
                </a:solidFill>
                <a:latin typeface="Calibri" pitchFamily="34" charset="0"/>
              </a:rPr>
              <a:t>L</a:t>
            </a:r>
            <a:r>
              <a:rPr lang="pl-PL" sz="1800" b="0" dirty="0" smtClean="0">
                <a:solidFill>
                  <a:srgbClr val="000000"/>
                </a:solidFill>
                <a:latin typeface="Calibri" pitchFamily="34" charset="0"/>
              </a:rPr>
              <a:t> jest funkcją wiarygodności. 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77071"/>
            <a:ext cx="7632848" cy="253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001000" cy="1224136"/>
          </a:xfrm>
          <a:noFill/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Kryteria informacyjne - uwagi</a:t>
            </a:r>
            <a:endParaRPr lang="pl-PL" sz="3200" dirty="0">
              <a:solidFill>
                <a:srgbClr val="C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536" y="1408421"/>
            <a:ext cx="8352928" cy="340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pl-PL" sz="2000" b="0" dirty="0" smtClean="0">
                <a:solidFill>
                  <a:srgbClr val="0000FF"/>
                </a:solidFill>
                <a:latin typeface="Calibri" pitchFamily="34" charset="0"/>
              </a:rPr>
              <a:t>Na podstawie kryterium informacyjnego, spośród kilku alternatywnych modeli wybiera się ten, dla którego wartość kryterium jest mniejsza.</a:t>
            </a:r>
          </a:p>
          <a:p>
            <a:pPr marL="285750" lvl="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pl-PL" sz="2000" b="0" dirty="0" smtClean="0">
                <a:solidFill>
                  <a:srgbClr val="0000FF"/>
                </a:solidFill>
                <a:latin typeface="Calibri" pitchFamily="34" charset="0"/>
              </a:rPr>
              <a:t>Stosowanie kryteriów informacyjnych do wyboru modelu nie zastępuje weryfikacji jego poprawności; model musi pozytywnie przejść testy diagnostyczne dotyczące reszt.</a:t>
            </a:r>
          </a:p>
          <a:p>
            <a:pPr marL="285750" lvl="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pl-PL" sz="2000" b="0" dirty="0" smtClean="0">
                <a:solidFill>
                  <a:srgbClr val="0000FF"/>
                </a:solidFill>
                <a:latin typeface="Calibri" pitchFamily="34" charset="0"/>
              </a:rPr>
              <a:t>Nie można porównywać kryteriów informacyjnych dla modeli, które </a:t>
            </a:r>
            <a:r>
              <a:rPr lang="pl-PL" sz="2000" b="0" dirty="0" err="1" smtClean="0">
                <a:solidFill>
                  <a:srgbClr val="0000FF"/>
                </a:solidFill>
                <a:latin typeface="Calibri" pitchFamily="34" charset="0"/>
              </a:rPr>
              <a:t>wyestymowano</a:t>
            </a:r>
            <a:r>
              <a:rPr lang="pl-PL" sz="2000" b="0" dirty="0" smtClean="0">
                <a:solidFill>
                  <a:srgbClr val="0000FF"/>
                </a:solidFill>
                <a:latin typeface="Calibri" pitchFamily="34" charset="0"/>
              </a:rPr>
              <a:t> dla danych oryginalnych oraz tych zbudowanych na podstawie danych przekształconych (np. po zastosowaniu transformacji </a:t>
            </a:r>
            <a:r>
              <a:rPr lang="pl-PL" sz="2000" b="0" dirty="0" err="1" smtClean="0">
                <a:solidFill>
                  <a:srgbClr val="0000FF"/>
                </a:solidFill>
                <a:latin typeface="Calibri" pitchFamily="34" charset="0"/>
              </a:rPr>
              <a:t>Boxa-Coxa</a:t>
            </a:r>
            <a:r>
              <a:rPr lang="pl-PL" sz="2000" b="0" dirty="0" smtClean="0">
                <a:solidFill>
                  <a:srgbClr val="0000FF"/>
                </a:solidFill>
                <a:latin typeface="Calibri" pitchFamily="34" charset="0"/>
              </a:rPr>
              <a:t>). 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endParaRPr lang="pl-PL" sz="2000" b="0" dirty="0" smtClean="0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260647"/>
            <a:ext cx="9001000" cy="504057"/>
          </a:xfrm>
          <a:noFill/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Ocena jakości modelu; istotność współczynników</a:t>
            </a:r>
            <a:endParaRPr lang="pl-PL" sz="3200" dirty="0">
              <a:solidFill>
                <a:srgbClr val="C00000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5723906"/>
            <a:ext cx="9144000" cy="72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1800" b="0" dirty="0" smtClean="0">
                <a:solidFill>
                  <a:srgbClr val="0000FF"/>
                </a:solidFill>
                <a:latin typeface="Calibri" pitchFamily="34" charset="0"/>
              </a:rPr>
              <a:t>Parametry, które okażą się nieistotne statystycznie należy wyeliminować ze zbyt złożonego modelu, wykonując </a:t>
            </a:r>
            <a:r>
              <a:rPr lang="pl-PL" sz="1800" b="0" dirty="0" err="1" smtClean="0">
                <a:solidFill>
                  <a:srgbClr val="0000FF"/>
                </a:solidFill>
                <a:latin typeface="Calibri" pitchFamily="34" charset="0"/>
              </a:rPr>
              <a:t>reestymację</a:t>
            </a:r>
            <a:r>
              <a:rPr lang="pl-PL" sz="1800" b="0" dirty="0" smtClean="0">
                <a:solidFill>
                  <a:srgbClr val="0000FF"/>
                </a:solidFill>
                <a:latin typeface="Calibri" pitchFamily="34" charset="0"/>
              </a:rPr>
              <a:t> modelu i wskazując , które składowe modelu należy zachować.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708920"/>
            <a:ext cx="8845715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836712"/>
            <a:ext cx="8352928" cy="185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144000" cy="936104"/>
          </a:xfrm>
          <a:noFill/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Przykład; kryteria informacyjne</a:t>
            </a:r>
            <a:br>
              <a:rPr lang="pl-PL" sz="3200" b="1" dirty="0" smtClean="0">
                <a:solidFill>
                  <a:srgbClr val="C00000"/>
                </a:solidFill>
              </a:rPr>
            </a:br>
            <a:r>
              <a:rPr lang="pl-PL" sz="3200" b="1" dirty="0" smtClean="0">
                <a:solidFill>
                  <a:srgbClr val="C00000"/>
                </a:solidFill>
              </a:rPr>
              <a:t>i istotność parametrów</a:t>
            </a:r>
            <a:endParaRPr lang="pl-PL" sz="3200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08720"/>
            <a:ext cx="8208912" cy="5793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7504" y="44624"/>
            <a:ext cx="9001000" cy="504057"/>
          </a:xfrm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Estymacja modelu	</a:t>
            </a:r>
            <a:endParaRPr lang="pl-PL" sz="3200" dirty="0">
              <a:solidFill>
                <a:srgbClr val="C00000"/>
              </a:solidFill>
            </a:endParaRP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>
          <a:xfrm>
            <a:off x="155762" y="536805"/>
            <a:ext cx="8892480" cy="374441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b="1" dirty="0" smtClean="0">
                <a:solidFill>
                  <a:srgbClr val="000000"/>
                </a:solidFill>
              </a:rPr>
              <a:t>Estymacja</a:t>
            </a:r>
            <a:r>
              <a:rPr lang="pl-PL" sz="2000" dirty="0" smtClean="0">
                <a:solidFill>
                  <a:srgbClr val="000000"/>
                </a:solidFill>
              </a:rPr>
              <a:t> (dopasowanie, oszacowanie modelu) to wyznaczenie wartości parametrów modelu na podstawie danych zawartych w realizacji szeregu czasowego. Takie wartości są </a:t>
            </a:r>
            <a:r>
              <a:rPr lang="pl-PL" sz="2000" u="sng" dirty="0" smtClean="0">
                <a:solidFill>
                  <a:srgbClr val="000000"/>
                </a:solidFill>
              </a:rPr>
              <a:t>estymatorami prawdziwych wartości parametrów </a:t>
            </a:r>
            <a:r>
              <a:rPr lang="pl-PL" sz="2000" dirty="0" smtClean="0">
                <a:solidFill>
                  <a:srgbClr val="000000"/>
                </a:solidFill>
              </a:rPr>
              <a:t>modelu.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W przypadku najszerszego modelu SARIMA liczba wartości do wyznaczenia jest równa </a:t>
            </a:r>
            <a:r>
              <a:rPr lang="pl-PL" sz="2000" i="1" dirty="0" smtClean="0">
                <a:solidFill>
                  <a:srgbClr val="000000"/>
                </a:solidFill>
              </a:rPr>
              <a:t>p </a:t>
            </a:r>
            <a:r>
              <a:rPr lang="pl-PL" sz="2000" dirty="0" smtClean="0">
                <a:solidFill>
                  <a:srgbClr val="000000"/>
                </a:solidFill>
              </a:rPr>
              <a:t>+ </a:t>
            </a:r>
            <a:r>
              <a:rPr lang="pl-PL" sz="2000" i="1" dirty="0" smtClean="0">
                <a:solidFill>
                  <a:srgbClr val="000000"/>
                </a:solidFill>
              </a:rPr>
              <a:t>q</a:t>
            </a:r>
            <a:r>
              <a:rPr lang="pl-PL" sz="2000" dirty="0" smtClean="0">
                <a:solidFill>
                  <a:srgbClr val="000000"/>
                </a:solidFill>
              </a:rPr>
              <a:t> + </a:t>
            </a:r>
            <a:r>
              <a:rPr lang="pl-PL" sz="2000" i="1" dirty="0" smtClean="0">
                <a:solidFill>
                  <a:srgbClr val="000000"/>
                </a:solidFill>
              </a:rPr>
              <a:t>P</a:t>
            </a:r>
            <a:r>
              <a:rPr lang="pl-PL" sz="2000" dirty="0" smtClean="0">
                <a:solidFill>
                  <a:srgbClr val="000000"/>
                </a:solidFill>
              </a:rPr>
              <a:t> + </a:t>
            </a:r>
            <a:r>
              <a:rPr lang="pl-PL" sz="2000" i="1" dirty="0" smtClean="0">
                <a:solidFill>
                  <a:srgbClr val="000000"/>
                </a:solidFill>
              </a:rPr>
              <a:t>Q </a:t>
            </a:r>
            <a:r>
              <a:rPr lang="pl-PL" sz="2000" dirty="0" smtClean="0">
                <a:solidFill>
                  <a:srgbClr val="000000"/>
                </a:solidFill>
              </a:rPr>
              <a:t>+</a:t>
            </a:r>
            <a:r>
              <a:rPr lang="pl-PL" sz="2000" i="1" dirty="0" smtClean="0">
                <a:solidFill>
                  <a:srgbClr val="000000"/>
                </a:solidFill>
              </a:rPr>
              <a:t> </a:t>
            </a:r>
            <a:r>
              <a:rPr lang="pl-PL" sz="2000" dirty="0" smtClean="0">
                <a:solidFill>
                  <a:srgbClr val="000000"/>
                </a:solidFill>
              </a:rPr>
              <a:t>1: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</a:pPr>
            <a:r>
              <a:rPr lang="pl-PL" sz="2000" i="1" dirty="0" smtClean="0">
                <a:solidFill>
                  <a:srgbClr val="000000"/>
                </a:solidFill>
              </a:rPr>
              <a:t>p</a:t>
            </a:r>
            <a:r>
              <a:rPr lang="pl-PL" sz="2000" dirty="0" smtClean="0">
                <a:solidFill>
                  <a:srgbClr val="000000"/>
                </a:solidFill>
              </a:rPr>
              <a:t> i </a:t>
            </a:r>
            <a:r>
              <a:rPr lang="pl-PL" sz="2000" i="1" dirty="0" smtClean="0">
                <a:solidFill>
                  <a:srgbClr val="000000"/>
                </a:solidFill>
              </a:rPr>
              <a:t>P</a:t>
            </a:r>
            <a:r>
              <a:rPr lang="pl-PL" sz="2000" dirty="0" smtClean="0">
                <a:solidFill>
                  <a:srgbClr val="000000"/>
                </a:solidFill>
              </a:rPr>
              <a:t> współczynników autoregresji zwykłej i sezonowej,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</a:pPr>
            <a:r>
              <a:rPr lang="pl-PL" sz="2000" i="1" dirty="0" smtClean="0">
                <a:solidFill>
                  <a:srgbClr val="000000"/>
                </a:solidFill>
              </a:rPr>
              <a:t>q</a:t>
            </a:r>
            <a:r>
              <a:rPr lang="pl-PL" sz="2000" dirty="0" smtClean="0">
                <a:solidFill>
                  <a:srgbClr val="000000"/>
                </a:solidFill>
              </a:rPr>
              <a:t> + </a:t>
            </a:r>
            <a:r>
              <a:rPr lang="pl-PL" sz="2000" i="1" dirty="0" err="1" smtClean="0">
                <a:solidFill>
                  <a:srgbClr val="000000"/>
                </a:solidFill>
              </a:rPr>
              <a:t>Q</a:t>
            </a:r>
            <a:r>
              <a:rPr lang="pl-PL" sz="2000" dirty="0" smtClean="0">
                <a:solidFill>
                  <a:srgbClr val="000000"/>
                </a:solidFill>
              </a:rPr>
              <a:t>  współczynników średniej ruchomej zwykłej i sezonowej,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</a:pPr>
            <a:r>
              <a:rPr lang="pl-PL" sz="2000" dirty="0" smtClean="0">
                <a:solidFill>
                  <a:srgbClr val="000000"/>
                </a:solidFill>
              </a:rPr>
              <a:t>wariancji białego szumu.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Jeżeli w modelu uwzględni się stałą, to liczba parametrów może się zwiększyć o 1.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Najczęstsze metody estymacji: momentów (MM), najmniejszych kwadratów (LS), największej wiarygodności (ML).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pl-PL" sz="20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182650"/>
            <a:ext cx="5328592" cy="255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720080"/>
          </a:xfrm>
          <a:noFill/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Ocena jakości modelu; dokładność prognoz</a:t>
            </a:r>
            <a:endParaRPr lang="pl-PL" sz="3200" dirty="0">
              <a:solidFill>
                <a:srgbClr val="C0000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44016" y="692696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800" dirty="0" smtClean="0">
                <a:solidFill>
                  <a:srgbClr val="0000FF"/>
                </a:solidFill>
                <a:latin typeface="Calibri" pitchFamily="34" charset="0"/>
              </a:rPr>
              <a:t>Prognoza</a:t>
            </a:r>
            <a:r>
              <a:rPr lang="pl-PL" sz="1800" b="0" dirty="0" smtClean="0">
                <a:solidFill>
                  <a:srgbClr val="0000FF"/>
                </a:solidFill>
                <a:latin typeface="Calibri" pitchFamily="34" charset="0"/>
              </a:rPr>
              <a:t> jest to oszacowanie wartości zmiennej w przyszłości, przy użyciu narzędzi matematycznych.</a:t>
            </a:r>
            <a:endParaRPr lang="pl-PL" sz="1800" b="0" dirty="0">
              <a:solidFill>
                <a:srgbClr val="0000FF"/>
              </a:solidFill>
              <a:latin typeface="Calibri" pitchFamily="34" charset="0"/>
            </a:endParaRPr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412776"/>
            <a:ext cx="8993743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4293096"/>
            <a:ext cx="8892480" cy="1089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5432255"/>
            <a:ext cx="3456384" cy="80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1" y="5445224"/>
            <a:ext cx="386866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720080"/>
          </a:xfrm>
          <a:noFill/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Ocena jakości modelu; miary dopasowania</a:t>
            </a:r>
            <a:endParaRPr lang="pl-PL" sz="3200" dirty="0">
              <a:solidFill>
                <a:srgbClr val="C00000"/>
              </a:solidFill>
            </a:endParaRPr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92696"/>
            <a:ext cx="7920880" cy="596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720080"/>
          </a:xfrm>
          <a:noFill/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Ocena jakości modelu; miary dopasowania – </a:t>
            </a:r>
            <a:r>
              <a:rPr lang="pl-PL" sz="3200" b="1" dirty="0" err="1" smtClean="0">
                <a:solidFill>
                  <a:srgbClr val="C00000"/>
                </a:solidFill>
              </a:rPr>
              <a:t>cd</a:t>
            </a:r>
            <a:r>
              <a:rPr lang="pl-PL" sz="3200" b="1" dirty="0" smtClean="0">
                <a:solidFill>
                  <a:srgbClr val="C00000"/>
                </a:solidFill>
              </a:rPr>
              <a:t> 1</a:t>
            </a:r>
            <a:endParaRPr lang="pl-PL" sz="3200" dirty="0">
              <a:solidFill>
                <a:srgbClr val="C00000"/>
              </a:solidFill>
            </a:endParaRPr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40" y="1196752"/>
            <a:ext cx="9110544" cy="3991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648072"/>
          </a:xfrm>
          <a:noFill/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Ocena jakości modelu; miary dopasowania – </a:t>
            </a:r>
            <a:r>
              <a:rPr lang="pl-PL" sz="3200" b="1" dirty="0" err="1" smtClean="0">
                <a:solidFill>
                  <a:srgbClr val="C00000"/>
                </a:solidFill>
              </a:rPr>
              <a:t>cd</a:t>
            </a:r>
            <a:r>
              <a:rPr lang="pl-PL" sz="3200" b="1" dirty="0" smtClean="0">
                <a:solidFill>
                  <a:srgbClr val="C00000"/>
                </a:solidFill>
              </a:rPr>
              <a:t> 2</a:t>
            </a:r>
            <a:endParaRPr lang="pl-PL" sz="3200" dirty="0">
              <a:solidFill>
                <a:srgbClr val="C00000"/>
              </a:solidFill>
            </a:endParaRPr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48680"/>
            <a:ext cx="835093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323528" y="5805264"/>
            <a:ext cx="85689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Przy porównywaniu metod prognozowania preferowaną metodą jest metoda o najniższym </a:t>
            </a:r>
            <a:r>
              <a:rPr kumimoji="0" lang="pl-PL" sz="18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MASE</a:t>
            </a: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Gdy MASE &lt; 1, to oznacza, że analizowana metoda prognozowania daje średnio mniejsze 	błędy niż metoda naiwna.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4624"/>
            <a:ext cx="8820472" cy="548680"/>
          </a:xfrm>
        </p:spPr>
        <p:txBody>
          <a:bodyPr/>
          <a:lstStyle/>
          <a:p>
            <a:pPr lvl="0"/>
            <a:r>
              <a:rPr lang="pl-PL" altLang="en-US" sz="3200" b="1" dirty="0" smtClean="0">
                <a:solidFill>
                  <a:srgbClr val="000000"/>
                </a:solidFill>
              </a:rPr>
              <a:t>Funkcja </a:t>
            </a:r>
            <a:r>
              <a:rPr lang="pl-PL" altLang="en-US" sz="3200" b="1" dirty="0" err="1" smtClean="0">
                <a:solidFill>
                  <a:srgbClr val="0000CC"/>
                </a:solidFill>
              </a:rPr>
              <a:t>summary</a:t>
            </a:r>
            <a:r>
              <a:rPr lang="pl-PL" altLang="en-US" sz="3200" b="1" dirty="0" smtClean="0">
                <a:solidFill>
                  <a:srgbClr val="0000CC"/>
                </a:solidFill>
              </a:rPr>
              <a:t>(</a:t>
            </a:r>
            <a:r>
              <a:rPr lang="pl-PL" altLang="en-US" sz="3200" b="1" dirty="0" err="1" smtClean="0">
                <a:solidFill>
                  <a:srgbClr val="0000CC"/>
                </a:solidFill>
              </a:rPr>
              <a:t>object</a:t>
            </a:r>
            <a:r>
              <a:rPr lang="pl-PL" sz="3200" b="1" dirty="0" smtClean="0">
                <a:solidFill>
                  <a:srgbClr val="0000CC"/>
                </a:solidFill>
              </a:rPr>
              <a:t>,</a:t>
            </a:r>
            <a:r>
              <a:rPr lang="pl-PL" sz="3200" b="1" kern="1200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+mn-cs"/>
              </a:rPr>
              <a:t> ...)</a:t>
            </a:r>
            <a:endParaRPr lang="pl-PL" altLang="en-US" sz="3200" b="1" dirty="0" smtClean="0">
              <a:solidFill>
                <a:srgbClr val="000000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79512" y="1772816"/>
            <a:ext cx="882047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Funkcja </a:t>
            </a:r>
            <a:r>
              <a:rPr lang="pl-PL" altLang="en-US" sz="3200" dirty="0" err="1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accuracy</a:t>
            </a:r>
            <a:r>
              <a:rPr lang="pl-PL" altLang="en-US" sz="3200" dirty="0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(</a:t>
            </a:r>
            <a:r>
              <a:rPr lang="pl-PL" altLang="en-US" sz="3200" dirty="0" err="1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object</a:t>
            </a:r>
            <a:r>
              <a:rPr lang="pl-PL" altLang="en-US" sz="3200" dirty="0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, ...)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07504" y="692696"/>
            <a:ext cx="8964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l-PL" sz="1800" b="0" dirty="0" smtClean="0">
                <a:solidFill>
                  <a:srgbClr val="000000"/>
                </a:solidFill>
                <a:latin typeface="Calibri" pitchFamily="34" charset="0"/>
              </a:rPr>
              <a:t>Tworzy podsumowania wyników różnych funkcji dopasowania modelu.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51520" y="1124744"/>
          <a:ext cx="7704856" cy="720080"/>
        </p:xfrm>
        <a:graphic>
          <a:graphicData uri="http://schemas.openxmlformats.org/drawingml/2006/table">
            <a:tbl>
              <a:tblPr/>
              <a:tblGrid>
                <a:gridCol w="936104"/>
                <a:gridCol w="6768752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object</a:t>
                      </a: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Obiekt, dla którego są wyznaczone statystyki.</a:t>
                      </a: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79512" y="2415371"/>
            <a:ext cx="8964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1800" b="0" dirty="0" smtClean="0">
                <a:solidFill>
                  <a:srgbClr val="000000"/>
                </a:solidFill>
                <a:latin typeface="Calibri" pitchFamily="34" charset="0"/>
              </a:rPr>
              <a:t>Zwraca zestaw sumarycznych miar dokładności prognozy, w szczególności dla modelu ARIMA.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323528" y="2852936"/>
          <a:ext cx="8352928" cy="2839212"/>
        </p:xfrm>
        <a:graphic>
          <a:graphicData uri="http://schemas.openxmlformats.org/drawingml/2006/table">
            <a:tbl>
              <a:tblPr/>
              <a:tblGrid>
                <a:gridCol w="864096"/>
                <a:gridCol w="7488832"/>
              </a:tblGrid>
              <a:tr h="669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object</a:t>
                      </a: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Obiekt klasy </a:t>
                      </a:r>
                      <a:r>
                        <a:rPr lang="pl-PL" sz="1800" i="1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forecast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lub wektor numeryczny zawierający wartości prognoz, dla którego są wyznaczone statystyki. Może to być tez wynik estymacji modelu ARIMA zwrócony przez funkcję </a:t>
                      </a:r>
                      <a:r>
                        <a:rPr lang="pl-PL" sz="1800" i="1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Arima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Opcjonalny wektor zawierający obserwowane wartości szeregu statystycznego, dla którego były wyznaczone prognozy.</a:t>
                      </a: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9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test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Wskaźnik, które elementy x i f mają zostać przetestowane. Jeśli test ma wartość NULL, używane są wszystkie elementy. W przeciwnym razie test jest wektorem numerycznym zawierającym indeksy elementów do wykorzystania w teście.</a:t>
                      </a: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79512" y="5954797"/>
            <a:ext cx="89644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1800" b="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Zwraca obiekty klasy </a:t>
            </a:r>
            <a:r>
              <a:rPr lang="pl-PL" sz="1800" b="0" i="1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matrix</a:t>
            </a:r>
            <a:r>
              <a:rPr lang="pl-PL" sz="1800" b="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zawierający statystyki: ME, RMSE, MAE, MPE, MAPE, MASE, ACF1.</a:t>
            </a:r>
          </a:p>
          <a:p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6672"/>
            <a:ext cx="7776864" cy="615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576064"/>
          </a:xfrm>
          <a:noFill/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Przykład; miary dopasowania, wybór modelu</a:t>
            </a:r>
            <a:endParaRPr lang="pl-PL" sz="3200" dirty="0">
              <a:solidFill>
                <a:srgbClr val="C0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047961" y="6021288"/>
          <a:ext cx="6048668" cy="648072"/>
        </p:xfrm>
        <a:graphic>
          <a:graphicData uri="http://schemas.openxmlformats.org/drawingml/2006/table">
            <a:tbl>
              <a:tblPr/>
              <a:tblGrid>
                <a:gridCol w="419502"/>
                <a:gridCol w="419502"/>
                <a:gridCol w="419502"/>
                <a:gridCol w="419502"/>
                <a:gridCol w="419502"/>
                <a:gridCol w="419502"/>
                <a:gridCol w="419502"/>
                <a:gridCol w="419502"/>
                <a:gridCol w="419502"/>
                <a:gridCol w="419502"/>
                <a:gridCol w="419502"/>
                <a:gridCol w="419502"/>
                <a:gridCol w="507322"/>
                <a:gridCol w="507322"/>
              </a:tblGrid>
              <a:tr h="223265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p=3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q=9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P=1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Q=1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6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ar1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ar2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ar3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ma1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ma2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ma3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ma4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ma5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ma6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ma7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ma8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ma9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sar1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sma1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154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1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2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3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4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5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6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7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8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9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10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11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12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13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Lucida Console"/>
                          <a:ea typeface="Times New Roman"/>
                          <a:cs typeface="Courier New"/>
                        </a:rPr>
                        <a:t>14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108520" y="116632"/>
            <a:ext cx="9144000" cy="576064"/>
          </a:xfrm>
          <a:noFill/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Ocena modelu na zbiorze testowym</a:t>
            </a:r>
            <a:endParaRPr lang="pl-PL" sz="3200" dirty="0">
              <a:solidFill>
                <a:srgbClr val="C0000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1196752"/>
            <a:ext cx="8532440" cy="419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b="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Ocena dokładności prognoz na </a:t>
            </a:r>
            <a:r>
              <a:rPr lang="pl-PL" sz="180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danych treningowych (uczących)</a:t>
            </a:r>
            <a:r>
              <a:rPr lang="pl-PL" sz="1800" b="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, tzn. wykorzystywanych do budowy modelu (</a:t>
            </a:r>
            <a:r>
              <a:rPr lang="pl-PL" sz="1800" b="0" i="1" dirty="0" err="1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in-sample</a:t>
            </a:r>
            <a:r>
              <a:rPr lang="pl-PL" sz="1800" b="0" i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pl-PL" sz="1800" b="0" i="1" dirty="0" err="1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accuracy</a:t>
            </a:r>
            <a:r>
              <a:rPr lang="pl-PL" sz="1800" b="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), nie jest w pełni wiarygodna; model zazwyczaj będzie dobrze dopasowany do swoich danych uczących. Aby taka ocena była bardziej wiarygodna, skuteczność różnych metod prognozowania powinno się wykonywać na danych niezależnych (</a:t>
            </a:r>
            <a:r>
              <a:rPr lang="pl-PL" sz="1800" b="0" i="1" dirty="0" err="1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out-of-sample</a:t>
            </a:r>
            <a:r>
              <a:rPr lang="pl-PL" sz="1800" b="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pl-PL" sz="1800" b="0" i="1" dirty="0" err="1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accuracy</a:t>
            </a:r>
            <a:r>
              <a:rPr lang="pl-PL" sz="1800" b="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). Takie dane noszą nazwę </a:t>
            </a:r>
            <a:r>
              <a:rPr lang="pl-PL" sz="180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zbioru testowego</a:t>
            </a:r>
            <a:r>
              <a:rPr lang="pl-PL" sz="1800" b="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. Zbiór treningowy i testowy tworzy się ze zbioru pierwotnego, zazwyczaj w drodze losowanie, rozdzielając je w proporcji 70%-30% lub 80%-20% długości szeregu statystycznego. W przypadku szeregu czasowego cześć testową stanowi końcówka obserwacji szeregu.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b="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b="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Model  buduje się na danych treningowych, można oceniać również na tych danych, ale wskazane jest ocenić model na danych testowych.</a:t>
            </a:r>
          </a:p>
          <a:p>
            <a:pPr lvl="0"/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4624"/>
            <a:ext cx="8820472" cy="548680"/>
          </a:xfrm>
        </p:spPr>
        <p:txBody>
          <a:bodyPr/>
          <a:lstStyle/>
          <a:p>
            <a:pPr lvl="0"/>
            <a:r>
              <a:rPr lang="pl-PL" altLang="en-US" sz="3200" b="1" dirty="0" smtClean="0">
                <a:solidFill>
                  <a:srgbClr val="000000"/>
                </a:solidFill>
              </a:rPr>
              <a:t>Funkcja </a:t>
            </a:r>
            <a:r>
              <a:rPr lang="pl-PL" altLang="en-US" sz="3200" b="1" dirty="0" err="1" smtClean="0">
                <a:solidFill>
                  <a:srgbClr val="0000CC"/>
                </a:solidFill>
              </a:rPr>
              <a:t>forecast</a:t>
            </a:r>
            <a:r>
              <a:rPr lang="pl-PL" altLang="en-US" sz="3200" b="1" dirty="0" smtClean="0">
                <a:solidFill>
                  <a:srgbClr val="0000CC"/>
                </a:solidFill>
              </a:rPr>
              <a:t>(</a:t>
            </a:r>
            <a:r>
              <a:rPr lang="pl-PL" altLang="en-US" sz="3200" b="1" dirty="0" err="1" smtClean="0">
                <a:solidFill>
                  <a:srgbClr val="0000CC"/>
                </a:solidFill>
              </a:rPr>
              <a:t>object</a:t>
            </a:r>
            <a:r>
              <a:rPr lang="pl-PL" sz="3200" b="1" dirty="0" smtClean="0">
                <a:solidFill>
                  <a:srgbClr val="0000CC"/>
                </a:solidFill>
              </a:rPr>
              <a:t>,</a:t>
            </a:r>
            <a:r>
              <a:rPr lang="pl-PL" sz="3200" b="1" kern="1200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+mn-cs"/>
              </a:rPr>
              <a:t> ...)   </a:t>
            </a:r>
            <a:r>
              <a:rPr lang="pl-PL" sz="3200" b="1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biblioteka</a:t>
            </a:r>
            <a:r>
              <a:rPr lang="pl-PL" sz="3200" b="1" kern="1200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pl-PL" sz="3200" b="1" kern="1200" dirty="0" err="1" smtClean="0">
                <a:solidFill>
                  <a:srgbClr val="0033CC"/>
                </a:solidFill>
                <a:latin typeface="Times New Roman" pitchFamily="18" charset="0"/>
                <a:ea typeface="+mn-ea"/>
                <a:cs typeface="+mn-cs"/>
              </a:rPr>
              <a:t>forecast</a:t>
            </a:r>
            <a:endParaRPr lang="pl-PL" altLang="en-US" sz="3200" b="1" dirty="0" smtClean="0">
              <a:solidFill>
                <a:srgbClr val="000000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07504" y="620688"/>
            <a:ext cx="89644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1800" b="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Funkcja wyznacza prognozy szeregów czasowych lub modeli szeregów czasowych. Funkcja wywołuje określone metody, które zależą od klasy pierwszego argumentu.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79512" y="5954797"/>
            <a:ext cx="89644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1800" b="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Zwraca obiekty klasy </a:t>
            </a:r>
            <a:r>
              <a:rPr lang="pl-PL" sz="1800" b="0" i="1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matrix</a:t>
            </a:r>
            <a:r>
              <a:rPr lang="pl-PL" sz="1800" b="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zawierający statystyki: ME, RMSE, MAE, MPE, MAPE, MASE, ACF1.</a:t>
            </a:r>
          </a:p>
          <a:p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251520" y="1340768"/>
          <a:ext cx="8496944" cy="4732020"/>
        </p:xfrm>
        <a:graphic>
          <a:graphicData uri="http://schemas.openxmlformats.org/drawingml/2006/table">
            <a:tbl>
              <a:tblPr/>
              <a:tblGrid>
                <a:gridCol w="967132"/>
                <a:gridCol w="752981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object</a:t>
                      </a:r>
                      <a:endParaRPr lang="pl-PL" sz="1800" b="0">
                        <a:solidFill>
                          <a:srgbClr val="0000FF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Szereg czasowy lub model szeregów czasowych, dla których wymagane są prognozy.</a:t>
                      </a:r>
                      <a:endParaRPr lang="pl-PL" sz="1800" b="0">
                        <a:solidFill>
                          <a:srgbClr val="0000FF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h</a:t>
                      </a:r>
                      <a:endParaRPr lang="pl-PL" sz="1800" b="0">
                        <a:solidFill>
                          <a:srgbClr val="0000FF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Liczba okresów do prognozowania.</a:t>
                      </a:r>
                      <a:endParaRPr lang="pl-PL" sz="1800" b="0">
                        <a:solidFill>
                          <a:srgbClr val="0000FF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level</a:t>
                      </a:r>
                      <a:endParaRPr lang="pl-PL" sz="1800" b="0">
                        <a:solidFill>
                          <a:srgbClr val="0000FF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Poziom ufności dla przedziałów predykcji.</a:t>
                      </a:r>
                      <a:endParaRPr lang="pl-PL" sz="1800" b="0">
                        <a:solidFill>
                          <a:srgbClr val="0000FF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lambda</a:t>
                      </a:r>
                      <a:endParaRPr lang="pl-PL" sz="1800" b="0">
                        <a:solidFill>
                          <a:srgbClr val="0000FF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Parametr transformacji </a:t>
                      </a:r>
                      <a:r>
                        <a:rPr lang="pl-PL" sz="1800" b="0" dirty="0" err="1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Boxa-Coxa</a:t>
                      </a:r>
                      <a:r>
                        <a:rPr lang="pl-PL" sz="1800" b="0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. Jeśli </a:t>
                      </a:r>
                      <a:r>
                        <a:rPr lang="pl-PL" sz="1800" b="0" dirty="0" err="1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lambda="auto</a:t>
                      </a:r>
                      <a:r>
                        <a:rPr lang="pl-PL" sz="1800" b="0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", to transformacja jest wybierana automatycznie za pomocą </a:t>
                      </a:r>
                      <a:r>
                        <a:rPr lang="pl-PL" sz="1800" b="0" dirty="0" err="1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BoxCox.lambda</a:t>
                      </a:r>
                      <a:r>
                        <a:rPr lang="pl-PL" sz="1800" b="0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. Transformacja jest ignorowana, jeśli NULL. W przeciwnym razie, dane są przekształcone zgodnie z wartością parametru.</a:t>
                      </a:r>
                      <a:endParaRPr lang="pl-PL" sz="1800" b="0" dirty="0">
                        <a:solidFill>
                          <a:srgbClr val="0000FF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>
                          <a:solidFill>
                            <a:srgbClr val="0000FF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biasadj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Flaga do wskazania transformacji Box-Coxa. Ma wartość TRUE, aby użyć skorygowanej średniej przekształconej wstecz dla transformacji Boxa-Coxa. Jeśli przekształcone dane są używane do tworzenia prognoz i dopasowanych wartości, zwykła transformacja wsteczna da w wyniku prognozy medianowe. Jeśli biasadj ma wartość TRUE, zostanie wprowadzona korekta w celu uzyskania średnich prognoz i dopasowanych wartości.</a:t>
                      </a:r>
                      <a:endParaRPr lang="pl-PL" sz="1800" b="0">
                        <a:solidFill>
                          <a:srgbClr val="0000FF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…</a:t>
                      </a:r>
                      <a:endParaRPr lang="pl-PL" sz="1800" b="0">
                        <a:solidFill>
                          <a:srgbClr val="0000FF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0" dirty="0">
                        <a:solidFill>
                          <a:srgbClr val="0000FF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4624"/>
            <a:ext cx="8820472" cy="548680"/>
          </a:xfrm>
        </p:spPr>
        <p:txBody>
          <a:bodyPr/>
          <a:lstStyle/>
          <a:p>
            <a:pPr lvl="0"/>
            <a:r>
              <a:rPr lang="pl-PL" altLang="en-US" sz="3200" b="1" dirty="0" smtClean="0">
                <a:solidFill>
                  <a:srgbClr val="000000"/>
                </a:solidFill>
              </a:rPr>
              <a:t>Funkcja </a:t>
            </a:r>
            <a:r>
              <a:rPr lang="pl-PL" altLang="en-US" sz="3200" b="1" dirty="0" err="1" smtClean="0">
                <a:solidFill>
                  <a:srgbClr val="0000CC"/>
                </a:solidFill>
              </a:rPr>
              <a:t>forecast</a:t>
            </a:r>
            <a:r>
              <a:rPr lang="pl-PL" altLang="en-US" sz="3200" b="1" dirty="0" smtClean="0">
                <a:solidFill>
                  <a:srgbClr val="0000CC"/>
                </a:solidFill>
              </a:rPr>
              <a:t>(</a:t>
            </a:r>
            <a:r>
              <a:rPr lang="pl-PL" altLang="en-US" sz="3200" b="1" dirty="0" err="1" smtClean="0">
                <a:solidFill>
                  <a:srgbClr val="0000CC"/>
                </a:solidFill>
              </a:rPr>
              <a:t>object</a:t>
            </a:r>
            <a:r>
              <a:rPr lang="pl-PL" sz="3200" b="1" dirty="0" smtClean="0">
                <a:solidFill>
                  <a:srgbClr val="0000CC"/>
                </a:solidFill>
              </a:rPr>
              <a:t>,</a:t>
            </a:r>
            <a:r>
              <a:rPr lang="pl-PL" sz="3200" b="1" kern="1200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+mn-cs"/>
              </a:rPr>
              <a:t> ...)   </a:t>
            </a:r>
            <a:r>
              <a:rPr lang="pl-PL" sz="3200" b="1" kern="1200" dirty="0" err="1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cd</a:t>
            </a:r>
            <a:endParaRPr lang="pl-PL" altLang="en-US" sz="3200" b="1" dirty="0" smtClean="0">
              <a:solidFill>
                <a:srgbClr val="000000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07504" y="620688"/>
            <a:ext cx="89644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1800" b="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Funkcja wyznacza prognozy szeregów czasowych lub modeli szeregów czasowych. Funkcja wywołuje określone metody, które zależą od klasy pierwszego argumentu.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340768"/>
            <a:ext cx="8797950" cy="2928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4437112"/>
            <a:ext cx="885698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661248"/>
            <a:ext cx="89644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108520" y="-27384"/>
            <a:ext cx="9144000" cy="576064"/>
          </a:xfrm>
          <a:noFill/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Wykres wachlarzowy</a:t>
            </a:r>
            <a:endParaRPr lang="pl-PL" sz="3200" dirty="0">
              <a:solidFill>
                <a:srgbClr val="C0000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620688"/>
            <a:ext cx="8532440" cy="264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b="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W analizie szeregów czasowych </a:t>
            </a:r>
            <a:r>
              <a:rPr lang="pl-PL" sz="180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wykres wachlarzowy </a:t>
            </a:r>
            <a:r>
              <a:rPr lang="pl-PL" sz="1800" b="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to wykres, który łączy prosty wykres liniowy obserwowanych danych z przeszłości, pokazując zakresy możliwych wartości przyszłych danych wraz z linią przedstawiającą centralne oszacowanie lub najbardziej prawdopodobną wartość przyszłych wyników.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b="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W miarę jak prognozy stają się coraz bardziej niepewne, im dalej w przyszłość, te zakresy prognoz rozprzestrzeniają się, tworząc charakterystyczne kształty klina lub „wachlarza”, stąd termin. Alternatywne formy wykresu mogą również zawierać niepewność dotyczącą danych przeszłych, takich jak dane wstępne, które podlegają rewizji.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4" name="Obraz 3" descr="Fan chart (time series) - Wikiped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356992"/>
            <a:ext cx="453650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79504" y="3507973"/>
            <a:ext cx="428498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1800" b="0" dirty="0" smtClean="0">
                <a:solidFill>
                  <a:srgbClr val="0000FF"/>
                </a:solidFill>
                <a:latin typeface="Calibri" pitchFamily="34" charset="0"/>
              </a:rPr>
              <a:t>Cechy przedziałów prognozy: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800" b="0" dirty="0" smtClean="0">
                <a:solidFill>
                  <a:srgbClr val="0000FF"/>
                </a:solidFill>
                <a:latin typeface="Calibri" pitchFamily="34" charset="0"/>
              </a:rPr>
              <a:t>pozwalają ocenić, jaki może być najlepszy a jaki najgorszy możliwy scenariusz,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800" b="0" dirty="0" smtClean="0">
                <a:solidFill>
                  <a:srgbClr val="0000FF"/>
                </a:solidFill>
                <a:latin typeface="Calibri" pitchFamily="34" charset="0"/>
              </a:rPr>
              <a:t>można je wykorzystać do porównania dokładności różnych metod (modeli) konstrukcji prognoz punktowych,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800" b="0" dirty="0" smtClean="0">
                <a:solidFill>
                  <a:srgbClr val="0000FF"/>
                </a:solidFill>
                <a:latin typeface="Calibri" pitchFamily="34" charset="0"/>
              </a:rPr>
              <a:t>łatwiej je interpretować niż miary takie jak: </a:t>
            </a:r>
            <a:r>
              <a:rPr lang="pl-PL" sz="1800" b="0" i="1" dirty="0" smtClean="0">
                <a:solidFill>
                  <a:srgbClr val="0000FF"/>
                </a:solidFill>
                <a:latin typeface="Calibri" pitchFamily="34" charset="0"/>
              </a:rPr>
              <a:t>MAE</a:t>
            </a:r>
            <a:r>
              <a:rPr lang="pl-PL" sz="1800" b="0" dirty="0" smtClean="0">
                <a:solidFill>
                  <a:srgbClr val="0000FF"/>
                </a:solidFill>
                <a:latin typeface="Calibri" pitchFamily="34" charset="0"/>
              </a:rPr>
              <a:t>, </a:t>
            </a:r>
            <a:r>
              <a:rPr lang="pl-PL" sz="1800" b="0" i="1" dirty="0" smtClean="0">
                <a:solidFill>
                  <a:srgbClr val="0000FF"/>
                </a:solidFill>
                <a:latin typeface="Calibri" pitchFamily="34" charset="0"/>
              </a:rPr>
              <a:t>MSE</a:t>
            </a:r>
            <a:r>
              <a:rPr lang="pl-PL" sz="1800" b="0" dirty="0" smtClean="0">
                <a:solidFill>
                  <a:srgbClr val="0000FF"/>
                </a:solidFill>
                <a:latin typeface="Calibri" pitchFamily="34" charset="0"/>
              </a:rPr>
              <a:t> czy </a:t>
            </a:r>
            <a:r>
              <a:rPr lang="pl-PL" sz="1800" b="0" i="1" dirty="0" smtClean="0">
                <a:solidFill>
                  <a:srgbClr val="0000FF"/>
                </a:solidFill>
                <a:latin typeface="Calibri" pitchFamily="34" charset="0"/>
              </a:rPr>
              <a:t>RMSE</a:t>
            </a:r>
            <a:r>
              <a:rPr lang="pl-PL" sz="1800" b="0" dirty="0" smtClean="0">
                <a:solidFill>
                  <a:srgbClr val="0000FF"/>
                </a:solidFill>
                <a:latin typeface="Calibri" pitchFamily="34" charset="0"/>
              </a:rPr>
              <a:t>.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72008"/>
            <a:ext cx="8820472" cy="548680"/>
          </a:xfrm>
        </p:spPr>
        <p:txBody>
          <a:bodyPr/>
          <a:lstStyle/>
          <a:p>
            <a:pPr lvl="0"/>
            <a:r>
              <a:rPr lang="pl-PL" altLang="en-US" sz="3200" b="1" dirty="0" smtClean="0">
                <a:solidFill>
                  <a:srgbClr val="000000"/>
                </a:solidFill>
              </a:rPr>
              <a:t>Funkcja </a:t>
            </a:r>
            <a:r>
              <a:rPr lang="pl-PL" altLang="en-US" sz="3200" b="1" kern="12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rPr>
              <a:t>Arima</a:t>
            </a:r>
            <a:r>
              <a:rPr lang="pl-PL" sz="3200" b="1" kern="12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rPr>
              <a:t>(x, ...) </a:t>
            </a:r>
            <a:r>
              <a:rPr lang="pl-PL" sz="3200" b="1" dirty="0" smtClean="0">
                <a:solidFill>
                  <a:srgbClr val="000000"/>
                </a:solidFill>
              </a:rPr>
              <a:t>biblioteka</a:t>
            </a:r>
            <a:r>
              <a:rPr lang="pl-PL" sz="3200" b="1" dirty="0" smtClean="0">
                <a:solidFill>
                  <a:srgbClr val="0000CC"/>
                </a:solidFill>
              </a:rPr>
              <a:t> </a:t>
            </a:r>
            <a:r>
              <a:rPr lang="pl-PL" sz="3200" b="1" dirty="0" err="1" smtClean="0">
                <a:solidFill>
                  <a:srgbClr val="0000FF"/>
                </a:solidFill>
              </a:rPr>
              <a:t>forecast</a:t>
            </a:r>
            <a:endParaRPr lang="pl-PL" altLang="en-US" sz="3200" b="1" dirty="0" smtClean="0">
              <a:solidFill>
                <a:srgbClr val="0000FF"/>
              </a:solidFill>
            </a:endParaRPr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216024" y="620688"/>
            <a:ext cx="8892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0" dirty="0" smtClean="0">
                <a:solidFill>
                  <a:srgbClr val="000000"/>
                </a:solidFill>
              </a:rPr>
              <a:t>Estymuje (dopasowuje) model ARIMA do jednowymiarowych szeregów czasowych. Jest rozszerzeniem funkcji </a:t>
            </a:r>
            <a:r>
              <a:rPr lang="pl-PL" sz="2000" b="0" i="1" dirty="0" err="1" smtClean="0">
                <a:solidFill>
                  <a:srgbClr val="000000"/>
                </a:solidFill>
              </a:rPr>
              <a:t>arima</a:t>
            </a:r>
            <a:r>
              <a:rPr lang="pl-PL" sz="2000" b="0" dirty="0" smtClean="0">
                <a:solidFill>
                  <a:srgbClr val="000000"/>
                </a:solidFill>
              </a:rPr>
              <a:t> z pakietu </a:t>
            </a:r>
            <a:r>
              <a:rPr lang="pl-PL" sz="2000" b="0" i="1" dirty="0" err="1" smtClean="0">
                <a:solidFill>
                  <a:srgbClr val="000000"/>
                </a:solidFill>
              </a:rPr>
              <a:t>stats</a:t>
            </a:r>
            <a:r>
              <a:rPr lang="pl-PL" sz="2000" b="0" dirty="0" smtClean="0">
                <a:solidFill>
                  <a:srgbClr val="000000"/>
                </a:solidFill>
              </a:rPr>
              <a:t>. Główna różnica polega na tym, że ta funkcja pozwala na uwzględnienie w modelu dryfu.</a:t>
            </a:r>
            <a:endParaRPr lang="pl-PL" sz="2000" b="0" dirty="0">
              <a:solidFill>
                <a:srgbClr val="000000"/>
              </a:solidFill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395536" y="1772816"/>
          <a:ext cx="8352928" cy="4416552"/>
        </p:xfrm>
        <a:graphic>
          <a:graphicData uri="http://schemas.openxmlformats.org/drawingml/2006/table">
            <a:tbl>
              <a:tblPr/>
              <a:tblGrid>
                <a:gridCol w="1357059"/>
                <a:gridCol w="6995869"/>
              </a:tblGrid>
              <a:tr h="174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pl-PL" sz="14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Wektor numeryczny lub szereg czasowy klasy </a:t>
                      </a:r>
                      <a:r>
                        <a:rPr lang="pl-PL" sz="1400" i="1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ts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pl-PL" sz="14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order</a:t>
                      </a:r>
                      <a:endParaRPr lang="pl-PL" sz="14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Specyfikacja zwykłej (</a:t>
                      </a:r>
                      <a:r>
                        <a:rPr lang="pl-PL" sz="1400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niesezonowej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 części modelu SARIMA – rzędy (p, d, q); </a:t>
                      </a:r>
                      <a:b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order = c(0, </a:t>
                      </a:r>
                      <a:r>
                        <a:rPr lang="pl-PL" sz="1400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pl-PL" sz="1400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).</a:t>
                      </a: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seasonal</a:t>
                      </a:r>
                      <a:endParaRPr lang="pl-PL" sz="14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Specyfikacja sezonowej części modelu SARIMA, z domyślną wartością częstotliwości (przejętą z szeregu czasowego) – rzędy (P, D, Q); </a:t>
                      </a:r>
                      <a:b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1400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seasonal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= list(</a:t>
                      </a:r>
                      <a:r>
                        <a:rPr lang="pl-PL" sz="1400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order=c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(0, </a:t>
                      </a:r>
                      <a:r>
                        <a:rPr lang="pl-PL" sz="1400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pl-PL" sz="1400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), </a:t>
                      </a:r>
                      <a:r>
                        <a:rPr lang="pl-PL" sz="1400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period=NA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).</a:t>
                      </a: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include.mean</a:t>
                      </a:r>
                      <a:endParaRPr lang="pl-PL" sz="14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Flaga informująca o tym, czy model ma zawierać średnią (stałą). Wartością domyślną jest PRAWDA dla szeregów niezróżnicowanych, FAŁSZ dla szeregów zróżnicowanych.</a:t>
                      </a:r>
                      <a:endParaRPr lang="pl-PL" sz="14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include.drift</a:t>
                      </a:r>
                      <a:endParaRPr lang="pl-PL" sz="14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Flaga informująca o tym, czy w modelu ma być uwzględniony dryf liniowy (regresja liniowa); include.drift = FALSE.</a:t>
                      </a:r>
                      <a:endParaRPr lang="pl-PL" sz="14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7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include.constant</a:t>
                      </a:r>
                      <a:endParaRPr lang="pl-PL" sz="14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Flaga informująca, czy uwzględnić stałą w modelu. Jeśli ma wartość TRUE, to </a:t>
                      </a:r>
                      <a:r>
                        <a:rPr lang="pl-PL" sz="14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include.mean</a:t>
                      </a:r>
                      <a:r>
                        <a:rPr lang="pl-PL" sz="14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jest ustawiony na wartość TRUE dla szeregów niezróżnicowanych, a parametr </a:t>
                      </a:r>
                      <a:r>
                        <a:rPr lang="pl-PL" sz="14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include.drift</a:t>
                      </a:r>
                      <a:r>
                        <a:rPr lang="pl-PL" sz="14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ma wartość TRUE dla szeregów zróżnicowanych. Jeżeli w szeregu jest wystepuje więcej niż jedno różnicowanie, żadna stała nie jest uwzględniana niezależnie od wartości tego argumentu.</a:t>
                      </a:r>
                      <a:endParaRPr lang="pl-PL" sz="14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lambda</a:t>
                      </a:r>
                      <a:endParaRPr lang="pl-PL" sz="14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Parametr transformacji Boxa-Coxa. </a:t>
                      </a:r>
                      <a:endParaRPr lang="pl-PL" sz="14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Flaga informująca o sposobie odwrócenia przekształcenia Boa-Coxa w przypadku prognoz; domyślnie </a:t>
                      </a:r>
                      <a:r>
                        <a:rPr lang="pl-PL" sz="1400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biasadj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= FALSE – transformacja wsteczna dostarczająca prognozy medianowe. Dla </a:t>
                      </a:r>
                      <a:r>
                        <a:rPr lang="pl-PL" sz="1400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biasadj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= PRAWDA – korekta w celu uzyskania średnich prognoz i dopasowanych wartości).</a:t>
                      </a:r>
                      <a:endParaRPr lang="pl-PL" sz="14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5496" y="116632"/>
            <a:ext cx="9001000" cy="504057"/>
          </a:xfrm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Przykład. Prognozy i ocena na zbiorze testowym</a:t>
            </a:r>
            <a:endParaRPr lang="pl-PL" sz="3200" dirty="0">
              <a:solidFill>
                <a:srgbClr val="C00000"/>
              </a:solidFill>
            </a:endParaRPr>
          </a:p>
        </p:txBody>
      </p:sp>
      <p:pic>
        <p:nvPicPr>
          <p:cNvPr id="1136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396" y="773540"/>
            <a:ext cx="7865036" cy="531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001000" cy="864096"/>
          </a:xfrm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Przykład. Prognozy i ocena na zbiorze testowym - </a:t>
            </a:r>
            <a:r>
              <a:rPr lang="pl-PL" sz="3200" b="1" dirty="0" err="1" smtClean="0">
                <a:solidFill>
                  <a:srgbClr val="C00000"/>
                </a:solidFill>
              </a:rPr>
              <a:t>cd</a:t>
            </a:r>
            <a:endParaRPr lang="pl-PL" sz="3200" dirty="0">
              <a:solidFill>
                <a:srgbClr val="C00000"/>
              </a:solidFill>
            </a:endParaRPr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555" y="1340768"/>
            <a:ext cx="8252893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-144016" y="44624"/>
            <a:ext cx="9324528" cy="548680"/>
          </a:xfrm>
        </p:spPr>
        <p:txBody>
          <a:bodyPr/>
          <a:lstStyle/>
          <a:p>
            <a:pPr lvl="0"/>
            <a:r>
              <a:rPr lang="pl-PL" altLang="en-US" sz="3200" b="1" dirty="0" smtClean="0">
                <a:solidFill>
                  <a:srgbClr val="000000"/>
                </a:solidFill>
              </a:rPr>
              <a:t>Funkcja </a:t>
            </a:r>
            <a:r>
              <a:rPr lang="pl-PL" altLang="en-US" sz="3200" b="1" dirty="0" err="1" smtClean="0">
                <a:solidFill>
                  <a:srgbClr val="0000CC"/>
                </a:solidFill>
              </a:rPr>
              <a:t>auto.arima</a:t>
            </a:r>
            <a:r>
              <a:rPr lang="pl-PL" altLang="en-US" sz="3200" b="1" dirty="0" smtClean="0">
                <a:solidFill>
                  <a:srgbClr val="0000CC"/>
                </a:solidFill>
              </a:rPr>
              <a:t>(</a:t>
            </a:r>
            <a:r>
              <a:rPr lang="pl-PL" altLang="en-US" sz="3200" b="1" dirty="0" err="1" smtClean="0">
                <a:solidFill>
                  <a:srgbClr val="0000CC"/>
                </a:solidFill>
              </a:rPr>
              <a:t>object</a:t>
            </a:r>
            <a:r>
              <a:rPr lang="pl-PL" sz="3200" b="1" dirty="0" smtClean="0">
                <a:solidFill>
                  <a:srgbClr val="0000CC"/>
                </a:solidFill>
              </a:rPr>
              <a:t>,</a:t>
            </a:r>
            <a:r>
              <a:rPr lang="pl-PL" sz="3200" b="1" kern="1200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pl-PL" sz="3200" b="1" kern="12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rPr>
              <a:t>...)</a:t>
            </a:r>
            <a:r>
              <a:rPr lang="pl-PL" sz="3200" b="1" kern="1200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+mn-cs"/>
              </a:rPr>
              <a:t>   </a:t>
            </a:r>
            <a:r>
              <a:rPr lang="pl-PL" sz="3200" b="1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biblioteka</a:t>
            </a:r>
            <a:r>
              <a:rPr lang="pl-PL" sz="3200" b="1" kern="1200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pl-PL" sz="3200" b="1" kern="12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rPr>
              <a:t>forecast</a:t>
            </a:r>
            <a:endParaRPr lang="pl-PL" altLang="en-US" sz="3200" b="1" dirty="0" smtClean="0">
              <a:solidFill>
                <a:srgbClr val="0000FF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07504" y="759186"/>
            <a:ext cx="8964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1800" b="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Funkcja zwraca obiekt typu </a:t>
            </a:r>
            <a:r>
              <a:rPr lang="pl-PL" sz="1800" b="0" dirty="0" err="1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arima</a:t>
            </a:r>
            <a:r>
              <a:rPr lang="pl-PL" sz="1800" b="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będący oszacowana automatycznie postać modelu ARIMA.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5008" y="1268760"/>
          <a:ext cx="8533456" cy="5362956"/>
        </p:xfrm>
        <a:graphic>
          <a:graphicData uri="http://schemas.openxmlformats.org/drawingml/2006/table">
            <a:tbl>
              <a:tblPr/>
              <a:tblGrid>
                <a:gridCol w="1720455"/>
                <a:gridCol w="6813001"/>
              </a:tblGrid>
              <a:tr h="309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Szereg czasowy klasy </a:t>
                      </a:r>
                      <a:r>
                        <a:rPr lang="pl-PL" sz="18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ts</a:t>
                      </a: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8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d, D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Krotność różnicowania z opóźnieniem 1 i sezonowego; brak wartości (domyślnie NA) spowoduje dopasowanie automatyczne. 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max.p, max.q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Maksymalna wartość rzędów; </a:t>
                      </a:r>
                      <a:r>
                        <a:rPr lang="pl-PL" sz="18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i q.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max.P, max.Q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Maksymalna wartość rzędów; </a:t>
                      </a:r>
                      <a:r>
                        <a:rPr lang="pl-PL" sz="1800" i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i </a:t>
                      </a:r>
                      <a:r>
                        <a:rPr lang="pl-PL" sz="1800" i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8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Max.order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Maksymalny rząd modelu </a:t>
                      </a:r>
                      <a:r>
                        <a:rPr lang="pl-PL" sz="1800" i="1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pl-PL" sz="1800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pl-PL" sz="1800" i="1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pl-PL" sz="1800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pl-PL" sz="1800" i="1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pl-PL" sz="1800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pl-PL" sz="1800" i="1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w przypadku,  gdy nie jest stosowana metoda krokowa.</a:t>
                      </a: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Max.d, max.D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Maksymalna krotność różnicowania z opóźnieniem 1 i sezonowego. 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8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Start.p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1800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start.q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1800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start.P</a:t>
                      </a: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1800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start.Q</a:t>
                      </a: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Wartości początkowe dla parametrów procesu.</a:t>
                      </a: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stationary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Flaga, czy ograniczyć poszukiwanie do modeli stacjonarnych (TRUE); .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ic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Kryteria informacyjne stosowane do wyboru modelu; "aic", "aicc", bic".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stepwise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Flaga, czy stosować krokowy  wybór optymalnego modelu (TRUE).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8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approximation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Czy podczas poszukiwania optymalnego modelu zastosować przybliżoną wartość kryterium informacyjnego w celu przyspieszenie obliczeń.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lambda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Opcjonalny parametr transformacji Boxa-Coxa.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endParaRPr lang="pl-PL" sz="18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001000" cy="1224136"/>
          </a:xfrm>
          <a:noFill/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Prognozowanie szeregów </a:t>
            </a:r>
            <a:r>
              <a:rPr lang="pl-PL" sz="3200" b="1" dirty="0" err="1" smtClean="0">
                <a:solidFill>
                  <a:srgbClr val="C00000"/>
                </a:solidFill>
              </a:rPr>
              <a:t>czasowch</a:t>
            </a:r>
            <a:endParaRPr lang="pl-PL" sz="3200" dirty="0">
              <a:solidFill>
                <a:srgbClr val="C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536" y="1446892"/>
            <a:ext cx="835292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Bef>
                <a:spcPts val="600"/>
              </a:spcBef>
            </a:pPr>
            <a:r>
              <a:rPr lang="pl-PL" sz="2000" b="0" dirty="0" smtClean="0">
                <a:solidFill>
                  <a:srgbClr val="0000FF"/>
                </a:solidFill>
                <a:latin typeface="Calibri" pitchFamily="34" charset="0"/>
              </a:rPr>
              <a:t>Prognozowanie przyszłych wartości szeregu na podstawie danych historycznych jest jednym z głównych zadań analizy szeregów czasowych.  </a:t>
            </a:r>
          </a:p>
          <a:p>
            <a:pPr lvl="0">
              <a:spcBef>
                <a:spcPts val="600"/>
              </a:spcBef>
            </a:pPr>
            <a:r>
              <a:rPr lang="pl-PL" sz="2000" b="0" dirty="0" smtClean="0">
                <a:solidFill>
                  <a:srgbClr val="0000FF"/>
                </a:solidFill>
                <a:latin typeface="Calibri" pitchFamily="34" charset="0"/>
              </a:rPr>
              <a:t>Najbardziej popularnymi metodami (algorytmami) stosowanymi do prognozowania szeregów czasowych są:</a:t>
            </a:r>
          </a:p>
          <a:p>
            <a:pPr marL="285750" lvl="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pl-PL" sz="2000" b="0" dirty="0" smtClean="0">
                <a:solidFill>
                  <a:srgbClr val="0000FF"/>
                </a:solidFill>
                <a:latin typeface="Calibri" pitchFamily="34" charset="0"/>
              </a:rPr>
              <a:t>metody naiwne (proste)</a:t>
            </a:r>
          </a:p>
          <a:p>
            <a:pPr marL="285750" lvl="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pl-PL" sz="2000" b="0" dirty="0" smtClean="0">
                <a:solidFill>
                  <a:srgbClr val="0000FF"/>
                </a:solidFill>
                <a:latin typeface="Calibri" pitchFamily="34" charset="0"/>
              </a:rPr>
              <a:t>metody wykorzystujące modele z rodziny </a:t>
            </a:r>
            <a:r>
              <a:rPr lang="pl-PL" sz="2000" dirty="0" smtClean="0">
                <a:solidFill>
                  <a:srgbClr val="0000FF"/>
                </a:solidFill>
                <a:latin typeface="Calibri" pitchFamily="34" charset="0"/>
              </a:rPr>
              <a:t>ARIMA</a:t>
            </a:r>
          </a:p>
          <a:p>
            <a:pPr marL="285750" lvl="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pl-PL" sz="2000" b="0" dirty="0" smtClean="0">
                <a:solidFill>
                  <a:srgbClr val="0000FF"/>
                </a:solidFill>
                <a:latin typeface="Calibri" pitchFamily="34" charset="0"/>
              </a:rPr>
              <a:t>algorytmy wygładzania wykładniczego</a:t>
            </a:r>
          </a:p>
          <a:p>
            <a:pPr marL="285750" lvl="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pl-PL" sz="2000" b="0" dirty="0" smtClean="0">
                <a:solidFill>
                  <a:srgbClr val="0000FF"/>
                </a:solidFill>
                <a:latin typeface="Calibri" pitchFamily="34" charset="0"/>
              </a:rPr>
              <a:t>prognozy tworzone na podstawie dekompozycji szeregu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endParaRPr lang="pl-PL" sz="2000" b="0" dirty="0" smtClean="0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4624"/>
            <a:ext cx="8820472" cy="548680"/>
          </a:xfrm>
        </p:spPr>
        <p:txBody>
          <a:bodyPr/>
          <a:lstStyle/>
          <a:p>
            <a:pPr lvl="0"/>
            <a:r>
              <a:rPr lang="pl-PL" altLang="en-US" sz="3200" b="1" dirty="0" smtClean="0">
                <a:solidFill>
                  <a:srgbClr val="000000"/>
                </a:solidFill>
              </a:rPr>
              <a:t>Funkcja </a:t>
            </a:r>
            <a:r>
              <a:rPr lang="pl-PL" altLang="en-US" sz="3200" b="1" kern="12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rPr>
              <a:t>Arima</a:t>
            </a:r>
            <a:r>
              <a:rPr lang="pl-PL" sz="3200" b="1" kern="12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rPr>
              <a:t>(x, ...) </a:t>
            </a:r>
            <a:r>
              <a:rPr lang="pl-PL" sz="3200" b="1" kern="12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cd</a:t>
            </a:r>
            <a:r>
              <a:rPr lang="pl-PL" sz="3200" b="1" kern="1200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endParaRPr lang="pl-PL" altLang="en-US" sz="3200" b="1" dirty="0" smtClean="0">
              <a:solidFill>
                <a:srgbClr val="000000"/>
              </a:solidFill>
            </a:endParaRPr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251520" y="692696"/>
          <a:ext cx="8568952" cy="3543131"/>
        </p:xfrm>
        <a:graphic>
          <a:graphicData uri="http://schemas.openxmlformats.org/drawingml/2006/table">
            <a:tbl>
              <a:tblPr/>
              <a:tblGrid>
                <a:gridCol w="1392155"/>
                <a:gridCol w="7176797"/>
              </a:tblGrid>
              <a:tr h="557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transform.pars</a:t>
                      </a:r>
                      <a:endParaRPr lang="pl-PL" sz="14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Flaga logiczna informująca o tym, czy parametry części AR modelu mają być przekształcone tak, aby był zachowany warunek stacjonarności szeregu. Nie stosowany dla </a:t>
                      </a:r>
                      <a:r>
                        <a:rPr lang="pl-PL" sz="1400" i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method</a:t>
                      </a:r>
                      <a:r>
                        <a:rPr lang="pl-PL" sz="14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= "CSS". </a:t>
                      </a:r>
                      <a:endParaRPr lang="pl-PL" sz="14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fixed</a:t>
                      </a:r>
                      <a:endParaRPr lang="pl-PL" sz="14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Opcjonalny wektor liczbowy o tej samej długości, co całkowita liczba współczynników do oszacowania w postaci: (</a:t>
                      </a:r>
                      <a:r>
                        <a:rPr lang="pl-PL" sz="1400" i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MathItalic9-Italic"/>
                          <a:sym typeface="Symbol"/>
                        </a:rPr>
                        <a:t></a:t>
                      </a:r>
                      <a:r>
                        <a:rPr lang="pl-PL" sz="1400" baseline="-25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Sans8-Regular"/>
                        </a:rPr>
                        <a:t>1</a:t>
                      </a:r>
                      <a:r>
                        <a:rPr lang="pl-PL" sz="1400" i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Sans8-Regular"/>
                        </a:rPr>
                        <a:t>, …, </a:t>
                      </a:r>
                      <a:r>
                        <a:rPr lang="pl-PL" sz="1400" i="1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MathItalic9-Italic"/>
                          <a:sym typeface="Symbol"/>
                        </a:rPr>
                        <a:t></a:t>
                      </a:r>
                      <a:r>
                        <a:rPr lang="pl-PL" sz="1400" baseline="-25000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Sans8-Regular"/>
                        </a:rPr>
                        <a:t>p</a:t>
                      </a:r>
                      <a:r>
                        <a:rPr lang="pl-PL" sz="1400" baseline="-25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Sans8-Regular"/>
                        </a:rPr>
                        <a:t>  </a:t>
                      </a:r>
                      <a:r>
                        <a:rPr lang="pl-PL" sz="1400" i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MathItalic9-Italic"/>
                          <a:sym typeface="Symbol"/>
                        </a:rPr>
                        <a:t></a:t>
                      </a:r>
                      <a:r>
                        <a:rPr lang="pl-PL" sz="1400" baseline="-25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Sans8-Regular"/>
                        </a:rPr>
                        <a:t>1 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Sans8-Regular"/>
                        </a:rPr>
                        <a:t>, …, </a:t>
                      </a:r>
                      <a:r>
                        <a:rPr lang="pl-PL" sz="1400" i="1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MathItalic9-Italic"/>
                          <a:sym typeface="Symbol"/>
                        </a:rPr>
                        <a:t></a:t>
                      </a:r>
                      <a:r>
                        <a:rPr lang="pl-PL" sz="1400" baseline="-25000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Sans8-Regular"/>
                        </a:rPr>
                        <a:t>q</a:t>
                      </a:r>
                      <a:r>
                        <a:rPr lang="pl-PL" sz="1400" baseline="-25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Sans8-Regular"/>
                        </a:rPr>
                        <a:t>  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Sans8-Regular"/>
                        </a:rPr>
                        <a:t>, </a:t>
                      </a:r>
                      <a:r>
                        <a:rPr lang="pl-PL" sz="1400" i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MathItalic9-Italic"/>
                          <a:sym typeface="Symbol"/>
                        </a:rPr>
                        <a:t></a:t>
                      </a:r>
                      <a:r>
                        <a:rPr lang="pl-PL" sz="1400" baseline="-25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Sans8-Regular"/>
                        </a:rPr>
                        <a:t>1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Sans8-Regular"/>
                        </a:rPr>
                        <a:t> , …, </a:t>
                      </a:r>
                      <a:r>
                        <a:rPr lang="pl-PL" sz="1400" i="1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MathItalic9-Italic"/>
                          <a:sym typeface="Symbol"/>
                        </a:rPr>
                        <a:t></a:t>
                      </a:r>
                      <a:r>
                        <a:rPr lang="pl-PL" sz="1400" baseline="-25000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Sans8-Regular"/>
                        </a:rPr>
                        <a:t>P</a:t>
                      </a:r>
                      <a:r>
                        <a:rPr lang="pl-PL" sz="1400" baseline="-25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Sans8-Regular"/>
                        </a:rPr>
                        <a:t> 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Sans8-Regular"/>
                        </a:rPr>
                        <a:t>, </a:t>
                      </a:r>
                      <a:r>
                        <a:rPr lang="pl-PL" sz="1400" i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MathItalic9-Italic"/>
                          <a:sym typeface="Symbol"/>
                        </a:rPr>
                        <a:t></a:t>
                      </a:r>
                      <a:r>
                        <a:rPr lang="pl-PL" sz="1400" baseline="-25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Sans8-Regular"/>
                        </a:rPr>
                        <a:t>1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Sans8-Regular"/>
                        </a:rPr>
                        <a:t> , …, </a:t>
                      </a:r>
                      <a:r>
                        <a:rPr lang="pl-PL" sz="1400" i="1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MathItalic9-Italic"/>
                          <a:sym typeface="Symbol"/>
                        </a:rPr>
                        <a:t></a:t>
                      </a:r>
                      <a:r>
                        <a:rPr lang="pl-PL" sz="1400" baseline="-25000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PLSans8-Regular"/>
                        </a:rPr>
                        <a:t>Q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1400" i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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), </a:t>
                      </a:r>
                      <a:r>
                        <a:rPr lang="pl-PL" sz="1400" i="1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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jest składnikiem przesunięcia. Gdy </a:t>
                      </a:r>
                      <a:r>
                        <a:rPr lang="pl-PL" sz="1400" i="1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include.mean</a:t>
                      </a:r>
                      <a:r>
                        <a:rPr lang="pl-PL" sz="1400" dirty="0" err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=TRUE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składnik musi być obecny a nieobecny, jeżeli w modelu jest różnicowanie. Wektor zawiera wartości parametrów, które mają mieć w modelu ustalone wartości (w szczególności, jeżeli dany parametr ma być odrzucony należy ma nadać wartość 0), wartość NA oznacza, że odpowiadający tej wartości parametr ma być estymowany.</a:t>
                      </a:r>
                      <a:endParaRPr lang="pl-PL" sz="14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init</a:t>
                      </a:r>
                      <a:endParaRPr lang="pl-PL" sz="14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Opcjonalny wektor liczbowy o tej samej długości, co całkowita liczba współczynników do oszacowania zawierający początkowe wartości parametrów.</a:t>
                      </a:r>
                      <a:endParaRPr lang="pl-PL" sz="14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0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method</a:t>
                      </a:r>
                      <a:endParaRPr lang="pl-PL" sz="14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Metoda estymacji parametrów modelu. Wykaz wartości: 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pl-PL" sz="1400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CSS-ML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" (domyśla, estymacja dwuetapowa, najpierw wartości początkowe, wykorzystane w drugim etapie z zastosowaniem ML), "ML", "CSS" (</a:t>
                      </a:r>
                      <a:r>
                        <a:rPr lang="pl-PL" sz="1400" i="1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conditional</a:t>
                      </a:r>
                      <a:r>
                        <a:rPr lang="pl-PL" sz="1400" i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400" i="1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sum-of-squares</a:t>
                      </a:r>
                      <a:r>
                        <a:rPr lang="pl-PL" sz="14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). </a:t>
                      </a: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endParaRPr lang="pl-PL" sz="140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475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365104"/>
            <a:ext cx="8513907" cy="2359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820472" cy="548680"/>
          </a:xfrm>
        </p:spPr>
        <p:txBody>
          <a:bodyPr/>
          <a:lstStyle/>
          <a:p>
            <a:pPr lvl="0"/>
            <a:r>
              <a:rPr lang="pl-PL" altLang="en-US" sz="3200" b="1" dirty="0" smtClean="0">
                <a:solidFill>
                  <a:srgbClr val="C00000"/>
                </a:solidFill>
              </a:rPr>
              <a:t>Diagnostyka modelu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12776"/>
            <a:ext cx="8784976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5629" y="332656"/>
            <a:ext cx="9001000" cy="504057"/>
          </a:xfrm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Reszty i reszty innowacyjne</a:t>
            </a:r>
            <a:endParaRPr lang="pl-PL" sz="3200" b="1" dirty="0">
              <a:solidFill>
                <a:srgbClr val="C00000"/>
              </a:solidFill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40768"/>
            <a:ext cx="820844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5496" y="116631"/>
            <a:ext cx="9001000" cy="504057"/>
          </a:xfrm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Diagnostyka modelu; losowość reszt</a:t>
            </a:r>
            <a:endParaRPr lang="pl-PL" sz="3200" dirty="0">
              <a:solidFill>
                <a:srgbClr val="C00000"/>
              </a:solidFill>
            </a:endParaRPr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720277"/>
            <a:ext cx="8496944" cy="6021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129" y="116631"/>
            <a:ext cx="9001000" cy="504057"/>
          </a:xfrm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Diagnostyka modelu; normalność rozkładu reszt</a:t>
            </a:r>
            <a:endParaRPr lang="pl-PL" sz="3200" b="1" dirty="0">
              <a:solidFill>
                <a:srgbClr val="C00000"/>
              </a:solidFill>
            </a:endParaRP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1412776"/>
            <a:ext cx="900100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26"/>
          <p:cNvSpPr txBox="1">
            <a:spLocks noChangeArrowheads="1"/>
          </p:cNvSpPr>
          <p:nvPr/>
        </p:nvSpPr>
        <p:spPr bwMode="auto">
          <a:xfrm>
            <a:off x="71750" y="116632"/>
            <a:ext cx="9001000" cy="50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Diagnostyka modelu; </a:t>
            </a:r>
            <a:r>
              <a:rPr kumimoji="0" lang="pl-PL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homoskedastyczność</a:t>
            </a: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reszt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92696"/>
            <a:ext cx="888445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3284984"/>
            <a:ext cx="8982527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1" y="1988840"/>
            <a:ext cx="832412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5733256"/>
            <a:ext cx="8640960" cy="104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">
      <a:dk1>
        <a:srgbClr val="0033CC"/>
      </a:dk1>
      <a:lt1>
        <a:srgbClr val="FFFFCC"/>
      </a:lt1>
      <a:dk2>
        <a:srgbClr val="FF0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2AAE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7489</TotalTime>
  <Words>2219</Words>
  <Application>Microsoft Office PowerPoint</Application>
  <PresentationFormat>Pokaz na ekranie (4:3)</PresentationFormat>
  <Paragraphs>260</Paragraphs>
  <Slides>33</Slides>
  <Notes>33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Projekt domyślny</vt:lpstr>
      <vt:lpstr>Estymacja i prognozowanie szeregów czasowych SARIMA Analiza własności reszt. Ocena prognoz </vt:lpstr>
      <vt:lpstr>Estymacja modelu </vt:lpstr>
      <vt:lpstr>Funkcja Arima(x, ...) biblioteka forecast</vt:lpstr>
      <vt:lpstr>Funkcja Arima(x, ...) cd </vt:lpstr>
      <vt:lpstr>Diagnostyka modelu</vt:lpstr>
      <vt:lpstr>Reszty i reszty innowacyjne</vt:lpstr>
      <vt:lpstr>Diagnostyka modelu; losowość reszt</vt:lpstr>
      <vt:lpstr>Diagnostyka modelu; normalność rozkładu reszt</vt:lpstr>
      <vt:lpstr>Slajd 9</vt:lpstr>
      <vt:lpstr>Funkcja Box.test(x, ...) biblioteka stats</vt:lpstr>
      <vt:lpstr>Funkcja tsdiag(x, ...) biblioteka stats</vt:lpstr>
      <vt:lpstr>Funkcja qqline(x, ...) biblioteka stats</vt:lpstr>
      <vt:lpstr>Funkcja hist(x, plot = TRUE, ...)</vt:lpstr>
      <vt:lpstr>Przykład. Diagnozowanie reszt</vt:lpstr>
      <vt:lpstr>Przykład. Diagnozowanie reszt, cd</vt:lpstr>
      <vt:lpstr>Ocena jakości modelu; kryteria informacyjne</vt:lpstr>
      <vt:lpstr>Kryteria informacyjne - uwagi</vt:lpstr>
      <vt:lpstr>Ocena jakości modelu; istotność współczynników</vt:lpstr>
      <vt:lpstr>Przykład; kryteria informacyjne i istotność parametrów</vt:lpstr>
      <vt:lpstr>Ocena jakości modelu; dokładność prognoz</vt:lpstr>
      <vt:lpstr>Ocena jakości modelu; miary dopasowania</vt:lpstr>
      <vt:lpstr>Ocena jakości modelu; miary dopasowania – cd 1</vt:lpstr>
      <vt:lpstr>Ocena jakości modelu; miary dopasowania – cd 2</vt:lpstr>
      <vt:lpstr>Funkcja summary(object, ...)</vt:lpstr>
      <vt:lpstr>Przykład; miary dopasowania, wybór modelu</vt:lpstr>
      <vt:lpstr>Ocena modelu na zbiorze testowym</vt:lpstr>
      <vt:lpstr>Funkcja forecast(object, ...)   biblioteka forecast</vt:lpstr>
      <vt:lpstr>Funkcja forecast(object, ...)   cd</vt:lpstr>
      <vt:lpstr>Wykres wachlarzowy</vt:lpstr>
      <vt:lpstr>Przykład. Prognozy i ocena na zbiorze testowym</vt:lpstr>
      <vt:lpstr>Przykład. Prognozy i ocena na zbiorze testowym - cd</vt:lpstr>
      <vt:lpstr>Funkcja auto.arima(object, ...)   biblioteka forecast</vt:lpstr>
      <vt:lpstr>Prognozowanie szeregów czasowch</vt:lpstr>
    </vt:vector>
  </TitlesOfParts>
  <Company>SPI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Jan Lachowski</dc:creator>
  <cp:lastModifiedBy>Marzena</cp:lastModifiedBy>
  <cp:revision>828</cp:revision>
  <dcterms:created xsi:type="dcterms:W3CDTF">2000-08-30T10:39:22Z</dcterms:created>
  <dcterms:modified xsi:type="dcterms:W3CDTF">2023-05-08T15:23:50Z</dcterms:modified>
</cp:coreProperties>
</file>