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8" r:id="rId14"/>
    <p:sldId id="359" r:id="rId15"/>
    <p:sldId id="360" r:id="rId16"/>
    <p:sldId id="369" r:id="rId17"/>
    <p:sldId id="361" r:id="rId18"/>
    <p:sldId id="362" r:id="rId19"/>
    <p:sldId id="363" r:id="rId20"/>
    <p:sldId id="364" r:id="rId21"/>
    <p:sldId id="365" r:id="rId22"/>
    <p:sldId id="367" r:id="rId23"/>
    <p:sldId id="366" r:id="rId24"/>
    <p:sldId id="370" r:id="rId25"/>
    <p:sldId id="371" r:id="rId26"/>
    <p:sldId id="372" r:id="rId27"/>
    <p:sldId id="373" r:id="rId28"/>
    <p:sldId id="374" r:id="rId2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5412D8"/>
    <a:srgbClr val="006600"/>
    <a:srgbClr val="000000"/>
    <a:srgbClr val="380E66"/>
    <a:srgbClr val="CC0099"/>
    <a:srgbClr val="800000"/>
    <a:srgbClr val="FF0000"/>
    <a:srgbClr val="6633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138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3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801487D-0A6F-403A-A571-725A2EECDD21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353620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wzorce stylu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64D2A6A-6E5F-44A9-9B3B-F3FC26FB7F73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xmlns="" val="2583197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B1846-0DAC-4EBF-8505-0DE6F5465341}" type="slidenum">
              <a:rPr lang="pl-PL" altLang="en-US" smtClean="0"/>
              <a:pPr/>
              <a:t>1</a:t>
            </a:fld>
            <a:endParaRPr lang="pl-PL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2886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D3F61-E0AC-492F-AA7B-13456332CDBF}" type="slidenum">
              <a:rPr lang="pl-PL" altLang="en-US" smtClean="0"/>
              <a:pPr/>
              <a:t>10</a:t>
            </a:fld>
            <a:endParaRPr lang="pl-PL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5581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11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12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13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14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15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16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17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18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19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20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21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22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23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24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25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26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27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28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3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1445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4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1445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5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6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7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8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E778-5E2C-4B79-AF10-B1DC875C458C}" type="slidenum">
              <a:rPr lang="pl-PL" altLang="en-US" smtClean="0"/>
              <a:pPr/>
              <a:t>9</a:t>
            </a:fld>
            <a:endParaRPr lang="pl-PL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498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42F3-4E62-4621-BA94-75FC42ECCA3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DF48-72F9-4043-8576-58918D1394E5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A4F2-0081-40A4-84D4-17E56B7AAA98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D86-02D2-459D-A146-984C98073598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94DD-6CA9-4B65-9462-C76C06CE7D0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6534-5EFB-4EE8-B085-F45334DA8380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1A5-F407-4AE9-927B-3EA36ADCD84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0B21-1287-4338-A4CF-738D91236A99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E1DFF-C09F-451A-9318-430DC57FD130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5B88-A2A8-46F7-A0EF-7DC796D7B384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A8B0-FB6C-4F99-9362-B625558D8723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152C-D748-4562-A31D-7AF2C0C549A9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wzorzec stylu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wzorce stylu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8331759-7C93-437C-B11D-109A32228CCB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00808"/>
            <a:ext cx="8748464" cy="1728192"/>
          </a:xfrm>
        </p:spPr>
        <p:txBody>
          <a:bodyPr/>
          <a:lstStyle/>
          <a:p>
            <a:r>
              <a:rPr lang="pl-PL" sz="4000" b="1" dirty="0" smtClean="0">
                <a:solidFill>
                  <a:srgbClr val="C00000"/>
                </a:solidFill>
              </a:rPr>
              <a:t>Przekształcenia szeregu czasowego</a:t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4000" b="1" dirty="0" smtClean="0">
                <a:solidFill>
                  <a:srgbClr val="C00000"/>
                </a:solidFill>
              </a:rPr>
              <a:t>Zagadnienie stacjonarności</a:t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4000" b="1" dirty="0" smtClean="0">
                <a:solidFill>
                  <a:srgbClr val="C00000"/>
                </a:solidFill>
              </a:rPr>
              <a:t>Modele ARMA</a:t>
            </a:r>
            <a:endParaRPr lang="pl-PL" altLang="en-US" sz="3800" b="1" dirty="0" smtClean="0">
              <a:solidFill>
                <a:srgbClr val="C00000"/>
              </a:solidFill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3810000"/>
            <a:ext cx="9144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l-PL" altLang="en-US" sz="2400" dirty="0">
                <a:solidFill>
                  <a:srgbClr val="000000"/>
                </a:solidFill>
              </a:rPr>
              <a:t>Marzena Nowakowska </a:t>
            </a:r>
          </a:p>
          <a:p>
            <a:pPr algn="ctr">
              <a:spcBef>
                <a:spcPct val="20000"/>
              </a:spcBef>
            </a:pPr>
            <a:r>
              <a:rPr lang="pl-PL" altLang="en-US" sz="2400" dirty="0">
                <a:solidFill>
                  <a:srgbClr val="000000"/>
                </a:solidFill>
              </a:rPr>
              <a:t>Wydział Zarządzania i Modelowania Komputerowego </a:t>
            </a:r>
            <a:br>
              <a:rPr lang="pl-PL" altLang="en-US" sz="2400" dirty="0">
                <a:solidFill>
                  <a:srgbClr val="000000"/>
                </a:solidFill>
              </a:rPr>
            </a:br>
            <a:r>
              <a:rPr lang="pl-PL" altLang="en-US" sz="2400" dirty="0">
                <a:solidFill>
                  <a:srgbClr val="000000"/>
                </a:solidFill>
              </a:rPr>
              <a:t>Politechnika Świętokrzyska</a:t>
            </a:r>
          </a:p>
          <a:p>
            <a:pPr algn="ctr">
              <a:spcBef>
                <a:spcPct val="20000"/>
              </a:spcBef>
            </a:pPr>
            <a:r>
              <a:rPr lang="pl-PL" altLang="en-US" sz="2400" dirty="0">
                <a:solidFill>
                  <a:srgbClr val="000000"/>
                </a:solidFill>
              </a:rPr>
              <a:t>Budynek C, p. 3.21</a:t>
            </a:r>
          </a:p>
          <a:p>
            <a:pPr algn="ctr">
              <a:spcBef>
                <a:spcPct val="20000"/>
              </a:spcBef>
            </a:pPr>
            <a:r>
              <a:rPr lang="pl-PL" altLang="en-US" sz="2400" dirty="0" err="1">
                <a:solidFill>
                  <a:srgbClr val="000000"/>
                </a:solidFill>
              </a:rPr>
              <a:t>spimn@tu.kielce.pl</a:t>
            </a:r>
            <a:endParaRPr lang="pl-PL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68" y="47667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</a:rPr>
              <a:t>SZEREGI CZASOWE</a:t>
            </a:r>
            <a:endParaRPr lang="pl-P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2008"/>
            <a:ext cx="8820472" cy="548680"/>
          </a:xfrm>
        </p:spPr>
        <p:txBody>
          <a:bodyPr/>
          <a:lstStyle/>
          <a:p>
            <a:pPr lvl="0"/>
            <a:r>
              <a:rPr lang="pl-PL" altLang="en-US" sz="3200" b="1" dirty="0" smtClean="0">
                <a:solidFill>
                  <a:srgbClr val="000000"/>
                </a:solidFill>
              </a:rPr>
              <a:t>Funkcja </a:t>
            </a:r>
            <a:r>
              <a:rPr lang="pl-PL" sz="3200" b="1" kern="1200" dirty="0" err="1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adf.test</a:t>
            </a:r>
            <a:r>
              <a:rPr lang="pl-PL" sz="32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(x, ...) </a:t>
            </a:r>
            <a:r>
              <a:rPr lang="pl-PL" sz="3200" b="1" dirty="0" smtClean="0">
                <a:solidFill>
                  <a:srgbClr val="000000"/>
                </a:solidFill>
              </a:rPr>
              <a:t>biblioteka</a:t>
            </a:r>
            <a:r>
              <a:rPr lang="pl-PL" sz="3200" b="1" dirty="0" smtClean="0">
                <a:solidFill>
                  <a:srgbClr val="0000CC"/>
                </a:solidFill>
              </a:rPr>
              <a:t> </a:t>
            </a:r>
            <a:r>
              <a:rPr lang="pl-PL" sz="3200" b="1" dirty="0" err="1" smtClean="0">
                <a:solidFill>
                  <a:srgbClr val="0000CC"/>
                </a:solidFill>
              </a:rPr>
              <a:t>aTSA</a:t>
            </a:r>
            <a:endParaRPr lang="pl-PL" alt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16024" y="62068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dirty="0" smtClean="0">
                <a:solidFill>
                  <a:srgbClr val="000000"/>
                </a:solidFill>
              </a:rPr>
              <a:t>Funkcja dla zwraca wyniki testu ADF trzech typów szeregów (jak podano wcześniej). </a:t>
            </a:r>
            <a:endParaRPr lang="pl-PL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264369"/>
              </p:ext>
            </p:extLst>
          </p:nvPr>
        </p:nvGraphicFramePr>
        <p:xfrm>
          <a:off x="251520" y="1412776"/>
          <a:ext cx="8568952" cy="8258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0584"/>
                <a:gridCol w="7308368"/>
              </a:tblGrid>
              <a:tr h="22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x</a:t>
                      </a:r>
                      <a:endParaRPr lang="pl-PL" sz="1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Wektor numeryczny lub szereg czasowy klasy ts.</a:t>
                      </a:r>
                      <a:endParaRPr lang="pl-PL" sz="180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</a:tr>
              <a:tr h="277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nlag</a:t>
                      </a:r>
                      <a:endParaRPr lang="pl-PL" sz="1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Wielkość maksymalnego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opóźnienia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do którego jest wykonane testowanie. </a:t>
                      </a:r>
                      <a:endParaRPr lang="pl-PL" sz="1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</a:tr>
              <a:tr h="22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output</a:t>
                      </a:r>
                      <a:endParaRPr lang="pl-PL" sz="1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Flaga informująca, czy wyniki mają być 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wyprowadzone do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 konsoli.</a:t>
                      </a:r>
                      <a:endParaRPr lang="pl-PL" sz="1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</a:tr>
            </a:tbl>
          </a:graphicData>
        </a:graphic>
      </p:graphicFrame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7105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95536" y="2636912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0" dirty="0" smtClean="0">
                <a:solidFill>
                  <a:srgbClr val="C00000"/>
                </a:solidFill>
              </a:rPr>
              <a:t>Przykład</a:t>
            </a:r>
            <a:endParaRPr lang="pl-PL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Model AR(p)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7848872" cy="389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91" y="4425280"/>
            <a:ext cx="7972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95536" y="6021288"/>
            <a:ext cx="764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Model jest wykorzystywany do identyfikacji procesów stacjonarnych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116631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Identyfikacja modelu AR(p)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l="2232" r="1974"/>
          <a:stretch>
            <a:fillRect/>
          </a:stretch>
        </p:blipFill>
        <p:spPr bwMode="auto">
          <a:xfrm>
            <a:off x="174768" y="980728"/>
            <a:ext cx="8969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Identyfikacja modelu AR(p) - przykład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120955" cy="525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zaokrąglony 6"/>
          <p:cNvSpPr/>
          <p:nvPr/>
        </p:nvSpPr>
        <p:spPr bwMode="auto">
          <a:xfrm>
            <a:off x="683568" y="2819068"/>
            <a:ext cx="3816424" cy="24688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683568" y="5301208"/>
            <a:ext cx="4248472" cy="24688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Model MA(q)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85457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51520" y="5661248"/>
            <a:ext cx="764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Model jest wykorzystywany do identyfikacji procesów stacjonarnych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Identyfikacja modelu MA(q)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68" y="980728"/>
            <a:ext cx="90478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44623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Identyfikacja modelu MA(q) - przykład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895350"/>
            <a:ext cx="76485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 bwMode="auto">
          <a:xfrm>
            <a:off x="899592" y="5414360"/>
            <a:ext cx="4248472" cy="24688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899592" y="2894080"/>
            <a:ext cx="4248472" cy="24688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Model ARMA(p, q)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6021288"/>
            <a:ext cx="764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Model jest wykorzystywany do identyfikacji procesów stacjonarnych</a:t>
            </a:r>
            <a:endParaRPr lang="pl-PL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62120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116632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Model ARMA(p, q) - </a:t>
            </a:r>
            <a:r>
              <a:rPr lang="pl-PL" sz="3200" b="1" dirty="0" err="1" smtClean="0">
                <a:solidFill>
                  <a:srgbClr val="C00000"/>
                </a:solidFill>
              </a:rPr>
              <a:t>cd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6684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Własności modelu ARMA(p, q)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740352" y="446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Poprawione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40" y="620688"/>
            <a:ext cx="8586624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48880"/>
            <a:ext cx="8568952" cy="29204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Przekształcenia wstępne	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424936" cy="4248472"/>
          </a:xfrm>
        </p:spPr>
        <p:txBody>
          <a:bodyPr/>
          <a:lstStyle/>
          <a:p>
            <a:pPr latinLnBrk="1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Cel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Mają więc na celu taką transformację szeregu wejściowego, aby wynik był szeregiem stacjonarnym.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Do podstawowych przekształceń zalicza się:</a:t>
            </a:r>
          </a:p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transformacje potęgowe, w szczególności </a:t>
            </a:r>
            <a:r>
              <a:rPr lang="pl-PL" sz="2000" dirty="0" err="1" smtClean="0">
                <a:solidFill>
                  <a:srgbClr val="000000"/>
                </a:solidFill>
              </a:rPr>
              <a:t>Boxa-Coxa</a:t>
            </a:r>
            <a:r>
              <a:rPr lang="pl-PL" sz="2000" dirty="0" smtClean="0">
                <a:solidFill>
                  <a:srgbClr val="000000"/>
                </a:solidFill>
              </a:rPr>
              <a:t>, w celu eliminowania niejednorodności wariancji,</a:t>
            </a:r>
          </a:p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eliminację trendu i sezonowości poprzez różnicowanie, jednokrotne lub wielokrotne z opóźnieniem 1 lub opóźnieniem sezonowym,</a:t>
            </a:r>
          </a:p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eliminację trendu i sezonowości poprzez dekompozycję w celu uzyskania składnika losowego (</a:t>
            </a:r>
            <a:r>
              <a:rPr lang="pl-PL" sz="2000" i="1" dirty="0" smtClean="0">
                <a:solidFill>
                  <a:srgbClr val="000000"/>
                </a:solidFill>
              </a:rPr>
              <a:t>to już było</a:t>
            </a:r>
            <a:r>
              <a:rPr lang="pl-PL" sz="2000" dirty="0" smtClean="0">
                <a:solidFill>
                  <a:srgbClr val="000000"/>
                </a:solidFill>
              </a:rPr>
              <a:t>)</a:t>
            </a:r>
          </a:p>
          <a:p>
            <a:pPr marL="0" indent="0" latinLnBrk="1"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 smtClean="0">
              <a:solidFill>
                <a:srgbClr val="000000"/>
              </a:solidFill>
            </a:endParaRPr>
          </a:p>
          <a:p>
            <a:pPr marL="0" indent="0" latinLnBrk="1"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496" y="44623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Modele sezonowe: AR(P)</a:t>
            </a:r>
            <a:r>
              <a:rPr lang="pl-PL" sz="3200" b="1" baseline="-25000" dirty="0" smtClean="0">
                <a:solidFill>
                  <a:srgbClr val="C00000"/>
                </a:solidFill>
              </a:rPr>
              <a:t>s</a:t>
            </a:r>
            <a:r>
              <a:rPr lang="pl-PL" sz="3200" b="1" dirty="0" smtClean="0">
                <a:solidFill>
                  <a:srgbClr val="C00000"/>
                </a:solidFill>
              </a:rPr>
              <a:t>, MA(Q)</a:t>
            </a:r>
            <a:r>
              <a:rPr lang="pl-PL" sz="3200" b="1" baseline="-25000" dirty="0" smtClean="0">
                <a:solidFill>
                  <a:srgbClr val="C00000"/>
                </a:solidFill>
              </a:rPr>
              <a:t>s</a:t>
            </a:r>
            <a:r>
              <a:rPr lang="pl-PL" sz="3200" b="1" dirty="0" smtClean="0">
                <a:solidFill>
                  <a:srgbClr val="C00000"/>
                </a:solidFill>
              </a:rPr>
              <a:t>, ARMA(P, Q)</a:t>
            </a:r>
            <a:r>
              <a:rPr lang="pl-PL" sz="3200" b="1" baseline="-25000" dirty="0" smtClean="0">
                <a:solidFill>
                  <a:srgbClr val="C00000"/>
                </a:solidFill>
              </a:rPr>
              <a:t>s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 b="19576"/>
          <a:stretch>
            <a:fillRect/>
          </a:stretch>
        </p:blipFill>
        <p:spPr bwMode="auto">
          <a:xfrm>
            <a:off x="467544" y="620688"/>
            <a:ext cx="80486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810" b="61659"/>
          <a:stretch>
            <a:fillRect/>
          </a:stretch>
        </p:blipFill>
        <p:spPr bwMode="auto">
          <a:xfrm>
            <a:off x="395536" y="5301208"/>
            <a:ext cx="80867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143000" y="4581128"/>
            <a:ext cx="9001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mieszany: ARMA(p, q) (P, Q)</a:t>
            </a:r>
            <a:r>
              <a:rPr kumimoji="0" lang="pl-PL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ARMA(p, q)(P, Q)</a:t>
            </a:r>
            <a:r>
              <a:rPr lang="pl-PL" sz="3200" b="1" baseline="-25000" dirty="0" smtClean="0">
                <a:solidFill>
                  <a:srgbClr val="C00000"/>
                </a:solidFill>
              </a:rPr>
              <a:t>s  </a:t>
            </a:r>
            <a:r>
              <a:rPr lang="pl-PL" sz="3200" b="1" dirty="0" smtClean="0">
                <a:solidFill>
                  <a:srgbClr val="C00000"/>
                </a:solidFill>
              </a:rPr>
              <a:t>- przykłady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9" y="53732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Modele ARMA(p, q)(P, Q)</a:t>
            </a:r>
            <a:r>
              <a:rPr lang="pl-PL" sz="2000" baseline="-25000" dirty="0" smtClean="0"/>
              <a:t>s</a:t>
            </a:r>
            <a:r>
              <a:rPr lang="pl-PL" sz="2000" dirty="0" smtClean="0"/>
              <a:t> są wykorzystywane do identyfikacji procesów stacjonarnych.</a:t>
            </a:r>
            <a:endParaRPr lang="pl-PL" sz="20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 t="37531"/>
          <a:stretch>
            <a:fillRect/>
          </a:stretch>
        </p:blipFill>
        <p:spPr bwMode="auto">
          <a:xfrm>
            <a:off x="539552" y="3284984"/>
            <a:ext cx="8086725" cy="16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4392489" cy="21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01000" cy="936104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Cechy funkcji korelacyjnych dla modeli ARMA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wykorzystywane w identyfikacji modelu ARMA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 r="2091"/>
          <a:stretch>
            <a:fillRect/>
          </a:stretch>
        </p:blipFill>
        <p:spPr bwMode="auto">
          <a:xfrm>
            <a:off x="138113" y="1462088"/>
            <a:ext cx="8950123" cy="405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Ogólne uwagi nt. dopasowania modeli ARMA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6" y="1090613"/>
            <a:ext cx="8997254" cy="449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36512" y="44624"/>
            <a:ext cx="9144000" cy="504057"/>
          </a:xfrm>
        </p:spPr>
        <p:txBody>
          <a:bodyPr/>
          <a:lstStyle/>
          <a:p>
            <a:r>
              <a:rPr lang="pl-PL" sz="3100" b="1" dirty="0" smtClean="0">
                <a:solidFill>
                  <a:srgbClr val="C00000"/>
                </a:solidFill>
              </a:rPr>
              <a:t>Szeregi niestacjonarne – modele ARIMA i SARIMA</a:t>
            </a:r>
            <a:endParaRPr lang="pl-PL" sz="3100" dirty="0">
              <a:solidFill>
                <a:srgbClr val="C0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45" y="540213"/>
            <a:ext cx="88201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9200"/>
            <a:ext cx="8658225" cy="1504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Stabilizowanie szeregu czasowego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 t="14823"/>
          <a:stretch>
            <a:fillRect/>
          </a:stretch>
        </p:blipFill>
        <p:spPr bwMode="auto">
          <a:xfrm>
            <a:off x="251520" y="836712"/>
            <a:ext cx="8105775" cy="41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 t="1643"/>
          <a:stretch>
            <a:fillRect/>
          </a:stretch>
        </p:blipFill>
        <p:spPr bwMode="auto">
          <a:xfrm>
            <a:off x="1043608" y="1412776"/>
            <a:ext cx="6624736" cy="487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 bwMode="auto">
          <a:xfrm>
            <a:off x="6588224" y="3933056"/>
            <a:ext cx="648072" cy="22322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001000" cy="504057"/>
          </a:xfrm>
          <a:noFill/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Stabilizowanie szeregu czasowego - </a:t>
            </a:r>
            <a:r>
              <a:rPr lang="pl-PL" sz="3200" b="1" dirty="0" err="1" smtClean="0">
                <a:solidFill>
                  <a:srgbClr val="C00000"/>
                </a:solidFill>
              </a:rPr>
              <a:t>cd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01" y="692696"/>
            <a:ext cx="89447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881480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 bwMode="auto">
          <a:xfrm>
            <a:off x="5868144" y="4149080"/>
            <a:ext cx="648072" cy="22322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7162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001000" cy="864096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Analiza szeregu ustabilizowanego w celu identyfikacji postaci modelu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14586"/>
            <a:ext cx="81819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3887" y="44624"/>
            <a:ext cx="9001000" cy="504056"/>
          </a:xfrm>
          <a:noFill/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Identyfikacja modelu SARIMA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67969"/>
            <a:ext cx="2000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8589880" cy="38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97152"/>
            <a:ext cx="2990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437112"/>
            <a:ext cx="48482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12968" cy="72008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Transformacja </a:t>
            </a:r>
            <a:r>
              <a:rPr lang="pl-PL" sz="3200" b="1" dirty="0" err="1" smtClean="0">
                <a:solidFill>
                  <a:srgbClr val="C00000"/>
                </a:solidFill>
              </a:rPr>
              <a:t>Boxa-Coxa</a:t>
            </a:r>
            <a:endParaRPr lang="pl-PL" altLang="en-US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1700808"/>
            <a:ext cx="84969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sz="2000" b="0" dirty="0" smtClean="0">
                <a:solidFill>
                  <a:srgbClr val="000000"/>
                </a:solidFill>
              </a:rPr>
              <a:t>Transformację można stosować tylko w przypadku szeregu, którego wszystkie wartości są większe od zera.</a:t>
            </a:r>
          </a:p>
          <a:p>
            <a:r>
              <a:rPr lang="pl-PL" sz="2000" b="0" dirty="0" smtClean="0">
                <a:solidFill>
                  <a:srgbClr val="000000"/>
                </a:solidFill>
              </a:rPr>
              <a:t>Przesłanki stosowania transformacji: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000" b="0" dirty="0" smtClean="0">
                <a:solidFill>
                  <a:srgbClr val="000000"/>
                </a:solidFill>
              </a:rPr>
              <a:t>występowanie wzrostu lub spadku amplitudy wahań sezonowych (rosnąca lub malejąca amplituda wraz z poziomem szeregu)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000" b="0" dirty="0" smtClean="0">
                <a:solidFill>
                  <a:srgbClr val="000000"/>
                </a:solidFill>
              </a:rPr>
              <a:t>niejednorodna zmienność danych w kolejnych wartościach szeregu,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000" b="0" dirty="0" smtClean="0">
                <a:solidFill>
                  <a:srgbClr val="000000"/>
                </a:solidFill>
              </a:rPr>
              <a:t>duży wpływ obserwacji odstających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000" b="0" dirty="0" smtClean="0">
                <a:solidFill>
                  <a:srgbClr val="000000"/>
                </a:solidFill>
              </a:rPr>
              <a:t>dążenie do uzyskania rozkładów zbliżonych do normalnego, aby działały metody wymagające normalności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0" dirty="0" smtClean="0"/>
              <a:t>Jeżeli zastosuje się transformację </a:t>
            </a:r>
            <a:r>
              <a:rPr lang="pl-PL" sz="2000" b="0" dirty="0" err="1" smtClean="0"/>
              <a:t>Boxa-Coxa</a:t>
            </a:r>
            <a:r>
              <a:rPr lang="pl-PL" sz="2000" b="0" dirty="0" smtClean="0"/>
              <a:t>, to prognozy i odpowiadające im przedziały predykcyjne są tworzone dla danych przekształconych. Aby uzyskać dla danych pierwotnych, należy zastosować </a:t>
            </a:r>
            <a:r>
              <a:rPr lang="pl-PL" sz="2000" b="0" u="sng" dirty="0" smtClean="0"/>
              <a:t>transformację odwrotną</a:t>
            </a:r>
            <a:r>
              <a:rPr lang="pl-PL" sz="2000" b="0" dirty="0" smtClean="0"/>
              <a:t>:</a:t>
            </a:r>
            <a:endParaRPr lang="pl-PL" sz="2000" b="0" dirty="0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692696"/>
            <a:ext cx="2520280" cy="859517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661248"/>
            <a:ext cx="358239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12968" cy="54868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Różnicowanie</a:t>
            </a:r>
            <a:endParaRPr lang="pl-PL" altLang="en-US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476672"/>
            <a:ext cx="857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u="sng" dirty="0" smtClean="0">
                <a:solidFill>
                  <a:srgbClr val="000000"/>
                </a:solidFill>
              </a:rPr>
              <a:t>Różnicowanie z opóźnieniem 1</a:t>
            </a:r>
            <a:r>
              <a:rPr lang="pl-PL" sz="2000" b="0" dirty="0" smtClean="0">
                <a:solidFill>
                  <a:srgbClr val="000000"/>
                </a:solidFill>
              </a:rPr>
              <a:t> szeregu </a:t>
            </a:r>
            <a:r>
              <a:rPr lang="pl-PL" sz="2000" b="0" i="1" dirty="0" err="1" smtClean="0">
                <a:solidFill>
                  <a:srgbClr val="000000"/>
                </a:solidFill>
              </a:rPr>
              <a:t>X</a:t>
            </a:r>
            <a:r>
              <a:rPr lang="pl-PL" sz="2000" b="0" i="1" baseline="-25000" dirty="0" err="1" smtClean="0">
                <a:solidFill>
                  <a:srgbClr val="000000"/>
                </a:solidFill>
              </a:rPr>
              <a:t>t</a:t>
            </a:r>
            <a:r>
              <a:rPr lang="pl-PL" sz="2000" b="0" dirty="0" smtClean="0">
                <a:solidFill>
                  <a:srgbClr val="000000"/>
                </a:solidFill>
              </a:rPr>
              <a:t> definiuje się jako różnicę:</a:t>
            </a:r>
          </a:p>
          <a:p>
            <a:endParaRPr lang="pl-PL" sz="2000" b="0" dirty="0" smtClean="0">
              <a:solidFill>
                <a:srgbClr val="000000"/>
              </a:solidFill>
            </a:endParaRPr>
          </a:p>
          <a:p>
            <a:endParaRPr lang="pl-PL" sz="2000" b="0" dirty="0" smtClean="0">
              <a:solidFill>
                <a:srgbClr val="000000"/>
              </a:solidFill>
            </a:endParaRPr>
          </a:p>
          <a:p>
            <a:r>
              <a:rPr lang="pl-PL" sz="2000" b="0" dirty="0" smtClean="0">
                <a:solidFill>
                  <a:srgbClr val="000000"/>
                </a:solidFill>
              </a:rPr>
              <a:t>gdzie B jest operatorem przesunięcia wstecz zdefiniowanym jako:</a:t>
            </a:r>
            <a:endParaRPr lang="pl-PL" sz="2000" b="0" dirty="0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908720"/>
            <a:ext cx="3974842" cy="432048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484784"/>
            <a:ext cx="1296144" cy="360040"/>
          </a:xfrm>
          <a:prstGeom prst="rect">
            <a:avLst/>
          </a:prstGeom>
          <a:noFill/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79512" y="184482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u="sng" dirty="0" smtClean="0">
                <a:solidFill>
                  <a:srgbClr val="000000"/>
                </a:solidFill>
              </a:rPr>
              <a:t>Różnicowanie d-krotne </a:t>
            </a:r>
            <a:r>
              <a:rPr lang="pl-PL" sz="2000" b="0" dirty="0" smtClean="0">
                <a:solidFill>
                  <a:srgbClr val="000000"/>
                </a:solidFill>
              </a:rPr>
              <a:t>szeregu </a:t>
            </a:r>
            <a:r>
              <a:rPr lang="pl-PL" sz="2000" b="0" i="1" dirty="0" err="1" smtClean="0">
                <a:solidFill>
                  <a:srgbClr val="000000"/>
                </a:solidFill>
              </a:rPr>
              <a:t>X</a:t>
            </a:r>
            <a:r>
              <a:rPr lang="pl-PL" sz="2000" b="0" i="1" baseline="-25000" dirty="0" err="1" smtClean="0">
                <a:solidFill>
                  <a:srgbClr val="000000"/>
                </a:solidFill>
              </a:rPr>
              <a:t>t</a:t>
            </a:r>
            <a:r>
              <a:rPr lang="pl-PL" sz="2000" b="0" dirty="0" smtClean="0">
                <a:solidFill>
                  <a:srgbClr val="000000"/>
                </a:solidFill>
              </a:rPr>
              <a:t> z opóźnieniem 1 definiuje się jako różnicę (różnicowanie rzędu d):</a:t>
            </a:r>
          </a:p>
          <a:p>
            <a:endParaRPr lang="pl-PL" sz="2000" b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pl-PL" sz="2000" b="0" dirty="0" smtClean="0">
                <a:solidFill>
                  <a:srgbClr val="000000"/>
                </a:solidFill>
              </a:rPr>
              <a:t>Operator </a:t>
            </a:r>
            <a:r>
              <a:rPr lang="pl-PL" sz="2000" b="0" i="1" dirty="0" smtClean="0">
                <a:solidFill>
                  <a:srgbClr val="000000"/>
                </a:solidFill>
              </a:rPr>
              <a:t>d</a:t>
            </a:r>
            <a:r>
              <a:rPr lang="pl-PL" sz="2000" b="0" dirty="0" smtClean="0">
                <a:solidFill>
                  <a:srgbClr val="000000"/>
                </a:solidFill>
              </a:rPr>
              <a:t>-krotnego różnicowania z opóźnieniem 1 zapisuje jako</a:t>
            </a:r>
            <a:r>
              <a:rPr lang="pl-PL" sz="2000" dirty="0" smtClean="0"/>
              <a:t>: </a:t>
            </a:r>
            <a:endParaRPr lang="pl-PL" sz="2000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564904"/>
            <a:ext cx="7940520" cy="388203"/>
          </a:xfrm>
          <a:prstGeom prst="rect">
            <a:avLst/>
          </a:prstGeom>
          <a:noFill/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56992"/>
            <a:ext cx="1491594" cy="360040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179512" y="364502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smtClean="0"/>
              <a:t>Jeżeli po </a:t>
            </a:r>
            <a:r>
              <a:rPr lang="pl-PL" sz="2000" b="0" i="1" dirty="0" smtClean="0"/>
              <a:t>d</a:t>
            </a:r>
            <a:r>
              <a:rPr lang="pl-PL" sz="2000" b="0" dirty="0" smtClean="0"/>
              <a:t>-krotnym różnicowaniu z opóźnieniem 1 szeregu niestacjonarnego otrzymuje się szereg stacjonarny, to  szereg pierwotny jest </a:t>
            </a:r>
            <a:r>
              <a:rPr lang="pl-PL" sz="2000" b="0" u="sng" dirty="0" smtClean="0"/>
              <a:t>szeregiem zintegrowanym w stopniu </a:t>
            </a:r>
            <a:r>
              <a:rPr lang="pl-PL" sz="2000" b="0" i="1" u="sng" dirty="0" smtClean="0"/>
              <a:t>d</a:t>
            </a:r>
            <a:r>
              <a:rPr lang="pl-PL" sz="2000" b="0" dirty="0" smtClean="0"/>
              <a:t>, co zapisuje się jako: </a:t>
            </a:r>
            <a:r>
              <a:rPr lang="pl-PL" sz="2000" b="0" i="1" dirty="0" err="1" smtClean="0"/>
              <a:t>X</a:t>
            </a:r>
            <a:r>
              <a:rPr lang="pl-PL" sz="2000" b="0" i="1" baseline="-25000" dirty="0" err="1" smtClean="0"/>
              <a:t>t</a:t>
            </a:r>
            <a:r>
              <a:rPr lang="pl-PL" sz="2000" b="0" i="1" baseline="-25000" dirty="0" smtClean="0"/>
              <a:t> </a:t>
            </a:r>
            <a:r>
              <a:rPr lang="pl-PL" sz="2000" b="0" dirty="0" smtClean="0"/>
              <a:t>~ </a:t>
            </a:r>
            <a:r>
              <a:rPr lang="pl-PL" sz="2000" b="0" i="1" dirty="0" smtClean="0"/>
              <a:t>I</a:t>
            </a:r>
            <a:r>
              <a:rPr lang="pl-PL" sz="2000" b="0" dirty="0" smtClean="0"/>
              <a:t>(</a:t>
            </a:r>
            <a:r>
              <a:rPr lang="pl-PL" sz="2000" b="0" i="1" dirty="0" smtClean="0"/>
              <a:t>d</a:t>
            </a:r>
            <a:r>
              <a:rPr lang="pl-PL" sz="2000" b="0" dirty="0" smtClean="0"/>
              <a:t>), przy czym d jest  najmniejszą liczbą całkowitą, dla której  jest stacjonarnie.</a:t>
            </a:r>
            <a:endParaRPr lang="pl-PL" sz="2000" b="0" dirty="0"/>
          </a:p>
        </p:txBody>
      </p:sp>
      <p:sp>
        <p:nvSpPr>
          <p:cNvPr id="20" name="Prostokąt 19"/>
          <p:cNvSpPr/>
          <p:nvPr/>
        </p:nvSpPr>
        <p:spPr>
          <a:xfrm>
            <a:off x="251520" y="4966136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u="sng" dirty="0" smtClean="0">
                <a:solidFill>
                  <a:srgbClr val="000000"/>
                </a:solidFill>
              </a:rPr>
              <a:t>Różnicowanie z opóźnieniem (sezonowym) </a:t>
            </a:r>
            <a:r>
              <a:rPr lang="pl-PL" sz="2000" b="0" i="1" u="sng" dirty="0" smtClean="0">
                <a:solidFill>
                  <a:srgbClr val="000000"/>
                </a:solidFill>
              </a:rPr>
              <a:t>s</a:t>
            </a:r>
            <a:r>
              <a:rPr lang="pl-PL" sz="2000" b="0" dirty="0" smtClean="0">
                <a:solidFill>
                  <a:srgbClr val="000000"/>
                </a:solidFill>
              </a:rPr>
              <a:t> szeregu </a:t>
            </a:r>
            <a:r>
              <a:rPr lang="pl-PL" sz="2000" b="0" i="1" dirty="0" err="1" smtClean="0">
                <a:solidFill>
                  <a:srgbClr val="000000"/>
                </a:solidFill>
              </a:rPr>
              <a:t>X</a:t>
            </a:r>
            <a:r>
              <a:rPr lang="pl-PL" sz="2000" b="0" i="1" baseline="-25000" dirty="0" err="1" smtClean="0">
                <a:solidFill>
                  <a:srgbClr val="000000"/>
                </a:solidFill>
              </a:rPr>
              <a:t>t</a:t>
            </a:r>
            <a:r>
              <a:rPr lang="pl-PL" sz="2000" b="0" dirty="0" smtClean="0">
                <a:solidFill>
                  <a:srgbClr val="000000"/>
                </a:solidFill>
              </a:rPr>
              <a:t> definiuje się jako różnicę:</a:t>
            </a:r>
          </a:p>
          <a:p>
            <a:endParaRPr lang="pl-PL" sz="2000" b="0" dirty="0" smtClean="0">
              <a:solidFill>
                <a:srgbClr val="000000"/>
              </a:solidFill>
            </a:endParaRPr>
          </a:p>
          <a:p>
            <a:endParaRPr lang="pl-PL" sz="2000" b="0" dirty="0" smtClean="0">
              <a:solidFill>
                <a:srgbClr val="000000"/>
              </a:solidFill>
            </a:endParaRPr>
          </a:p>
          <a:p>
            <a:r>
              <a:rPr lang="pl-PL" sz="2000" b="0" dirty="0" smtClean="0">
                <a:solidFill>
                  <a:srgbClr val="000000"/>
                </a:solidFill>
              </a:rPr>
              <a:t>gdzie	                                  jest operatorem różnicowania z opóźnieniem </a:t>
            </a:r>
            <a:r>
              <a:rPr lang="pl-PL" sz="2000" b="0" i="1" dirty="0" smtClean="0">
                <a:solidFill>
                  <a:srgbClr val="000000"/>
                </a:solidFill>
              </a:rPr>
              <a:t>s</a:t>
            </a:r>
            <a:r>
              <a:rPr lang="pl-PL" sz="2000" b="0" dirty="0" smtClean="0">
                <a:solidFill>
                  <a:srgbClr val="000000"/>
                </a:solidFill>
              </a:rPr>
              <a:t> (operator różnicowania sezonowego). </a:t>
            </a:r>
            <a:endParaRPr lang="pl-PL" sz="2000" b="0" dirty="0">
              <a:solidFill>
                <a:srgbClr val="000000"/>
              </a:solidFill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5706" y="5445224"/>
            <a:ext cx="3510390" cy="360040"/>
          </a:xfrm>
          <a:prstGeom prst="rect">
            <a:avLst/>
          </a:prstGeom>
          <a:noFill/>
        </p:spPr>
      </p:pic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971761"/>
            <a:ext cx="2232248" cy="27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188639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Własności różnicowania	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0000"/>
                </a:solidFill>
              </a:rPr>
              <a:t>Funkcja</a:t>
            </a:r>
            <a:r>
              <a:rPr lang="pl-PL" sz="3200" dirty="0" smtClean="0">
                <a:solidFill>
                  <a:srgbClr val="C00000"/>
                </a:solidFill>
              </a:rPr>
              <a:t> </a:t>
            </a:r>
            <a:r>
              <a:rPr lang="pl-PL" sz="3200" b="1" dirty="0" err="1" smtClean="0">
                <a:solidFill>
                  <a:srgbClr val="0000FF"/>
                </a:solidFill>
              </a:rPr>
              <a:t>BoxCox</a:t>
            </a:r>
            <a:r>
              <a:rPr lang="pl-PL" sz="3200" b="1" dirty="0" smtClean="0">
                <a:solidFill>
                  <a:srgbClr val="0000FF"/>
                </a:solidFill>
              </a:rPr>
              <a:t>( x,  lambda ) </a:t>
            </a:r>
            <a:r>
              <a:rPr lang="pl-PL" sz="3200" b="1" dirty="0" smtClean="0">
                <a:solidFill>
                  <a:schemeClr val="bg1">
                    <a:lumMod val="10000"/>
                  </a:schemeClr>
                </a:solidFill>
              </a:rPr>
              <a:t># </a:t>
            </a:r>
            <a:r>
              <a:rPr lang="pl-PL" sz="3200" b="1" dirty="0" err="1" smtClean="0">
                <a:solidFill>
                  <a:schemeClr val="bg1">
                    <a:lumMod val="10000"/>
                  </a:schemeClr>
                </a:solidFill>
              </a:rPr>
              <a:t>forecast</a:t>
            </a:r>
            <a:endParaRPr lang="pl-PL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568952" cy="100811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Zwraca transformację zmiennej wejściowej przy użyciu transformacji </a:t>
            </a:r>
            <a:r>
              <a:rPr lang="pl-PL" sz="2000" dirty="0" err="1" smtClean="0">
                <a:solidFill>
                  <a:srgbClr val="000000"/>
                </a:solidFill>
              </a:rPr>
              <a:t>Boxa-Coxa</a:t>
            </a:r>
            <a:r>
              <a:rPr lang="pl-PL" sz="2000" dirty="0" smtClean="0">
                <a:solidFill>
                  <a:srgbClr val="000000"/>
                </a:solidFill>
              </a:rPr>
              <a:t>. </a:t>
            </a:r>
            <a:r>
              <a:rPr lang="pl-PL" sz="2000" i="1" dirty="0" err="1" smtClean="0">
                <a:solidFill>
                  <a:srgbClr val="000000"/>
                </a:solidFill>
              </a:rPr>
              <a:t>InvBoxCox</a:t>
            </a:r>
            <a:r>
              <a:rPr lang="pl-PL" sz="2000" dirty="0" smtClean="0">
                <a:solidFill>
                  <a:srgbClr val="000000"/>
                </a:solidFill>
              </a:rPr>
              <a:t>() odwraca transformację. Wartości ujemne funkcja przekształca zgodnie z zależnością:</a:t>
            </a:r>
          </a:p>
          <a:p>
            <a:pPr marL="0" indent="0" latinLnBrk="1"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 smtClean="0">
              <a:solidFill>
                <a:srgbClr val="000000"/>
              </a:solidFill>
            </a:endParaRPr>
          </a:p>
          <a:p>
            <a:pPr marL="0" indent="0" latinLnBrk="1"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340768"/>
            <a:ext cx="2448272" cy="650667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51520" y="2937138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pl-PL" altLang="ja-JP" sz="2000" b="0" dirty="0" smtClean="0">
                <a:solidFill>
                  <a:srgbClr val="000000"/>
                </a:solidFill>
                <a:latin typeface="+mn-lt"/>
              </a:rPr>
              <a:t>Funkcja </a:t>
            </a:r>
            <a:r>
              <a:rPr lang="pl-PL" altLang="ja-JP" sz="2000" b="0" dirty="0" err="1" smtClean="0">
                <a:solidFill>
                  <a:srgbClr val="0000FF"/>
                </a:solidFill>
                <a:latin typeface="+mn-lt"/>
              </a:rPr>
              <a:t>BoxCox.lambda</a:t>
            </a:r>
            <a:r>
              <a:rPr lang="pl-PL" altLang="ja-JP" sz="2000" b="0" dirty="0" smtClean="0">
                <a:solidFill>
                  <a:srgbClr val="0000FF"/>
                </a:solidFill>
                <a:latin typeface="+mn-lt"/>
              </a:rPr>
              <a:t>(x, </a:t>
            </a:r>
            <a:r>
              <a:rPr lang="pl-PL" altLang="ja-JP" sz="2000" b="0" dirty="0" err="1" smtClean="0">
                <a:solidFill>
                  <a:srgbClr val="0000FF"/>
                </a:solidFill>
                <a:latin typeface="+mn-lt"/>
              </a:rPr>
              <a:t>method</a:t>
            </a:r>
            <a:r>
              <a:rPr lang="pl-PL" altLang="ja-JP" sz="2000" b="0" dirty="0" smtClean="0">
                <a:solidFill>
                  <a:srgbClr val="0000FF"/>
                </a:solidFill>
                <a:latin typeface="+mn-lt"/>
              </a:rPr>
              <a:t> = c</a:t>
            </a:r>
            <a:r>
              <a:rPr lang="pl-PL" altLang="ja-JP" sz="2000" b="0" dirty="0" err="1" smtClean="0">
                <a:solidFill>
                  <a:srgbClr val="0000FF"/>
                </a:solidFill>
                <a:latin typeface="+mn-lt"/>
              </a:rPr>
              <a:t>("guerrero</a:t>
            </a:r>
            <a:r>
              <a:rPr lang="pl-PL" altLang="ja-JP" sz="2000" b="0" dirty="0" smtClean="0">
                <a:solidFill>
                  <a:srgbClr val="0000FF"/>
                </a:solidFill>
                <a:latin typeface="+mn-lt"/>
              </a:rPr>
              <a:t>", "</a:t>
            </a:r>
            <a:r>
              <a:rPr lang="pl-PL" altLang="ja-JP" sz="2000" b="0" dirty="0" err="1" smtClean="0">
                <a:solidFill>
                  <a:srgbClr val="0000FF"/>
                </a:solidFill>
                <a:latin typeface="+mn-lt"/>
              </a:rPr>
              <a:t>loglik</a:t>
            </a:r>
            <a:r>
              <a:rPr lang="pl-PL" altLang="ja-JP" sz="2000" b="0" dirty="0" smtClean="0">
                <a:solidFill>
                  <a:srgbClr val="0000FF"/>
                </a:solidFill>
                <a:latin typeface="+mn-lt"/>
              </a:rPr>
              <a:t>"), </a:t>
            </a:r>
            <a:r>
              <a:rPr lang="pl-PL" altLang="ja-JP" sz="2000" b="0" dirty="0" err="1" smtClean="0">
                <a:solidFill>
                  <a:srgbClr val="0000FF"/>
                </a:solidFill>
                <a:latin typeface="+mn-lt"/>
              </a:rPr>
              <a:t>lower</a:t>
            </a:r>
            <a:r>
              <a:rPr lang="pl-PL" altLang="ja-JP" sz="2000" b="0" dirty="0" smtClean="0">
                <a:solidFill>
                  <a:srgbClr val="0000FF"/>
                </a:solidFill>
                <a:latin typeface="+mn-lt"/>
              </a:rPr>
              <a:t> = -1, </a:t>
            </a:r>
            <a:r>
              <a:rPr lang="pl-PL" altLang="ja-JP" sz="2000" b="0" dirty="0" err="1" smtClean="0">
                <a:solidFill>
                  <a:srgbClr val="0000FF"/>
                </a:solidFill>
                <a:latin typeface="+mn-lt"/>
              </a:rPr>
              <a:t>upper</a:t>
            </a:r>
            <a:r>
              <a:rPr lang="pl-PL" altLang="ja-JP" sz="2000" b="0" dirty="0" smtClean="0">
                <a:solidFill>
                  <a:srgbClr val="0000FF"/>
                </a:solidFill>
                <a:latin typeface="+mn-lt"/>
              </a:rPr>
              <a:t> = 2) </a:t>
            </a:r>
            <a:r>
              <a:rPr lang="pl-PL" altLang="ja-JP" sz="2000" b="0" dirty="0" smtClean="0">
                <a:solidFill>
                  <a:srgbClr val="000000"/>
                </a:solidFill>
                <a:latin typeface="+mn-lt"/>
              </a:rPr>
              <a:t>zwraca liczbę wskazującą parametr transformacji </a:t>
            </a:r>
            <a:r>
              <a:rPr lang="pl-PL" altLang="ja-JP" sz="2000" b="0" dirty="0" err="1" smtClean="0">
                <a:solidFill>
                  <a:srgbClr val="000000"/>
                </a:solidFill>
                <a:latin typeface="+mn-lt"/>
              </a:rPr>
              <a:t>Boxa-Coxa</a:t>
            </a:r>
            <a:r>
              <a:rPr lang="pl-PL" altLang="ja-JP" sz="2000" b="0" dirty="0" smtClean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1520" y="2132856"/>
          <a:ext cx="6096000" cy="630936"/>
        </p:xfrm>
        <a:graphic>
          <a:graphicData uri="http://schemas.openxmlformats.org/drawingml/2006/table">
            <a:tbl>
              <a:tblPr/>
              <a:tblGrid>
                <a:gridCol w="896786"/>
                <a:gridCol w="5199214"/>
              </a:tblGrid>
              <a:tr h="19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Wektor numeryczny lub szereg czasowy klasy </a:t>
                      </a:r>
                      <a:r>
                        <a:rPr lang="pl-PL" sz="18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lambda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Parametr transformacji.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143000" y="3861048"/>
            <a:ext cx="9001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Funkcja</a:t>
            </a: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x,  ...)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51520" y="4509120"/>
            <a:ext cx="7178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ja-JP" sz="2000" b="0" dirty="0" smtClean="0">
                <a:solidFill>
                  <a:srgbClr val="000000"/>
                </a:solidFill>
                <a:latin typeface="+mn-lt"/>
              </a:rPr>
              <a:t>Zwraca zróżnicowany szereg wielokrotnie z podanym opóźnieniem.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5536" y="5085184"/>
          <a:ext cx="8280920" cy="946404"/>
        </p:xfrm>
        <a:graphic>
          <a:graphicData uri="http://schemas.openxmlformats.org/drawingml/2006/table">
            <a:tbl>
              <a:tblPr/>
              <a:tblGrid>
                <a:gridCol w="1218211"/>
                <a:gridCol w="7062709"/>
              </a:tblGrid>
              <a:tr h="19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Wektor numeryczny lub szereg czasowy klasy </a:t>
                      </a:r>
                      <a:r>
                        <a:rPr lang="pl-PL" sz="1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</a:t>
                      </a:r>
                      <a:r>
                        <a:rPr lang="pl-PL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lag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Wartość całkowita określająca wartość opóźnienia, domyślnie: 1.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differences</a:t>
                      </a:r>
                      <a:endParaRPr lang="pl-P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Krotność (rząd) różnicowania; domyślnie: 1.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116633"/>
            <a:ext cx="9001000" cy="36004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0000"/>
                </a:solidFill>
              </a:rPr>
              <a:t>Transformacje w R - </a:t>
            </a:r>
            <a:r>
              <a:rPr lang="pl-PL" sz="3200" b="1" dirty="0" smtClean="0">
                <a:solidFill>
                  <a:srgbClr val="C00000"/>
                </a:solidFill>
              </a:rPr>
              <a:t>przykład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 t="2323"/>
          <a:stretch>
            <a:fillRect/>
          </a:stretch>
        </p:blipFill>
        <p:spPr bwMode="auto">
          <a:xfrm>
            <a:off x="251520" y="548680"/>
            <a:ext cx="835292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Stacjonarność szeregu	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712968" cy="57606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W szeregu niestacjonarnym mogą wystąpić zjawiska (łącznie lub pojedynczo):</a:t>
            </a:r>
          </a:p>
          <a:p>
            <a:pPr marL="228600" indent="-228600">
              <a:spcBef>
                <a:spcPts val="0"/>
              </a:spcBef>
            </a:pPr>
            <a:r>
              <a:rPr lang="pl-PL" sz="2000" dirty="0" smtClean="0">
                <a:solidFill>
                  <a:srgbClr val="000000"/>
                </a:solidFill>
              </a:rPr>
              <a:t>średnia zamiast utrzymywać się na stałym poziomie, rośnie wraz z czasem,</a:t>
            </a:r>
          </a:p>
          <a:p>
            <a:pPr marL="228600" indent="-228600">
              <a:spcBef>
                <a:spcPts val="0"/>
              </a:spcBef>
            </a:pPr>
            <a:r>
              <a:rPr lang="pl-PL" sz="2000" dirty="0" smtClean="0">
                <a:solidFill>
                  <a:srgbClr val="000000"/>
                </a:solidFill>
              </a:rPr>
              <a:t>z roku na rok wzrasta różnica między rocznymi minimami i maksimami</a:t>
            </a:r>
          </a:p>
          <a:p>
            <a:pPr marL="228600" indent="-228600">
              <a:spcBef>
                <a:spcPts val="0"/>
              </a:spcBef>
            </a:pPr>
            <a:r>
              <a:rPr lang="pl-PL" sz="2000" dirty="0" smtClean="0">
                <a:solidFill>
                  <a:srgbClr val="000000"/>
                </a:solidFill>
              </a:rPr>
              <a:t>proces wykazuje silną sezonowość.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Stosowanie testów sprawdzających, czy dany proces jest stacjonarny nazywa się weryfikacją hipotezy stacjonarności szeregu.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b="1" dirty="0" smtClean="0"/>
              <a:t>Test pierwiastka jednorodnego</a:t>
            </a:r>
            <a:r>
              <a:rPr lang="pl-PL" sz="1800" dirty="0" smtClean="0"/>
              <a:t> (</a:t>
            </a:r>
            <a:r>
              <a:rPr lang="pl-PL" sz="1800" i="1" dirty="0" smtClean="0"/>
              <a:t>unit </a:t>
            </a:r>
            <a:r>
              <a:rPr lang="pl-PL" sz="1800" i="1" dirty="0" err="1" smtClean="0"/>
              <a:t>root</a:t>
            </a:r>
            <a:r>
              <a:rPr lang="pl-PL" sz="1800" i="1" dirty="0" smtClean="0"/>
              <a:t> test</a:t>
            </a:r>
            <a:r>
              <a:rPr lang="pl-PL" sz="1800" dirty="0" smtClean="0"/>
              <a:t>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Jeżeli pierwiastkiem równania (wielomianu) charakterystycznego opisującego proces stochastyczny, zapisanego w postaci autoregresyjnej, jest jedynka, to proces nie jest to stacjonarny (i zintegrowany w stopniu pierwszym). W przypadku, gdy pierwiastki są do modułu różne od 1, to proces jest stacjonarny</a:t>
            </a:r>
            <a:r>
              <a:rPr lang="pl-PL" sz="20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u="sng" dirty="0" smtClean="0">
                <a:solidFill>
                  <a:srgbClr val="000000"/>
                </a:solidFill>
              </a:rPr>
              <a:t>Hipoteza zerowa</a:t>
            </a:r>
            <a:r>
              <a:rPr lang="pl-PL" sz="2000" dirty="0" smtClean="0">
                <a:solidFill>
                  <a:srgbClr val="000000"/>
                </a:solidFill>
              </a:rPr>
              <a:t> zakłada obecność pierwiastka jednostkowego - niestacjonarność procesu: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H0:</a:t>
            </a:r>
            <a:r>
              <a:rPr lang="pl-PL" sz="2000" dirty="0" smtClean="0">
                <a:solidFill>
                  <a:srgbClr val="000000"/>
                </a:solidFill>
              </a:rPr>
              <a:t> Szereg czasowy jest niestacjonarny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Najpopularniejszym narzędziem do badania stacjonarności szeregu ( na podstawie testu pierwiastka jednorodnego)  jest test  (raczej rzadko) DF lub </a:t>
            </a:r>
            <a:r>
              <a:rPr lang="pl-PL" sz="2000" b="1" dirty="0" smtClean="0">
                <a:solidFill>
                  <a:srgbClr val="000000"/>
                </a:solidFill>
              </a:rPr>
              <a:t>rozszerzony test </a:t>
            </a:r>
            <a:r>
              <a:rPr lang="pl-PL" sz="2000" b="1" dirty="0" err="1" smtClean="0">
                <a:solidFill>
                  <a:srgbClr val="000000"/>
                </a:solidFill>
              </a:rPr>
              <a:t>Dickeya-Fullera</a:t>
            </a:r>
            <a:r>
              <a:rPr lang="pl-PL" sz="2000" b="1" dirty="0" smtClean="0">
                <a:solidFill>
                  <a:srgbClr val="000000"/>
                </a:solidFill>
              </a:rPr>
              <a:t> (ADF) (najczęściej).</a:t>
            </a:r>
            <a:endParaRPr lang="pl-PL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01000" cy="50405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Uwagi nt. testu ADF	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692696"/>
            <a:ext cx="8712968" cy="576064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Istnieją trzy typy szeregów czasowych, według których można obliczyć statystyki testowe testu </a:t>
            </a:r>
            <a:r>
              <a:rPr lang="pl-PL" sz="2000" dirty="0" err="1" smtClean="0">
                <a:solidFill>
                  <a:srgbClr val="000000"/>
                </a:solidFill>
              </a:rPr>
              <a:t>Dickey-Fullera</a:t>
            </a:r>
            <a:r>
              <a:rPr lang="pl-PL" sz="20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000" dirty="0" smtClean="0">
                <a:solidFill>
                  <a:srgbClr val="000000"/>
                </a:solidFill>
              </a:rPr>
              <a:t>zerowa średnia — brak przecięcia. Szereg czasowy jest błądzeniem losowym bez trendu i  bez dryfu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000" dirty="0" smtClean="0">
                <a:solidFill>
                  <a:srgbClr val="000000"/>
                </a:solidFill>
              </a:rPr>
              <a:t>pojedyncza średnia — obejmuje wyraz wolny. Szereg czasowy jest błądzeniem losowy bez trendu i z dryfem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000" dirty="0" smtClean="0">
                <a:solidFill>
                  <a:srgbClr val="000000"/>
                </a:solidFill>
              </a:rPr>
              <a:t>punkt przecięcia i trend. Szereg czasowy jest błądzeniem losowy z trendem i z dryfem</a:t>
            </a:r>
          </a:p>
          <a:p>
            <a:pPr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Testy stacjonarności nie rozwiązują definitywnie zagadnienia stacjonarności:</a:t>
            </a:r>
          </a:p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występują  problemy z odróżnieniem pierwiastka jednostkowego od pierwiastków niewiele różniących się od jedynki,</a:t>
            </a:r>
          </a:p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w przypadku małej próby, wnioski mogą być fałszywe,</a:t>
            </a:r>
          </a:p>
          <a:p>
            <a:pPr lvl="0"/>
            <a:r>
              <a:rPr lang="pl-PL" sz="2000" dirty="0" smtClean="0">
                <a:solidFill>
                  <a:srgbClr val="000000"/>
                </a:solidFill>
              </a:rPr>
              <a:t>większość testów nie sprawdza wszystkich czynników mogących mieć wpływ na niestacjonarność.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FF"/>
                </a:solidFill>
              </a:rPr>
              <a:t>Test stacjonarności DF/ADF szeregu czasowego sprowadza się do sprawdzenia jego stopnia zintegrowania. </a:t>
            </a:r>
            <a:endParaRPr lang="pl-PL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">
      <a:dk1>
        <a:srgbClr val="0033CC"/>
      </a:dk1>
      <a:lt1>
        <a:srgbClr val="FFFFCC"/>
      </a:lt1>
      <a:dk2>
        <a:srgbClr val="FF0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2AAE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925</Words>
  <Application>Microsoft Office PowerPoint</Application>
  <PresentationFormat>Pokaz na ekranie (4:3)</PresentationFormat>
  <Paragraphs>133</Paragraphs>
  <Slides>28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Projekt domyślny</vt:lpstr>
      <vt:lpstr>Przekształcenia szeregu czasowego Zagadnienie stacjonarności Modele ARMA</vt:lpstr>
      <vt:lpstr>Przekształcenia wstępne </vt:lpstr>
      <vt:lpstr>Transformacja Boxa-Coxa</vt:lpstr>
      <vt:lpstr>Różnicowanie</vt:lpstr>
      <vt:lpstr>Własności różnicowania </vt:lpstr>
      <vt:lpstr>Funkcja BoxCox( x,  lambda ) # forecast</vt:lpstr>
      <vt:lpstr>Transformacje w R - przykład</vt:lpstr>
      <vt:lpstr>Stacjonarność szeregu </vt:lpstr>
      <vt:lpstr>Uwagi nt. testu ADF </vt:lpstr>
      <vt:lpstr>Funkcja adf.test(x, ...) biblioteka aTSA</vt:lpstr>
      <vt:lpstr>Model AR(p)</vt:lpstr>
      <vt:lpstr>Identyfikacja modelu AR(p)</vt:lpstr>
      <vt:lpstr>Identyfikacja modelu AR(p) - przykład</vt:lpstr>
      <vt:lpstr>Model MA(q)</vt:lpstr>
      <vt:lpstr>Identyfikacja modelu MA(q)</vt:lpstr>
      <vt:lpstr>Identyfikacja modelu MA(q) - przykład</vt:lpstr>
      <vt:lpstr>Model ARMA(p, q)</vt:lpstr>
      <vt:lpstr>Model ARMA(p, q) - cd</vt:lpstr>
      <vt:lpstr>Własności modelu ARMA(p, q)</vt:lpstr>
      <vt:lpstr>Modele sezonowe: AR(P)s, MA(Q)s, ARMA(P, Q)s</vt:lpstr>
      <vt:lpstr>ARMA(p, q)(P, Q)s  - przykłady</vt:lpstr>
      <vt:lpstr>Cechy funkcji korelacyjnych dla modeli ARMA  wykorzystywane w identyfikacji modelu ARMA</vt:lpstr>
      <vt:lpstr>Ogólne uwagi nt. dopasowania modeli ARMA</vt:lpstr>
      <vt:lpstr>Szeregi niestacjonarne – modele ARIMA i SARIMA</vt:lpstr>
      <vt:lpstr>Stabilizowanie szeregu czasowego</vt:lpstr>
      <vt:lpstr>Stabilizowanie szeregu czasowego - cd</vt:lpstr>
      <vt:lpstr>Analiza szeregu ustabilizowanego w celu identyfikacji postaci modelu</vt:lpstr>
      <vt:lpstr>Identyfikacja modelu SARIMA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 Lachowski</dc:creator>
  <cp:lastModifiedBy>Marzena</cp:lastModifiedBy>
  <cp:revision>768</cp:revision>
  <dcterms:created xsi:type="dcterms:W3CDTF">2000-08-30T10:39:22Z</dcterms:created>
  <dcterms:modified xsi:type="dcterms:W3CDTF">2023-05-22T13:00:26Z</dcterms:modified>
</cp:coreProperties>
</file>