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83" r:id="rId2"/>
    <p:sldId id="288" r:id="rId3"/>
    <p:sldId id="302" r:id="rId4"/>
    <p:sldId id="304" r:id="rId5"/>
    <p:sldId id="307" r:id="rId6"/>
    <p:sldId id="326" r:id="rId7"/>
    <p:sldId id="329" r:id="rId8"/>
    <p:sldId id="327" r:id="rId9"/>
    <p:sldId id="328" r:id="rId10"/>
    <p:sldId id="330" r:id="rId11"/>
    <p:sldId id="320" r:id="rId12"/>
    <p:sldId id="325" r:id="rId13"/>
  </p:sldIdLst>
  <p:sldSz cx="9144000" cy="6858000" type="screen4x3"/>
  <p:notesSz cx="6858000" cy="9144000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003300"/>
    <a:srgbClr val="CCFFFF"/>
    <a:srgbClr val="99FFCC"/>
    <a:srgbClr val="0033CC"/>
    <a:srgbClr val="FFFF99"/>
    <a:srgbClr val="990099"/>
    <a:srgbClr val="4D4D4D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148A1D-7110-47B0-A271-7C68D95F5438}" v="401" dt="2025-11-11T09:42:43.541"/>
    <p1510:client id="{BA91E729-70FB-47D8-871E-5DA7B6D9F8C6}" v="1329" dt="2025-11-11T12:00:54.2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 jasny 1 — Ak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Styl pośredni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4C1A8A3-306A-4EB7-A6B1-4F7E0EB9C5D6}" styleName="Styl pośredni 3 — Ak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Styl pośredni 3 — Ak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034E78-7F5D-4C2E-B375-FC64B27BC917}" styleName="Styl ciemny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2C8C85-51F0-491E-9774-3900AFEF0FD7}" styleName="Styl jasny 2 — Ak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Styl jasny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 varScale="1">
        <p:scale>
          <a:sx n="74" d="100"/>
          <a:sy n="74" d="100"/>
        </p:scale>
        <p:origin x="2227" y="28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7F53132-3504-486D-A452-F55B36EE80F1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/>
              <a:t>Kliknij, aby edytować wzorce stylu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E8788F3-F89A-46CC-A96D-924ED3767427}" type="slidenum">
              <a:rPr lang="pl-PL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3C5A0A-479C-4F98-88CD-847DAADB9623}" type="slidenum">
              <a:rPr lang="pl-PL"/>
              <a:pPr/>
              <a:t>1</a:t>
            </a:fld>
            <a:endParaRPr lang="pl-PL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2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3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4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5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7AB58-3CC4-AFB3-09AB-96A4C99B1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72EF600C-BED8-68E4-B652-4B1EFF8AC1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6</a:t>
            </a:fld>
            <a:endParaRPr lang="pl-PL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802A4B93-73B6-24ED-3A01-6F8BB2544D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ABFAC118-C1F2-EBA0-5067-F59044B065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85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CB37A-6523-9A35-48AA-DC2BFC128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BD50133E-D249-3680-9123-F036A13EAE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8</a:t>
            </a:fld>
            <a:endParaRPr lang="pl-PL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BA848FA5-89BD-FEB1-A5A7-69622576D9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F82D439E-D264-DB42-4936-7E4E0C80C3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35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10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118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01FE8-35AF-AD82-C5CA-C9A272870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448311B3-B4EC-E507-1E0A-F6F151A207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11</a:t>
            </a:fld>
            <a:endParaRPr lang="pl-PL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73F12406-6746-6524-D3D4-063AA34E7F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49FE009F-6199-51B1-37DC-D13C3E9CC9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68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821FE-79A3-43B4-85E1-68782F79956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CB63-63B0-442A-AE55-6D082E97C56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07C23-998E-45A1-B910-7D8CDD37FB2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A693-A6A9-42DC-80D5-23CFB9FBBCC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FFBCB-1CA3-4A08-9521-980171E6381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1CBB5-81BF-475D-924F-42177233894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64F09-3092-4401-BD69-4351EFE53C8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A7FB1-74B4-4AD6-902E-FC37D7F2BB9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B94B5-3E8C-4304-9CB9-A62658D7997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ED254-A311-47EC-A1BB-144603FE310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AD1A-FFAC-4DF0-AC8C-85EE1048DAC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2DDBB-E7DF-4D79-B787-B35CBE9772ED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zakopane.naszemiasto.pl/125-lat-temu-zmarl-tytus-chalubinski/ar/c13-2472687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l.wikipedia.org/wiki/Tytus_Cha%C5%82ubi%C5%84ski?utm_source=chatgpt.com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ezakopane.pl/zakopane/kultura/znane-osoby/tytus-chalubinsk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erasmusu.com/pl/erasmus-wurzburg/erasmus-doswiadczenia/erasmusowe-doswiadczenie-w-wurzburgu-niemcy-wedlug-juliane-1086800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s://www.baltictimes.com/university_of_tartu_climbs_100_places_on_academic_ranking_of_world_universitie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adiokolor.pl/tydzien-warszawskich-cmentarzy-1-cmentarz-choleryczny-w-warszawie/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s://dziedzictwo.ewangelicy.pl/szpital-ewangelicki-w-warszawie-nieistniejacy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stock.adobe.com/images/main-building-of-tytus-cha-ubi-ski-tatra-museum-on-krupowki-street-muzeum-tatrza-skie-im-dra-tytusa-cha-ubi-skiego-w-zakopanem-on-january-10-2024-in-zakopane-poland/707974200" TargetMode="Externa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825" y="390809"/>
            <a:ext cx="8892480" cy="1080120"/>
          </a:xfrm>
        </p:spPr>
        <p:txBody>
          <a:bodyPr>
            <a:normAutofit/>
          </a:bodyPr>
          <a:lstStyle/>
          <a:p>
            <a:r>
              <a:rPr lang="pl-PL" sz="3800" b="1" dirty="0">
                <a:latin typeface="Arial" pitchFamily="34" charset="0"/>
              </a:rPr>
              <a:t>Polscy uczeni, odkrywcy i wynalazcy</a:t>
            </a:r>
            <a:endParaRPr lang="en-US" sz="3800" dirty="0">
              <a:latin typeface="Arial" pitchFamily="34" charset="0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688" y="4077072"/>
            <a:ext cx="6480125" cy="259228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pl-PL" sz="1800" b="1" dirty="0">
                <a:solidFill>
                  <a:schemeClr val="tx1"/>
                </a:solidFill>
                <a:latin typeface="Arial" pitchFamily="34" charset="0"/>
              </a:rPr>
              <a:t>Michał Chmielewski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pl-PL" sz="1800" b="1" dirty="0">
                <a:solidFill>
                  <a:schemeClr val="tx1"/>
                </a:solidFill>
                <a:latin typeface="Arial" pitchFamily="34" charset="0"/>
              </a:rPr>
              <a:t>Dawid Radziwoniuk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pl-PL" sz="1800" dirty="0">
                <a:solidFill>
                  <a:schemeClr val="tx1"/>
                </a:solidFill>
                <a:latin typeface="Arial" pitchFamily="34" charset="0"/>
              </a:rPr>
              <a:t>Kierunek studiów: Inżynieria danych</a:t>
            </a:r>
            <a:br>
              <a:rPr lang="en-US" sz="1800" dirty="0">
                <a:solidFill>
                  <a:schemeClr val="tx1"/>
                </a:solidFill>
                <a:latin typeface="Arial" pitchFamily="34" charset="0"/>
              </a:rPr>
            </a:br>
            <a:r>
              <a:rPr lang="pl-PL" sz="1800" dirty="0">
                <a:solidFill>
                  <a:schemeClr val="tx1"/>
                </a:solidFill>
                <a:latin typeface="Arial" pitchFamily="34" charset="0"/>
              </a:rPr>
              <a:t>Wydział Zarządzania i Modelowania Komputerowego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pl-PL" sz="1800" b="1" dirty="0">
                <a:solidFill>
                  <a:schemeClr val="tx1"/>
                </a:solidFill>
                <a:latin typeface="Arial" pitchFamily="34" charset="0"/>
              </a:rPr>
              <a:t>Politechnika Świętokrzyska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pl-PL" sz="1800" dirty="0">
                <a:solidFill>
                  <a:schemeClr val="tx1"/>
                </a:solidFill>
                <a:latin typeface="Arial"/>
                <a:cs typeface="Arial"/>
              </a:rPr>
              <a:t>s060586</a:t>
            </a:r>
            <a:r>
              <a:rPr lang="en-US" sz="1800" dirty="0">
                <a:solidFill>
                  <a:schemeClr val="tx1"/>
                </a:solidFill>
                <a:latin typeface="Arial"/>
                <a:cs typeface="Arial"/>
              </a:rPr>
              <a:t>@student.tu.kielce.pl</a:t>
            </a:r>
            <a:endParaRPr lang="pl-PL" sz="1800" dirty="0">
              <a:solidFill>
                <a:schemeClr val="tx1"/>
              </a:solidFill>
              <a:latin typeface="Arial"/>
              <a:cs typeface="Arial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  <a:latin typeface="Arial"/>
                <a:ea typeface="Segoe UI Historic"/>
                <a:cs typeface="Segoe UI Historic"/>
              </a:rPr>
              <a:t>s098815@student.tu.kielce.pl</a:t>
            </a:r>
            <a:endParaRPr lang="pl-PL" sz="1800" dirty="0">
              <a:solidFill>
                <a:schemeClr val="tx1"/>
              </a:solidFill>
              <a:latin typeface="Arial"/>
              <a:cs typeface="Segoe UI Historic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pl-PL" sz="1800" dirty="0">
              <a:solidFill>
                <a:schemeClr val="tx1"/>
              </a:solidFill>
              <a:latin typeface="Arial" pitchFamily="34" charset="0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pl-PL" sz="1800" dirty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539750" y="5084763"/>
          <a:ext cx="8509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braz - mapa bitowa" r:id="rId3" imgW="3734321" imgH="4009524" progId="PBrush">
                  <p:embed/>
                </p:oleObj>
              </mc:Choice>
              <mc:Fallback>
                <p:oleObj name="Obraz - mapa bitowa" r:id="rId3" imgW="3734321" imgH="4009524" progId="PBrush">
                  <p:embed/>
                  <p:pic>
                    <p:nvPicPr>
                      <p:cNvPr id="10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5084763"/>
                        <a:ext cx="8509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1988840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6000" b="1" dirty="0">
                <a:solidFill>
                  <a:srgbClr val="0000FF"/>
                </a:solidFill>
                <a:latin typeface="Arial" pitchFamily="34" charset="0"/>
                <a:ea typeface="+mj-ea"/>
                <a:cs typeface="+mj-cs"/>
              </a:rPr>
              <a:t>Tytus Chałubiński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EEAF39-1157-4748-7CC8-75EC44CAD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784"/>
            <a:ext cx="8229600" cy="1143000"/>
          </a:xfrm>
        </p:spPr>
        <p:txBody>
          <a:bodyPr>
            <a:normAutofit/>
          </a:bodyPr>
          <a:lstStyle/>
          <a:p>
            <a:r>
              <a:rPr lang="pl-PL" sz="3200" dirty="0">
                <a:latin typeface="Arial"/>
                <a:ea typeface="Calibri"/>
                <a:cs typeface="Calibri"/>
              </a:rPr>
              <a:t>Choroba i śmierć</a:t>
            </a:r>
            <a:endParaRPr lang="pl-PL" sz="3200">
              <a:latin typeface="Arial"/>
              <a:cs typeface="Arial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F570809-CC5B-A582-0C0A-988F8F415302}"/>
              </a:ext>
            </a:extLst>
          </p:cNvPr>
          <p:cNvSpPr txBox="1"/>
          <p:nvPr/>
        </p:nvSpPr>
        <p:spPr>
          <a:xfrm>
            <a:off x="4569955" y="1138610"/>
            <a:ext cx="4482157" cy="60016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pl-PL" sz="1600" dirty="0">
                <a:latin typeface="Arial"/>
                <a:cs typeface="Arial"/>
              </a:rPr>
              <a:t>Od 1884 r. jego stan zdrowia zaczął się pogarszać. Pojawiły się niedowłady i omdlenia.</a:t>
            </a:r>
            <a:endParaRPr lang="pl-PL" dirty="0"/>
          </a:p>
          <a:p>
            <a:pPr marL="285750" indent="-285750">
              <a:buFont typeface="Arial"/>
              <a:buChar char="•"/>
            </a:pPr>
            <a:r>
              <a:rPr lang="pl-PL" sz="1600" dirty="0">
                <a:latin typeface="Arial"/>
                <a:cs typeface="Arial"/>
              </a:rPr>
              <a:t>W 1885 r. ustąpił ze stanowiska prezesa Kasy im. Józefa Mianowskiego, lecz nadal praktykował jako lekarz.</a:t>
            </a:r>
          </a:p>
          <a:p>
            <a:pPr marL="285750" indent="-285750">
              <a:buFont typeface="Arial"/>
              <a:buChar char="•"/>
            </a:pPr>
            <a:r>
              <a:rPr lang="pl-PL" sz="1600" dirty="0">
                <a:latin typeface="Arial"/>
                <a:cs typeface="Arial"/>
              </a:rPr>
              <a:t>Dzięki jego staraniom w 1885 r. Zakopane uzyskało status </a:t>
            </a:r>
            <a:r>
              <a:rPr lang="pl-PL" sz="1600" b="1" dirty="0">
                <a:latin typeface="Arial"/>
                <a:cs typeface="Arial"/>
              </a:rPr>
              <a:t>uzdrowiska</a:t>
            </a:r>
            <a:r>
              <a:rPr lang="pl-PL" sz="1600" dirty="0">
                <a:latin typeface="Arial"/>
                <a:cs typeface="Arial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pl-PL" sz="1600" dirty="0">
                <a:latin typeface="Arial"/>
                <a:cs typeface="Arial"/>
              </a:rPr>
              <a:t>W 1886 r. opublikował łacińskie dzieło </a:t>
            </a:r>
            <a:r>
              <a:rPr lang="pl-PL" sz="1600" i="1" dirty="0" err="1">
                <a:latin typeface="Arial"/>
                <a:cs typeface="Arial"/>
              </a:rPr>
              <a:t>Enumeratio</a:t>
            </a:r>
            <a:r>
              <a:rPr lang="pl-PL" sz="1600" i="1" dirty="0">
                <a:latin typeface="Arial"/>
                <a:cs typeface="Arial"/>
              </a:rPr>
              <a:t> </a:t>
            </a:r>
            <a:r>
              <a:rPr lang="pl-PL" sz="1600" i="1" dirty="0" err="1">
                <a:latin typeface="Arial"/>
                <a:cs typeface="Arial"/>
              </a:rPr>
              <a:t>muscorum</a:t>
            </a:r>
            <a:r>
              <a:rPr lang="pl-PL" sz="1600" i="1" dirty="0">
                <a:latin typeface="Arial"/>
                <a:cs typeface="Arial"/>
              </a:rPr>
              <a:t> </a:t>
            </a:r>
            <a:r>
              <a:rPr lang="pl-PL" sz="1600" i="1" dirty="0" err="1">
                <a:latin typeface="Arial"/>
                <a:cs typeface="Arial"/>
              </a:rPr>
              <a:t>frondorosum</a:t>
            </a:r>
            <a:r>
              <a:rPr lang="pl-PL" sz="1600" i="1" dirty="0">
                <a:latin typeface="Arial"/>
                <a:cs typeface="Arial"/>
              </a:rPr>
              <a:t> </a:t>
            </a:r>
            <a:r>
              <a:rPr lang="pl-PL" sz="1600" i="1" dirty="0" err="1">
                <a:latin typeface="Arial"/>
                <a:cs typeface="Arial"/>
              </a:rPr>
              <a:t>Tatrensium</a:t>
            </a:r>
            <a:r>
              <a:rPr lang="pl-PL" sz="1600" i="1" dirty="0">
                <a:latin typeface="Arial"/>
                <a:cs typeface="Arial"/>
              </a:rPr>
              <a:t>…</a:t>
            </a:r>
            <a:r>
              <a:rPr lang="pl-PL" sz="1600" dirty="0">
                <a:latin typeface="Arial"/>
                <a:cs typeface="Arial"/>
              </a:rPr>
              <a:t> – podsumowanie jego badań nad </a:t>
            </a:r>
            <a:r>
              <a:rPr lang="pl-PL" sz="1600" b="1" dirty="0">
                <a:latin typeface="Arial"/>
                <a:cs typeface="Arial"/>
              </a:rPr>
              <a:t>mchami tatrzańskimi</a:t>
            </a:r>
            <a:r>
              <a:rPr lang="pl-PL" sz="1600" dirty="0">
                <a:latin typeface="Arial"/>
                <a:cs typeface="Arial"/>
              </a:rPr>
              <a:t>, z własnoręcznie opracowaną mapą Tatr.</a:t>
            </a:r>
          </a:p>
          <a:p>
            <a:pPr marL="285750" indent="-285750">
              <a:buFont typeface="Arial"/>
              <a:buChar char="•"/>
            </a:pPr>
            <a:r>
              <a:rPr lang="pl-PL" sz="1600" dirty="0">
                <a:latin typeface="Arial"/>
                <a:cs typeface="Arial"/>
              </a:rPr>
              <a:t>W 1887 r. przeszedł </a:t>
            </a:r>
            <a:r>
              <a:rPr lang="pl-PL" sz="1600" b="1" dirty="0">
                <a:latin typeface="Arial"/>
                <a:cs typeface="Arial"/>
              </a:rPr>
              <a:t>udar mózgu</a:t>
            </a:r>
            <a:r>
              <a:rPr lang="pl-PL" sz="1600" dirty="0">
                <a:latin typeface="Arial"/>
                <a:cs typeface="Arial"/>
              </a:rPr>
              <a:t>, po którym został częściowo sparaliżowany i osiadł na stałe w Zakopanem.</a:t>
            </a:r>
          </a:p>
          <a:p>
            <a:pPr marL="285750" indent="-285750">
              <a:buFont typeface="Arial"/>
              <a:buChar char="•"/>
            </a:pPr>
            <a:r>
              <a:rPr lang="pl-PL" sz="1600" dirty="0">
                <a:latin typeface="Arial"/>
                <a:cs typeface="Arial"/>
              </a:rPr>
              <a:t>W 1889 r. został </a:t>
            </a:r>
            <a:r>
              <a:rPr lang="pl-PL" sz="1600" b="1" dirty="0">
                <a:latin typeface="Arial"/>
                <a:cs typeface="Arial"/>
              </a:rPr>
              <a:t>członkiem honorowym Towarzystwa Lekarskiego Warszawskiego</a:t>
            </a:r>
            <a:r>
              <a:rPr lang="pl-PL" sz="1600" dirty="0">
                <a:latin typeface="Arial"/>
                <a:cs typeface="Arial"/>
              </a:rPr>
              <a:t>, mimo ciężkiej choroby zachował sprawność umysłową.</a:t>
            </a:r>
          </a:p>
          <a:p>
            <a:pPr marL="285750" indent="-285750">
              <a:buFont typeface="Arial"/>
              <a:buChar char="•"/>
            </a:pPr>
            <a:r>
              <a:rPr lang="pl-PL" sz="1600" dirty="0">
                <a:latin typeface="Arial"/>
                <a:cs typeface="Arial"/>
              </a:rPr>
              <a:t>Zmarł 4 listopada 1889 r. w Zakopanem, pochowany na cmentarzu na </a:t>
            </a:r>
            <a:r>
              <a:rPr lang="pl-PL" sz="1600" dirty="0" err="1">
                <a:latin typeface="Arial"/>
                <a:cs typeface="Arial"/>
              </a:rPr>
              <a:t>Pęksowym</a:t>
            </a:r>
            <a:r>
              <a:rPr lang="pl-PL" sz="1600" dirty="0">
                <a:latin typeface="Arial"/>
                <a:cs typeface="Arial"/>
              </a:rPr>
              <a:t> </a:t>
            </a:r>
            <a:r>
              <a:rPr lang="pl-PL" sz="1600" dirty="0" err="1">
                <a:latin typeface="Arial"/>
                <a:cs typeface="Arial"/>
              </a:rPr>
              <a:t>Brzyzku</a:t>
            </a:r>
            <a:r>
              <a:rPr lang="pl-PL" sz="1600" dirty="0">
                <a:latin typeface="Arial"/>
                <a:cs typeface="Arial"/>
              </a:rPr>
              <a:t>.</a:t>
            </a:r>
          </a:p>
          <a:p>
            <a:pPr algn="l"/>
            <a:endParaRPr lang="pl-PL" sz="1600" dirty="0">
              <a:latin typeface="Arial"/>
              <a:cs typeface="Arial"/>
            </a:endParaRPr>
          </a:p>
        </p:txBody>
      </p:sp>
      <p:pic>
        <p:nvPicPr>
          <p:cNvPr id="4" name="Obraz 3" descr="Obraz zawierający Ludzka twarz, portret, człowiek, ubrania&#10;&#10;Zawartość wygenerowana przez AI może być niepoprawna.">
            <a:extLst>
              <a:ext uri="{FF2B5EF4-FFF2-40B4-BE49-F238E27FC236}">
                <a16:creationId xmlns:a16="http://schemas.microsoft.com/office/drawing/2014/main" id="{99F8152C-D7D6-B5A2-6105-0F163EACD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87" y="945615"/>
            <a:ext cx="4297625" cy="5398266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F76BDC29-B2A4-43DA-827B-DB458F29E763}"/>
              </a:ext>
            </a:extLst>
          </p:cNvPr>
          <p:cNvSpPr txBox="1"/>
          <p:nvPr/>
        </p:nvSpPr>
        <p:spPr>
          <a:xfrm>
            <a:off x="136267" y="6343358"/>
            <a:ext cx="390317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800" i="1" dirty="0">
                <a:latin typeface="Arial"/>
                <a:cs typeface="Times New Roman"/>
              </a:rPr>
              <a:t>Fotografia: „125 lat temu zm. - Tytus Chałubiński” – źródło: Nasz Miasto Zakopane, </a:t>
            </a:r>
            <a:r>
              <a:rPr lang="pl-PL" sz="800" i="1" dirty="0">
                <a:latin typeface="Arial"/>
                <a:cs typeface="Times New Roman"/>
                <a:hlinkClick r:id="rId3"/>
              </a:rPr>
              <a:t>https://zakopane.naszemiasto.pl/125-lat-temu-zmarl-tytus-chalubinski/ar/c13-2472687</a:t>
            </a:r>
            <a:r>
              <a:rPr lang="pl-PL" sz="800" i="1" dirty="0">
                <a:latin typeface="Arial"/>
                <a:cs typeface="Times New Roman"/>
              </a:rPr>
              <a:t> [dostęp: 11.11.2025].</a:t>
            </a:r>
            <a:endParaRPr lang="pl-PL" sz="800" i="1" dirty="0">
              <a:latin typeface="Arial"/>
              <a:cs typeface="Arial"/>
            </a:endParaRPr>
          </a:p>
          <a:p>
            <a:pPr algn="l"/>
            <a:endParaRPr lang="pl-PL" sz="800" i="1" dirty="0">
              <a:latin typeface="Arial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70718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-108520" y="332656"/>
            <a:ext cx="9144000" cy="548680"/>
          </a:xfrm>
        </p:spPr>
        <p:txBody>
          <a:bodyPr>
            <a:noAutofit/>
          </a:bodyPr>
          <a:lstStyle/>
          <a:p>
            <a:r>
              <a:rPr lang="pl-PL" sz="3200" b="1" dirty="0">
                <a:latin typeface="Arial"/>
                <a:cs typeface="Arial"/>
              </a:rPr>
              <a:t>Źródła</a:t>
            </a:r>
            <a:endParaRPr lang="en-GB" sz="3200" b="1">
              <a:latin typeface="Arial"/>
              <a:cs typeface="Arial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467544" y="1124744"/>
            <a:ext cx="8208912" cy="532216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>
                <a:latin typeface="Times New Roman"/>
                <a:ea typeface="Calibri"/>
                <a:cs typeface="Times New Roman"/>
              </a:rPr>
              <a:t>Chałubiński, T. </a:t>
            </a:r>
            <a:r>
              <a:rPr lang="pl-PL" sz="2000" i="1">
                <a:latin typeface="Times New Roman"/>
                <a:ea typeface="Calibri"/>
                <a:cs typeface="Times New Roman"/>
              </a:rPr>
              <a:t>Listy (1840–1889).</a:t>
            </a:r>
            <a:r>
              <a:rPr lang="pl-PL" sz="2000">
                <a:latin typeface="Times New Roman"/>
                <a:ea typeface="Calibri"/>
                <a:cs typeface="Times New Roman"/>
              </a:rPr>
              <a:t> Oprac. A. </a:t>
            </a:r>
            <a:r>
              <a:rPr lang="pl-PL" sz="2000" err="1">
                <a:latin typeface="Times New Roman"/>
                <a:ea typeface="Calibri"/>
                <a:cs typeface="Times New Roman"/>
              </a:rPr>
              <a:t>Szwejcerowa</a:t>
            </a:r>
            <a:r>
              <a:rPr lang="pl-PL" sz="2000">
                <a:latin typeface="Times New Roman"/>
                <a:ea typeface="Calibri"/>
                <a:cs typeface="Times New Roman"/>
              </a:rPr>
              <a:t>. Wrocław, 2006.</a:t>
            </a:r>
            <a:endParaRPr lang="pl-PL"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>
                <a:latin typeface="Times New Roman"/>
                <a:ea typeface="Calibri"/>
                <a:cs typeface="Times New Roman"/>
              </a:rPr>
              <a:t>Chałubiński, T. </a:t>
            </a:r>
            <a:r>
              <a:rPr lang="pl-PL" sz="2000" i="1">
                <a:latin typeface="Times New Roman"/>
                <a:ea typeface="Calibri"/>
                <a:cs typeface="Times New Roman"/>
              </a:rPr>
              <a:t>Sześć dni w Tatrach.</a:t>
            </a:r>
            <a:r>
              <a:rPr lang="pl-PL" sz="2000">
                <a:latin typeface="Times New Roman"/>
                <a:ea typeface="Calibri"/>
                <a:cs typeface="Times New Roman"/>
              </a:rPr>
              <a:t> Kraków: Wydawnictwo Literackie, 1988.</a:t>
            </a:r>
            <a:endParaRPr lang="pl-PL"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err="1">
                <a:latin typeface="Times New Roman"/>
                <a:ea typeface="Calibri"/>
                <a:cs typeface="Times New Roman"/>
              </a:rPr>
              <a:t>Feliksiak</a:t>
            </a:r>
            <a:r>
              <a:rPr lang="pl-PL" sz="2000" dirty="0">
                <a:latin typeface="Times New Roman"/>
                <a:ea typeface="Calibri"/>
                <a:cs typeface="Times New Roman"/>
              </a:rPr>
              <a:t>, S. </a:t>
            </a:r>
            <a:r>
              <a:rPr lang="pl-PL" sz="2000" i="1" dirty="0">
                <a:latin typeface="Times New Roman"/>
                <a:ea typeface="Calibri"/>
                <a:cs typeface="Times New Roman"/>
              </a:rPr>
              <a:t>Słownik biologów polskich.</a:t>
            </a:r>
            <a:r>
              <a:rPr lang="pl-PL" sz="2000" dirty="0">
                <a:latin typeface="Times New Roman"/>
                <a:ea typeface="Calibri"/>
                <a:cs typeface="Times New Roman"/>
              </a:rPr>
              <a:t> Warszawa: Państwowe Wydawnictwo Naukowe, 1987, s. 94–95.</a:t>
            </a:r>
            <a:endParaRPr lang="pl-PL" dirty="0">
              <a:latin typeface="Times New Roman"/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/>
                <a:ea typeface="Calibri"/>
                <a:cs typeface="Times New Roman"/>
              </a:rPr>
              <a:t>Łyskanowski, M. </a:t>
            </a:r>
            <a:r>
              <a:rPr lang="pl-PL" sz="2000" i="1" dirty="0">
                <a:latin typeface="Times New Roman"/>
                <a:ea typeface="Calibri"/>
                <a:cs typeface="Times New Roman"/>
              </a:rPr>
              <a:t>Zapiski warszawskiego konsyliarza.</a:t>
            </a:r>
            <a:r>
              <a:rPr lang="pl-PL" sz="2000" dirty="0">
                <a:latin typeface="Times New Roman"/>
                <a:ea typeface="Calibri"/>
                <a:cs typeface="Times New Roman"/>
              </a:rPr>
              <a:t> Warszawa, 1965.</a:t>
            </a:r>
            <a:endParaRPr lang="pl-PL" dirty="0"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/>
                <a:ea typeface="Calibri"/>
                <a:cs typeface="Times New Roman"/>
              </a:rPr>
              <a:t>Wójcik, W. A. „Chałubiński – Zakopane i górale.” </a:t>
            </a:r>
            <a:r>
              <a:rPr lang="pl-PL" sz="2000" i="1" dirty="0">
                <a:latin typeface="Times New Roman"/>
                <a:ea typeface="Calibri"/>
                <a:cs typeface="Times New Roman"/>
              </a:rPr>
              <a:t>Kwartalnik Historii Nauki i Techniki</a:t>
            </a:r>
            <a:r>
              <a:rPr lang="pl-PL" sz="2000" dirty="0">
                <a:latin typeface="Times New Roman"/>
                <a:ea typeface="Calibri"/>
                <a:cs typeface="Times New Roman"/>
              </a:rPr>
              <a:t>, 2010, t. 55, nr 3–4, s. 79–95.</a:t>
            </a:r>
            <a:endParaRPr lang="pl-PL" dirty="0">
              <a:latin typeface="Times New Roman"/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err="1">
                <a:latin typeface="Times New Roman"/>
                <a:ea typeface="Calibri"/>
                <a:cs typeface="Times New Roman"/>
              </a:rPr>
              <a:t>Zwolski</a:t>
            </a:r>
            <a:r>
              <a:rPr lang="pl-PL" sz="2000" dirty="0">
                <a:latin typeface="Times New Roman"/>
                <a:ea typeface="Calibri"/>
                <a:cs typeface="Times New Roman"/>
              </a:rPr>
              <a:t>, S. „Tytus Chałubiński 1820–1889.” W: </a:t>
            </a:r>
            <a:r>
              <a:rPr lang="pl-PL" sz="2000" i="1" err="1">
                <a:latin typeface="Times New Roman"/>
                <a:ea typeface="Calibri"/>
                <a:cs typeface="Times New Roman"/>
              </a:rPr>
              <a:t>Monumenta</a:t>
            </a:r>
            <a:r>
              <a:rPr lang="pl-PL" sz="2000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pl-PL" sz="2000" i="1" err="1">
                <a:latin typeface="Times New Roman"/>
                <a:ea typeface="Calibri"/>
                <a:cs typeface="Times New Roman"/>
              </a:rPr>
              <a:t>Universitatis</a:t>
            </a:r>
            <a:r>
              <a:rPr lang="pl-PL" sz="2000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pl-PL" sz="2000" i="1" err="1">
                <a:latin typeface="Times New Roman"/>
                <a:ea typeface="Calibri"/>
                <a:cs typeface="Times New Roman"/>
              </a:rPr>
              <a:t>Varsoviensis</a:t>
            </a:r>
            <a:r>
              <a:rPr lang="pl-PL" sz="2000" i="1" dirty="0">
                <a:latin typeface="Times New Roman"/>
                <a:ea typeface="Calibri"/>
                <a:cs typeface="Times New Roman"/>
              </a:rPr>
              <a:t> 1816–2016. T. Portrety uczonych. Profesorowie Uniwersytetu Warszawskiego 1816–1915.</a:t>
            </a:r>
            <a:r>
              <a:rPr lang="pl-PL" sz="2000" dirty="0">
                <a:latin typeface="Times New Roman"/>
                <a:ea typeface="Calibri"/>
                <a:cs typeface="Times New Roman"/>
              </a:rPr>
              <a:t> Warszawa: Wydawnictwa Uniwersytetu Warszawskiego, 2016.</a:t>
            </a:r>
            <a:endParaRPr lang="pl-PL" dirty="0">
              <a:latin typeface="Times New Roman"/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>
                <a:latin typeface="Times New Roman"/>
                <a:ea typeface="Calibri"/>
                <a:cs typeface="Times New Roman"/>
              </a:rPr>
              <a:t>„Tytus Chałubiński.” </a:t>
            </a:r>
            <a:r>
              <a:rPr lang="pl-PL" sz="2000" i="1" dirty="0">
                <a:latin typeface="Times New Roman"/>
                <a:ea typeface="Calibri"/>
                <a:cs typeface="Times New Roman"/>
              </a:rPr>
              <a:t>Wikipedia.</a:t>
            </a:r>
            <a:r>
              <a:rPr lang="pl-PL" sz="2000" dirty="0">
                <a:latin typeface="Times New Roman"/>
                <a:ea typeface="Calibri"/>
                <a:cs typeface="Times New Roman"/>
              </a:rPr>
              <a:t> Dostępne w </a:t>
            </a:r>
            <a:r>
              <a:rPr lang="pl-PL" sz="2000" dirty="0">
                <a:latin typeface="Times New Roman"/>
                <a:cs typeface="Times New Roman"/>
              </a:rPr>
              <a:t>Internecie</a:t>
            </a:r>
            <a:r>
              <a:rPr lang="pl-PL" sz="2000" dirty="0">
                <a:latin typeface="Times New Roman"/>
                <a:ea typeface="Calibri"/>
                <a:cs typeface="Times New Roman"/>
              </a:rPr>
              <a:t>: </a:t>
            </a:r>
            <a:r>
              <a:rPr lang="pl-PL" sz="2000" dirty="0">
                <a:latin typeface="Times New Roman"/>
                <a:cs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https://pl.wikipedia.org/wiki/Tytus_Cha%C5%82ubi%C5%84ski</a:t>
            </a:r>
            <a:r>
              <a:rPr lang="pl-PL" sz="2000" dirty="0">
                <a:latin typeface="Times New Roman"/>
                <a:cs typeface="Times New Roman"/>
              </a:rPr>
              <a:t> [dostęp: 11 listopada 2025].</a:t>
            </a:r>
            <a:endParaRPr lang="pl-PL" dirty="0">
              <a:cs typeface="Times New Roman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FF"/>
              </a:solidFill>
              <a:latin typeface="Arial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4801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DAE22-479D-392D-E201-83D9B0300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6723E81A-A090-1A02-DC34-062387A4C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3800" b="1" dirty="0">
                <a:latin typeface="Arial"/>
                <a:cs typeface="Arial"/>
              </a:rPr>
              <a:t>Polscy uczeni, odkrywcy i wynalazcy</a:t>
            </a:r>
            <a:endParaRPr lang="pl-PL" sz="3800" dirty="0">
              <a:latin typeface="Arial"/>
              <a:cs typeface="Arial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9839EC4-F1F9-5895-D49D-ACCADEE484F8}"/>
              </a:ext>
            </a:extLst>
          </p:cNvPr>
          <p:cNvSpPr txBox="1">
            <a:spLocks noChangeArrowheads="1"/>
          </p:cNvSpPr>
          <p:nvPr/>
        </p:nvSpPr>
        <p:spPr>
          <a:xfrm>
            <a:off x="404942" y="3131458"/>
            <a:ext cx="8325448" cy="866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6000" b="1" dirty="0">
                <a:latin typeface="Arial"/>
                <a:cs typeface="Arial"/>
              </a:rPr>
              <a:t>Dziękujemy za uwagę!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pl-PL" sz="1800" dirty="0">
              <a:latin typeface="Arial" pitchFamily="34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pl-PL" sz="1800" dirty="0">
              <a:latin typeface="Arial" pitchFamily="34" charset="0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9008F85E-0DB8-50FE-A8B8-517ACDD1431D}"/>
              </a:ext>
            </a:extLst>
          </p:cNvPr>
          <p:cNvSpPr txBox="1">
            <a:spLocks noChangeArrowheads="1"/>
          </p:cNvSpPr>
          <p:nvPr/>
        </p:nvSpPr>
        <p:spPr>
          <a:xfrm>
            <a:off x="125865" y="1410455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6000" b="1" dirty="0">
                <a:solidFill>
                  <a:srgbClr val="0000FF"/>
                </a:solidFill>
                <a:latin typeface="Arial" pitchFamily="34" charset="0"/>
                <a:ea typeface="+mj-ea"/>
                <a:cs typeface="+mj-cs"/>
              </a:rPr>
              <a:t>Tytus Chałubiński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20938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atin typeface="Arial" pitchFamily="34" charset="0"/>
              </a:rPr>
              <a:t>Informacja w pigułce</a:t>
            </a:r>
            <a:endParaRPr lang="en-GB" sz="36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171" name="Text Box 1027"/>
          <p:cNvSpPr txBox="1">
            <a:spLocks noChangeArrowheads="1"/>
          </p:cNvSpPr>
          <p:nvPr/>
        </p:nvSpPr>
        <p:spPr bwMode="auto">
          <a:xfrm>
            <a:off x="3999837" y="1124744"/>
            <a:ext cx="4896544" cy="410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>
            <a:spAutoFit/>
          </a:bodyPr>
          <a:lstStyle/>
          <a:p>
            <a:pPr marL="290195" indent="-290195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l-PL" sz="1600" dirty="0">
                <a:latin typeface="Arial"/>
                <a:cs typeface="Arial"/>
              </a:rPr>
              <a:t>Lekarz naczelny szpitala Ewangelickiego w Warszawie.</a:t>
            </a:r>
          </a:p>
          <a:p>
            <a:pPr marL="290195" indent="-290195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l-PL" sz="1600" dirty="0">
                <a:latin typeface="Arial"/>
                <a:cs typeface="Arial"/>
              </a:rPr>
              <a:t>Członek towarzystwa Lekarskiego Warszawskiego.</a:t>
            </a:r>
          </a:p>
          <a:p>
            <a:pPr marL="290195" indent="-290195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l-PL" sz="1600" dirty="0">
                <a:latin typeface="Arial"/>
                <a:cs typeface="Arial"/>
              </a:rPr>
              <a:t>Propagator fizykalnego podejścia do leczenia pacjentów.</a:t>
            </a:r>
          </a:p>
          <a:p>
            <a:pPr marL="290195" indent="-290195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l-PL" sz="1600" dirty="0">
                <a:latin typeface="Arial"/>
                <a:cs typeface="Arial"/>
              </a:rPr>
              <a:t>Profesor zwyczajny Akademii Medyko-Chirurgicznej (1857).</a:t>
            </a:r>
          </a:p>
          <a:p>
            <a:pPr marL="290195" indent="-290195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l-PL" sz="1600" dirty="0">
                <a:latin typeface="Arial"/>
                <a:cs typeface="Arial"/>
              </a:rPr>
              <a:t>Pracownik Szkoły Głównej (1862–1871).</a:t>
            </a:r>
          </a:p>
          <a:p>
            <a:pPr marL="290195" indent="-290195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l-PL" sz="1600" dirty="0">
                <a:latin typeface="Arial"/>
                <a:cs typeface="Arial"/>
              </a:rPr>
              <a:t>Taternik, propagator walorów zdrowotnych Tatr.</a:t>
            </a:r>
          </a:p>
          <a:p>
            <a:pPr marL="290195" indent="-290195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l-PL" sz="1600" dirty="0">
                <a:latin typeface="Arial"/>
                <a:cs typeface="Arial"/>
              </a:rPr>
              <a:t>Pionier klimatycznego leczenia gruźlicy.</a:t>
            </a:r>
          </a:p>
        </p:txBody>
      </p:sp>
      <p:sp>
        <p:nvSpPr>
          <p:cNvPr id="7174" name="pole tekstowe 8"/>
          <p:cNvSpPr txBox="1">
            <a:spLocks noChangeArrowheads="1"/>
          </p:cNvSpPr>
          <p:nvPr/>
        </p:nvSpPr>
        <p:spPr bwMode="auto">
          <a:xfrm>
            <a:off x="1187624" y="5589240"/>
            <a:ext cx="16561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l-PL" sz="1800" b="1" i="1" dirty="0">
                <a:solidFill>
                  <a:srgbClr val="C00000"/>
                </a:solidFill>
                <a:latin typeface="Arial"/>
                <a:cs typeface="Arial"/>
              </a:rPr>
              <a:t>29.12.1820</a:t>
            </a:r>
            <a:endParaRPr lang="en-GB" sz="1800" i="1">
              <a:solidFill>
                <a:srgbClr val="C00000"/>
              </a:solidFill>
              <a:latin typeface="Arial"/>
              <a:cs typeface="Arial"/>
            </a:endParaRPr>
          </a:p>
        </p:txBody>
      </p:sp>
      <p:pic>
        <p:nvPicPr>
          <p:cNvPr id="4" name="Obraz 3" descr="Obraz zawierający ubrania, człowiek, osoba, Ludzka twarz&#10;&#10;Zawartość wygenerowana przez AI może być niepoprawna.">
            <a:extLst>
              <a:ext uri="{FF2B5EF4-FFF2-40B4-BE49-F238E27FC236}">
                <a16:creationId xmlns:a16="http://schemas.microsoft.com/office/drawing/2014/main" id="{2F696854-E34E-2A51-4934-574FEA919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51920" y="837873"/>
            <a:ext cx="3600000" cy="47172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349389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atin typeface="Arial" pitchFamily="34" charset="0"/>
              </a:rPr>
              <a:t>Polska - kalendarium</a:t>
            </a:r>
            <a:endParaRPr lang="en-GB" sz="3600" b="1" dirty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988373"/>
              </p:ext>
            </p:extLst>
          </p:nvPr>
        </p:nvGraphicFramePr>
        <p:xfrm>
          <a:off x="159547" y="1229624"/>
          <a:ext cx="8820472" cy="44033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9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1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868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latin typeface="Arial"/>
                        </a:rPr>
                        <a:t>1772</a:t>
                      </a:r>
                      <a:r>
                        <a:rPr lang="pl-PL" sz="17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–</a:t>
                      </a:r>
                      <a:r>
                        <a:rPr lang="pl-PL" sz="1800" b="1" dirty="0">
                          <a:latin typeface="Arial"/>
                        </a:rPr>
                        <a:t>1918 Polska pod zaborami (1772, 1793, 1795)</a:t>
                      </a:r>
                      <a:endParaRPr lang="en-GB" sz="1800" b="1" dirty="0">
                        <a:latin typeface="Arial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8358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latin typeface="Arial"/>
                        </a:rPr>
                        <a:t>1815</a:t>
                      </a:r>
                      <a:endParaRPr lang="en-GB" sz="18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dirty="0">
                          <a:latin typeface="Arial"/>
                        </a:rPr>
                        <a:t>Utworzenie, na Kongresie Wiedeńskim, z terenów zaboru rosyjskiego Królestwa Polskiego</a:t>
                      </a:r>
                      <a:endParaRPr lang="en-GB" sz="1800" dirty="0"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5440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latin typeface="Arial"/>
                        </a:rPr>
                        <a:t>1830</a:t>
                      </a:r>
                      <a:r>
                        <a:rPr lang="pl-PL" sz="1800" b="1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–</a:t>
                      </a:r>
                      <a:r>
                        <a:rPr lang="pl-PL" sz="1800" b="1" dirty="0">
                          <a:latin typeface="Arial"/>
                        </a:rPr>
                        <a:t>1831</a:t>
                      </a:r>
                      <a:endParaRPr lang="en-GB" sz="18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dirty="0">
                          <a:latin typeface="Arial"/>
                        </a:rPr>
                        <a:t>Powstanie listopadowe</a:t>
                      </a:r>
                      <a:endParaRPr lang="en-GB" sz="1800" dirty="0"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5440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latin typeface="Arial"/>
                        </a:rPr>
                        <a:t>1848</a:t>
                      </a:r>
                      <a:endParaRPr lang="en-GB" sz="18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latin typeface="Arial"/>
                        </a:rPr>
                        <a:t>Wiosna Ludów</a:t>
                      </a:r>
                      <a:endParaRPr lang="en-GB" dirty="0">
                        <a:latin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05440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>
                          <a:latin typeface="Arial"/>
                        </a:rPr>
                        <a:t>1863</a:t>
                      </a:r>
                      <a:r>
                        <a:rPr lang="pl-PL" sz="1800" b="1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–</a:t>
                      </a:r>
                      <a:r>
                        <a:rPr lang="pl-PL" sz="1800" b="1" dirty="0">
                          <a:latin typeface="Arial"/>
                        </a:rPr>
                        <a:t>1864</a:t>
                      </a:r>
                      <a:endParaRPr lang="en-GB" sz="18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Powstanie styczniowe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198488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atin typeface="Arial" pitchFamily="34" charset="0"/>
              </a:rPr>
              <a:t>Tytus Chałubiński - kalendarium </a:t>
            </a:r>
            <a:endParaRPr lang="en-GB" sz="3600" b="1" dirty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46982"/>
              </p:ext>
            </p:extLst>
          </p:nvPr>
        </p:nvGraphicFramePr>
        <p:xfrm>
          <a:off x="251520" y="800896"/>
          <a:ext cx="8640958" cy="5702878"/>
        </p:xfrm>
        <a:graphic>
          <a:graphicData uri="http://schemas.openxmlformats.org/drawingml/2006/table">
            <a:tbl>
              <a:tblPr firstCol="1">
                <a:tableStyleId>{616DA210-FB5B-4158-B5E0-FEB733F419BA}</a:tableStyleId>
              </a:tblPr>
              <a:tblGrid>
                <a:gridCol w="1368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5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29.12.1820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Radom, syn Szymona Chałubińskiego i Teodozji </a:t>
                      </a:r>
                      <a:r>
                        <a:rPr lang="pl-PL" sz="1700" err="1">
                          <a:latin typeface="Arial"/>
                        </a:rPr>
                        <a:t>Wnorowskiej</a:t>
                      </a:r>
                      <a:endParaRPr lang="pl-PL" sz="1700"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1838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Ukończenie Gimnazjum Gubernialnego w Radomiu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1838</a:t>
                      </a:r>
                      <a:r>
                        <a:rPr lang="pl-PL" sz="170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–</a:t>
                      </a:r>
                      <a:r>
                        <a:rPr lang="pl-PL" sz="1700" dirty="0">
                          <a:latin typeface="Arial"/>
                        </a:rPr>
                        <a:t>1840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Studia medyczne na Akademii Medyko-Chirurgicznej w Wilnie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1830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Śmierć ojca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8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1840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Śmierć matki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1840</a:t>
                      </a:r>
                      <a:r>
                        <a:rPr lang="pl-PL" sz="170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–</a:t>
                      </a:r>
                      <a:r>
                        <a:rPr lang="pl-PL" sz="1700" dirty="0">
                          <a:latin typeface="Arial"/>
                        </a:rPr>
                        <a:t>1845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Studia medyczne na Uniwersytecie Dorpackim, studia przyrodnicze w </a:t>
                      </a:r>
                      <a:r>
                        <a:rPr lang="pl-PL" sz="1700" err="1">
                          <a:latin typeface="Arial"/>
                        </a:rPr>
                        <a:t>Würzburgu</a:t>
                      </a:r>
                      <a:endParaRPr lang="pl-PL" sz="1700"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7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1845</a:t>
                      </a:r>
                      <a:r>
                        <a:rPr lang="pl-PL" sz="170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–</a:t>
                      </a:r>
                      <a:r>
                        <a:rPr lang="pl-PL" sz="1700" dirty="0">
                          <a:latin typeface="Arial"/>
                        </a:rPr>
                        <a:t>1857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Praca w szpitalu Ewangelickim w Warszawie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01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1849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Tłumaczenie na język polski z francuskiego: </a:t>
                      </a:r>
                      <a:r>
                        <a:rPr lang="pl-PL" sz="1800" b="0" i="1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„</a:t>
                      </a:r>
                      <a:r>
                        <a:rPr lang="pl-PL" sz="1700" i="1" kern="1200" dirty="0">
                          <a:solidFill>
                            <a:srgbClr val="000000"/>
                          </a:solidFill>
                          <a:latin typeface="Arial"/>
                        </a:rPr>
                        <a:t>Wykład początków botaniki</a:t>
                      </a:r>
                      <a:r>
                        <a:rPr lang="pl-PL" sz="1800" b="0" i="1" u="none" strike="noStrike" kern="1200" noProof="0" dirty="0">
                          <a:solidFill>
                            <a:srgbClr val="000000"/>
                          </a:solidFill>
                          <a:latin typeface="Arial"/>
                        </a:rPr>
                        <a:t>”</a:t>
                      </a:r>
                      <a:r>
                        <a:rPr lang="pl-PL" sz="1700" kern="1200" dirty="0">
                          <a:solidFill>
                            <a:srgbClr val="000000"/>
                          </a:solidFill>
                          <a:latin typeface="Arial"/>
                        </a:rPr>
                        <a:t> autorstwa Adriana de </a:t>
                      </a:r>
                      <a:r>
                        <a:rPr lang="pl-PL" sz="1700" kern="1200" err="1">
                          <a:solidFill>
                            <a:srgbClr val="000000"/>
                          </a:solidFill>
                          <a:latin typeface="Arial"/>
                        </a:rPr>
                        <a:t>Jussieux</a:t>
                      </a:r>
                      <a:endParaRPr lang="pl-PL" sz="1700" kern="120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74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1858</a:t>
                      </a:r>
                      <a:r>
                        <a:rPr lang="pl-PL" sz="170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–</a:t>
                      </a:r>
                      <a:r>
                        <a:rPr lang="pl-PL" sz="1700" dirty="0">
                          <a:latin typeface="Arial"/>
                        </a:rPr>
                        <a:t>1871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Profesor Akademii Medyczno-Chirurgicznej, wykładowca w Szkole Głównej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7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1874</a:t>
                      </a:r>
                      <a:endParaRPr lang="pl-PL" sz="1700" u="none" strike="noStrike" noProof="0">
                        <a:latin typeface="Arial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Publikacja książki </a:t>
                      </a:r>
                      <a:r>
                        <a:rPr lang="pl-PL" sz="1800" b="0" i="1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„</a:t>
                      </a:r>
                      <a:r>
                        <a:rPr lang="pl-PL" sz="1700" i="1" dirty="0">
                          <a:latin typeface="Arial"/>
                        </a:rPr>
                        <a:t>Metoda wynajdywania wskazań lekarskich. Plan leczenia i jego wykonanie</a:t>
                      </a:r>
                      <a:r>
                        <a:rPr lang="pl-PL" sz="1800" b="0" i="1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”</a:t>
                      </a:r>
                      <a:endParaRPr lang="pl-PL" sz="1700" dirty="0"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7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1874</a:t>
                      </a:r>
                      <a:r>
                        <a:rPr lang="pl-PL" sz="170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–</a:t>
                      </a:r>
                      <a:r>
                        <a:rPr lang="pl-PL" sz="1700" dirty="0">
                          <a:latin typeface="Arial"/>
                        </a:rPr>
                        <a:t>1875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Członek Towarzystwa Tatrzańskiego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7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1884</a:t>
                      </a:r>
                      <a:r>
                        <a:rPr lang="pl-PL" sz="170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–</a:t>
                      </a:r>
                      <a:r>
                        <a:rPr lang="pl-PL" sz="1700" dirty="0">
                          <a:latin typeface="Arial"/>
                        </a:rPr>
                        <a:t>1889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Pogorszenie stanu zdrowia, choroba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51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700" dirty="0">
                          <a:latin typeface="Arial"/>
                        </a:rPr>
                        <a:t>04.11.1889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700" dirty="0">
                          <a:latin typeface="Arial"/>
                        </a:rPr>
                        <a:t>Zakopane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83096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atin typeface="Arial" pitchFamily="34" charset="0"/>
              </a:rPr>
              <a:t>Młodość i studia</a:t>
            </a:r>
            <a:endParaRPr lang="en-GB" sz="3600" b="1" dirty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8A2412A8-7F06-C091-E12D-BD68102EB5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771867"/>
              </p:ext>
            </p:extLst>
          </p:nvPr>
        </p:nvGraphicFramePr>
        <p:xfrm>
          <a:off x="3562120" y="1046602"/>
          <a:ext cx="5386361" cy="5167755"/>
        </p:xfrm>
        <a:graphic>
          <a:graphicData uri="http://schemas.openxmlformats.org/drawingml/2006/table">
            <a:tbl>
              <a:tblPr/>
              <a:tblGrid>
                <a:gridCol w="13706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5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56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1833–1838</a:t>
                      </a:r>
                      <a:endParaRPr lang="pl-PL" sz="16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Nauka w gimnazjum w Radomiu</a:t>
                      </a:r>
                      <a:endParaRPr lang="pl-PL" sz="16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56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1838</a:t>
                      </a:r>
                      <a:r>
                        <a:rPr lang="pl-PL" sz="1600" b="1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–</a:t>
                      </a: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/>
                          <a:ea typeface="Calibri"/>
                          <a:cs typeface="Times New Roman"/>
                        </a:rPr>
                        <a:t>Studia medyczne w Wilnie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56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1840</a:t>
                      </a:r>
                      <a:r>
                        <a:rPr lang="pl-PL" sz="1600" b="1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–</a:t>
                      </a:r>
                      <a:r>
                        <a:rPr lang="pl-PL" sz="16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1844</a:t>
                      </a:r>
                      <a:endParaRPr lang="pl-PL" sz="16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Studia medyczne i przyrodnicze w Dorpacie/</a:t>
                      </a:r>
                      <a:r>
                        <a:rPr lang="pl-PL" sz="1600" dirty="0" err="1">
                          <a:latin typeface="Arial"/>
                          <a:ea typeface="Calibri"/>
                          <a:cs typeface="Times New Roman"/>
                        </a:rPr>
                        <a:t>Würzburgu</a:t>
                      </a:r>
                      <a:endParaRPr lang="pl-PL" sz="16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56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/>
                          <a:ea typeface="Calibri"/>
                          <a:cs typeface="Times New Roman"/>
                        </a:rPr>
                        <a:t>Uzyskanie dyplomu doktora </a:t>
                      </a:r>
                      <a:r>
                        <a:rPr lang="pl-PL" sz="16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medycyny i chirurgii</a:t>
                      </a:r>
                      <a:r>
                        <a:rPr lang="pl-PL" sz="1600" dirty="0">
                          <a:latin typeface="Arial"/>
                          <a:ea typeface="Calibri"/>
                          <a:cs typeface="Times New Roman"/>
                        </a:rPr>
                        <a:t> w </a:t>
                      </a:r>
                      <a:r>
                        <a:rPr lang="pl-PL" sz="1600" err="1">
                          <a:latin typeface="Arial"/>
                          <a:ea typeface="Calibri"/>
                          <a:cs typeface="Times New Roman"/>
                        </a:rPr>
                        <a:t>Würzburgu</a:t>
                      </a:r>
                      <a:endParaRPr lang="pl-PL" sz="16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032531"/>
                  </a:ext>
                </a:extLst>
              </a:tr>
              <a:tr h="11965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1845</a:t>
                      </a:r>
                      <a:endParaRPr lang="pl-PL" sz="16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Napisanie pracy naukowej z zakresu bot</a:t>
                      </a:r>
                      <a:r>
                        <a:rPr lang="pl-PL" sz="1600" u="none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aniki</a:t>
                      </a:r>
                      <a:r>
                        <a:rPr lang="pl-PL" sz="1600" i="1" u="none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pl-PL" sz="1800" b="0" i="1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„</a:t>
                      </a:r>
                      <a:r>
                        <a:rPr lang="pl-PL" sz="1600" i="1" u="none" dirty="0" err="1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Zur</a:t>
                      </a:r>
                      <a:r>
                        <a:rPr lang="pl-PL" sz="1600" i="1" u="none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l-PL" sz="1600" i="1" u="none" dirty="0" err="1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Entwickelungsgeschichte</a:t>
                      </a:r>
                      <a:r>
                        <a:rPr lang="pl-PL" sz="1600" i="1" u="none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der </a:t>
                      </a:r>
                      <a:r>
                        <a:rPr lang="pl-PL" sz="1600" i="1" u="none" dirty="0" err="1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Spaltöffnungen</a:t>
                      </a:r>
                      <a:r>
                        <a:rPr lang="pl-PL" sz="1800" b="0" i="1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”</a:t>
                      </a:r>
                      <a:endParaRPr lang="pl-PL" sz="1600" i="1" u="none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86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1840/1845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u="none" dirty="0">
                          <a:latin typeface="Arial"/>
                          <a:ea typeface="Calibri"/>
                          <a:cs typeface="Times New Roman"/>
                        </a:rPr>
                        <a:t>Objazd po klinikach w Paryżu i Wiedniu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811684"/>
                  </a:ext>
                </a:extLst>
              </a:tr>
            </a:tbl>
          </a:graphicData>
        </a:graphic>
      </p:graphicFrame>
      <p:pic>
        <p:nvPicPr>
          <p:cNvPr id="6" name="Obraz 5">
            <a:extLst>
              <a:ext uri="{FF2B5EF4-FFF2-40B4-BE49-F238E27FC236}">
                <a16:creationId xmlns:a16="http://schemas.microsoft.com/office/drawing/2014/main" id="{550812B8-E006-0BE6-D751-2C2496BC55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23528" y="1052736"/>
            <a:ext cx="3096421" cy="2057027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6D5A0250-545F-AF51-9661-867F7DF8E74C}"/>
              </a:ext>
            </a:extLst>
          </p:cNvPr>
          <p:cNvSpPr txBox="1"/>
          <p:nvPr/>
        </p:nvSpPr>
        <p:spPr>
          <a:xfrm>
            <a:off x="713986" y="3137457"/>
            <a:ext cx="233379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1600" i="1" dirty="0">
                <a:solidFill>
                  <a:srgbClr val="0000FF"/>
                </a:solidFill>
                <a:latin typeface="Arial"/>
                <a:cs typeface="Arial"/>
              </a:rPr>
              <a:t>Uniwersytet Dorpacki (obecne Tartu, Estonia)</a:t>
            </a:r>
            <a:endParaRPr lang="en-GB" sz="1600" i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91914D33-A474-99F9-EADE-85E6E5D3C8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32958" y="4164284"/>
            <a:ext cx="3101045" cy="2057027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00232296-F091-BE16-C3D5-9DA415112260}"/>
              </a:ext>
            </a:extLst>
          </p:cNvPr>
          <p:cNvSpPr txBox="1"/>
          <p:nvPr/>
        </p:nvSpPr>
        <p:spPr>
          <a:xfrm>
            <a:off x="608099" y="6303938"/>
            <a:ext cx="2535766" cy="3477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1600" i="1" dirty="0">
                <a:solidFill>
                  <a:srgbClr val="0000FF"/>
                </a:solidFill>
                <a:latin typeface="Arial"/>
                <a:cs typeface="Arial"/>
              </a:rPr>
              <a:t>Uniwersytet w </a:t>
            </a:r>
            <a:r>
              <a:rPr lang="pl-PL" sz="1600" i="1" err="1">
                <a:solidFill>
                  <a:srgbClr val="0000FF"/>
                </a:solidFill>
                <a:latin typeface="Arial"/>
                <a:cs typeface="Arial"/>
              </a:rPr>
              <a:t>Würzburgu</a:t>
            </a:r>
            <a:endParaRPr lang="pl-PL" sz="1600" i="1">
              <a:solidFill>
                <a:srgbClr val="0000FF"/>
              </a:solidFill>
              <a:latin typeface="Arial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AC87B-2B21-8074-234B-40730FBF8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BD13317A-11E8-4873-F777-E5E2F92EBD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83096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atin typeface="Arial" pitchFamily="34" charset="0"/>
              </a:rPr>
              <a:t>Okres warszawski</a:t>
            </a:r>
            <a:endParaRPr lang="en-GB" sz="3600" b="1" dirty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834BC141-0764-4A81-C960-2F95AEF6AD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191906"/>
              </p:ext>
            </p:extLst>
          </p:nvPr>
        </p:nvGraphicFramePr>
        <p:xfrm>
          <a:off x="3678924" y="764704"/>
          <a:ext cx="5256584" cy="5945976"/>
        </p:xfrm>
        <a:graphic>
          <a:graphicData uri="http://schemas.openxmlformats.org/drawingml/2006/table">
            <a:tbl>
              <a:tblPr/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2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1845</a:t>
                      </a:r>
                      <a:r>
                        <a:rPr lang="pl-PL" sz="18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–</a:t>
                      </a:r>
                      <a:r>
                        <a:rPr lang="pl-PL" sz="1600" b="1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1857</a:t>
                      </a:r>
                      <a:endParaRPr lang="pl-PL" sz="1600" b="1" i="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Praca w Szpitalu Ewangelickim w Warszawie (przejęcie obowiązków naczelnego lekarza)</a:t>
                      </a:r>
                      <a:endParaRPr lang="pl-PL" sz="16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36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0" dirty="0">
                          <a:latin typeface="Arial"/>
                          <a:ea typeface="Calibri"/>
                          <a:cs typeface="Times New Roman"/>
                        </a:rPr>
                        <a:t>1850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/>
                          <a:ea typeface="Calibri"/>
                          <a:cs typeface="Times New Roman"/>
                        </a:rPr>
                        <a:t>Pierwsze małżeństwo z Antoniną Kozłowską i jej śmierć na gruźlicę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36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1852</a:t>
                      </a:r>
                      <a:endParaRPr lang="pl-PL" sz="1600" b="1" i="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Drugie małżeństwo z Anną Leszczyńską</a:t>
                      </a:r>
                      <a:endParaRPr lang="pl-PL" sz="16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2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1858</a:t>
                      </a:r>
                      <a:r>
                        <a:rPr lang="pl-PL" sz="18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–</a:t>
                      </a:r>
                      <a:r>
                        <a:rPr lang="pl-PL" sz="1600" b="1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1871</a:t>
                      </a:r>
                      <a:endParaRPr lang="pl-PL" sz="1600" b="1" i="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/>
                          <a:ea typeface="Calibri"/>
                          <a:cs typeface="Times New Roman"/>
                        </a:rPr>
                        <a:t>Profesor Akademii Medyczno-Chirurgicznej, wykładowca w Szkole Głównej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032531"/>
                  </a:ext>
                </a:extLst>
              </a:tr>
              <a:tr h="892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0" dirty="0">
                          <a:latin typeface="Arial"/>
                          <a:ea typeface="Calibri"/>
                          <a:cs typeface="Times New Roman"/>
                        </a:rPr>
                        <a:t>1863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Interwencje w sprawie ludności cywilnej u namiestnika, księcia </a:t>
                      </a:r>
                      <a:r>
                        <a:rPr lang="pl-PL" sz="1600" kern="1200" err="1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Gorczakowa</a:t>
                      </a:r>
                      <a:r>
                        <a:rPr lang="pl-PL" sz="1600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, Wielopolskiego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6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0" dirty="0">
                          <a:latin typeface="Arial"/>
                          <a:ea typeface="Calibri"/>
                          <a:cs typeface="Times New Roman"/>
                        </a:rPr>
                        <a:t>1863</a:t>
                      </a:r>
                      <a:r>
                        <a:rPr lang="pl-PL" sz="1800" b="0" i="0" u="none" strike="noStrike" noProof="0" dirty="0">
                          <a:solidFill>
                            <a:schemeClr val="tx1"/>
                          </a:solidFill>
                          <a:latin typeface="Calibri"/>
                        </a:rPr>
                        <a:t>–</a:t>
                      </a:r>
                      <a:r>
                        <a:rPr lang="pl-PL" sz="1600" b="1" i="0" dirty="0">
                          <a:latin typeface="Arial"/>
                          <a:ea typeface="Calibri"/>
                          <a:cs typeface="Times New Roman"/>
                        </a:rPr>
                        <a:t>1864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u="none" dirty="0">
                          <a:latin typeface="Arial"/>
                          <a:ea typeface="Calibri"/>
                          <a:cs typeface="Times New Roman"/>
                        </a:rPr>
                        <a:t>Areszt, zwolnienie z więzienia i wyjazd do Drezna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811684"/>
                  </a:ext>
                </a:extLst>
              </a:tr>
              <a:tr h="479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0" dirty="0">
                          <a:latin typeface="Arial"/>
                          <a:ea typeface="Calibri"/>
                          <a:cs typeface="Times New Roman"/>
                        </a:rPr>
                        <a:t>1868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u="none" dirty="0">
                          <a:latin typeface="Arial"/>
                          <a:ea typeface="Calibri"/>
                          <a:cs typeface="Times New Roman"/>
                        </a:rPr>
                        <a:t>Ślub z Antoniną z </a:t>
                      </a:r>
                      <a:r>
                        <a:rPr lang="pl-PL" sz="1600" u="none" err="1">
                          <a:latin typeface="Arial"/>
                          <a:ea typeface="Calibri"/>
                          <a:cs typeface="Times New Roman"/>
                        </a:rPr>
                        <a:t>Wildów</a:t>
                      </a:r>
                      <a:endParaRPr lang="pl-PL" sz="1600" u="none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866273"/>
                  </a:ext>
                </a:extLst>
              </a:tr>
              <a:tr h="892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0" dirty="0">
                          <a:latin typeface="Arial"/>
                          <a:ea typeface="Calibri"/>
                          <a:cs typeface="Times New Roman"/>
                        </a:rPr>
                        <a:t>1874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u="none" dirty="0">
                          <a:latin typeface="Arial"/>
                          <a:ea typeface="Calibri"/>
                          <a:cs typeface="Times New Roman"/>
                        </a:rPr>
                        <a:t>Publikacja </a:t>
                      </a:r>
                      <a:r>
                        <a:rPr lang="pl-PL" sz="1800" b="0" i="1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„</a:t>
                      </a:r>
                      <a:r>
                        <a:rPr lang="pl-PL" sz="1600" i="1" u="none" dirty="0">
                          <a:latin typeface="Arial"/>
                          <a:ea typeface="Calibri"/>
                          <a:cs typeface="Times New Roman"/>
                        </a:rPr>
                        <a:t>Metody wynajdywania wskazań lekarskich. Plan leczenia i jego wykonanie</a:t>
                      </a:r>
                      <a:r>
                        <a:rPr lang="pl-PL" sz="1800" b="0" i="1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”</a:t>
                      </a:r>
                      <a:endParaRPr lang="pl-PL" sz="1600" i="1" u="none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913313"/>
                  </a:ext>
                </a:extLst>
              </a:tr>
            </a:tbl>
          </a:graphicData>
        </a:graphic>
      </p:graphicFrame>
      <p:sp>
        <p:nvSpPr>
          <p:cNvPr id="8" name="pole tekstowe 7">
            <a:extLst>
              <a:ext uri="{FF2B5EF4-FFF2-40B4-BE49-F238E27FC236}">
                <a16:creationId xmlns:a16="http://schemas.microsoft.com/office/drawing/2014/main" id="{622CA181-6D7C-620F-BCC2-D1014C70954B}"/>
              </a:ext>
            </a:extLst>
          </p:cNvPr>
          <p:cNvSpPr txBox="1"/>
          <p:nvPr/>
        </p:nvSpPr>
        <p:spPr>
          <a:xfrm>
            <a:off x="521191" y="2932687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600" i="1" dirty="0">
                <a:solidFill>
                  <a:srgbClr val="0000FF"/>
                </a:solidFill>
                <a:latin typeface="Arial"/>
                <a:cs typeface="Arial"/>
              </a:rPr>
              <a:t>Szpital Ewangelicki w Warszawie</a:t>
            </a:r>
            <a:endParaRPr lang="en-GB" sz="1800" i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1B12C9E-B310-44D0-2A6D-C01471AC8916}"/>
              </a:ext>
            </a:extLst>
          </p:cNvPr>
          <p:cNvSpPr txBox="1"/>
          <p:nvPr/>
        </p:nvSpPr>
        <p:spPr>
          <a:xfrm>
            <a:off x="67906" y="5883578"/>
            <a:ext cx="360040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600" i="1" dirty="0">
                <a:solidFill>
                  <a:srgbClr val="0000FF"/>
                </a:solidFill>
                <a:latin typeface="Arial"/>
                <a:cs typeface="Arial"/>
              </a:rPr>
              <a:t>Cmentarz choleryczny w Warszawie (z lat 1872-1873)</a:t>
            </a:r>
          </a:p>
        </p:txBody>
      </p:sp>
      <p:pic>
        <p:nvPicPr>
          <p:cNvPr id="3" name="Obraz 2" descr="Obraz zawierający na wolnym powietrzu, niebo, budynek, dom&#10;&#10;Zawartość wygenerowana przez AI może być niepoprawna.">
            <a:extLst>
              <a:ext uri="{FF2B5EF4-FFF2-40B4-BE49-F238E27FC236}">
                <a16:creationId xmlns:a16="http://schemas.microsoft.com/office/drawing/2014/main" id="{09D3C531-8010-53F2-E8E7-5F2E0370A3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79512" y="764704"/>
            <a:ext cx="3344888" cy="216024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2FDF5336-0AE7-B65E-91A2-844AA388BE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34147" y="3588502"/>
            <a:ext cx="3069030" cy="22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80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3126EE3-8B8C-5A26-0D61-0438CA87E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784"/>
            <a:ext cx="8229600" cy="1143000"/>
          </a:xfrm>
        </p:spPr>
        <p:txBody>
          <a:bodyPr>
            <a:normAutofit/>
          </a:bodyPr>
          <a:lstStyle/>
          <a:p>
            <a:r>
              <a:rPr lang="pl-PL" sz="3200" b="1" dirty="0">
                <a:latin typeface="Arial"/>
                <a:ea typeface="Calibri"/>
                <a:cs typeface="Calibri"/>
              </a:rPr>
              <a:t>Osiągnięcia medyczne</a:t>
            </a:r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3E18404-83E7-E489-ADC6-31FEEADCEAF5}"/>
              </a:ext>
            </a:extLst>
          </p:cNvPr>
          <p:cNvSpPr txBox="1"/>
          <p:nvPr/>
        </p:nvSpPr>
        <p:spPr>
          <a:xfrm>
            <a:off x="638882" y="1141295"/>
            <a:ext cx="8047684" cy="56938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000" dirty="0">
                <a:latin typeface="Arial"/>
                <a:cs typeface="Times New Roman"/>
              </a:rPr>
              <a:t>Autor ponad 30 prac naukowych, składających się w głównej mierze  z </a:t>
            </a:r>
            <a:r>
              <a:rPr lang="pl-PL" sz="2000" b="1" dirty="0">
                <a:latin typeface="Arial"/>
                <a:cs typeface="Times New Roman"/>
              </a:rPr>
              <a:t>publikacji naukowych medycznych</a:t>
            </a:r>
            <a:r>
              <a:rPr lang="pl-PL" sz="2000" dirty="0">
                <a:latin typeface="Arial"/>
                <a:cs typeface="Times New Roman"/>
              </a:rPr>
              <a:t>, z ośmiu prac z zakresu </a:t>
            </a:r>
            <a:r>
              <a:rPr lang="pl-PL" sz="2000" b="1" dirty="0">
                <a:latin typeface="Arial"/>
                <a:cs typeface="Times New Roman"/>
              </a:rPr>
              <a:t>botaniki</a:t>
            </a:r>
            <a:r>
              <a:rPr lang="pl-PL" sz="2000" dirty="0">
                <a:latin typeface="Arial"/>
                <a:cs typeface="Times New Roman"/>
              </a:rPr>
              <a:t>, z dwóch szkiców </a:t>
            </a:r>
            <a:r>
              <a:rPr lang="pl-PL" sz="2000" b="1" dirty="0">
                <a:latin typeface="Arial"/>
                <a:cs typeface="Times New Roman"/>
              </a:rPr>
              <a:t>publicystycznych</a:t>
            </a:r>
            <a:r>
              <a:rPr lang="pl-PL" sz="2000" dirty="0">
                <a:latin typeface="Arial"/>
                <a:cs typeface="Times New Roman"/>
              </a:rPr>
              <a:t> oraz z jednego dzieła literackiego.</a:t>
            </a:r>
            <a:endParaRPr lang="pl-PL" sz="2000">
              <a:latin typeface="Arial"/>
              <a:cs typeface="Arial"/>
            </a:endParaRPr>
          </a:p>
          <a:p>
            <a:endParaRPr lang="pl-PL" sz="1600" dirty="0">
              <a:latin typeface="Arial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pl-PL" sz="1800" dirty="0">
                <a:latin typeface="Arial"/>
                <a:cs typeface="Times New Roman"/>
              </a:rPr>
              <a:t>Wprowadził </a:t>
            </a:r>
            <a:r>
              <a:rPr lang="pl-PL" sz="1800" b="1" dirty="0">
                <a:latin typeface="Arial"/>
                <a:cs typeface="Times New Roman"/>
              </a:rPr>
              <a:t>nowoczesne metody diagnostyczne</a:t>
            </a:r>
            <a:r>
              <a:rPr lang="pl-PL" sz="1800" dirty="0">
                <a:latin typeface="Arial"/>
                <a:cs typeface="Times New Roman"/>
              </a:rPr>
              <a:t> oparte na badaniu fizykalnym pacjenta (osłuchiwanie, opukiwanie), rozwijając praktykę kliniczną w Polsce.</a:t>
            </a:r>
            <a:endParaRPr lang="pl-PL" sz="18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pl-PL" sz="1800" dirty="0">
                <a:latin typeface="Arial"/>
                <a:cs typeface="Times New Roman"/>
              </a:rPr>
              <a:t>Opracował własną koncepcję </a:t>
            </a:r>
            <a:r>
              <a:rPr lang="pl-PL" sz="1800" i="1" dirty="0">
                <a:latin typeface="Arial"/>
                <a:cs typeface="Arial"/>
              </a:rPr>
              <a:t>„</a:t>
            </a:r>
            <a:r>
              <a:rPr lang="pl-PL" sz="1800" b="1" dirty="0">
                <a:latin typeface="Arial"/>
                <a:cs typeface="Times New Roman"/>
              </a:rPr>
              <a:t>metody wynajdywania wskazań lekarskich</a:t>
            </a:r>
            <a:r>
              <a:rPr lang="pl-PL" sz="1800" i="1" dirty="0">
                <a:latin typeface="Arial"/>
                <a:cs typeface="Arial"/>
              </a:rPr>
              <a:t>”</a:t>
            </a:r>
            <a:r>
              <a:rPr lang="pl-PL" sz="1800" dirty="0">
                <a:latin typeface="Arial"/>
                <a:cs typeface="Times New Roman"/>
              </a:rPr>
              <a:t> - próbę stworzenia naukowych podstaw procesu terapeutycznego (1874).</a:t>
            </a:r>
            <a:endParaRPr lang="pl-PL" sz="18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pl-PL" sz="1800" dirty="0">
                <a:latin typeface="Arial"/>
                <a:cs typeface="Times New Roman"/>
              </a:rPr>
              <a:t>Opisał i analizował </a:t>
            </a:r>
            <a:r>
              <a:rPr lang="pl-PL" sz="1800" b="1" dirty="0">
                <a:latin typeface="Arial"/>
                <a:cs typeface="Times New Roman"/>
              </a:rPr>
              <a:t>zimnicę (malarię)</a:t>
            </a:r>
            <a:r>
              <a:rPr lang="pl-PL" sz="1800" dirty="0">
                <a:latin typeface="Arial"/>
                <a:cs typeface="Times New Roman"/>
              </a:rPr>
              <a:t> z punktu widzenia praktyki lekarskiej - jego praca </a:t>
            </a:r>
            <a:r>
              <a:rPr lang="pl-PL" sz="1800" i="1" dirty="0">
                <a:latin typeface="Arial"/>
                <a:cs typeface="Times New Roman"/>
              </a:rPr>
              <a:t>„Zimnica. Studium ze stanowiska praktycznego”</a:t>
            </a:r>
            <a:r>
              <a:rPr lang="pl-PL" sz="1800" dirty="0">
                <a:latin typeface="Arial"/>
                <a:cs typeface="Times New Roman"/>
              </a:rPr>
              <a:t> (1875) była jednym z pierwszych polskich opracowań tej choroby.</a:t>
            </a:r>
            <a:endParaRPr lang="pl-PL" sz="18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pl-PL" sz="1800" dirty="0">
                <a:latin typeface="Arial"/>
                <a:cs typeface="Times New Roman"/>
              </a:rPr>
              <a:t>Współtworzył tzw. </a:t>
            </a:r>
            <a:r>
              <a:rPr lang="pl-PL" sz="1800" b="1" dirty="0">
                <a:latin typeface="Arial"/>
                <a:cs typeface="Times New Roman"/>
              </a:rPr>
              <a:t>warszawską szkołę filozofii medycyny</a:t>
            </a:r>
            <a:r>
              <a:rPr lang="pl-PL" sz="1800" dirty="0">
                <a:latin typeface="Arial"/>
                <a:cs typeface="Times New Roman"/>
              </a:rPr>
              <a:t>, łącząc naukę z refleksją humanistyczną nad rolą lekarza i etyką zawodu.</a:t>
            </a:r>
            <a:endParaRPr lang="pl-PL" sz="18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pl-PL" sz="1800" dirty="0">
                <a:latin typeface="Arial"/>
                <a:cs typeface="Times New Roman"/>
              </a:rPr>
              <a:t>Promował </a:t>
            </a:r>
            <a:r>
              <a:rPr lang="pl-PL" sz="1800" b="1" dirty="0">
                <a:latin typeface="Arial"/>
                <a:cs typeface="Times New Roman"/>
              </a:rPr>
              <a:t>profilaktykę i higienę publiczną</a:t>
            </a:r>
            <a:r>
              <a:rPr lang="pl-PL" sz="1800" dirty="0">
                <a:latin typeface="Arial"/>
                <a:cs typeface="Times New Roman"/>
              </a:rPr>
              <a:t>, a jego działania podczas epidemii cholery w Zakopanem stały się wzorem nowoczesnej organizacji pomocy medycznej.</a:t>
            </a:r>
            <a:endParaRPr lang="pl-PL" sz="1800">
              <a:latin typeface="Arial"/>
              <a:cs typeface="Arial"/>
            </a:endParaRPr>
          </a:p>
          <a:p>
            <a:endParaRPr lang="pl-PL" sz="1600" dirty="0">
              <a:latin typeface="Arial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38368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752A3-DB8A-FEE9-029B-972EA1C14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105A7D79-E53D-923F-ECA1-C0B63B46E6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83096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atin typeface="Arial" pitchFamily="34" charset="0"/>
              </a:rPr>
              <a:t>Okres zakopiański</a:t>
            </a:r>
            <a:endParaRPr lang="en-GB" sz="3600" b="1" dirty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A8C4C88D-DACB-F9AF-A584-908E72A5F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748623"/>
              </p:ext>
            </p:extLst>
          </p:nvPr>
        </p:nvGraphicFramePr>
        <p:xfrm>
          <a:off x="3707904" y="1772816"/>
          <a:ext cx="5256584" cy="3448165"/>
        </p:xfrm>
        <a:graphic>
          <a:graphicData uri="http://schemas.openxmlformats.org/drawingml/2006/table">
            <a:tbl>
              <a:tblPr/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1873</a:t>
                      </a:r>
                      <a:endParaRPr lang="pl-PL" sz="1600" b="1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/>
                          <a:ea typeface="Calibri"/>
                          <a:cs typeface="Times New Roman"/>
                        </a:rPr>
                        <a:t>Przyjazd do Zakopanego z rodziną, walka z wybuchem epidemii cholery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1875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/>
                          <a:ea typeface="Calibri"/>
                          <a:cs typeface="Times New Roman"/>
                        </a:rPr>
                        <a:t>Wydanie </a:t>
                      </a:r>
                      <a:r>
                        <a:rPr lang="pl-PL" sz="1800" b="0" i="1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„</a:t>
                      </a:r>
                      <a:r>
                        <a:rPr lang="pl-PL" sz="1600" i="1" dirty="0">
                          <a:latin typeface="Arial"/>
                          <a:ea typeface="Calibri"/>
                          <a:cs typeface="Times New Roman"/>
                        </a:rPr>
                        <a:t>Zimnica. Studium ze stanowiska praktycznego</a:t>
                      </a:r>
                      <a:r>
                        <a:rPr lang="pl-PL" sz="1800" b="0" i="1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”</a:t>
                      </a:r>
                      <a:r>
                        <a:rPr lang="pl-PL" sz="1600" i="1" dirty="0">
                          <a:latin typeface="Arial"/>
                          <a:ea typeface="Calibri"/>
                          <a:cs typeface="Times New Roman"/>
                        </a:rPr>
                        <a:t> – </a:t>
                      </a:r>
                      <a:r>
                        <a:rPr lang="pl-PL" sz="1600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o leczeniu malarii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1874</a:t>
                      </a:r>
                      <a:r>
                        <a:rPr lang="pl-PL" sz="1800" b="0" i="0" u="none" strike="noStrike" noProof="0" dirty="0">
                          <a:solidFill>
                            <a:schemeClr val="tx1"/>
                          </a:solidFill>
                          <a:latin typeface="Calibri"/>
                        </a:rPr>
                        <a:t>–</a:t>
                      </a: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1875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/>
                          <a:ea typeface="Calibri"/>
                          <a:cs typeface="Times New Roman"/>
                        </a:rPr>
                        <a:t>Członek Towarzystwa Tatrzańskiego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1876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latin typeface="Arial"/>
                          <a:ea typeface="Calibri"/>
                          <a:cs typeface="Times New Roman"/>
                        </a:rPr>
                        <a:t>Z jego inicjatywy powstała w Zakopanem Szkoła Snycerska dla ubogich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03253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1881</a:t>
                      </a:r>
                      <a:r>
                        <a:rPr lang="pl-PL" sz="1800" b="0" i="0" u="none" strike="noStrike" noProof="0" dirty="0">
                          <a:solidFill>
                            <a:schemeClr val="tx1"/>
                          </a:solidFill>
                          <a:latin typeface="Calibri"/>
                        </a:rPr>
                        <a:t>–</a:t>
                      </a: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1882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Osiedlenie się na stałe w Zakopanem po udarze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b="1" dirty="0">
                          <a:latin typeface="Arial"/>
                          <a:ea typeface="Calibri"/>
                          <a:cs typeface="Times New Roman"/>
                        </a:rPr>
                        <a:t>1889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Śmierć i pochówek na </a:t>
                      </a:r>
                      <a:r>
                        <a:rPr lang="pl-PL" sz="1600" kern="1200" err="1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Pęksowym</a:t>
                      </a:r>
                      <a:r>
                        <a:rPr lang="pl-PL" sz="1600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l-PL" sz="1600" kern="1200" err="1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Brzyzku</a:t>
                      </a:r>
                      <a:endParaRPr lang="pl-PL" sz="1600" kern="120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851055"/>
                  </a:ext>
                </a:extLst>
              </a:tr>
            </a:tbl>
          </a:graphicData>
        </a:graphic>
      </p:graphicFrame>
      <p:sp>
        <p:nvSpPr>
          <p:cNvPr id="8" name="pole tekstowe 7">
            <a:extLst>
              <a:ext uri="{FF2B5EF4-FFF2-40B4-BE49-F238E27FC236}">
                <a16:creationId xmlns:a16="http://schemas.microsoft.com/office/drawing/2014/main" id="{79453C6C-0C8C-E7F6-AC7E-4F9A2ECF12BA}"/>
              </a:ext>
            </a:extLst>
          </p:cNvPr>
          <p:cNvSpPr txBox="1"/>
          <p:nvPr/>
        </p:nvSpPr>
        <p:spPr>
          <a:xfrm>
            <a:off x="468982" y="3263193"/>
            <a:ext cx="304988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600" i="1" dirty="0">
                <a:solidFill>
                  <a:srgbClr val="0000FF"/>
                </a:solidFill>
                <a:latin typeface="Arial"/>
                <a:cs typeface="Arial"/>
              </a:rPr>
              <a:t>Zielnik mchów tatrzańskich Tytusa Chałubińskiego</a:t>
            </a:r>
            <a:endParaRPr lang="en-GB" sz="1600" i="1"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A1DBE50E-AEDA-A0B0-E0D6-5430FBCA3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" y="1001965"/>
            <a:ext cx="3382368" cy="225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 descr="Obraz zawierający na wolnym powietrzu, okno, budynek, niebo&#10;&#10;Zawartość wygenerowana przez AI może być niepoprawna.">
            <a:extLst>
              <a:ext uri="{FF2B5EF4-FFF2-40B4-BE49-F238E27FC236}">
                <a16:creationId xmlns:a16="http://schemas.microsoft.com/office/drawing/2014/main" id="{9CC6A556-D79D-AA61-9DFA-28DAEABE70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98411" y="3848992"/>
            <a:ext cx="3048000" cy="2033016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F03D679-D9D0-340C-805E-AB4B66601260}"/>
              </a:ext>
            </a:extLst>
          </p:cNvPr>
          <p:cNvSpPr txBox="1"/>
          <p:nvPr/>
        </p:nvSpPr>
        <p:spPr>
          <a:xfrm>
            <a:off x="588331" y="5891320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i="1" dirty="0">
                <a:solidFill>
                  <a:srgbClr val="0000FF"/>
                </a:solidFill>
                <a:latin typeface="Arial"/>
                <a:cs typeface="Arial"/>
              </a:rPr>
              <a:t>Muzeum Tatrzańskie</a:t>
            </a:r>
            <a:endParaRPr lang="en-GB" sz="1600" i="1" dirty="0">
              <a:solidFill>
                <a:srgbClr val="0000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2359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6C9E65-D8B1-F57F-702F-EDA3F3AEB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b="1" dirty="0">
                <a:latin typeface="Arial"/>
                <a:ea typeface="Calibri"/>
                <a:cs typeface="Calibri"/>
              </a:rPr>
              <a:t>Wielki propagator Podhala</a:t>
            </a:r>
            <a:endParaRPr lang="pl-PL" sz="3200" b="1">
              <a:latin typeface="Arial"/>
              <a:cs typeface="Arial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FC4A0C4-4F6A-1C39-C91C-AC0B77106089}"/>
              </a:ext>
            </a:extLst>
          </p:cNvPr>
          <p:cNvSpPr txBox="1"/>
          <p:nvPr/>
        </p:nvSpPr>
        <p:spPr>
          <a:xfrm>
            <a:off x="459196" y="1417520"/>
            <a:ext cx="4202645" cy="53096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pl-PL" sz="1600" dirty="0">
                <a:latin typeface="Arial"/>
                <a:ea typeface="Calibri"/>
                <a:cs typeface="Calibri"/>
              </a:rPr>
              <a:t>Pierwszy raz w Zakopanem w 1848 r.</a:t>
            </a:r>
            <a:endParaRPr lang="pl-PL" sz="1600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pl-PL" sz="1600" dirty="0">
                <a:latin typeface="Arial"/>
                <a:ea typeface="Calibri"/>
                <a:cs typeface="Calibri"/>
              </a:rPr>
              <a:t>Wybudował własny dom i nazwał go </a:t>
            </a:r>
            <a:r>
              <a:rPr lang="pl-PL" sz="1800" i="1" dirty="0">
                <a:latin typeface="Arial"/>
                <a:ea typeface="Calibri"/>
                <a:cs typeface="Arial"/>
              </a:rPr>
              <a:t>„</a:t>
            </a:r>
            <a:r>
              <a:rPr lang="pl-PL" sz="1600" b="1" dirty="0">
                <a:latin typeface="Arial"/>
                <a:ea typeface="Calibri"/>
                <a:cs typeface="Calibri"/>
              </a:rPr>
              <a:t>Swoboda</a:t>
            </a:r>
            <a:r>
              <a:rPr lang="pl-PL" sz="1800" i="1" dirty="0">
                <a:latin typeface="Arial"/>
                <a:ea typeface="Calibri"/>
                <a:cs typeface="Arial"/>
              </a:rPr>
              <a:t>”</a:t>
            </a:r>
            <a:r>
              <a:rPr lang="pl-PL" sz="1800" dirty="0">
                <a:latin typeface="Arial"/>
                <a:ea typeface="Calibri"/>
                <a:cs typeface="Arial"/>
              </a:rPr>
              <a:t> </a:t>
            </a:r>
            <a:r>
              <a:rPr lang="pl-PL" sz="1600" dirty="0">
                <a:latin typeface="Arial"/>
                <a:ea typeface="Calibri"/>
                <a:cs typeface="Calibri"/>
              </a:rPr>
              <a:t>.</a:t>
            </a:r>
            <a:endParaRPr lang="pl-PL" sz="1600" dirty="0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pl-PL" sz="1600" dirty="0">
                <a:latin typeface="Arial"/>
                <a:ea typeface="Calibri"/>
                <a:cs typeface="Calibri"/>
              </a:rPr>
              <a:t>Po osiedleniu się w mieście walczył z epidemią cholery wśród górali.</a:t>
            </a:r>
            <a:endParaRPr lang="pl-PL" sz="1600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pl-PL" sz="1600" dirty="0">
                <a:latin typeface="Arial"/>
                <a:ea typeface="Calibri"/>
                <a:cs typeface="Calibri"/>
              </a:rPr>
              <a:t>W 1873 r. stworzył organizację turystyczną </a:t>
            </a:r>
            <a:r>
              <a:rPr lang="pl-PL" sz="1600" b="1" dirty="0">
                <a:latin typeface="Arial"/>
                <a:ea typeface="Calibri"/>
                <a:cs typeface="Calibri"/>
              </a:rPr>
              <a:t>Polskie Towarzystwo Tatrzańskie</a:t>
            </a:r>
            <a:r>
              <a:rPr lang="pl-PL" sz="1600" dirty="0">
                <a:latin typeface="Arial"/>
                <a:ea typeface="Calibri"/>
                <a:cs typeface="Calibri"/>
              </a:rPr>
              <a:t>.</a:t>
            </a:r>
            <a:endParaRPr lang="pl-PL" sz="1600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pl-PL" sz="1600" dirty="0">
                <a:latin typeface="Arial"/>
                <a:ea typeface="Calibri"/>
                <a:cs typeface="Calibri"/>
              </a:rPr>
              <a:t>Organizował </a:t>
            </a:r>
            <a:r>
              <a:rPr lang="pl-PL" sz="1600" b="1" dirty="0">
                <a:latin typeface="Arial"/>
                <a:ea typeface="Calibri"/>
                <a:cs typeface="Calibri"/>
              </a:rPr>
              <a:t>kilkudniowe wyprawy</a:t>
            </a:r>
            <a:r>
              <a:rPr lang="pl-PL" sz="1600" dirty="0">
                <a:latin typeface="Arial"/>
                <a:ea typeface="Calibri"/>
                <a:cs typeface="Calibri"/>
              </a:rPr>
              <a:t> współprowadzone ze znanymi taternikami.</a:t>
            </a:r>
            <a:endParaRPr lang="pl-PL" sz="1600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pl-PL" sz="1600" dirty="0">
                <a:latin typeface="Arial"/>
                <a:ea typeface="Calibri"/>
                <a:cs typeface="Calibri"/>
              </a:rPr>
              <a:t>Publikacja</a:t>
            </a:r>
            <a:r>
              <a:rPr lang="pl-PL" sz="1600" i="1" dirty="0">
                <a:latin typeface="Arial"/>
                <a:ea typeface="Calibri"/>
                <a:cs typeface="Calibri"/>
              </a:rPr>
              <a:t> </a:t>
            </a:r>
            <a:r>
              <a:rPr lang="pl-PL" sz="1800" i="1" dirty="0">
                <a:latin typeface="Arial"/>
                <a:ea typeface="Calibri"/>
                <a:cs typeface="Arial"/>
              </a:rPr>
              <a:t>„</a:t>
            </a:r>
            <a:r>
              <a:rPr lang="pl-PL" sz="1600" b="1" i="1" dirty="0">
                <a:latin typeface="Arial"/>
                <a:ea typeface="Calibri"/>
                <a:cs typeface="Calibri"/>
              </a:rPr>
              <a:t>Sześć dni w Tatrach</a:t>
            </a:r>
            <a:r>
              <a:rPr lang="pl-PL" sz="1800" i="1" dirty="0">
                <a:latin typeface="Arial"/>
                <a:ea typeface="Calibri"/>
                <a:cs typeface="Arial"/>
              </a:rPr>
              <a:t>”</a:t>
            </a:r>
            <a:r>
              <a:rPr lang="pl-PL" sz="1800" dirty="0">
                <a:latin typeface="Arial"/>
                <a:ea typeface="Calibri"/>
                <a:cs typeface="Arial"/>
              </a:rPr>
              <a:t> </a:t>
            </a:r>
            <a:r>
              <a:rPr lang="pl-PL" sz="1600" i="1" dirty="0">
                <a:latin typeface="Arial"/>
                <a:ea typeface="Calibri"/>
                <a:cs typeface="Calibri"/>
              </a:rPr>
              <a:t> -</a:t>
            </a:r>
            <a:r>
              <a:rPr lang="pl-PL" sz="1600" dirty="0">
                <a:latin typeface="Arial"/>
                <a:ea typeface="Calibri"/>
                <a:cs typeface="Calibri"/>
              </a:rPr>
              <a:t> jedyne dzieło literackie.</a:t>
            </a:r>
          </a:p>
          <a:p>
            <a:pPr>
              <a:lnSpc>
                <a:spcPct val="150000"/>
              </a:lnSpc>
            </a:pPr>
            <a:endParaRPr lang="pl-PL" sz="1600" dirty="0">
              <a:latin typeface="Arial"/>
              <a:ea typeface="Calibri"/>
              <a:cs typeface="Times New Roman"/>
            </a:endParaRPr>
          </a:p>
        </p:txBody>
      </p:sp>
      <p:pic>
        <p:nvPicPr>
          <p:cNvPr id="4" name="Obraz 3" descr="Obraz zawierający drzewo, na wolnym powietrzu, rzeźba, budynek&#10;&#10;Zawartość wygenerowana przez AI może być niepoprawna.">
            <a:extLst>
              <a:ext uri="{FF2B5EF4-FFF2-40B4-BE49-F238E27FC236}">
                <a16:creationId xmlns:a16="http://schemas.microsoft.com/office/drawing/2014/main" id="{00EE5BB8-E119-981B-61F0-585C02B529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807" t="-603" r="22490" b="565"/>
          <a:stretch>
            <a:fillRect/>
          </a:stretch>
        </p:blipFill>
        <p:spPr>
          <a:xfrm>
            <a:off x="5071688" y="1313384"/>
            <a:ext cx="3444505" cy="459827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E018598C-62E4-9992-7D58-154B957951DA}"/>
              </a:ext>
            </a:extLst>
          </p:cNvPr>
          <p:cNvSpPr txBox="1"/>
          <p:nvPr/>
        </p:nvSpPr>
        <p:spPr>
          <a:xfrm>
            <a:off x="5061144" y="6023475"/>
            <a:ext cx="408285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800" b="1" i="1" dirty="0">
                <a:latin typeface="Arial"/>
                <a:cs typeface="Times New Roman"/>
              </a:rPr>
              <a:t>Pomnik Tytusa Chałubińskiego i Sabały w Zakopanem.</a:t>
            </a:r>
            <a:br>
              <a:rPr lang="pl-PL" sz="800" b="1" i="1" dirty="0">
                <a:latin typeface="Arial"/>
                <a:cs typeface="Times New Roman"/>
              </a:rPr>
            </a:br>
            <a:r>
              <a:rPr lang="pl-PL" sz="800" b="1" i="1" dirty="0">
                <a:latin typeface="Arial"/>
                <a:cs typeface="Times New Roman"/>
              </a:rPr>
              <a:t> Autor: </a:t>
            </a:r>
            <a:r>
              <a:rPr lang="pl-PL" sz="800" i="1" dirty="0">
                <a:latin typeface="Arial"/>
                <a:cs typeface="Times New Roman"/>
              </a:rPr>
              <a:t>Kapitel, 10 września 2015. Źródło: </a:t>
            </a:r>
            <a:r>
              <a:rPr lang="pl-PL" sz="800" i="1" dirty="0" err="1">
                <a:latin typeface="Arial"/>
                <a:cs typeface="Times New Roman"/>
              </a:rPr>
              <a:t>Wikimedia</a:t>
            </a:r>
            <a:r>
              <a:rPr lang="pl-PL" sz="800" i="1" dirty="0">
                <a:latin typeface="Arial"/>
                <a:cs typeface="Times New Roman"/>
              </a:rPr>
              <a:t> </a:t>
            </a:r>
            <a:r>
              <a:rPr lang="pl-PL" sz="800" i="1" dirty="0" err="1">
                <a:latin typeface="Arial"/>
                <a:cs typeface="Times New Roman"/>
              </a:rPr>
              <a:t>Commons</a:t>
            </a:r>
            <a:r>
              <a:rPr lang="pl-PL" sz="800" i="1" dirty="0">
                <a:latin typeface="Arial"/>
                <a:cs typeface="Times New Roman"/>
              </a:rPr>
              <a:t>, https://pl.wikipedia.org/wiki/Plik:Zakopane_pomnik_Tytusa_Chalubinskiego_i_Sabaly_(1).jpg.</a:t>
            </a:r>
            <a:br>
              <a:rPr lang="pl-PL" sz="800" i="1" dirty="0">
                <a:latin typeface="Arial"/>
                <a:cs typeface="Times New Roman"/>
              </a:rPr>
            </a:br>
            <a:r>
              <a:rPr lang="pl-PL" sz="800" i="1" dirty="0">
                <a:latin typeface="Arial"/>
                <a:cs typeface="Times New Roman"/>
              </a:rPr>
              <a:t> Licencja: Creative </a:t>
            </a:r>
            <a:r>
              <a:rPr lang="pl-PL" sz="800" i="1" dirty="0" err="1">
                <a:latin typeface="Arial"/>
                <a:cs typeface="Times New Roman"/>
              </a:rPr>
              <a:t>Commons</a:t>
            </a:r>
            <a:r>
              <a:rPr lang="pl-PL" sz="800" i="1" dirty="0">
                <a:latin typeface="Arial"/>
                <a:cs typeface="Times New Roman"/>
              </a:rPr>
              <a:t> Uznanie autorstwa – Na tych samych warunkach 4.0 Międzynarodowe (CC BY-SA 4.0).</a:t>
            </a:r>
            <a:endParaRPr lang="pl-PL" sz="800" i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511755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3403</TotalTime>
  <Words>549</Words>
  <Application>Microsoft Office PowerPoint</Application>
  <PresentationFormat>Pokaz na ekranie (4:3)</PresentationFormat>
  <Paragraphs>121</Paragraphs>
  <Slides>12</Slides>
  <Notes>9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Motyw pakietu Office</vt:lpstr>
      <vt:lpstr>Polscy uczeni, odkrywcy i wynalazcy</vt:lpstr>
      <vt:lpstr>Informacja w pigułce</vt:lpstr>
      <vt:lpstr>Polska - kalendarium</vt:lpstr>
      <vt:lpstr>Tytus Chałubiński - kalendarium </vt:lpstr>
      <vt:lpstr>Młodość i studia</vt:lpstr>
      <vt:lpstr>Okres warszawski</vt:lpstr>
      <vt:lpstr>Osiągnięcia medyczne</vt:lpstr>
      <vt:lpstr>Okres zakopiański</vt:lpstr>
      <vt:lpstr>Wielki propagator Podhala</vt:lpstr>
      <vt:lpstr>Choroba i śmierć</vt:lpstr>
      <vt:lpstr>Źródła</vt:lpstr>
      <vt:lpstr>Polscy uczeni, odkrywcy i wynalazcy</vt:lpstr>
    </vt:vector>
  </TitlesOfParts>
  <Company>SPI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techniki wydobywania wiedzy  dla celów zarządzania Marzena NOWAKOWSKA, Elżbieta ZAJĄC2  dr Marzena Nowakowska - Politechnika Świętokrzyska, Studium Podstaw Informatyki, Aleja Tysiąclecia Państwa Polskiego 3, PL- 25314 Kielce, 2 dr Elżbieta Zając  Akademia Świętokrzyska, Instytut Matematyki, ul. Świętokrzyska 15, PL  25314 Kielce; ezajac@pu.kielce.pl</dc:title>
  <dc:creator>Nowakowska</dc:creator>
  <cp:lastModifiedBy>Dawid Radziwoniuk</cp:lastModifiedBy>
  <cp:revision>629</cp:revision>
  <cp:lastPrinted>2002-06-22T14:15:10Z</cp:lastPrinted>
  <dcterms:created xsi:type="dcterms:W3CDTF">2002-01-07T16:06:39Z</dcterms:created>
  <dcterms:modified xsi:type="dcterms:W3CDTF">2025-11-11T12:01:12Z</dcterms:modified>
</cp:coreProperties>
</file>