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notesMasterIdLst>
    <p:notesMasterId r:id="rId24"/>
  </p:notesMasterIdLst>
  <p:sldSz cx="14630400" cy="8229600"/>
  <p:notesSz cx="8229600" cy="14630400"/>
  <p:embeddedFontLst>
    <p:embeddedFont>
      <p:font typeface="Tomorrow Semi Bold"/>
      <p:regular r:id="rId29"/>
    </p:embeddedFont>
    <p:embeddedFont>
      <p:font typeface="Tomorrow Semi Bold"/>
      <p:regular r:id="rId30"/>
    </p:embeddedFont>
    <p:embeddedFont>
      <p:font typeface="Tomorrow Semi Bold"/>
      <p:regular r:id="rId31"/>
    </p:embeddedFont>
    <p:embeddedFont>
      <p:font typeface="Tomorrow Semi Bold"/>
      <p:regular r:id="rId32"/>
    </p:embeddedFont>
    <p:embeddedFont>
      <p:font typeface="Tomorrow"/>
      <p:regular r:id="rId33"/>
    </p:embeddedFont>
    <p:embeddedFont>
      <p:font typeface="Tomorrow"/>
      <p:regular r:id="rId34"/>
    </p:embeddedFont>
    <p:embeddedFont>
      <p:font typeface="Tomorrow"/>
      <p:regular r:id="rId35"/>
    </p:embeddedFont>
    <p:embeddedFont>
      <p:font typeface="Tomorrow"/>
      <p:regular r:id="rId36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29" Type="http://schemas.openxmlformats.org/officeDocument/2006/relationships/font" Target="fonts/font1.fntdata"/><Relationship Id="rId30" Type="http://schemas.openxmlformats.org/officeDocument/2006/relationships/font" Target="fonts/font2.fntdata"/><Relationship Id="rId31" Type="http://schemas.openxmlformats.org/officeDocument/2006/relationships/font" Target="fonts/font3.fntdata"/><Relationship Id="rId32" Type="http://schemas.openxmlformats.org/officeDocument/2006/relationships/font" Target="fonts/font4.fntdata"/><Relationship Id="rId33" Type="http://schemas.openxmlformats.org/officeDocument/2006/relationships/font" Target="fonts/font5.fntdata"/><Relationship Id="rId34" Type="http://schemas.openxmlformats.org/officeDocument/2006/relationships/font" Target="fonts/font6.fntdata"/><Relationship Id="rId35" Type="http://schemas.openxmlformats.org/officeDocument/2006/relationships/font" Target="fonts/font7.fntdata"/><Relationship Id="rId36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7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8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9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0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2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4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6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slideLayout" Target="../slideLayouts/slideLayout17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slideLayout" Target="../slideLayouts/slideLayout18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slideLayout" Target="../slideLayouts/slideLayout19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slideLayout" Target="../slideLayouts/slideLayout20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slideLayout" Target="../slideLayouts/slideLayout2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familysearch.org/pl/drzewo-genealogiczne/" TargetMode="External"/><Relationship Id="rId2" Type="http://schemas.openxmlformats.org/officeDocument/2006/relationships/hyperlink" Target="https://halecki.org/mieczyslaw-grzegorz-bekker/?utm_source=chatgpt.com" TargetMode="External"/><Relationship Id="rId3" Type="http://schemas.openxmlformats.org/officeDocument/2006/relationships/hyperlink" Target="https://calisia.pl/slad-profesora-mieczyslawa-bekkera%2C14826?utm_source=chatgpt.com" TargetMode="External"/><Relationship Id="rId4" Type="http://schemas.openxmlformats.org/officeDocument/2006/relationships/hyperlink" Target="https://www.simr.pw.edu.pl/en/node/1455?utm_source=chatgpt.com" TargetMode="External"/><Relationship Id="rId5" Type="http://schemas.openxmlformats.org/officeDocument/2006/relationships/hyperlink" Target="https://akcjakonin.pl/mieczyslaw-bekker-z-konina-do-nasa/?utm_source" TargetMode="External"/><Relationship Id="rId6" Type="http://schemas.openxmlformats.org/officeDocument/2006/relationships/hyperlink" Target="https://1lokonin.pl/szkola/legendy-i-lojestesmy-z-nich-dumni/absolwenci/" TargetMode="External"/><Relationship Id="rId7" Type="http://schemas.openxmlformats.org/officeDocument/2006/relationships/slideLayout" Target="../slideLayouts/slideLayout22.xml"/><Relationship Id="rId8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0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518648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Mieczysław Bekker – Wynalazca i Wizjoner Terramechaniki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985147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Historia polskiego inżyniera, który umożliwił ludzkości podróż po Księżycu</a:t>
            </a:r>
            <a:endParaRPr lang="en-US" sz="17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33291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1647" y="621983"/>
            <a:ext cx="7560707" cy="11310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450"/>
              </a:lnSpc>
              <a:buNone/>
            </a:pPr>
            <a:r>
              <a:rPr lang="en-US" sz="35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Terramechanika: Nauka Współpracy Pojazdu z Podłożem</a:t>
            </a:r>
            <a:endParaRPr lang="en-US" sz="3550" dirty="0"/>
          </a:p>
        </p:txBody>
      </p:sp>
      <p:sp>
        <p:nvSpPr>
          <p:cNvPr id="4" name="Text 1"/>
          <p:cNvSpPr/>
          <p:nvPr/>
        </p:nvSpPr>
        <p:spPr>
          <a:xfrm>
            <a:off x="791647" y="2205276"/>
            <a:ext cx="2714387" cy="339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Kluczowe pojęcia</a:t>
            </a:r>
            <a:endParaRPr lang="en-US" sz="2100" dirty="0"/>
          </a:p>
        </p:txBody>
      </p:sp>
      <p:sp>
        <p:nvSpPr>
          <p:cNvPr id="5" name="Text 2"/>
          <p:cNvSpPr/>
          <p:nvPr/>
        </p:nvSpPr>
        <p:spPr>
          <a:xfrm>
            <a:off x="791647" y="2725460"/>
            <a:ext cx="2759393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400" b="1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Terramechanika</a:t>
            </a:r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– dyscyplina badająca mechaniczne właściwości gruntu i jego reakcję na obciążenie kołami lub gąsienicami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791647" y="4526042"/>
            <a:ext cx="2759393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400" b="1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Adhezja i tarcie</a:t>
            </a:r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– siły umożliwiające przeniesienie napędu na podłoże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791647" y="5457944"/>
            <a:ext cx="2759393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400" b="1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Współczynnik ugięcia</a:t>
            </a:r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– miara odkształcenia gruntu pod pojazdem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791647" y="6389846"/>
            <a:ext cx="2759393" cy="1158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400" b="1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Nośność podłoża</a:t>
            </a:r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– zdolność terenu do utrzymania pojazdu bez zapadania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4000143" y="2205276"/>
            <a:ext cx="4112300" cy="339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Innowacje konstrukcyjne LRV</a:t>
            </a:r>
            <a:endParaRPr lang="en-US" sz="2100" dirty="0"/>
          </a:p>
        </p:txBody>
      </p:sp>
      <p:sp>
        <p:nvSpPr>
          <p:cNvPr id="10" name="Text 7"/>
          <p:cNvSpPr/>
          <p:nvPr/>
        </p:nvSpPr>
        <p:spPr>
          <a:xfrm>
            <a:off x="4000143" y="2725460"/>
            <a:ext cx="4359831" cy="579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Ażurowe opony z drutu – minimalna masa, maksymalna przyczepność</a:t>
            </a:r>
            <a:endParaRPr lang="en-US" sz="1400" dirty="0"/>
          </a:p>
        </p:txBody>
      </p:sp>
      <p:sp>
        <p:nvSpPr>
          <p:cNvPr id="11" name="Text 8"/>
          <p:cNvSpPr/>
          <p:nvPr/>
        </p:nvSpPr>
        <p:spPr>
          <a:xfrm>
            <a:off x="4000143" y="3367802"/>
            <a:ext cx="4359831" cy="579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Niska grawitacja (1/6 ziemskiej) – nowe wyzwania w przenoszeniu sił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4000143" y="4010144"/>
            <a:ext cx="4359831" cy="579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Elastyczna rama tytanowa – absorbująca nierówności krateru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4000143" y="4652486"/>
            <a:ext cx="4359831" cy="579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Napęd elektryczny na każde koło – precyzyjna kontrola</a:t>
            </a:r>
            <a:endParaRPr 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6527" y="843558"/>
            <a:ext cx="5618559" cy="7022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Bewametr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786527" y="1635681"/>
            <a:ext cx="2809280" cy="351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Cel wynalazku: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86527" y="2211586"/>
            <a:ext cx="8295323" cy="1438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Bekker stworzył bewametr, by móc dokładnie mierzyć opór i ugięcie gruntu pod kołem lub gąsienicą pojazdu. Dzięki temu mógł opracować wzory matematyczne opisujące zachowanie pojazdów terenowych na rożnych powierzchniach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86527" y="3874532"/>
            <a:ext cx="2932271" cy="351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Znaczenie naukowe: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86527" y="4450437"/>
            <a:ext cx="8295323" cy="1438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Bewametr stał się podstawowym narzędziem w nowej dziedzinie nauki – terramechanice, której Bekker był twórcą. Dane z urządzenia pozwoliły mu opracować tzw. „wzory Bekkera”, do dziś używane w projektowaniu pojazdów terenowych, wojskowych i kosmicznych.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86527" y="6113383"/>
            <a:ext cx="2809280" cy="351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Znaczenie: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86527" y="6689288"/>
            <a:ext cx="8295323" cy="7191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Wyniki pomiarów z bewametru posłużyły m.in. do projektowania kół łazika księżycowego (Lunar Roving Vehicle) używanego w misjach Apollo 15–17.</a:t>
            </a:r>
            <a:endParaRPr lang="en-US" sz="1750" dirty="0"/>
          </a:p>
        </p:txBody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37633" y="1344811"/>
            <a:ext cx="4213741" cy="553985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092994"/>
            <a:ext cx="7448193" cy="5316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150"/>
              </a:lnSpc>
              <a:buNone/>
            </a:pPr>
            <a:r>
              <a:rPr lang="en-US" sz="33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Dziedzictwo i Wpływ na Inżynierię</a:t>
            </a:r>
            <a:endParaRPr lang="en-US" sz="3300" dirty="0"/>
          </a:p>
        </p:txBody>
      </p:sp>
      <p:sp>
        <p:nvSpPr>
          <p:cNvPr id="4" name="Text 1"/>
          <p:cNvSpPr/>
          <p:nvPr/>
        </p:nvSpPr>
        <p:spPr>
          <a:xfrm>
            <a:off x="6280190" y="1964769"/>
            <a:ext cx="2376964" cy="5613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4400"/>
              </a:lnSpc>
              <a:buNone/>
            </a:pPr>
            <a:r>
              <a:rPr lang="en-US" sz="44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14+</a:t>
            </a:r>
            <a:endParaRPr lang="en-US" sz="4400" dirty="0"/>
          </a:p>
        </p:txBody>
      </p:sp>
      <p:sp>
        <p:nvSpPr>
          <p:cNvPr id="5" name="Text 2"/>
          <p:cNvSpPr/>
          <p:nvPr/>
        </p:nvSpPr>
        <p:spPr>
          <a:xfrm>
            <a:off x="6405443" y="2738676"/>
            <a:ext cx="2126456" cy="265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050"/>
              </a:lnSpc>
              <a:buNone/>
            </a:pPr>
            <a:r>
              <a:rPr lang="en-US" sz="16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Patenty</a:t>
            </a:r>
            <a:endParaRPr lang="en-US" sz="1650" dirty="0"/>
          </a:p>
        </p:txBody>
      </p:sp>
      <p:sp>
        <p:nvSpPr>
          <p:cNvPr id="6" name="Text 3"/>
          <p:cNvSpPr/>
          <p:nvPr/>
        </p:nvSpPr>
        <p:spPr>
          <a:xfrm>
            <a:off x="6280190" y="3106460"/>
            <a:ext cx="237696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100"/>
              </a:lnSpc>
              <a:buNone/>
            </a:pPr>
            <a:r>
              <a:rPr lang="en-US" sz="13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Zarejestrowanych w USA, Wielkiej Brytanii i Kanadzie – rozwiązania stosowane do dziś</a:t>
            </a: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8869799" y="1964769"/>
            <a:ext cx="2377083" cy="5613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4400"/>
              </a:lnSpc>
              <a:buNone/>
            </a:pPr>
            <a:r>
              <a:rPr lang="en-US" sz="44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3</a:t>
            </a:r>
            <a:endParaRPr lang="en-US" sz="4400" dirty="0"/>
          </a:p>
        </p:txBody>
      </p:sp>
      <p:sp>
        <p:nvSpPr>
          <p:cNvPr id="8" name="Text 5"/>
          <p:cNvSpPr/>
          <p:nvPr/>
        </p:nvSpPr>
        <p:spPr>
          <a:xfrm>
            <a:off x="8995053" y="2738676"/>
            <a:ext cx="2126456" cy="265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050"/>
              </a:lnSpc>
              <a:buNone/>
            </a:pPr>
            <a:r>
              <a:rPr lang="en-US" sz="16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Misje Apollo</a:t>
            </a:r>
            <a:endParaRPr lang="en-US" sz="1650" dirty="0"/>
          </a:p>
        </p:txBody>
      </p:sp>
      <p:sp>
        <p:nvSpPr>
          <p:cNvPr id="9" name="Text 6"/>
          <p:cNvSpPr/>
          <p:nvPr/>
        </p:nvSpPr>
        <p:spPr>
          <a:xfrm>
            <a:off x="8869799" y="3106460"/>
            <a:ext cx="2377083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100"/>
              </a:lnSpc>
              <a:buNone/>
            </a:pPr>
            <a:r>
              <a:rPr lang="en-US" sz="13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Apollo 15, 16, 17 – każda używała pojazdu zaprojektowanego przez Bekkera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11459528" y="1964769"/>
            <a:ext cx="2376964" cy="5613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4400"/>
              </a:lnSpc>
              <a:buNone/>
            </a:pPr>
            <a:r>
              <a:rPr lang="en-US" sz="44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35km</a:t>
            </a:r>
            <a:endParaRPr lang="en-US" sz="4400" dirty="0"/>
          </a:p>
        </p:txBody>
      </p:sp>
      <p:sp>
        <p:nvSpPr>
          <p:cNvPr id="11" name="Text 8"/>
          <p:cNvSpPr/>
          <p:nvPr/>
        </p:nvSpPr>
        <p:spPr>
          <a:xfrm>
            <a:off x="11545491" y="2738676"/>
            <a:ext cx="2205038" cy="265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050"/>
              </a:lnSpc>
              <a:buNone/>
            </a:pPr>
            <a:r>
              <a:rPr lang="en-US" sz="16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Dystans księżycowy</a:t>
            </a:r>
            <a:endParaRPr lang="en-US" sz="1650" dirty="0"/>
          </a:p>
        </p:txBody>
      </p:sp>
      <p:sp>
        <p:nvSpPr>
          <p:cNvPr id="12" name="Text 9"/>
          <p:cNvSpPr/>
          <p:nvPr/>
        </p:nvSpPr>
        <p:spPr>
          <a:xfrm>
            <a:off x="11459528" y="3106460"/>
            <a:ext cx="2376964" cy="8165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100"/>
              </a:lnSpc>
              <a:buNone/>
            </a:pPr>
            <a:r>
              <a:rPr lang="en-US" sz="13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Łączna odległość przebyta przez pojazdy LRV na powierzchni Księżyca</a:t>
            </a:r>
            <a:endParaRPr lang="en-US" sz="1300" dirty="0"/>
          </a:p>
        </p:txBody>
      </p:sp>
      <p:sp>
        <p:nvSpPr>
          <p:cNvPr id="13" name="Shape 10"/>
          <p:cNvSpPr/>
          <p:nvPr/>
        </p:nvSpPr>
        <p:spPr>
          <a:xfrm>
            <a:off x="6280190" y="4471536"/>
            <a:ext cx="7556421" cy="28813"/>
          </a:xfrm>
          <a:prstGeom prst="rect">
            <a:avLst/>
          </a:prstGeom>
          <a:solidFill>
            <a:srgbClr val="C9C9C0">
              <a:alpha val="50000"/>
            </a:srgbClr>
          </a:solidFill>
          <a:ln/>
        </p:spPr>
      </p:sp>
      <p:sp>
        <p:nvSpPr>
          <p:cNvPr id="14" name="Text 11"/>
          <p:cNvSpPr/>
          <p:nvPr/>
        </p:nvSpPr>
        <p:spPr>
          <a:xfrm>
            <a:off x="6280190" y="4861679"/>
            <a:ext cx="3451146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Fundamentalna publikacja</a:t>
            </a:r>
            <a:endParaRPr lang="en-US" sz="2000" dirty="0"/>
          </a:p>
        </p:txBody>
      </p:sp>
      <p:sp>
        <p:nvSpPr>
          <p:cNvPr id="15" name="Text 12"/>
          <p:cNvSpPr/>
          <p:nvPr/>
        </p:nvSpPr>
        <p:spPr>
          <a:xfrm>
            <a:off x="6280190" y="5350550"/>
            <a:ext cx="3570684" cy="16330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100"/>
              </a:lnSpc>
              <a:buNone/>
            </a:pPr>
            <a:r>
              <a:rPr lang="en-US" sz="13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Książka </a:t>
            </a:r>
            <a:pPr algn="l" indent="0" marL="0">
              <a:lnSpc>
                <a:spcPts val="2100"/>
              </a:lnSpc>
              <a:buNone/>
            </a:pPr>
            <a:r>
              <a:rPr lang="en-US" sz="1300" b="1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„Theory of Land Locomotion"</a:t>
            </a:r>
            <a:pPr algn="l" indent="0" marL="0">
              <a:lnSpc>
                <a:spcPts val="2100"/>
              </a:lnSpc>
              <a:buNone/>
            </a:pPr>
            <a:r>
              <a:rPr lang="en-US" sz="13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(1956) pozostaje biblią inżynierii pojazdów terenowych. Przetłumaczona na wiele języków, stanowi fundament dla projektantów pojazdów wojskowych, rolniczych i kosmicznych.</a:t>
            </a:r>
            <a:endParaRPr lang="en-US" sz="1300" dirty="0"/>
          </a:p>
        </p:txBody>
      </p:sp>
      <p:sp>
        <p:nvSpPr>
          <p:cNvPr id="16" name="Text 13"/>
          <p:cNvSpPr/>
          <p:nvPr/>
        </p:nvSpPr>
        <p:spPr>
          <a:xfrm>
            <a:off x="10273546" y="4861679"/>
            <a:ext cx="2623066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Wpływ na pokolenia</a:t>
            </a:r>
            <a:endParaRPr lang="en-US" sz="2000" dirty="0"/>
          </a:p>
        </p:txBody>
      </p:sp>
      <p:sp>
        <p:nvSpPr>
          <p:cNvPr id="17" name="Text 14"/>
          <p:cNvSpPr/>
          <p:nvPr/>
        </p:nvSpPr>
        <p:spPr>
          <a:xfrm>
            <a:off x="10273546" y="5350550"/>
            <a:ext cx="3570684" cy="13608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100"/>
              </a:lnSpc>
              <a:buNone/>
            </a:pPr>
            <a:r>
              <a:rPr lang="en-US" sz="13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Prace Bekkera inspirują kolejne generacje inżynierów. Jego metody wykorzystywane są w projektowaniu marsjańskich roverów NASA, pojazdów wojskowych i maszyn rolniczych na całym świecie.</a:t>
            </a:r>
            <a:endParaRPr lang="en-US" sz="13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072634"/>
            <a:ext cx="7402473" cy="4607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600"/>
              </a:lnSpc>
              <a:buNone/>
            </a:pPr>
            <a:r>
              <a:rPr lang="en-US" sz="29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Droga do NASA i Pojazdu Księżycowego</a:t>
            </a:r>
            <a:endParaRPr lang="en-US" sz="2900" dirty="0"/>
          </a:p>
        </p:txBody>
      </p:sp>
      <p:sp>
        <p:nvSpPr>
          <p:cNvPr id="4" name="Text 1"/>
          <p:cNvSpPr/>
          <p:nvPr/>
        </p:nvSpPr>
        <p:spPr>
          <a:xfrm>
            <a:off x="793790" y="1754505"/>
            <a:ext cx="147399" cy="1841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85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 Light" pitchFamily="34" charset="0"/>
                <a:ea typeface="Tomorrow Light" pitchFamily="34" charset="-122"/>
                <a:cs typeface="Tomorrow Light" pitchFamily="34" charset="-120"/>
              </a:rPr>
              <a:t>01</a:t>
            </a:r>
            <a:endParaRPr lang="en-US" sz="1150" dirty="0"/>
          </a:p>
        </p:txBody>
      </p:sp>
      <p:sp>
        <p:nvSpPr>
          <p:cNvPr id="5" name="Shape 2"/>
          <p:cNvSpPr/>
          <p:nvPr/>
        </p:nvSpPr>
        <p:spPr>
          <a:xfrm>
            <a:off x="793790" y="1989653"/>
            <a:ext cx="7556421" cy="15240"/>
          </a:xfrm>
          <a:prstGeom prst="rect">
            <a:avLst/>
          </a:prstGeom>
          <a:solidFill>
            <a:srgbClr val="E1E1DF"/>
          </a:solidFill>
          <a:ln/>
        </p:spPr>
      </p:sp>
      <p:sp>
        <p:nvSpPr>
          <p:cNvPr id="6" name="Text 3"/>
          <p:cNvSpPr/>
          <p:nvPr/>
        </p:nvSpPr>
        <p:spPr>
          <a:xfrm>
            <a:off x="793790" y="2093833"/>
            <a:ext cx="2052995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4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1961 – General Motors</a:t>
            </a:r>
            <a:endParaRPr lang="en-US" sz="1450" dirty="0"/>
          </a:p>
        </p:txBody>
      </p:sp>
      <p:sp>
        <p:nvSpPr>
          <p:cNvPr id="7" name="Text 4"/>
          <p:cNvSpPr/>
          <p:nvPr/>
        </p:nvSpPr>
        <p:spPr>
          <a:xfrm>
            <a:off x="793790" y="2412563"/>
            <a:ext cx="7556421" cy="471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85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Dołącza do zespołu badawczego GM w Santa Barbara, Kalifornia. Rozpoczyna pracę nad projektem, który zmieni historię eksploracji kosmosu.</a:t>
            </a:r>
            <a:endParaRPr lang="en-US" sz="1150" dirty="0"/>
          </a:p>
        </p:txBody>
      </p:sp>
      <p:sp>
        <p:nvSpPr>
          <p:cNvPr id="8" name="Text 5"/>
          <p:cNvSpPr/>
          <p:nvPr/>
        </p:nvSpPr>
        <p:spPr>
          <a:xfrm>
            <a:off x="793790" y="3141940"/>
            <a:ext cx="147399" cy="1841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85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 Light" pitchFamily="34" charset="0"/>
                <a:ea typeface="Tomorrow Light" pitchFamily="34" charset="-122"/>
                <a:cs typeface="Tomorrow Light" pitchFamily="34" charset="-120"/>
              </a:rPr>
              <a:t>02</a:t>
            </a:r>
            <a:endParaRPr lang="en-US" sz="1150" dirty="0"/>
          </a:p>
        </p:txBody>
      </p:sp>
      <p:sp>
        <p:nvSpPr>
          <p:cNvPr id="9" name="Shape 6"/>
          <p:cNvSpPr/>
          <p:nvPr/>
        </p:nvSpPr>
        <p:spPr>
          <a:xfrm>
            <a:off x="793790" y="3377089"/>
            <a:ext cx="7556421" cy="15240"/>
          </a:xfrm>
          <a:prstGeom prst="rect">
            <a:avLst/>
          </a:prstGeom>
          <a:solidFill>
            <a:srgbClr val="E1E1DF"/>
          </a:solidFill>
          <a:ln/>
        </p:spPr>
      </p:sp>
      <p:sp>
        <p:nvSpPr>
          <p:cNvPr id="10" name="Text 7"/>
          <p:cNvSpPr/>
          <p:nvPr/>
        </p:nvSpPr>
        <p:spPr>
          <a:xfrm>
            <a:off x="793790" y="3481268"/>
            <a:ext cx="2526625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4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Kierownictwo projektu LRV</a:t>
            </a:r>
            <a:endParaRPr lang="en-US" sz="1450" dirty="0"/>
          </a:p>
        </p:txBody>
      </p:sp>
      <p:sp>
        <p:nvSpPr>
          <p:cNvPr id="11" name="Text 8"/>
          <p:cNvSpPr/>
          <p:nvPr/>
        </p:nvSpPr>
        <p:spPr>
          <a:xfrm>
            <a:off x="793790" y="3799999"/>
            <a:ext cx="7556421" cy="471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85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Prowadzi zespół inżynierów projektujących Lunar Roving Vehicle dla programu Apollo NASA. Największe wyzwanie kariery.</a:t>
            </a:r>
            <a:endParaRPr lang="en-US" sz="1150" dirty="0"/>
          </a:p>
        </p:txBody>
      </p:sp>
      <p:sp>
        <p:nvSpPr>
          <p:cNvPr id="12" name="Text 9"/>
          <p:cNvSpPr/>
          <p:nvPr/>
        </p:nvSpPr>
        <p:spPr>
          <a:xfrm>
            <a:off x="793790" y="4529376"/>
            <a:ext cx="147399" cy="1841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85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 Light" pitchFamily="34" charset="0"/>
                <a:ea typeface="Tomorrow Light" pitchFamily="34" charset="-122"/>
                <a:cs typeface="Tomorrow Light" pitchFamily="34" charset="-120"/>
              </a:rPr>
              <a:t>03</a:t>
            </a:r>
            <a:endParaRPr lang="en-US" sz="1150" dirty="0"/>
          </a:p>
        </p:txBody>
      </p:sp>
      <p:sp>
        <p:nvSpPr>
          <p:cNvPr id="13" name="Shape 10"/>
          <p:cNvSpPr/>
          <p:nvPr/>
        </p:nvSpPr>
        <p:spPr>
          <a:xfrm>
            <a:off x="793790" y="4764524"/>
            <a:ext cx="7556421" cy="15240"/>
          </a:xfrm>
          <a:prstGeom prst="rect">
            <a:avLst/>
          </a:prstGeom>
          <a:solidFill>
            <a:srgbClr val="E1E1DF"/>
          </a:solidFill>
          <a:ln/>
        </p:spPr>
      </p:sp>
      <p:sp>
        <p:nvSpPr>
          <p:cNvPr id="14" name="Text 11"/>
          <p:cNvSpPr/>
          <p:nvPr/>
        </p:nvSpPr>
        <p:spPr>
          <a:xfrm>
            <a:off x="793790" y="4868704"/>
            <a:ext cx="2415540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4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Innowacyjne rozwiązania</a:t>
            </a:r>
            <a:endParaRPr lang="en-US" sz="1450" dirty="0"/>
          </a:p>
        </p:txBody>
      </p:sp>
      <p:sp>
        <p:nvSpPr>
          <p:cNvPr id="15" name="Text 12"/>
          <p:cNvSpPr/>
          <p:nvPr/>
        </p:nvSpPr>
        <p:spPr>
          <a:xfrm>
            <a:off x="793790" y="5187434"/>
            <a:ext cx="7556421" cy="471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85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Opracował specjalne ażurowe opony z drutu fortepianowego i elastyczną ramę z tytanu – konstrukcje idealnie dostosowane do warunków księżycowych.</a:t>
            </a:r>
            <a:endParaRPr lang="en-US" sz="1150" dirty="0"/>
          </a:p>
        </p:txBody>
      </p:sp>
      <p:sp>
        <p:nvSpPr>
          <p:cNvPr id="16" name="Text 13"/>
          <p:cNvSpPr/>
          <p:nvPr/>
        </p:nvSpPr>
        <p:spPr>
          <a:xfrm>
            <a:off x="793790" y="5916811"/>
            <a:ext cx="147399" cy="1841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85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 Light" pitchFamily="34" charset="0"/>
                <a:ea typeface="Tomorrow Light" pitchFamily="34" charset="-122"/>
                <a:cs typeface="Tomorrow Light" pitchFamily="34" charset="-120"/>
              </a:rPr>
              <a:t>04</a:t>
            </a:r>
            <a:endParaRPr lang="en-US" sz="1150" dirty="0"/>
          </a:p>
        </p:txBody>
      </p:sp>
      <p:sp>
        <p:nvSpPr>
          <p:cNvPr id="17" name="Shape 14"/>
          <p:cNvSpPr/>
          <p:nvPr/>
        </p:nvSpPr>
        <p:spPr>
          <a:xfrm>
            <a:off x="793790" y="6151959"/>
            <a:ext cx="7556421" cy="15240"/>
          </a:xfrm>
          <a:prstGeom prst="rect">
            <a:avLst/>
          </a:prstGeom>
          <a:solidFill>
            <a:srgbClr val="E1E1DF"/>
          </a:solidFill>
          <a:ln/>
        </p:spPr>
      </p:sp>
      <p:sp>
        <p:nvSpPr>
          <p:cNvPr id="18" name="Text 15"/>
          <p:cNvSpPr/>
          <p:nvPr/>
        </p:nvSpPr>
        <p:spPr>
          <a:xfrm>
            <a:off x="793790" y="6256139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4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Sukces misji Apollo</a:t>
            </a:r>
            <a:endParaRPr lang="en-US" sz="1450" dirty="0"/>
          </a:p>
        </p:txBody>
      </p:sp>
      <p:sp>
        <p:nvSpPr>
          <p:cNvPr id="19" name="Text 16"/>
          <p:cNvSpPr/>
          <p:nvPr/>
        </p:nvSpPr>
        <p:spPr>
          <a:xfrm>
            <a:off x="793790" y="6574869"/>
            <a:ext cx="7556421" cy="471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85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LRV używany w misjach Apollo 15, 16 i 17 (1971–1972) – pierwszy pojazd poruszający się po powierzchni Księżyca!</a:t>
            </a:r>
            <a:endParaRPr lang="en-US" sz="11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925122"/>
            <a:ext cx="6123384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450"/>
              </a:lnSpc>
              <a:buNone/>
            </a:pPr>
            <a:r>
              <a:rPr lang="en-US" sz="35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Ciekawostki z życia i pracy</a:t>
            </a:r>
            <a:endParaRPr lang="en-US" sz="3550" dirty="0"/>
          </a:p>
        </p:txBody>
      </p:sp>
      <p:sp>
        <p:nvSpPr>
          <p:cNvPr id="3" name="Shape 1"/>
          <p:cNvSpPr/>
          <p:nvPr/>
        </p:nvSpPr>
        <p:spPr>
          <a:xfrm>
            <a:off x="793790" y="2764274"/>
            <a:ext cx="6430685" cy="1679377"/>
          </a:xfrm>
          <a:prstGeom prst="roundRect">
            <a:avLst>
              <a:gd name="adj" fmla="val 6534"/>
            </a:avLst>
          </a:prstGeom>
          <a:solidFill>
            <a:srgbClr val="1D1D1B"/>
          </a:solidFill>
          <a:ln w="22860">
            <a:solidFill>
              <a:srgbClr val="E1E1DF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70930" y="2764274"/>
            <a:ext cx="91440" cy="1679377"/>
          </a:xfrm>
          <a:prstGeom prst="roundRect">
            <a:avLst>
              <a:gd name="adj" fmla="val 29767"/>
            </a:avLst>
          </a:prstGeom>
          <a:solidFill>
            <a:srgbClr val="E1E1DF"/>
          </a:solidFill>
          <a:ln/>
        </p:spPr>
      </p:sp>
      <p:sp>
        <p:nvSpPr>
          <p:cNvPr id="5" name="Text 3"/>
          <p:cNvSpPr/>
          <p:nvPr/>
        </p:nvSpPr>
        <p:spPr>
          <a:xfrm>
            <a:off x="1066681" y="2968585"/>
            <a:ext cx="2381607" cy="2911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🎖️</a:t>
            </a:r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 Kariera wojskowa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1066681" y="3368516"/>
            <a:ext cx="5953482" cy="8708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Bekker służył w armii kanadyjskiej podczas II wojny światowej, osiągając stopień podpułkownika. Łączył służbę z pracą naukowo-badawczą.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7405926" y="2764274"/>
            <a:ext cx="6430685" cy="1679377"/>
          </a:xfrm>
          <a:prstGeom prst="roundRect">
            <a:avLst>
              <a:gd name="adj" fmla="val 6534"/>
            </a:avLst>
          </a:prstGeom>
          <a:solidFill>
            <a:srgbClr val="1D1D1B"/>
          </a:solidFill>
          <a:ln w="22860">
            <a:solidFill>
              <a:srgbClr val="E1E1D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7383066" y="2764274"/>
            <a:ext cx="91440" cy="1679377"/>
          </a:xfrm>
          <a:prstGeom prst="roundRect">
            <a:avLst>
              <a:gd name="adj" fmla="val 29767"/>
            </a:avLst>
          </a:prstGeom>
          <a:solidFill>
            <a:srgbClr val="E1E1DF"/>
          </a:solidFill>
          <a:ln/>
        </p:spPr>
      </p:sp>
      <p:sp>
        <p:nvSpPr>
          <p:cNvPr id="9" name="Text 7"/>
          <p:cNvSpPr/>
          <p:nvPr/>
        </p:nvSpPr>
        <p:spPr>
          <a:xfrm>
            <a:off x="7678817" y="2968585"/>
            <a:ext cx="3207663" cy="2911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🎓</a:t>
            </a:r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 Wykładowca akademicki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7678817" y="3368516"/>
            <a:ext cx="5953482" cy="8708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Prowadził zajęcia na prestiżowych uczelniach: University of Michigan, MIT, Stevens Institute of Technology. Inspirował setki studentów.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793790" y="4625102"/>
            <a:ext cx="6430685" cy="1679377"/>
          </a:xfrm>
          <a:prstGeom prst="roundRect">
            <a:avLst>
              <a:gd name="adj" fmla="val 6534"/>
            </a:avLst>
          </a:prstGeom>
          <a:solidFill>
            <a:srgbClr val="1D1D1B"/>
          </a:solidFill>
          <a:ln w="22860">
            <a:solidFill>
              <a:srgbClr val="E1E1DF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770930" y="4625102"/>
            <a:ext cx="91440" cy="1679377"/>
          </a:xfrm>
          <a:prstGeom prst="roundRect">
            <a:avLst>
              <a:gd name="adj" fmla="val 29767"/>
            </a:avLst>
          </a:prstGeom>
          <a:solidFill>
            <a:srgbClr val="E1E1DF"/>
          </a:solidFill>
          <a:ln/>
        </p:spPr>
      </p:sp>
      <p:sp>
        <p:nvSpPr>
          <p:cNvPr id="13" name="Text 11"/>
          <p:cNvSpPr/>
          <p:nvPr/>
        </p:nvSpPr>
        <p:spPr>
          <a:xfrm>
            <a:off x="1066681" y="4829413"/>
            <a:ext cx="2505313" cy="2911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🇵🇱</a:t>
            </a:r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 Nieznany w Polsce</a:t>
            </a:r>
            <a:endParaRPr lang="en-US" sz="1750" dirty="0"/>
          </a:p>
        </p:txBody>
      </p:sp>
      <p:sp>
        <p:nvSpPr>
          <p:cNvPr id="14" name="Text 12"/>
          <p:cNvSpPr/>
          <p:nvPr/>
        </p:nvSpPr>
        <p:spPr>
          <a:xfrm>
            <a:off x="1066681" y="5229344"/>
            <a:ext cx="5953482" cy="8708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Mimo światowego sukcesu, w komunistycznej Polsce jego osiągnięcia były przemilczane. Dopiero po latach doceniono jego wkład.</a:t>
            </a:r>
            <a:endParaRPr lang="en-US" sz="1400" dirty="0"/>
          </a:p>
        </p:txBody>
      </p:sp>
      <p:sp>
        <p:nvSpPr>
          <p:cNvPr id="15" name="Shape 13"/>
          <p:cNvSpPr/>
          <p:nvPr/>
        </p:nvSpPr>
        <p:spPr>
          <a:xfrm>
            <a:off x="7405926" y="4625102"/>
            <a:ext cx="6430685" cy="1679377"/>
          </a:xfrm>
          <a:prstGeom prst="roundRect">
            <a:avLst>
              <a:gd name="adj" fmla="val 6534"/>
            </a:avLst>
          </a:prstGeom>
          <a:solidFill>
            <a:srgbClr val="1D1D1B"/>
          </a:solidFill>
          <a:ln w="22860">
            <a:solidFill>
              <a:srgbClr val="E1E1DF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7383066" y="4625102"/>
            <a:ext cx="91440" cy="1679377"/>
          </a:xfrm>
          <a:prstGeom prst="roundRect">
            <a:avLst>
              <a:gd name="adj" fmla="val 29767"/>
            </a:avLst>
          </a:prstGeom>
          <a:solidFill>
            <a:srgbClr val="E1E1DF"/>
          </a:solidFill>
          <a:ln/>
        </p:spPr>
      </p:sp>
      <p:sp>
        <p:nvSpPr>
          <p:cNvPr id="17" name="Text 15"/>
          <p:cNvSpPr/>
          <p:nvPr/>
        </p:nvSpPr>
        <p:spPr>
          <a:xfrm>
            <a:off x="7678817" y="4829413"/>
            <a:ext cx="2594372" cy="2911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✈️</a:t>
            </a:r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 Powrót do ojczyzny</a:t>
            </a:r>
            <a:endParaRPr lang="en-US" sz="1750" dirty="0"/>
          </a:p>
        </p:txBody>
      </p:sp>
      <p:sp>
        <p:nvSpPr>
          <p:cNvPr id="18" name="Text 16"/>
          <p:cNvSpPr/>
          <p:nvPr/>
        </p:nvSpPr>
        <p:spPr>
          <a:xfrm>
            <a:off x="7678817" y="5229344"/>
            <a:ext cx="5953482" cy="580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W latach 70. trzykrotnie odwiedził Polskę, goszczony w Koninie i Poznaniu. Spotkania z polskimi inżynierami i studentami.</a:t>
            </a:r>
            <a:endParaRPr lang="en-US" sz="1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3604498"/>
            <a:ext cx="5372814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450"/>
              </a:lnSpc>
              <a:buNone/>
            </a:pPr>
            <a:r>
              <a:rPr lang="en-US" sz="35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Dokumenty archiwalne</a:t>
            </a:r>
            <a:endParaRPr lang="en-US" sz="3550" dirty="0"/>
          </a:p>
        </p:txBody>
      </p:sp>
      <p:sp>
        <p:nvSpPr>
          <p:cNvPr id="3" name="Text 1"/>
          <p:cNvSpPr/>
          <p:nvPr/>
        </p:nvSpPr>
        <p:spPr>
          <a:xfrm>
            <a:off x="793790" y="4352925"/>
            <a:ext cx="6300073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Deklaracja o pobycie w USA</a:t>
            </a:r>
            <a:endParaRPr lang="en-US" sz="14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4157" y="913567"/>
            <a:ext cx="4942165" cy="640246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3572589"/>
            <a:ext cx="5709880" cy="602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700"/>
              </a:lnSpc>
              <a:buNone/>
            </a:pPr>
            <a:r>
              <a:rPr lang="en-US" sz="37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Dokumenty archiwalne</a:t>
            </a:r>
            <a:endParaRPr lang="en-US" sz="3750" dirty="0"/>
          </a:p>
        </p:txBody>
      </p:sp>
      <p:sp>
        <p:nvSpPr>
          <p:cNvPr id="3" name="Text 1"/>
          <p:cNvSpPr/>
          <p:nvPr/>
        </p:nvSpPr>
        <p:spPr>
          <a:xfrm>
            <a:off x="793790" y="4367808"/>
            <a:ext cx="6286262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Karta ewidencyjna rejestru osobowego.</a:t>
            </a:r>
            <a:endParaRPr lang="en-US" sz="15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7968" y="894159"/>
            <a:ext cx="5343287" cy="644128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3122414"/>
            <a:ext cx="6244709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Dokumenty archiwalne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4766786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Wiza</a:t>
            </a:r>
            <a:endParaRPr lang="en-US" sz="175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9521" y="2380655"/>
            <a:ext cx="6244709" cy="346817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3122414"/>
            <a:ext cx="6244709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Dokumenty archiwalne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4766786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Książka adresowa lata 70.</a:t>
            </a:r>
            <a:endParaRPr lang="en-US" sz="175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9521" y="1643420"/>
            <a:ext cx="6244709" cy="494264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940963"/>
            <a:ext cx="6244709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Dokumenty archiwalne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4585335"/>
            <a:ext cx="62447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Lista pasażerów rejsu do USA.</a:t>
            </a:r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Bekker z Żoną i córkami.</a:t>
            </a:r>
            <a:endParaRPr lang="en-US" sz="175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9521" y="1474827"/>
            <a:ext cx="6244709" cy="527982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7956" y="619601"/>
            <a:ext cx="6755249" cy="457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600"/>
              </a:lnSpc>
              <a:buNone/>
            </a:pPr>
            <a:r>
              <a:rPr lang="en-US" sz="28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Życiorys: Od Strzyżowa do Kosmosu</a:t>
            </a:r>
            <a:endParaRPr lang="en-US" sz="2850" dirty="0"/>
          </a:p>
        </p:txBody>
      </p:sp>
      <p:sp>
        <p:nvSpPr>
          <p:cNvPr id="3" name="Shape 1"/>
          <p:cNvSpPr/>
          <p:nvPr/>
        </p:nvSpPr>
        <p:spPr>
          <a:xfrm>
            <a:off x="787956" y="4372689"/>
            <a:ext cx="13054489" cy="15240"/>
          </a:xfrm>
          <a:prstGeom prst="roundRect">
            <a:avLst>
              <a:gd name="adj" fmla="val 144049"/>
            </a:avLst>
          </a:prstGeom>
          <a:solidFill>
            <a:srgbClr val="555553"/>
          </a:solidFill>
          <a:ln/>
        </p:spPr>
      </p:sp>
      <p:sp>
        <p:nvSpPr>
          <p:cNvPr id="4" name="Shape 2"/>
          <p:cNvSpPr/>
          <p:nvPr/>
        </p:nvSpPr>
        <p:spPr>
          <a:xfrm>
            <a:off x="1791891" y="3933765"/>
            <a:ext cx="15240" cy="438983"/>
          </a:xfrm>
          <a:prstGeom prst="roundRect">
            <a:avLst>
              <a:gd name="adj" fmla="val 144049"/>
            </a:avLst>
          </a:prstGeom>
          <a:solidFill>
            <a:srgbClr val="555553"/>
          </a:solidFill>
          <a:ln/>
        </p:spPr>
      </p:sp>
      <p:sp>
        <p:nvSpPr>
          <p:cNvPr id="5" name="Shape 3"/>
          <p:cNvSpPr/>
          <p:nvPr/>
        </p:nvSpPr>
        <p:spPr>
          <a:xfrm>
            <a:off x="1634966" y="4208085"/>
            <a:ext cx="329208" cy="329208"/>
          </a:xfrm>
          <a:prstGeom prst="roundRect">
            <a:avLst>
              <a:gd name="adj" fmla="val 6668"/>
            </a:avLst>
          </a:prstGeom>
          <a:solidFill>
            <a:srgbClr val="3C3C3A"/>
          </a:solidFill>
          <a:ln/>
        </p:spPr>
      </p:sp>
      <p:sp>
        <p:nvSpPr>
          <p:cNvPr id="6" name="Text 4"/>
          <p:cNvSpPr/>
          <p:nvPr/>
        </p:nvSpPr>
        <p:spPr>
          <a:xfrm>
            <a:off x="934283" y="1369576"/>
            <a:ext cx="1730693" cy="4574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1905 – Początki w Polsce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34283" y="1914763"/>
            <a:ext cx="1730693" cy="14044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Urodzony 25 maja w Strzyżowie. Młody Bekker wykazywał fascynację mechaniką i pojazdami już od dzieciństwa.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2895005" y="4372630"/>
            <a:ext cx="15240" cy="438983"/>
          </a:xfrm>
          <a:prstGeom prst="roundRect">
            <a:avLst>
              <a:gd name="adj" fmla="val 144049"/>
            </a:avLst>
          </a:prstGeom>
          <a:solidFill>
            <a:srgbClr val="555553"/>
          </a:solidFill>
          <a:ln/>
        </p:spPr>
      </p:sp>
      <p:sp>
        <p:nvSpPr>
          <p:cNvPr id="9" name="Shape 7"/>
          <p:cNvSpPr/>
          <p:nvPr/>
        </p:nvSpPr>
        <p:spPr>
          <a:xfrm>
            <a:off x="2738080" y="4208085"/>
            <a:ext cx="329208" cy="329208"/>
          </a:xfrm>
          <a:prstGeom prst="roundRect">
            <a:avLst>
              <a:gd name="adj" fmla="val 6668"/>
            </a:avLst>
          </a:prstGeom>
          <a:solidFill>
            <a:srgbClr val="3C3C3A"/>
          </a:solidFill>
          <a:ln/>
        </p:spPr>
      </p:sp>
      <p:sp>
        <p:nvSpPr>
          <p:cNvPr id="10" name="Text 8"/>
          <p:cNvSpPr/>
          <p:nvPr/>
        </p:nvSpPr>
        <p:spPr>
          <a:xfrm>
            <a:off x="2037398" y="4958001"/>
            <a:ext cx="1730693" cy="2287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1917-1924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2037398" y="5274469"/>
            <a:ext cx="1730693" cy="11703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Uczęszczał do gimnazjum w Koninie, uzyskał świadectwo dojrzałości w czerwcu 1924 r.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3998119" y="3933765"/>
            <a:ext cx="15240" cy="438983"/>
          </a:xfrm>
          <a:prstGeom prst="roundRect">
            <a:avLst>
              <a:gd name="adj" fmla="val 144049"/>
            </a:avLst>
          </a:prstGeom>
          <a:solidFill>
            <a:srgbClr val="555553"/>
          </a:solidFill>
          <a:ln/>
        </p:spPr>
      </p:sp>
      <p:sp>
        <p:nvSpPr>
          <p:cNvPr id="13" name="Shape 11"/>
          <p:cNvSpPr/>
          <p:nvPr/>
        </p:nvSpPr>
        <p:spPr>
          <a:xfrm>
            <a:off x="3841194" y="4208085"/>
            <a:ext cx="329208" cy="329208"/>
          </a:xfrm>
          <a:prstGeom prst="roundRect">
            <a:avLst>
              <a:gd name="adj" fmla="val 6668"/>
            </a:avLst>
          </a:prstGeom>
          <a:solidFill>
            <a:srgbClr val="3C3C3A"/>
          </a:solidFill>
          <a:ln/>
        </p:spPr>
      </p:sp>
      <p:sp>
        <p:nvSpPr>
          <p:cNvPr id="14" name="Text 12"/>
          <p:cNvSpPr/>
          <p:nvPr/>
        </p:nvSpPr>
        <p:spPr>
          <a:xfrm>
            <a:off x="3140512" y="1369576"/>
            <a:ext cx="1730693" cy="4574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1929 – Dyplom inżyniera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3140512" y="1914763"/>
            <a:ext cx="1730693" cy="18726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Ukończenie Politechniki Warszawskiej ze specjalizacją w mechanice. Rozpoczyna pracę naukową nad innowacyjnymi rozwiązaniami technicznymi.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5101233" y="4372630"/>
            <a:ext cx="15240" cy="438983"/>
          </a:xfrm>
          <a:prstGeom prst="roundRect">
            <a:avLst>
              <a:gd name="adj" fmla="val 144049"/>
            </a:avLst>
          </a:prstGeom>
          <a:solidFill>
            <a:srgbClr val="555553"/>
          </a:solidFill>
          <a:ln/>
        </p:spPr>
      </p:sp>
      <p:sp>
        <p:nvSpPr>
          <p:cNvPr id="17" name="Shape 15"/>
          <p:cNvSpPr/>
          <p:nvPr/>
        </p:nvSpPr>
        <p:spPr>
          <a:xfrm>
            <a:off x="4944308" y="4208085"/>
            <a:ext cx="329208" cy="329208"/>
          </a:xfrm>
          <a:prstGeom prst="roundRect">
            <a:avLst>
              <a:gd name="adj" fmla="val 6668"/>
            </a:avLst>
          </a:prstGeom>
          <a:solidFill>
            <a:srgbClr val="3C3C3A"/>
          </a:solidFill>
          <a:ln/>
        </p:spPr>
      </p:sp>
      <p:sp>
        <p:nvSpPr>
          <p:cNvPr id="18" name="Text 16"/>
          <p:cNvSpPr/>
          <p:nvPr/>
        </p:nvSpPr>
        <p:spPr>
          <a:xfrm>
            <a:off x="4243626" y="4958001"/>
            <a:ext cx="1730693" cy="4574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Lata 30. (ok. 1936-39)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4243626" y="5503188"/>
            <a:ext cx="1730693" cy="21066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Prowadził wykłady na Studium Wojskowym PW (Laboratorium Pojazdów Specjalnych) oraz pracował nad teorą współpracy koła/gąsienicy z mało zwięzłym podłożem — zalążek terramechaniki.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6204347" y="3933765"/>
            <a:ext cx="15240" cy="438983"/>
          </a:xfrm>
          <a:prstGeom prst="roundRect">
            <a:avLst>
              <a:gd name="adj" fmla="val 144049"/>
            </a:avLst>
          </a:prstGeom>
          <a:solidFill>
            <a:srgbClr val="555553"/>
          </a:solidFill>
          <a:ln/>
        </p:spPr>
      </p:sp>
      <p:sp>
        <p:nvSpPr>
          <p:cNvPr id="21" name="Shape 19"/>
          <p:cNvSpPr/>
          <p:nvPr/>
        </p:nvSpPr>
        <p:spPr>
          <a:xfrm>
            <a:off x="6047423" y="4208085"/>
            <a:ext cx="329208" cy="329208"/>
          </a:xfrm>
          <a:prstGeom prst="roundRect">
            <a:avLst>
              <a:gd name="adj" fmla="val 6668"/>
            </a:avLst>
          </a:prstGeom>
          <a:solidFill>
            <a:srgbClr val="3C3C3A"/>
          </a:solidFill>
          <a:ln/>
        </p:spPr>
      </p:sp>
      <p:sp>
        <p:nvSpPr>
          <p:cNvPr id="22" name="Text 20"/>
          <p:cNvSpPr/>
          <p:nvPr/>
        </p:nvSpPr>
        <p:spPr>
          <a:xfrm>
            <a:off x="5346740" y="1369576"/>
            <a:ext cx="1730693" cy="4574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1939 – Kampania wrześniowa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5346740" y="1914763"/>
            <a:ext cx="1730693" cy="16385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Uczestnik walk obronnych. Dramatyczna ucieczka przez Rumunię do Francji, następnie emigracja do Kanady i USA.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7307461" y="4372630"/>
            <a:ext cx="15240" cy="438983"/>
          </a:xfrm>
          <a:prstGeom prst="roundRect">
            <a:avLst>
              <a:gd name="adj" fmla="val 144049"/>
            </a:avLst>
          </a:prstGeom>
          <a:solidFill>
            <a:srgbClr val="555553"/>
          </a:solidFill>
          <a:ln/>
        </p:spPr>
      </p:sp>
      <p:sp>
        <p:nvSpPr>
          <p:cNvPr id="25" name="Shape 23"/>
          <p:cNvSpPr/>
          <p:nvPr/>
        </p:nvSpPr>
        <p:spPr>
          <a:xfrm>
            <a:off x="7150537" y="4208085"/>
            <a:ext cx="329208" cy="329208"/>
          </a:xfrm>
          <a:prstGeom prst="roundRect">
            <a:avLst>
              <a:gd name="adj" fmla="val 6668"/>
            </a:avLst>
          </a:prstGeom>
          <a:solidFill>
            <a:srgbClr val="3C3C3A"/>
          </a:solidFill>
          <a:ln/>
        </p:spPr>
      </p:sp>
      <p:sp>
        <p:nvSpPr>
          <p:cNvPr id="26" name="Text 24"/>
          <p:cNvSpPr/>
          <p:nvPr/>
        </p:nvSpPr>
        <p:spPr>
          <a:xfrm>
            <a:off x="6449854" y="4958001"/>
            <a:ext cx="1730693" cy="2287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1940-1942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6449854" y="5274469"/>
            <a:ext cx="1730693" cy="16385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Pracował we Francji (w Wydziale Czołgów Ministerstwa Uzbrojenia) i następnie przeniósł się do Kanady, gdzie pracował w Biurze Badań Broni Pancernej.</a:t>
            </a:r>
            <a:endParaRPr lang="en-US" sz="1150" dirty="0"/>
          </a:p>
        </p:txBody>
      </p:sp>
      <p:sp>
        <p:nvSpPr>
          <p:cNvPr id="28" name="Shape 26"/>
          <p:cNvSpPr/>
          <p:nvPr/>
        </p:nvSpPr>
        <p:spPr>
          <a:xfrm>
            <a:off x="8410575" y="3933765"/>
            <a:ext cx="15240" cy="438983"/>
          </a:xfrm>
          <a:prstGeom prst="roundRect">
            <a:avLst>
              <a:gd name="adj" fmla="val 144049"/>
            </a:avLst>
          </a:prstGeom>
          <a:solidFill>
            <a:srgbClr val="555553"/>
          </a:solidFill>
          <a:ln/>
        </p:spPr>
      </p:sp>
      <p:sp>
        <p:nvSpPr>
          <p:cNvPr id="29" name="Shape 27"/>
          <p:cNvSpPr/>
          <p:nvPr/>
        </p:nvSpPr>
        <p:spPr>
          <a:xfrm>
            <a:off x="8253651" y="4208085"/>
            <a:ext cx="329208" cy="329208"/>
          </a:xfrm>
          <a:prstGeom prst="roundRect">
            <a:avLst>
              <a:gd name="adj" fmla="val 6668"/>
            </a:avLst>
          </a:prstGeom>
          <a:solidFill>
            <a:srgbClr val="3C3C3A"/>
          </a:solidFill>
          <a:ln/>
        </p:spPr>
      </p:sp>
      <p:sp>
        <p:nvSpPr>
          <p:cNvPr id="30" name="Text 28"/>
          <p:cNvSpPr/>
          <p:nvPr/>
        </p:nvSpPr>
        <p:spPr>
          <a:xfrm>
            <a:off x="7552968" y="1369576"/>
            <a:ext cx="1730693" cy="2287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1943</a:t>
            </a:r>
            <a:endParaRPr lang="en-US" sz="1400" dirty="0"/>
          </a:p>
        </p:txBody>
      </p:sp>
      <p:sp>
        <p:nvSpPr>
          <p:cNvPr id="31" name="Text 29"/>
          <p:cNvSpPr/>
          <p:nvPr/>
        </p:nvSpPr>
        <p:spPr>
          <a:xfrm>
            <a:off x="7552968" y="1686044"/>
            <a:ext cx="1730693" cy="11703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Wstąpił do Armii Kanadyjskiej na mocy porozumienia z polskimi władzami emigracyjnymi.</a:t>
            </a:r>
            <a:endParaRPr lang="en-US" sz="1150" dirty="0"/>
          </a:p>
        </p:txBody>
      </p:sp>
      <p:sp>
        <p:nvSpPr>
          <p:cNvPr id="32" name="Shape 30"/>
          <p:cNvSpPr/>
          <p:nvPr/>
        </p:nvSpPr>
        <p:spPr>
          <a:xfrm>
            <a:off x="9513689" y="4372630"/>
            <a:ext cx="15240" cy="438983"/>
          </a:xfrm>
          <a:prstGeom prst="roundRect">
            <a:avLst>
              <a:gd name="adj" fmla="val 144049"/>
            </a:avLst>
          </a:prstGeom>
          <a:solidFill>
            <a:srgbClr val="555553"/>
          </a:solidFill>
          <a:ln/>
        </p:spPr>
      </p:sp>
      <p:sp>
        <p:nvSpPr>
          <p:cNvPr id="33" name="Shape 31"/>
          <p:cNvSpPr/>
          <p:nvPr/>
        </p:nvSpPr>
        <p:spPr>
          <a:xfrm>
            <a:off x="9356765" y="4208085"/>
            <a:ext cx="329208" cy="329208"/>
          </a:xfrm>
          <a:prstGeom prst="roundRect">
            <a:avLst>
              <a:gd name="adj" fmla="val 6668"/>
            </a:avLst>
          </a:prstGeom>
          <a:solidFill>
            <a:srgbClr val="3C3C3A"/>
          </a:solidFill>
          <a:ln/>
        </p:spPr>
      </p:sp>
      <p:sp>
        <p:nvSpPr>
          <p:cNvPr id="34" name="Text 32"/>
          <p:cNvSpPr/>
          <p:nvPr/>
        </p:nvSpPr>
        <p:spPr>
          <a:xfrm>
            <a:off x="8656082" y="4958001"/>
            <a:ext cx="1730693" cy="2287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1956</a:t>
            </a:r>
            <a:endParaRPr lang="en-US" sz="1400" dirty="0"/>
          </a:p>
        </p:txBody>
      </p:sp>
      <p:sp>
        <p:nvSpPr>
          <p:cNvPr id="35" name="Text 33"/>
          <p:cNvSpPr/>
          <p:nvPr/>
        </p:nvSpPr>
        <p:spPr>
          <a:xfrm>
            <a:off x="8656082" y="5274469"/>
            <a:ext cx="1730693" cy="11703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Wyemigrował do USA; podjął pracę w amerykańskich instytucjach badawczych.</a:t>
            </a:r>
            <a:endParaRPr lang="en-US" sz="1150" dirty="0"/>
          </a:p>
        </p:txBody>
      </p:sp>
      <p:sp>
        <p:nvSpPr>
          <p:cNvPr id="36" name="Shape 34"/>
          <p:cNvSpPr/>
          <p:nvPr/>
        </p:nvSpPr>
        <p:spPr>
          <a:xfrm>
            <a:off x="10616803" y="3933765"/>
            <a:ext cx="15240" cy="438983"/>
          </a:xfrm>
          <a:prstGeom prst="roundRect">
            <a:avLst>
              <a:gd name="adj" fmla="val 144049"/>
            </a:avLst>
          </a:prstGeom>
          <a:solidFill>
            <a:srgbClr val="555553"/>
          </a:solidFill>
          <a:ln/>
        </p:spPr>
      </p:sp>
      <p:sp>
        <p:nvSpPr>
          <p:cNvPr id="37" name="Shape 35"/>
          <p:cNvSpPr/>
          <p:nvPr/>
        </p:nvSpPr>
        <p:spPr>
          <a:xfrm>
            <a:off x="10459879" y="4208085"/>
            <a:ext cx="329208" cy="329208"/>
          </a:xfrm>
          <a:prstGeom prst="roundRect">
            <a:avLst>
              <a:gd name="adj" fmla="val 6668"/>
            </a:avLst>
          </a:prstGeom>
          <a:solidFill>
            <a:srgbClr val="3C3C3A"/>
          </a:solidFill>
          <a:ln/>
        </p:spPr>
      </p:sp>
      <p:sp>
        <p:nvSpPr>
          <p:cNvPr id="38" name="Text 36"/>
          <p:cNvSpPr/>
          <p:nvPr/>
        </p:nvSpPr>
        <p:spPr>
          <a:xfrm>
            <a:off x="9759196" y="1369576"/>
            <a:ext cx="1730693" cy="2287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1960-70 (lata 60.)</a:t>
            </a:r>
            <a:endParaRPr lang="en-US" sz="1400" dirty="0"/>
          </a:p>
        </p:txBody>
      </p:sp>
      <p:sp>
        <p:nvSpPr>
          <p:cNvPr id="39" name="Text 37"/>
          <p:cNvSpPr/>
          <p:nvPr/>
        </p:nvSpPr>
        <p:spPr>
          <a:xfrm>
            <a:off x="9759196" y="1686044"/>
            <a:ext cx="1730693" cy="16385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Kierował laboratorium badawczym w koncernie General Motors w Santa Barbara, Kalifornia. Tam też realizował prace nad pojazdem księżycowym.</a:t>
            </a:r>
            <a:endParaRPr lang="en-US" sz="1150" dirty="0"/>
          </a:p>
        </p:txBody>
      </p:sp>
      <p:sp>
        <p:nvSpPr>
          <p:cNvPr id="40" name="Shape 38"/>
          <p:cNvSpPr/>
          <p:nvPr/>
        </p:nvSpPr>
        <p:spPr>
          <a:xfrm>
            <a:off x="11719917" y="4372630"/>
            <a:ext cx="15240" cy="438983"/>
          </a:xfrm>
          <a:prstGeom prst="roundRect">
            <a:avLst>
              <a:gd name="adj" fmla="val 144049"/>
            </a:avLst>
          </a:prstGeom>
          <a:solidFill>
            <a:srgbClr val="555553"/>
          </a:solidFill>
          <a:ln/>
        </p:spPr>
      </p:sp>
      <p:sp>
        <p:nvSpPr>
          <p:cNvPr id="41" name="Shape 39"/>
          <p:cNvSpPr/>
          <p:nvPr/>
        </p:nvSpPr>
        <p:spPr>
          <a:xfrm>
            <a:off x="11562993" y="4208085"/>
            <a:ext cx="329208" cy="329208"/>
          </a:xfrm>
          <a:prstGeom prst="roundRect">
            <a:avLst>
              <a:gd name="adj" fmla="val 6668"/>
            </a:avLst>
          </a:prstGeom>
          <a:solidFill>
            <a:srgbClr val="3C3C3A"/>
          </a:solidFill>
          <a:ln/>
        </p:spPr>
      </p:sp>
      <p:sp>
        <p:nvSpPr>
          <p:cNvPr id="42" name="Text 40"/>
          <p:cNvSpPr/>
          <p:nvPr/>
        </p:nvSpPr>
        <p:spPr>
          <a:xfrm>
            <a:off x="10862310" y="4958001"/>
            <a:ext cx="1730693" cy="2287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1971</a:t>
            </a:r>
            <a:endParaRPr lang="en-US" sz="1400" dirty="0"/>
          </a:p>
        </p:txBody>
      </p:sp>
      <p:sp>
        <p:nvSpPr>
          <p:cNvPr id="43" name="Text 41"/>
          <p:cNvSpPr/>
          <p:nvPr/>
        </p:nvSpPr>
        <p:spPr>
          <a:xfrm>
            <a:off x="10862310" y="5274469"/>
            <a:ext cx="1730693" cy="18726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Pojazd Lunar Roving Vehicle (LRV), do którego rozwiązania techniczne wniósł Bekker, został użyty w misji Apollo 15 — to jeden z najbardziej spektakularnych jego sukcesów.</a:t>
            </a:r>
            <a:endParaRPr lang="en-US" sz="1150" dirty="0"/>
          </a:p>
        </p:txBody>
      </p:sp>
      <p:sp>
        <p:nvSpPr>
          <p:cNvPr id="44" name="Shape 42"/>
          <p:cNvSpPr/>
          <p:nvPr/>
        </p:nvSpPr>
        <p:spPr>
          <a:xfrm>
            <a:off x="12823031" y="3933765"/>
            <a:ext cx="15240" cy="438983"/>
          </a:xfrm>
          <a:prstGeom prst="roundRect">
            <a:avLst>
              <a:gd name="adj" fmla="val 144049"/>
            </a:avLst>
          </a:prstGeom>
          <a:solidFill>
            <a:srgbClr val="555553"/>
          </a:solidFill>
          <a:ln/>
        </p:spPr>
      </p:sp>
      <p:sp>
        <p:nvSpPr>
          <p:cNvPr id="45" name="Shape 43"/>
          <p:cNvSpPr/>
          <p:nvPr/>
        </p:nvSpPr>
        <p:spPr>
          <a:xfrm>
            <a:off x="12666107" y="4208085"/>
            <a:ext cx="329208" cy="329208"/>
          </a:xfrm>
          <a:prstGeom prst="roundRect">
            <a:avLst>
              <a:gd name="adj" fmla="val 6668"/>
            </a:avLst>
          </a:prstGeom>
          <a:solidFill>
            <a:srgbClr val="3C3C3A"/>
          </a:solidFill>
          <a:ln/>
        </p:spPr>
      </p:sp>
      <p:sp>
        <p:nvSpPr>
          <p:cNvPr id="46" name="Text 44"/>
          <p:cNvSpPr/>
          <p:nvPr/>
        </p:nvSpPr>
        <p:spPr>
          <a:xfrm>
            <a:off x="11965424" y="1369576"/>
            <a:ext cx="1730693" cy="4574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1989 – Odejście legendy</a:t>
            </a:r>
            <a:endParaRPr lang="en-US" sz="1400" dirty="0"/>
          </a:p>
        </p:txBody>
      </p:sp>
      <p:sp>
        <p:nvSpPr>
          <p:cNvPr id="47" name="Text 45"/>
          <p:cNvSpPr/>
          <p:nvPr/>
        </p:nvSpPr>
        <p:spPr>
          <a:xfrm>
            <a:off x="11965424" y="1914763"/>
            <a:ext cx="1730693" cy="11703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1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Zmarł 8 stycznia w Santa Barbara, Kalifornia, pozostawiając po sobie niezwykłe dziedzictwo naukowe.</a:t>
            </a:r>
            <a:endParaRPr lang="en-US" sz="11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69620" y="718423"/>
            <a:ext cx="7604760" cy="26799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7000"/>
              </a:lnSpc>
              <a:buNone/>
            </a:pPr>
            <a:r>
              <a:rPr lang="en-US" sz="56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Człowiek, który przeniósł ludzkość na Księżyc</a:t>
            </a:r>
            <a:endParaRPr lang="en-US" sz="5600" dirty="0"/>
          </a:p>
        </p:txBody>
      </p:sp>
      <p:sp>
        <p:nvSpPr>
          <p:cNvPr id="4" name="Shape 1"/>
          <p:cNvSpPr/>
          <p:nvPr/>
        </p:nvSpPr>
        <p:spPr>
          <a:xfrm>
            <a:off x="769620" y="3612713"/>
            <a:ext cx="3730943" cy="1325642"/>
          </a:xfrm>
          <a:prstGeom prst="roundRect">
            <a:avLst>
              <a:gd name="adj" fmla="val 1617"/>
            </a:avLst>
          </a:prstGeom>
          <a:solidFill>
            <a:srgbClr val="3C3C3A"/>
          </a:solidFill>
          <a:ln/>
        </p:spPr>
      </p:sp>
      <p:sp>
        <p:nvSpPr>
          <p:cNvPr id="5" name="Text 2"/>
          <p:cNvSpPr/>
          <p:nvPr/>
        </p:nvSpPr>
        <p:spPr>
          <a:xfrm>
            <a:off x="912495" y="3755588"/>
            <a:ext cx="2143958" cy="2680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00"/>
              </a:lnSpc>
              <a:buNone/>
            </a:pPr>
            <a:r>
              <a:rPr lang="en-US" sz="16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Polski geniusz</a:t>
            </a:r>
            <a:endParaRPr lang="en-US" sz="1650" dirty="0"/>
          </a:p>
        </p:txBody>
      </p:sp>
      <p:sp>
        <p:nvSpPr>
          <p:cNvPr id="6" name="Text 3"/>
          <p:cNvSpPr/>
          <p:nvPr/>
        </p:nvSpPr>
        <p:spPr>
          <a:xfrm>
            <a:off x="912495" y="4109323"/>
            <a:ext cx="3445193" cy="4574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1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Mieczysław Bekker – inżynier, którego prace zmieniły oblicze światowej nauki i techniki</a:t>
            </a:r>
            <a:endParaRPr lang="en-US" sz="1100" dirty="0"/>
          </a:p>
        </p:txBody>
      </p:sp>
      <p:sp>
        <p:nvSpPr>
          <p:cNvPr id="7" name="Shape 4"/>
          <p:cNvSpPr/>
          <p:nvPr/>
        </p:nvSpPr>
        <p:spPr>
          <a:xfrm>
            <a:off x="4643438" y="3612713"/>
            <a:ext cx="3730943" cy="1325642"/>
          </a:xfrm>
          <a:prstGeom prst="roundRect">
            <a:avLst>
              <a:gd name="adj" fmla="val 1617"/>
            </a:avLst>
          </a:prstGeom>
          <a:solidFill>
            <a:srgbClr val="3C3C3A"/>
          </a:solidFill>
          <a:ln/>
        </p:spPr>
      </p:sp>
      <p:sp>
        <p:nvSpPr>
          <p:cNvPr id="8" name="Text 5"/>
          <p:cNvSpPr/>
          <p:nvPr/>
        </p:nvSpPr>
        <p:spPr>
          <a:xfrm>
            <a:off x="4786313" y="3755588"/>
            <a:ext cx="2455069" cy="2680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00"/>
              </a:lnSpc>
              <a:buNone/>
            </a:pPr>
            <a:r>
              <a:rPr lang="en-US" sz="16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Rewolucja w inżynierii</a:t>
            </a:r>
            <a:endParaRPr lang="en-US" sz="1650" dirty="0"/>
          </a:p>
        </p:txBody>
      </p:sp>
      <p:sp>
        <p:nvSpPr>
          <p:cNvPr id="9" name="Text 6"/>
          <p:cNvSpPr/>
          <p:nvPr/>
        </p:nvSpPr>
        <p:spPr>
          <a:xfrm>
            <a:off x="4786313" y="4109323"/>
            <a:ext cx="3445193" cy="6861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1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Jego pasja i wiedza otworzyły nowe możliwości w projektowaniu pojazdów dla ekstremalnych warunków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769620" y="5081230"/>
            <a:ext cx="7604760" cy="868204"/>
          </a:xfrm>
          <a:prstGeom prst="roundRect">
            <a:avLst>
              <a:gd name="adj" fmla="val 2470"/>
            </a:avLst>
          </a:prstGeom>
          <a:solidFill>
            <a:srgbClr val="3C3C3A"/>
          </a:solidFill>
          <a:ln/>
        </p:spPr>
      </p:sp>
      <p:sp>
        <p:nvSpPr>
          <p:cNvPr id="11" name="Text 8"/>
          <p:cNvSpPr/>
          <p:nvPr/>
        </p:nvSpPr>
        <p:spPr>
          <a:xfrm>
            <a:off x="912495" y="5224105"/>
            <a:ext cx="2588062" cy="2680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00"/>
              </a:lnSpc>
              <a:buNone/>
            </a:pPr>
            <a:r>
              <a:rPr lang="en-US" sz="16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Dziedzictwo kosmiczne</a:t>
            </a:r>
            <a:endParaRPr lang="en-US" sz="1650" dirty="0"/>
          </a:p>
        </p:txBody>
      </p:sp>
      <p:sp>
        <p:nvSpPr>
          <p:cNvPr id="12" name="Text 9"/>
          <p:cNvSpPr/>
          <p:nvPr/>
        </p:nvSpPr>
        <p:spPr>
          <a:xfrm>
            <a:off x="912495" y="5577840"/>
            <a:ext cx="7319010" cy="2287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1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Dzięki niemu człowiek mógł swobodnie eksplorować powierzchnię Księżyca – dokonując niemożliwego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769620" y="6181622"/>
            <a:ext cx="7604760" cy="25479"/>
          </a:xfrm>
          <a:prstGeom prst="rect">
            <a:avLst/>
          </a:prstGeom>
          <a:solidFill>
            <a:srgbClr val="C9C9C0">
              <a:alpha val="50000"/>
            </a:srgbClr>
          </a:solidFill>
          <a:ln/>
        </p:spPr>
      </p:sp>
      <p:sp>
        <p:nvSpPr>
          <p:cNvPr id="14" name="Text 11"/>
          <p:cNvSpPr/>
          <p:nvPr/>
        </p:nvSpPr>
        <p:spPr>
          <a:xfrm>
            <a:off x="983933" y="6582132"/>
            <a:ext cx="7390448" cy="7146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22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Inspirujmy się jego historią – granice istnieją tylko w naszych głowach</a:t>
            </a:r>
            <a:endParaRPr lang="en-US" sz="2250" dirty="0"/>
          </a:p>
        </p:txBody>
      </p:sp>
      <p:sp>
        <p:nvSpPr>
          <p:cNvPr id="15" name="Shape 12"/>
          <p:cNvSpPr/>
          <p:nvPr/>
        </p:nvSpPr>
        <p:spPr>
          <a:xfrm>
            <a:off x="769620" y="6367820"/>
            <a:ext cx="15240" cy="1143238"/>
          </a:xfrm>
          <a:prstGeom prst="rect">
            <a:avLst/>
          </a:prstGeom>
          <a:solidFill>
            <a:srgbClr val="E1E1DF"/>
          </a:solidFill>
          <a:ln/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358027"/>
            <a:ext cx="7825502" cy="9782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7700"/>
              </a:lnSpc>
              <a:buNone/>
            </a:pPr>
            <a:r>
              <a:rPr lang="en-US" sz="61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Źródła</a:t>
            </a:r>
            <a:endParaRPr lang="en-US" sz="6150" dirty="0"/>
          </a:p>
        </p:txBody>
      </p:sp>
      <p:sp>
        <p:nvSpPr>
          <p:cNvPr id="3" name="Text 1"/>
          <p:cNvSpPr/>
          <p:nvPr/>
        </p:nvSpPr>
        <p:spPr>
          <a:xfrm>
            <a:off x="793790" y="2789873"/>
            <a:ext cx="13042821" cy="40815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550"/>
              </a:lnSpc>
              <a:buNone/>
            </a:pPr>
            <a:r>
              <a:rPr lang="en-US" sz="2200" u="sng" dirty="0">
                <a:solidFill>
                  <a:srgbClr val="E1E1DF"/>
                </a:solidFill>
                <a:latin typeface="Tomorrow" pitchFamily="34" charset="0"/>
                <a:ea typeface="Tomorrow" pitchFamily="34" charset="-122"/>
                <a:cs typeface="Tomorrow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https://www.familysearch.org/pl/drzewo-genealogiczne/</a:t>
            </a:r>
            <a:pPr algn="l" indent="0" marL="0">
              <a:lnSpc>
                <a:spcPts val="3550"/>
              </a:lnSpc>
              <a:buNone/>
            </a:pPr>
            <a:r>
              <a:rPr lang="en-US" sz="2200" u="sng" dirty="0">
                <a:solidFill>
                  <a:srgbClr val="E1E1DF"/>
                </a:solidFill>
                <a:latin typeface="Tomorrow" pitchFamily="34" charset="0"/>
                <a:ea typeface="Tomorrow" pitchFamily="34" charset="-122"/>
                <a:cs typeface="Tomorrow" pitchFamily="34" charset="-120"/>
                <a:hlinkClick r:id="rId2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https://halecki.org/mieczyslaw-grzegorz-bekker/?utm_source</a:t>
            </a:r>
            <a:pPr algn="l" indent="0" marL="0">
              <a:lnSpc>
                <a:spcPts val="3550"/>
              </a:lnSpc>
              <a:buNone/>
            </a:pPr>
            <a:r>
              <a:rPr lang="en-US" sz="2200" u="sng" dirty="0">
                <a:solidFill>
                  <a:srgbClr val="E1E1DF"/>
                </a:solidFill>
                <a:latin typeface="Tomorrow" pitchFamily="34" charset="0"/>
                <a:ea typeface="Tomorrow" pitchFamily="34" charset="-122"/>
                <a:cs typeface="Tomorrow" pitchFamily="34" charset="-120"/>
                <a:hlinkClick r:id="rId3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https://calisia.pl/slad-profesora-mieczyslawa-bekkera%2C14826?utm_source</a:t>
            </a:r>
            <a:pPr algn="l" indent="0" marL="0">
              <a:lnSpc>
                <a:spcPts val="3550"/>
              </a:lnSpc>
              <a:buNone/>
            </a:pPr>
            <a:r>
              <a:rPr lang="en-US" sz="2200" u="sng" dirty="0">
                <a:solidFill>
                  <a:srgbClr val="E1E1DF"/>
                </a:solidFill>
                <a:latin typeface="Tomorrow" pitchFamily="34" charset="0"/>
                <a:ea typeface="Tomorrow" pitchFamily="34" charset="-122"/>
                <a:cs typeface="Tomorrow" pitchFamily="34" charset="-120"/>
                <a:hlinkClick r:id="rId4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https://www.simr.pw.edu.pl/en/node/1455?utm_source=chatgpt.com</a:t>
            </a:r>
            <a:pPr algn="l" indent="0" marL="0">
              <a:lnSpc>
                <a:spcPts val="3550"/>
              </a:lnSpc>
              <a:buNone/>
            </a:pPr>
            <a:r>
              <a:rPr lang="en-US" sz="2200" u="sng" dirty="0">
                <a:solidFill>
                  <a:srgbClr val="E1E1DF"/>
                </a:solidFill>
                <a:latin typeface="Tomorrow" pitchFamily="34" charset="0"/>
                <a:ea typeface="Tomorrow" pitchFamily="34" charset="-122"/>
                <a:cs typeface="Tomorrow" pitchFamily="34" charset="-120"/>
                <a:hlinkClick r:id="rId5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https://akcjakonin.pl/mieczyslaw-bekker-z-konina-do-nasa/?utm_source</a:t>
            </a:r>
            <a:pPr algn="l" indent="0" marL="0">
              <a:lnSpc>
                <a:spcPts val="3550"/>
              </a:lnSpc>
              <a:buNone/>
            </a:pPr>
            <a:r>
              <a:rPr lang="en-US" sz="2200" u="sng" dirty="0">
                <a:solidFill>
                  <a:srgbClr val="E1E1DF"/>
                </a:solidFill>
                <a:latin typeface="Tomorrow" pitchFamily="34" charset="0"/>
                <a:ea typeface="Tomorrow" pitchFamily="34" charset="-122"/>
                <a:cs typeface="Tomorrow" pitchFamily="34" charset="-120"/>
                <a:hlinkClick r:id="rId6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https://1lokonin.pl/szkola/legendy-i-lojestesmy-z-nich-dumni/absolwenci/</a:t>
            </a:r>
            <a:pPr algn="l" indent="0" marL="0">
              <a:lnSpc>
                <a:spcPts val="3550"/>
              </a:lnSpc>
              <a:buNone/>
            </a:pPr>
            <a:r>
              <a:rPr lang="en-US" sz="22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ChatGPT</a:t>
            </a:r>
            <a:pPr algn="l" indent="0" marL="0">
              <a:lnSpc>
                <a:spcPts val="3550"/>
              </a:lnSpc>
              <a:buNone/>
            </a:pPr>
            <a:r>
              <a:rPr lang="en-US" sz="22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ScholarGPT</a:t>
            </a:r>
            <a:endParaRPr lang="en-US" sz="2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21600"/>
            <a:ext cx="7825502" cy="9782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7700"/>
              </a:lnSpc>
              <a:buNone/>
            </a:pPr>
            <a:r>
              <a:rPr lang="en-US" sz="61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Wykonali:</a:t>
            </a:r>
            <a:endParaRPr lang="en-US" sz="6150" dirty="0"/>
          </a:p>
        </p:txBody>
      </p:sp>
      <p:sp>
        <p:nvSpPr>
          <p:cNvPr id="3" name="Text 1"/>
          <p:cNvSpPr/>
          <p:nvPr/>
        </p:nvSpPr>
        <p:spPr>
          <a:xfrm>
            <a:off x="793790" y="3639979"/>
            <a:ext cx="4536519" cy="22679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450"/>
              </a:lnSpc>
              <a:buNone/>
            </a:pPr>
            <a:r>
              <a:rPr lang="en-US" sz="35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Kacper Cuber</a:t>
            </a:r>
            <a:pPr algn="l" indent="0" marL="0">
              <a:lnSpc>
                <a:spcPts val="4450"/>
              </a:lnSpc>
              <a:buNone/>
            </a:pPr>
            <a:r>
              <a:rPr lang="en-US" sz="35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Filip Kusiak</a:t>
            </a:r>
            <a:pPr algn="l" indent="0" marL="0">
              <a:lnSpc>
                <a:spcPts val="4450"/>
              </a:lnSpc>
              <a:buNone/>
            </a:pPr>
            <a:r>
              <a:rPr lang="en-US" sz="35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Krystian Fijołek</a:t>
            </a:r>
            <a:pPr algn="l" indent="0" marL="0">
              <a:lnSpc>
                <a:spcPts val="4450"/>
              </a:lnSpc>
              <a:buNone/>
            </a:pPr>
            <a:r>
              <a:rPr lang="en-US" sz="35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Mikołaj Met</a:t>
            </a:r>
            <a:endParaRPr lang="en-US" sz="35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84327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Rodzina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537341"/>
            <a:ext cx="2845594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Marian Bekker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793790" y="3054429"/>
            <a:ext cx="2845594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00"/>
              </a:lnSpc>
              <a:buNone/>
            </a:pPr>
            <a:r>
              <a:rPr lang="en-US" sz="26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Ojciec</a:t>
            </a:r>
            <a:endParaRPr lang="en-US" sz="2650" dirty="0"/>
          </a:p>
        </p:txBody>
      </p:sp>
      <p:sp>
        <p:nvSpPr>
          <p:cNvPr id="5" name="Text 3"/>
          <p:cNvSpPr/>
          <p:nvPr/>
        </p:nvSpPr>
        <p:spPr>
          <a:xfrm>
            <a:off x="793790" y="3706535"/>
            <a:ext cx="2845594" cy="25403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Pracownik przemysłu cukrowniczego, kierownik biura w cukrowni „Gosławice” koło Konina. Wpłynął na rozwój zainteresowań technicznych syna.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6450925"/>
            <a:ext cx="2845594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4200406" y="2537341"/>
            <a:ext cx="2845594" cy="580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Albina Matylda z domu Bretmajder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4200406" y="3344704"/>
            <a:ext cx="2845594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00"/>
              </a:lnSpc>
              <a:buNone/>
            </a:pPr>
            <a:r>
              <a:rPr lang="en-US" sz="26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Matka</a:t>
            </a:r>
            <a:endParaRPr lang="en-US" sz="2650" dirty="0"/>
          </a:p>
        </p:txBody>
      </p:sp>
      <p:sp>
        <p:nvSpPr>
          <p:cNvPr id="9" name="Text 7"/>
          <p:cNvSpPr/>
          <p:nvPr/>
        </p:nvSpPr>
        <p:spPr>
          <a:xfrm>
            <a:off x="4200406" y="3996809"/>
            <a:ext cx="2845594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Zajmowała się wychowaniem dzieci, wspierała edukację synów. Pochodziła z rodziny inteligenckiej.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7607022" y="2537341"/>
            <a:ext cx="2845594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Władysław Bekker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7607022" y="3054429"/>
            <a:ext cx="2845594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00"/>
              </a:lnSpc>
              <a:buNone/>
            </a:pPr>
            <a:r>
              <a:rPr lang="en-US" sz="26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Brat</a:t>
            </a:r>
            <a:endParaRPr lang="en-US" sz="2650" dirty="0"/>
          </a:p>
        </p:txBody>
      </p:sp>
      <p:sp>
        <p:nvSpPr>
          <p:cNvPr id="12" name="Text 10"/>
          <p:cNvSpPr/>
          <p:nvPr/>
        </p:nvSpPr>
        <p:spPr>
          <a:xfrm>
            <a:off x="7607022" y="3706535"/>
            <a:ext cx="2845594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Urodzony ok. 1906 r., zmarł w wieku 32 lat. Mało znany, ale wzmiankowany w biografii rodzinnej.</a:t>
            </a:r>
            <a:endParaRPr lang="en-US" sz="1750" dirty="0"/>
          </a:p>
        </p:txBody>
      </p:sp>
      <p:sp>
        <p:nvSpPr>
          <p:cNvPr id="13" name="Text 11"/>
          <p:cNvSpPr/>
          <p:nvPr/>
        </p:nvSpPr>
        <p:spPr>
          <a:xfrm>
            <a:off x="11013638" y="2537341"/>
            <a:ext cx="2845594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Nieznana z imienia siostra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11013638" y="3054429"/>
            <a:ext cx="2845594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00"/>
              </a:lnSpc>
              <a:buNone/>
            </a:pPr>
            <a:r>
              <a:rPr lang="en-US" sz="26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Siostra</a:t>
            </a:r>
            <a:endParaRPr lang="en-US" sz="2650" dirty="0"/>
          </a:p>
        </p:txBody>
      </p:sp>
      <p:sp>
        <p:nvSpPr>
          <p:cNvPr id="15" name="Text 13"/>
          <p:cNvSpPr/>
          <p:nvPr/>
        </p:nvSpPr>
        <p:spPr>
          <a:xfrm>
            <a:off x="11013638" y="3706535"/>
            <a:ext cx="284559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Wspominana w źródłach jako lekarka mieszkająca przed wojną w Poznaniu.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647230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Rodzina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900243"/>
            <a:ext cx="3979545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Jadwiga Bekker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793790" y="3417332"/>
            <a:ext cx="3402330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00"/>
              </a:lnSpc>
              <a:buNone/>
            </a:pPr>
            <a:r>
              <a:rPr lang="en-US" sz="26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Żona</a:t>
            </a:r>
            <a:endParaRPr lang="en-US" sz="2650" dirty="0"/>
          </a:p>
        </p:txBody>
      </p:sp>
      <p:sp>
        <p:nvSpPr>
          <p:cNvPr id="5" name="Text 3"/>
          <p:cNvSpPr/>
          <p:nvPr/>
        </p:nvSpPr>
        <p:spPr>
          <a:xfrm>
            <a:off x="793790" y="4069437"/>
            <a:ext cx="3979545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Pracownik przemysłu cukrowniczego, kierownik biura w cukrowni „Gosławice” koło Konina. Wpłynął na rozwój zainteresowań technicznych syna.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6088023"/>
            <a:ext cx="3979545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5334357" y="2900243"/>
            <a:ext cx="3978116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Anna Bekker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5334357" y="3417332"/>
            <a:ext cx="3402330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00"/>
              </a:lnSpc>
              <a:buNone/>
            </a:pPr>
            <a:r>
              <a:rPr lang="en-US" sz="26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Córka</a:t>
            </a:r>
            <a:endParaRPr lang="en-US" sz="2650" dirty="0"/>
          </a:p>
        </p:txBody>
      </p:sp>
      <p:sp>
        <p:nvSpPr>
          <p:cNvPr id="9" name="Text 7"/>
          <p:cNvSpPr/>
          <p:nvPr/>
        </p:nvSpPr>
        <p:spPr>
          <a:xfrm>
            <a:off x="5334357" y="4069437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9873496" y="2900243"/>
            <a:ext cx="3978116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Ewa Theresa Bekker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9873496" y="3417332"/>
            <a:ext cx="3402330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00"/>
              </a:lnSpc>
              <a:buNone/>
            </a:pPr>
            <a:r>
              <a:rPr lang="en-US" sz="26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Córka</a:t>
            </a:r>
            <a:endParaRPr lang="en-US" sz="2650" dirty="0"/>
          </a:p>
        </p:txBody>
      </p:sp>
      <p:sp>
        <p:nvSpPr>
          <p:cNvPr id="12" name="Text 10"/>
          <p:cNvSpPr/>
          <p:nvPr/>
        </p:nvSpPr>
        <p:spPr>
          <a:xfrm>
            <a:off x="9873496" y="4069437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293852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Młodość Mieczysława Bekkera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051572"/>
            <a:ext cx="7556421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Mieczysław Grzegorz Bekker urodził się 25 maja 1905 roku w Strzyżowie. Wychowywał się w rodzinie urzędniczej – jego ojciec, Marian Bekker, pracował w przemyśle cukrowniczym, co sprawiło, że rodzina często się przeprowadzała, m.in. do Zbierska i Gosławic koło Konina.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793790" y="5121235"/>
            <a:ext cx="7556421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Już jako dziecko Bekker wykazywał ogromne zainteresowanie techniką i astronomią. Wraz z bratem budował proste urządzenia i modele, a nawet stworzył w ogródku własne „obserwatorium”, z którego obserwował niebo i Księżyc przez prymitywny teleskop zrobiony z papierowych tub i soczewek.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923217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Lata młodzieńcze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198971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6-12 lat</a:t>
            </a:r>
            <a:endParaRPr lang="en-US" sz="4450" dirty="0"/>
          </a:p>
        </p:txBody>
      </p:sp>
      <p:sp>
        <p:nvSpPr>
          <p:cNvPr id="4" name="Text 2"/>
          <p:cNvSpPr/>
          <p:nvPr/>
        </p:nvSpPr>
        <p:spPr>
          <a:xfrm>
            <a:off x="793790" y="3998476"/>
            <a:ext cx="3402330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00"/>
              </a:lnSpc>
              <a:buNone/>
            </a:pPr>
            <a:r>
              <a:rPr lang="en-US" sz="26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Dzieciństwo</a:t>
            </a:r>
            <a:endParaRPr lang="en-US" sz="2650" dirty="0"/>
          </a:p>
        </p:txBody>
      </p:sp>
      <p:sp>
        <p:nvSpPr>
          <p:cNvPr id="5" name="Text 3"/>
          <p:cNvSpPr/>
          <p:nvPr/>
        </p:nvSpPr>
        <p:spPr>
          <a:xfrm>
            <a:off x="793790" y="4650581"/>
            <a:ext cx="6244709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Budował proste urządzenia, obserwował niebo, tworzył "obserwatorium" z papierowych tub i soczewek. Wykazywał ciekawość świata i pasję do eksperymentowania.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599521" y="3198971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12-19 lat</a:t>
            </a:r>
            <a:endParaRPr lang="en-US" sz="4450" dirty="0"/>
          </a:p>
        </p:txBody>
      </p:sp>
      <p:sp>
        <p:nvSpPr>
          <p:cNvPr id="7" name="Text 5"/>
          <p:cNvSpPr/>
          <p:nvPr/>
        </p:nvSpPr>
        <p:spPr>
          <a:xfrm>
            <a:off x="7599521" y="3998476"/>
            <a:ext cx="3402330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00"/>
              </a:lnSpc>
              <a:buNone/>
            </a:pPr>
            <a:r>
              <a:rPr lang="en-US" sz="26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Szkoła w Koninie</a:t>
            </a:r>
            <a:endParaRPr lang="en-US" sz="2650" dirty="0"/>
          </a:p>
        </p:txBody>
      </p:sp>
      <p:sp>
        <p:nvSpPr>
          <p:cNvPr id="8" name="Text 6"/>
          <p:cNvSpPr/>
          <p:nvPr/>
        </p:nvSpPr>
        <p:spPr>
          <a:xfrm>
            <a:off x="7599521" y="4650581"/>
            <a:ext cx="6244709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Uczył się w gimnazjum handlowym w Koninie, gdzie szczególnie interesował się matematyką i fizyką. Rozwinął zdolność logicznego myślenia i samodzielnego rozwiązywania problemów.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88256"/>
            <a:ext cx="672441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Wynalazki i osiągnięcia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541270"/>
            <a:ext cx="6244709" cy="3629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Mieczysław G. Bekker należy do grona najwybitniejszych polskich inżynierów XX wieku. Jego prace zrewolucjonizowały sposób projektowania pojazdów terenowych. Stworzył on podstawy terramechaniki, czyli nauki badającej interakcję pojazdu z podłożem. Dzięki niemu maszyny mogły poruszać się w dotąd niemożliwych warunkach. Najsłynniejszym zastosowaniem jego teorii był łazik księżycowy (LRV) używany w misjach Apollo. Koncepcje Bekkera na zawsze zmieniły myślenie o mobilności na Ziemi i poza nią.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793790" y="637436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endParaRPr lang="en-US" sz="175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9521" y="2592348"/>
            <a:ext cx="6244709" cy="351258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81539"/>
            <a:ext cx="7390209" cy="6734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300"/>
              </a:lnSpc>
              <a:buNone/>
            </a:pPr>
            <a:r>
              <a:rPr lang="en-US" sz="42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Lunar Roving Vehicle (LRV)</a:t>
            </a:r>
            <a:endParaRPr lang="en-US" sz="4200" dirty="0"/>
          </a:p>
        </p:txBody>
      </p:sp>
      <p:sp>
        <p:nvSpPr>
          <p:cNvPr id="3" name="Text 1"/>
          <p:cNvSpPr/>
          <p:nvPr/>
        </p:nvSpPr>
        <p:spPr>
          <a:xfrm>
            <a:off x="793790" y="1641038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Wynalazek: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793790" y="2193012"/>
            <a:ext cx="8293775" cy="1034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6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Bekker był głównym konstruktorem załogowego pojazdu księżycowego (Łazika Księżycowego) znanego jako Lunar Roving Vehicle (LRV) używanego w misjach Apollo 15, 16 i 17 (lata 1971-1972).</a:t>
            </a:r>
            <a:endParaRPr lang="en-US" sz="1650" dirty="0"/>
          </a:p>
        </p:txBody>
      </p:sp>
      <p:sp>
        <p:nvSpPr>
          <p:cNvPr id="5" name="Text 3"/>
          <p:cNvSpPr/>
          <p:nvPr/>
        </p:nvSpPr>
        <p:spPr>
          <a:xfrm>
            <a:off x="793790" y="3442811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Wkład:</a:t>
            </a:r>
            <a:endParaRPr lang="en-US" sz="2100" dirty="0"/>
          </a:p>
        </p:txBody>
      </p:sp>
      <p:sp>
        <p:nvSpPr>
          <p:cNvPr id="6" name="Text 4"/>
          <p:cNvSpPr/>
          <p:nvPr/>
        </p:nvSpPr>
        <p:spPr>
          <a:xfrm>
            <a:off x="793790" y="3994785"/>
            <a:ext cx="8293775" cy="13792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6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Był autorem całości nowatorskich rozwiązań technicznych, które umożliwiły temu pojazdowi poruszanie się po nietypowym gruncie Księżyca. Opracował m.in. unikalny system jezdny i nowatorską konstrukcję kół (wykonanych ze sprężystej siatki stalowej z tytanowymi nakładkami, zamiast tradycyjnych opon).</a:t>
            </a:r>
            <a:endParaRPr lang="en-US" sz="1650" dirty="0"/>
          </a:p>
        </p:txBody>
      </p:sp>
      <p:sp>
        <p:nvSpPr>
          <p:cNvPr id="7" name="Text 5"/>
          <p:cNvSpPr/>
          <p:nvPr/>
        </p:nvSpPr>
        <p:spPr>
          <a:xfrm>
            <a:off x="793790" y="5589389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Znaczenie:</a:t>
            </a:r>
            <a:endParaRPr lang="en-US" sz="2100" dirty="0"/>
          </a:p>
        </p:txBody>
      </p:sp>
      <p:sp>
        <p:nvSpPr>
          <p:cNvPr id="8" name="Text 6"/>
          <p:cNvSpPr/>
          <p:nvPr/>
        </p:nvSpPr>
        <p:spPr>
          <a:xfrm>
            <a:off x="793790" y="6141363"/>
            <a:ext cx="8293775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6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Dzięki LRV astronauci mogli pokonywać znacznie większe odległości i zebrać o około 70% więcej materiału do badań niż bez pojazdu.</a:t>
            </a:r>
            <a:endParaRPr lang="en-US" sz="1650" dirty="0"/>
          </a:p>
        </p:txBody>
      </p:sp>
      <p:sp>
        <p:nvSpPr>
          <p:cNvPr id="9" name="Text 7"/>
          <p:cNvSpPr/>
          <p:nvPr/>
        </p:nvSpPr>
        <p:spPr>
          <a:xfrm>
            <a:off x="793790" y="7024807"/>
            <a:ext cx="8293775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endParaRPr lang="en-US" sz="1650" dirty="0"/>
          </a:p>
        </p:txBody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964" y="2748201"/>
            <a:ext cx="4007287" cy="27330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5563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Terramechanika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055138"/>
            <a:ext cx="380821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Odkrycie/Dziedzina nauki: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2636282"/>
            <a:ext cx="828413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Bekker jest uważany za "Ojca Terramechaniki" – nowej dziedziny mechaniki.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32259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Definicja: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93790" y="3807143"/>
            <a:ext cx="828413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Jest to teoria interakcji koła lub gąsienicy z mało zwięzłym, trudnym podłożem (jak piasek, błoto, śnieg, czy właśnie regolit księżycowy).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93790" y="475976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Podwaliny: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93790" y="5340906"/>
            <a:ext cx="828413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Opracował i wykładał podstawy tej teorii już w Polsce, przed II wojną światową. Jego prace stały się fundamentalne dla projektowania wszystkich pojazdów terenowych (wojskowych i cywilnych), a później kosmicznych.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793790" y="6633686"/>
            <a:ext cx="828413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endParaRPr lang="en-US" sz="1750" dirty="0"/>
          </a:p>
        </p:txBody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38943" y="2746653"/>
            <a:ext cx="4205168" cy="27360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2025-11-14T17:30:19Z</dcterms:created>
  <dcterms:modified xsi:type="dcterms:W3CDTF">2025-11-14T17:30:19Z</dcterms:modified>
</cp:coreProperties>
</file>