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3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4"/>
    <p:sldMasterId id="2147483661" r:id="rId5"/>
    <p:sldMasterId id="2147483674" r:id="rId6"/>
    <p:sldMasterId id="2147483686" r:id="rId7"/>
  </p:sldMasterIdLst>
  <p:notesMasterIdLst>
    <p:notesMasterId r:id="rId24"/>
  </p:notesMasterIdLst>
  <p:sldIdLst>
    <p:sldId id="256" r:id="rId8"/>
    <p:sldId id="257" r:id="rId9"/>
    <p:sldId id="258" r:id="rId10"/>
    <p:sldId id="267" r:id="rId11"/>
    <p:sldId id="260" r:id="rId12"/>
    <p:sldId id="268" r:id="rId13"/>
    <p:sldId id="259" r:id="rId14"/>
    <p:sldId id="269" r:id="rId15"/>
    <p:sldId id="270" r:id="rId16"/>
    <p:sldId id="272" r:id="rId17"/>
    <p:sldId id="261" r:id="rId18"/>
    <p:sldId id="271" r:id="rId19"/>
    <p:sldId id="263" r:id="rId20"/>
    <p:sldId id="262" r:id="rId21"/>
    <p:sldId id="264" r:id="rId22"/>
    <p:sldId id="265" r:id="rId23"/>
  </p:sldIdLst>
  <p:sldSz cx="9144000" cy="6858000" type="screen4x3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8" d="100"/>
          <a:sy n="78" d="100"/>
        </p:scale>
        <p:origin x="1594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4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4.xml"/><Relationship Id="rId24" Type="http://schemas.openxmlformats.org/officeDocument/2006/relationships/notesMaster" Target="notesMasters/notesMaster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tableStyles" Target="tableStyles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216000" y="812520"/>
            <a:ext cx="7127280" cy="40089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r>
              <a:rPr lang="pl-PL" sz="2400" b="0" strike="noStrike" spc="-1">
                <a:solidFill>
                  <a:srgbClr val="000000"/>
                </a:solidFill>
                <a:latin typeface="Times New Roman"/>
              </a:rPr>
              <a:t>Kliknij, aby przesunąć slajd</a:t>
            </a:r>
          </a:p>
        </p:txBody>
      </p:sp>
      <p:sp>
        <p:nvSpPr>
          <p:cNvPr id="83" name="PlaceHolder 2"/>
          <p:cNvSpPr>
            <a:spLocks noGrp="1"/>
          </p:cNvSpPr>
          <p:nvPr>
            <p:ph type="body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r>
              <a:rPr lang="pl-PL" sz="2000" b="0" strike="noStrike" spc="-1">
                <a:latin typeface="Arial"/>
              </a:rPr>
              <a:t>Kliknij, aby edytować format notatek</a:t>
            </a:r>
          </a:p>
        </p:txBody>
      </p:sp>
      <p:sp>
        <p:nvSpPr>
          <p:cNvPr id="84" name="PlaceHolder 3"/>
          <p:cNvSpPr>
            <a:spLocks noGrp="1"/>
          </p:cNvSpPr>
          <p:nvPr>
            <p:ph type="hdr"/>
          </p:nvPr>
        </p:nvSpPr>
        <p:spPr>
          <a:xfrm>
            <a:off x="0" y="0"/>
            <a:ext cx="3280680" cy="53424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r>
              <a:rPr lang="pl-PL" sz="1400" b="0" strike="noStrike" spc="-1">
                <a:latin typeface="Times New Roman"/>
              </a:rPr>
              <a:t>&lt;główka&gt;</a:t>
            </a:r>
          </a:p>
        </p:txBody>
      </p:sp>
      <p:sp>
        <p:nvSpPr>
          <p:cNvPr id="85" name="PlaceHolder 4"/>
          <p:cNvSpPr>
            <a:spLocks noGrp="1"/>
          </p:cNvSpPr>
          <p:nvPr>
            <p:ph type="dt"/>
          </p:nvPr>
        </p:nvSpPr>
        <p:spPr>
          <a:xfrm>
            <a:off x="4278960" y="0"/>
            <a:ext cx="3280680" cy="53424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algn="r"/>
            <a:r>
              <a:rPr lang="pl-PL" sz="1400" b="0" strike="noStrike" spc="-1">
                <a:latin typeface="Times New Roman"/>
              </a:rPr>
              <a:t>&lt;data/godzina&gt;</a:t>
            </a:r>
          </a:p>
        </p:txBody>
      </p:sp>
      <p:sp>
        <p:nvSpPr>
          <p:cNvPr id="86" name="PlaceHolder 5"/>
          <p:cNvSpPr>
            <a:spLocks noGrp="1"/>
          </p:cNvSpPr>
          <p:nvPr>
            <p:ph type="ftr"/>
          </p:nvPr>
        </p:nvSpPr>
        <p:spPr>
          <a:xfrm>
            <a:off x="0" y="10157400"/>
            <a:ext cx="3280680" cy="534240"/>
          </a:xfrm>
          <a:prstGeom prst="rect">
            <a:avLst/>
          </a:prstGeom>
        </p:spPr>
        <p:txBody>
          <a:bodyPr lIns="0" tIns="0" rIns="0" bIns="0" anchor="b">
            <a:noAutofit/>
          </a:bodyPr>
          <a:lstStyle/>
          <a:p>
            <a:r>
              <a:rPr lang="pl-PL" sz="1400" b="0" strike="noStrike" spc="-1">
                <a:latin typeface="Times New Roman"/>
              </a:rPr>
              <a:t>&lt;stopka&gt;</a:t>
            </a:r>
          </a:p>
        </p:txBody>
      </p:sp>
      <p:sp>
        <p:nvSpPr>
          <p:cNvPr id="87" name="PlaceHolder 6"/>
          <p:cNvSpPr>
            <a:spLocks noGrp="1"/>
          </p:cNvSpPr>
          <p:nvPr>
            <p:ph type="sldNum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</p:spPr>
        <p:txBody>
          <a:bodyPr lIns="0" tIns="0" rIns="0" bIns="0" anchor="b">
            <a:noAutofit/>
          </a:bodyPr>
          <a:lstStyle/>
          <a:p>
            <a:pPr algn="r"/>
            <a:fld id="{B1E6722E-3AE3-439A-A48A-119F8B534D09}" type="slidenum">
              <a:rPr lang="pl-PL" sz="1400" b="0" strike="noStrike" spc="-1">
                <a:latin typeface="Times New Roman"/>
              </a:rPr>
              <a:t>‹#›</a:t>
            </a:fld>
            <a:endParaRPr lang="pl-PL" sz="1400" b="0" strike="noStrike" spc="-1"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TextShape 1"/>
          <p:cNvSpPr txBox="1"/>
          <p:nvPr/>
        </p:nvSpPr>
        <p:spPr>
          <a:xfrm>
            <a:off x="3886200" y="8686800"/>
            <a:ext cx="2971440" cy="456840"/>
          </a:xfrm>
          <a:prstGeom prst="rect">
            <a:avLst/>
          </a:prstGeom>
          <a:noFill/>
          <a:ln w="9360">
            <a:noFill/>
          </a:ln>
        </p:spPr>
        <p:txBody>
          <a:bodyPr anchor="b">
            <a:noAutofit/>
          </a:bodyPr>
          <a:lstStyle/>
          <a:p>
            <a:pPr algn="r">
              <a:lnSpc>
                <a:spcPct val="100000"/>
              </a:lnSpc>
            </a:pPr>
            <a:fld id="{3551CDB7-71C3-4452-995F-CDEC993B082E}" type="slidenum">
              <a:rPr lang="pl-PL" sz="1200" b="0" strike="noStrike" spc="-1">
                <a:latin typeface="Times New Roman"/>
              </a:rPr>
              <a:t>1</a:t>
            </a:fld>
            <a:endParaRPr lang="pl-PL" sz="1200" b="0" strike="noStrike" spc="-1">
              <a:latin typeface="Times New Roman"/>
            </a:endParaRPr>
          </a:p>
        </p:txBody>
      </p:sp>
      <p:sp>
        <p:nvSpPr>
          <p:cNvPr id="129" name="PlaceHolder 2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</p:sp>
      <p:sp>
        <p:nvSpPr>
          <p:cNvPr id="130" name="PlaceHolder 3"/>
          <p:cNvSpPr>
            <a:spLocks noGrp="1"/>
          </p:cNvSpPr>
          <p:nvPr>
            <p:ph type="body"/>
          </p:nvPr>
        </p:nvSpPr>
        <p:spPr>
          <a:xfrm>
            <a:off x="914400" y="4343400"/>
            <a:ext cx="5028840" cy="4114440"/>
          </a:xfrm>
          <a:prstGeom prst="rect">
            <a:avLst/>
          </a:prstGeom>
        </p:spPr>
        <p:txBody>
          <a:bodyPr>
            <a:noAutofit/>
          </a:bodyPr>
          <a:lstStyle/>
          <a:p>
            <a:endParaRPr lang="pl-PL" sz="2000" b="0" strike="noStrike" spc="-1">
              <a:latin typeface="Arial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TextShape 1"/>
          <p:cNvSpPr txBox="1"/>
          <p:nvPr/>
        </p:nvSpPr>
        <p:spPr>
          <a:xfrm>
            <a:off x="3886200" y="8686800"/>
            <a:ext cx="2971440" cy="456840"/>
          </a:xfrm>
          <a:prstGeom prst="rect">
            <a:avLst/>
          </a:prstGeom>
          <a:noFill/>
          <a:ln w="9360">
            <a:noFill/>
          </a:ln>
        </p:spPr>
        <p:txBody>
          <a:bodyPr anchor="b">
            <a:noAutofit/>
          </a:bodyPr>
          <a:lstStyle/>
          <a:p>
            <a:pPr algn="r">
              <a:lnSpc>
                <a:spcPct val="100000"/>
              </a:lnSpc>
            </a:pPr>
            <a:fld id="{477F036D-0933-46CA-BD11-8C6E1C8799B0}" type="slidenum">
              <a:rPr lang="pl-PL" sz="1200" b="0" strike="noStrike" spc="-1">
                <a:latin typeface="Times New Roman"/>
              </a:rPr>
              <a:t>2</a:t>
            </a:fld>
            <a:endParaRPr lang="pl-PL" sz="1200" b="0" strike="noStrike" spc="-1">
              <a:latin typeface="Times New Roman"/>
            </a:endParaRPr>
          </a:p>
        </p:txBody>
      </p:sp>
      <p:sp>
        <p:nvSpPr>
          <p:cNvPr id="132" name="PlaceHolder 2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</p:sp>
      <p:sp>
        <p:nvSpPr>
          <p:cNvPr id="133" name="PlaceHolder 3"/>
          <p:cNvSpPr>
            <a:spLocks noGrp="1"/>
          </p:cNvSpPr>
          <p:nvPr>
            <p:ph type="body"/>
          </p:nvPr>
        </p:nvSpPr>
        <p:spPr>
          <a:xfrm>
            <a:off x="914400" y="4343400"/>
            <a:ext cx="5028840" cy="4114440"/>
          </a:xfrm>
          <a:prstGeom prst="rect">
            <a:avLst/>
          </a:prstGeom>
        </p:spPr>
        <p:txBody>
          <a:bodyPr>
            <a:noAutofit/>
          </a:bodyPr>
          <a:lstStyle/>
          <a:p>
            <a:endParaRPr lang="pl-PL" sz="2000" b="0" strike="noStrike" spc="-1">
              <a:latin typeface="Arial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TextShape 1"/>
          <p:cNvSpPr txBox="1"/>
          <p:nvPr/>
        </p:nvSpPr>
        <p:spPr>
          <a:xfrm>
            <a:off x="3886200" y="8686800"/>
            <a:ext cx="2971440" cy="456840"/>
          </a:xfrm>
          <a:prstGeom prst="rect">
            <a:avLst/>
          </a:prstGeom>
          <a:noFill/>
          <a:ln w="9360">
            <a:noFill/>
          </a:ln>
        </p:spPr>
        <p:txBody>
          <a:bodyPr anchor="b">
            <a:noAutofit/>
          </a:bodyPr>
          <a:lstStyle/>
          <a:p>
            <a:pPr algn="r">
              <a:lnSpc>
                <a:spcPct val="100000"/>
              </a:lnSpc>
            </a:pPr>
            <a:fld id="{98762A91-0671-44FF-AD9B-DFBE8A0C1E14}" type="slidenum">
              <a:rPr lang="pl-PL" sz="1200" b="0" strike="noStrike" spc="-1">
                <a:latin typeface="Times New Roman"/>
              </a:rPr>
              <a:t>3</a:t>
            </a:fld>
            <a:endParaRPr lang="pl-PL" sz="1200" b="0" strike="noStrike" spc="-1">
              <a:latin typeface="Times New Roman"/>
            </a:endParaRPr>
          </a:p>
        </p:txBody>
      </p:sp>
      <p:sp>
        <p:nvSpPr>
          <p:cNvPr id="135" name="PlaceHolder 2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</p:sp>
      <p:sp>
        <p:nvSpPr>
          <p:cNvPr id="136" name="PlaceHolder 3"/>
          <p:cNvSpPr>
            <a:spLocks noGrp="1"/>
          </p:cNvSpPr>
          <p:nvPr>
            <p:ph type="body"/>
          </p:nvPr>
        </p:nvSpPr>
        <p:spPr>
          <a:xfrm>
            <a:off x="914400" y="4343400"/>
            <a:ext cx="5028840" cy="4114440"/>
          </a:xfrm>
          <a:prstGeom prst="rect">
            <a:avLst/>
          </a:prstGeom>
        </p:spPr>
        <p:txBody>
          <a:bodyPr>
            <a:noAutofit/>
          </a:bodyPr>
          <a:lstStyle/>
          <a:p>
            <a:endParaRPr lang="pl-PL" sz="2000" b="0" strike="noStrike" spc="-1">
              <a:latin typeface="Arial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TextShape 1"/>
          <p:cNvSpPr txBox="1"/>
          <p:nvPr/>
        </p:nvSpPr>
        <p:spPr>
          <a:xfrm>
            <a:off x="3886200" y="8686800"/>
            <a:ext cx="2971440" cy="456840"/>
          </a:xfrm>
          <a:prstGeom prst="rect">
            <a:avLst/>
          </a:prstGeom>
          <a:noFill/>
          <a:ln w="9360">
            <a:noFill/>
          </a:ln>
        </p:spPr>
        <p:txBody>
          <a:bodyPr anchor="b">
            <a:noAutofit/>
          </a:bodyPr>
          <a:lstStyle/>
          <a:p>
            <a:pPr algn="r">
              <a:lnSpc>
                <a:spcPct val="100000"/>
              </a:lnSpc>
            </a:pPr>
            <a:fld id="{45FC44DB-E86C-4F61-B8D9-9BC2023B9828}" type="slidenum">
              <a:rPr lang="pl-PL" sz="1200" b="0" strike="noStrike" spc="-1">
                <a:latin typeface="Times New Roman"/>
              </a:rPr>
              <a:t>5</a:t>
            </a:fld>
            <a:endParaRPr lang="pl-PL" sz="1200" b="0" strike="noStrike" spc="-1">
              <a:latin typeface="Times New Roman"/>
            </a:endParaRPr>
          </a:p>
        </p:txBody>
      </p:sp>
      <p:sp>
        <p:nvSpPr>
          <p:cNvPr id="141" name="PlaceHolder 2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</p:sp>
      <p:sp>
        <p:nvSpPr>
          <p:cNvPr id="142" name="PlaceHolder 3"/>
          <p:cNvSpPr>
            <a:spLocks noGrp="1"/>
          </p:cNvSpPr>
          <p:nvPr>
            <p:ph type="body"/>
          </p:nvPr>
        </p:nvSpPr>
        <p:spPr>
          <a:xfrm>
            <a:off x="914400" y="4343400"/>
            <a:ext cx="5028840" cy="4114440"/>
          </a:xfrm>
          <a:prstGeom prst="rect">
            <a:avLst/>
          </a:prstGeom>
        </p:spPr>
        <p:txBody>
          <a:bodyPr>
            <a:noAutofit/>
          </a:bodyPr>
          <a:lstStyle/>
          <a:p>
            <a:endParaRPr lang="pl-PL" sz="2000" b="0" strike="noStrike" spc="-1" dirty="0">
              <a:latin typeface="Arial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TextShape 1"/>
          <p:cNvSpPr txBox="1"/>
          <p:nvPr/>
        </p:nvSpPr>
        <p:spPr>
          <a:xfrm>
            <a:off x="3886200" y="8686800"/>
            <a:ext cx="2971440" cy="456840"/>
          </a:xfrm>
          <a:prstGeom prst="rect">
            <a:avLst/>
          </a:prstGeom>
          <a:noFill/>
          <a:ln w="9360">
            <a:noFill/>
          </a:ln>
        </p:spPr>
        <p:txBody>
          <a:bodyPr anchor="b">
            <a:noAutofit/>
          </a:bodyPr>
          <a:lstStyle/>
          <a:p>
            <a:pPr algn="r">
              <a:lnSpc>
                <a:spcPct val="100000"/>
              </a:lnSpc>
            </a:pPr>
            <a:fld id="{9CBA163E-9615-4097-BE35-FF6870A01353}" type="slidenum">
              <a:rPr lang="pl-PL" sz="1200" b="0" strike="noStrike" spc="-1">
                <a:latin typeface="Times New Roman"/>
              </a:rPr>
              <a:t>15</a:t>
            </a:fld>
            <a:endParaRPr lang="pl-PL" sz="1200" b="0" strike="noStrike" spc="-1">
              <a:latin typeface="Times New Roman"/>
            </a:endParaRPr>
          </a:p>
        </p:txBody>
      </p:sp>
      <p:sp>
        <p:nvSpPr>
          <p:cNvPr id="144" name="PlaceHolder 2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</p:sp>
      <p:sp>
        <p:nvSpPr>
          <p:cNvPr id="145" name="PlaceHolder 3"/>
          <p:cNvSpPr>
            <a:spLocks noGrp="1"/>
          </p:cNvSpPr>
          <p:nvPr>
            <p:ph type="body"/>
          </p:nvPr>
        </p:nvSpPr>
        <p:spPr>
          <a:xfrm>
            <a:off x="914400" y="4343400"/>
            <a:ext cx="5028840" cy="4114440"/>
          </a:xfrm>
          <a:prstGeom prst="rect">
            <a:avLst/>
          </a:prstGeom>
        </p:spPr>
        <p:txBody>
          <a:bodyPr>
            <a:noAutofit/>
          </a:bodyPr>
          <a:lstStyle/>
          <a:p>
            <a:endParaRPr lang="pl-PL" sz="2000" b="0" strike="noStrike" spc="-1">
              <a:latin typeface="Arial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TextShape 1"/>
          <p:cNvSpPr txBox="1"/>
          <p:nvPr/>
        </p:nvSpPr>
        <p:spPr>
          <a:xfrm>
            <a:off x="3886200" y="8686800"/>
            <a:ext cx="2971440" cy="456840"/>
          </a:xfrm>
          <a:prstGeom prst="rect">
            <a:avLst/>
          </a:prstGeom>
          <a:noFill/>
          <a:ln w="9360">
            <a:noFill/>
          </a:ln>
        </p:spPr>
        <p:txBody>
          <a:bodyPr anchor="b">
            <a:noAutofit/>
          </a:bodyPr>
          <a:lstStyle/>
          <a:p>
            <a:pPr algn="r">
              <a:lnSpc>
                <a:spcPct val="100000"/>
              </a:lnSpc>
            </a:pPr>
            <a:fld id="{303E3B3E-391E-4959-843D-C64778A25DB8}" type="slidenum">
              <a:rPr lang="pl-PL" sz="1200" b="0" strike="noStrike" spc="-1">
                <a:latin typeface="Times New Roman"/>
              </a:rPr>
              <a:t>16</a:t>
            </a:fld>
            <a:endParaRPr lang="pl-PL" sz="1200" b="0" strike="noStrike" spc="-1">
              <a:latin typeface="Times New Roman"/>
            </a:endParaRPr>
          </a:p>
        </p:txBody>
      </p:sp>
      <p:sp>
        <p:nvSpPr>
          <p:cNvPr id="147" name="PlaceHolder 2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</p:sp>
      <p:sp>
        <p:nvSpPr>
          <p:cNvPr id="148" name="PlaceHolder 3"/>
          <p:cNvSpPr>
            <a:spLocks noGrp="1"/>
          </p:cNvSpPr>
          <p:nvPr>
            <p:ph type="body"/>
          </p:nvPr>
        </p:nvSpPr>
        <p:spPr>
          <a:xfrm>
            <a:off x="914400" y="4343400"/>
            <a:ext cx="5028840" cy="4114440"/>
          </a:xfrm>
          <a:prstGeom prst="rect">
            <a:avLst/>
          </a:prstGeom>
        </p:spPr>
        <p:txBody>
          <a:bodyPr>
            <a:noAutofit/>
          </a:bodyPr>
          <a:lstStyle/>
          <a:p>
            <a:endParaRPr lang="pl-PL" sz="2000" b="0" strike="noStrike" spc="-1">
              <a:latin typeface="Arial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pl-PL" sz="24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pl-PL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pl-PL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pl-PL" sz="24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3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pl-PL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1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pl-PL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2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pl-PL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3" name="PlaceHolder 5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pl-PL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pl-PL" sz="24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3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pl-PL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6" name="PlaceHolder 3"/>
          <p:cNvSpPr>
            <a:spLocks noGrp="1"/>
          </p:cNvSpPr>
          <p:nvPr>
            <p:ph type="body"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pl-PL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7" name="PlaceHolder 4"/>
          <p:cNvSpPr>
            <a:spLocks noGrp="1"/>
          </p:cNvSpPr>
          <p:nvPr>
            <p:ph type="body"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pl-PL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8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pl-PL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9" name="PlaceHolder 6"/>
          <p:cNvSpPr>
            <a:spLocks noGrp="1"/>
          </p:cNvSpPr>
          <p:nvPr>
            <p:ph type="body"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pl-PL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0" name="PlaceHolder 7"/>
          <p:cNvSpPr>
            <a:spLocks noGrp="1"/>
          </p:cNvSpPr>
          <p:nvPr>
            <p:ph type="body"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pl-PL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pl-PL" sz="24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47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pl-PL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pl-PL" sz="24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4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pl-PL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pl-PL" sz="24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51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pl-PL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2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pl-PL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pl-PL" sz="2400" b="0" strike="noStrike" spc="-1">
              <a:solidFill>
                <a:srgbClr val="000000"/>
              </a:solid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PlaceHolder 1"/>
          <p:cNvSpPr>
            <a:spLocks noGrp="1"/>
          </p:cNvSpPr>
          <p:nvPr>
            <p:ph type="subTitle"/>
          </p:nvPr>
        </p:nvSpPr>
        <p:spPr>
          <a:xfrm>
            <a:off x="457200" y="274680"/>
            <a:ext cx="8229240" cy="52977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pl-PL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pl-PL" sz="24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5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pl-PL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7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pl-PL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8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pl-PL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pl-PL" sz="24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pl-PL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pl-PL" sz="24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6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pl-PL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1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pl-PL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2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pl-PL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pl-PL" sz="24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6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pl-PL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5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pl-PL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6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pl-PL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pl-PL" sz="24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6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pl-PL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9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pl-PL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pl-PL" sz="24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71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pl-PL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2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pl-PL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3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pl-PL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4" name="PlaceHolder 5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pl-PL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pl-PL" sz="24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7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pl-PL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7" name="PlaceHolder 3"/>
          <p:cNvSpPr>
            <a:spLocks noGrp="1"/>
          </p:cNvSpPr>
          <p:nvPr>
            <p:ph type="body"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pl-PL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8" name="PlaceHolder 4"/>
          <p:cNvSpPr>
            <a:spLocks noGrp="1"/>
          </p:cNvSpPr>
          <p:nvPr>
            <p:ph type="body"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pl-PL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9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pl-PL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0" name="PlaceHolder 6"/>
          <p:cNvSpPr>
            <a:spLocks noGrp="1"/>
          </p:cNvSpPr>
          <p:nvPr>
            <p:ph type="body"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pl-PL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1" name="PlaceHolder 7"/>
          <p:cNvSpPr>
            <a:spLocks noGrp="1"/>
          </p:cNvSpPr>
          <p:nvPr>
            <p:ph type="body"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pl-PL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pl-PL"/>
              <a:t>Kliknij, aby edytować styl wzorca podtytułu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B991BE-21EE-40F4-B38E-8AA93ABC8377}" type="datetimeFigureOut">
              <a:rPr lang="pl-PL" smtClean="0"/>
              <a:t>14.11.2025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C99B6-D93B-4924-8BC0-B5C478820981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49615807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B991BE-21EE-40F4-B38E-8AA93ABC8377}" type="datetimeFigureOut">
              <a:rPr lang="pl-PL" smtClean="0"/>
              <a:t>14.11.2025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C99B6-D93B-4924-8BC0-B5C478820981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7158160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82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82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B991BE-21EE-40F4-B38E-8AA93ABC8377}" type="datetimeFigureOut">
              <a:rPr lang="pl-PL" smtClean="0"/>
              <a:t>14.11.2025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C99B6-D93B-4924-8BC0-B5C478820981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96293802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B991BE-21EE-40F4-B38E-8AA93ABC8377}" type="datetimeFigureOut">
              <a:rPr lang="pl-PL" smtClean="0"/>
              <a:t>14.11.2025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C99B6-D93B-4924-8BC0-B5C478820981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53203112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B991BE-21EE-40F4-B38E-8AA93ABC8377}" type="datetimeFigureOut">
              <a:rPr lang="pl-PL" smtClean="0"/>
              <a:t>14.11.2025</a:t>
            </a:fld>
            <a:endParaRPr lang="pl-P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C99B6-D93B-4924-8BC0-B5C478820981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4764321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pl-PL" sz="24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pl-PL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B991BE-21EE-40F4-B38E-8AA93ABC8377}" type="datetimeFigureOut">
              <a:rPr lang="pl-PL" smtClean="0"/>
              <a:t>14.11.2025</a:t>
            </a:fld>
            <a:endParaRPr lang="pl-P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C99B6-D93B-4924-8BC0-B5C478820981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80358488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B991BE-21EE-40F4-B38E-8AA93ABC8377}" type="datetimeFigureOut">
              <a:rPr lang="pl-PL" smtClean="0"/>
              <a:t>14.11.2025</a:t>
            </a:fld>
            <a:endParaRPr lang="pl-P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C99B6-D93B-4924-8BC0-B5C478820981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85025055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B991BE-21EE-40F4-B38E-8AA93ABC8377}" type="datetimeFigureOut">
              <a:rPr lang="pl-PL" smtClean="0"/>
              <a:t>14.11.2025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C99B6-D93B-4924-8BC0-B5C478820981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65373018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pl-PL"/>
              <a:t>Kliknij ikonę, aby dodać obraz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B991BE-21EE-40F4-B38E-8AA93ABC8377}" type="datetimeFigureOut">
              <a:rPr lang="pl-PL" smtClean="0"/>
              <a:t>14.11.2025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C99B6-D93B-4924-8BC0-B5C478820981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55710511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B991BE-21EE-40F4-B38E-8AA93ABC8377}" type="datetimeFigureOut">
              <a:rPr lang="pl-PL" smtClean="0"/>
              <a:t>14.11.2025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C99B6-D93B-4924-8BC0-B5C478820981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21967398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B991BE-21EE-40F4-B38E-8AA93ABC8377}" type="datetimeFigureOut">
              <a:rPr lang="pl-PL" smtClean="0"/>
              <a:t>14.11.2025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C99B6-D93B-4924-8BC0-B5C478820981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33120513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D4FCB51C-5234-8E79-A715-C0F7DA89424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061186E1-DFB7-6EBE-CBCA-DC3BBB52FB6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l-PL"/>
              <a:t>Kliknij, aby edytować styl wzorca podtytułu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E1A8E626-AF9F-C2A6-AF3E-5DB5FDFA80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81E2A8-1C14-4106-9D76-340BF54E3117}" type="datetimeFigureOut">
              <a:rPr lang="pl-PL" smtClean="0"/>
              <a:t>14.11.2025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09BC05C0-D24E-F44D-A859-9CC2486BD6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2B6871ED-055A-B63D-F4CD-2B8C7B4F9D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721B5-6A3D-4AED-9D39-39AB1A9B9B5A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18164588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4B60B2B2-EE58-E95D-07A0-7511847AC1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D1F9573E-435C-F965-18FE-D6825520696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D08EA006-C982-3C07-32B4-ABEE9EB5B7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81E2A8-1C14-4106-9D76-340BF54E3117}" type="datetimeFigureOut">
              <a:rPr lang="pl-PL" smtClean="0"/>
              <a:t>14.11.2025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C3BFF355-73F9-C682-2629-6AB38132AF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C9EDA1F2-2749-AC15-9C67-97B849DAAB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721B5-6A3D-4AED-9D39-39AB1A9B9B5A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537392674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999F9DEE-171D-3A35-9A64-C5E9B8D9C1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E5136EEE-07A8-747C-E132-CD4B54662B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9B3047DF-152E-049C-10E2-93B9D240DF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81E2A8-1C14-4106-9D76-340BF54E3117}" type="datetimeFigureOut">
              <a:rPr lang="pl-PL" smtClean="0"/>
              <a:t>14.11.2025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98E16CAB-8F2D-ED64-7049-12F4149615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34D4E770-7235-112D-A279-12873DF9B3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721B5-6A3D-4AED-9D39-39AB1A9B9B5A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95171003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E37FB1A2-6CDA-A4A5-F6E8-16D783AEB6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02FB2860-1439-3191-F0E4-9D200158E02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6D471EAF-6165-25C9-3559-89C5C32B4DF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115538AE-88E7-F936-BE6F-2ED615EDF1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81E2A8-1C14-4106-9D76-340BF54E3117}" type="datetimeFigureOut">
              <a:rPr lang="pl-PL" smtClean="0"/>
              <a:t>14.11.2025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40676231-B662-9076-3796-A237A67295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15FF114C-7919-7B99-C948-9A8319F4AD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721B5-6A3D-4AED-9D39-39AB1A9B9B5A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1001898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pl-PL" sz="24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pl-PL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pl-PL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341A8CB9-706D-499B-70FF-CC17BABBBA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07238D9D-4336-8674-D2D8-69CE506CD52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25E7DCA1-415F-B83B-B3A8-BD1A0A75B72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tekstu 4">
            <a:extLst>
              <a:ext uri="{FF2B5EF4-FFF2-40B4-BE49-F238E27FC236}">
                <a16:creationId xmlns:a16="http://schemas.microsoft.com/office/drawing/2014/main" id="{B64ABE77-7741-2B11-8E0F-08E9874DF46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id="{784CE143-A906-3B1C-D996-51B1996E324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7" name="Symbol zastępczy daty 6">
            <a:extLst>
              <a:ext uri="{FF2B5EF4-FFF2-40B4-BE49-F238E27FC236}">
                <a16:creationId xmlns:a16="http://schemas.microsoft.com/office/drawing/2014/main" id="{36BB618C-F331-10D8-296A-D0995EB96F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81E2A8-1C14-4106-9D76-340BF54E3117}" type="datetimeFigureOut">
              <a:rPr lang="pl-PL" smtClean="0"/>
              <a:t>14.11.2025</a:t>
            </a:fld>
            <a:endParaRPr lang="pl-PL"/>
          </a:p>
        </p:txBody>
      </p:sp>
      <p:sp>
        <p:nvSpPr>
          <p:cNvPr id="8" name="Symbol zastępczy stopki 7">
            <a:extLst>
              <a:ext uri="{FF2B5EF4-FFF2-40B4-BE49-F238E27FC236}">
                <a16:creationId xmlns:a16="http://schemas.microsoft.com/office/drawing/2014/main" id="{C81BA735-DA5F-DBFC-4642-A120B6DE3A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>
            <a:extLst>
              <a:ext uri="{FF2B5EF4-FFF2-40B4-BE49-F238E27FC236}">
                <a16:creationId xmlns:a16="http://schemas.microsoft.com/office/drawing/2014/main" id="{0F545ECA-B1D5-9338-F85A-38B27FFB54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721B5-6A3D-4AED-9D39-39AB1A9B9B5A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573002656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CAAFB23E-B123-F303-2FD5-1EEA74D22B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daty 2">
            <a:extLst>
              <a:ext uri="{FF2B5EF4-FFF2-40B4-BE49-F238E27FC236}">
                <a16:creationId xmlns:a16="http://schemas.microsoft.com/office/drawing/2014/main" id="{8C8F3784-725B-2E7B-E425-E28BBAE32F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81E2A8-1C14-4106-9D76-340BF54E3117}" type="datetimeFigureOut">
              <a:rPr lang="pl-PL" smtClean="0"/>
              <a:t>14.11.2025</a:t>
            </a:fld>
            <a:endParaRPr lang="pl-PL"/>
          </a:p>
        </p:txBody>
      </p:sp>
      <p:sp>
        <p:nvSpPr>
          <p:cNvPr id="4" name="Symbol zastępczy stopki 3">
            <a:extLst>
              <a:ext uri="{FF2B5EF4-FFF2-40B4-BE49-F238E27FC236}">
                <a16:creationId xmlns:a16="http://schemas.microsoft.com/office/drawing/2014/main" id="{91C39E70-B786-BA59-D7CD-8F1E2F52C3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98D1C976-E05E-FDBC-5CAC-48F411C9BD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721B5-6A3D-4AED-9D39-39AB1A9B9B5A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22212391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>
            <a:extLst>
              <a:ext uri="{FF2B5EF4-FFF2-40B4-BE49-F238E27FC236}">
                <a16:creationId xmlns:a16="http://schemas.microsoft.com/office/drawing/2014/main" id="{995C0CF5-2B04-BBEC-F266-82CC921D8C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81E2A8-1C14-4106-9D76-340BF54E3117}" type="datetimeFigureOut">
              <a:rPr lang="pl-PL" smtClean="0"/>
              <a:t>14.11.2025</a:t>
            </a:fld>
            <a:endParaRPr lang="pl-PL"/>
          </a:p>
        </p:txBody>
      </p:sp>
      <p:sp>
        <p:nvSpPr>
          <p:cNvPr id="3" name="Symbol zastępczy stopki 2">
            <a:extLst>
              <a:ext uri="{FF2B5EF4-FFF2-40B4-BE49-F238E27FC236}">
                <a16:creationId xmlns:a16="http://schemas.microsoft.com/office/drawing/2014/main" id="{D0C8B0B2-063E-76B4-4442-4082E99656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1D5A21A7-E112-9B3F-E1DD-732DA93D94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721B5-6A3D-4AED-9D39-39AB1A9B9B5A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169170871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A8489D68-18E1-0FD7-00E7-06D52E0C93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4DFEF622-65C3-5CFD-854B-9230733DE8E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E464E125-6568-E954-87AE-EEA5EE6C33D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C413F731-18D2-0B5A-0052-9093D5CD80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81E2A8-1C14-4106-9D76-340BF54E3117}" type="datetimeFigureOut">
              <a:rPr lang="pl-PL" smtClean="0"/>
              <a:t>14.11.2025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82E415BC-4F6A-489E-88C5-66D060644D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2FDD7390-BF57-94EC-839D-8D4FBCA3FF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721B5-6A3D-4AED-9D39-39AB1A9B9B5A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126138890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C03F8EA6-5F0A-2D17-BA96-EC3C5547D7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obrazu 2">
            <a:extLst>
              <a:ext uri="{FF2B5EF4-FFF2-40B4-BE49-F238E27FC236}">
                <a16:creationId xmlns:a16="http://schemas.microsoft.com/office/drawing/2014/main" id="{80AC25F9-85B0-E74E-C692-AA080055C58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7A814E31-0DBE-5CCD-30E3-38DA0437A79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220AA940-D848-FD20-B883-370F80D2E1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81E2A8-1C14-4106-9D76-340BF54E3117}" type="datetimeFigureOut">
              <a:rPr lang="pl-PL" smtClean="0"/>
              <a:t>14.11.2025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64191602-F1E1-C28B-A797-030D5C7ECA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6EDFC952-1ED7-9B4E-B37C-50630AD1A6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721B5-6A3D-4AED-9D39-39AB1A9B9B5A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683641330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E1F5A050-60A7-F080-878E-8CC1BBF664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>
            <a:extLst>
              <a:ext uri="{FF2B5EF4-FFF2-40B4-BE49-F238E27FC236}">
                <a16:creationId xmlns:a16="http://schemas.microsoft.com/office/drawing/2014/main" id="{B781274D-090A-EEFB-40A0-64DAB231DDD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2DE908BA-6D7C-97CB-E751-215622F27C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81E2A8-1C14-4106-9D76-340BF54E3117}" type="datetimeFigureOut">
              <a:rPr lang="pl-PL" smtClean="0"/>
              <a:t>14.11.2025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3AD89733-757F-2A37-A7A0-197FCBF6A2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D7D93849-4BB3-E6EA-42A4-6C07A34FE0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721B5-6A3D-4AED-9D39-39AB1A9B9B5A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732337737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>
            <a:extLst>
              <a:ext uri="{FF2B5EF4-FFF2-40B4-BE49-F238E27FC236}">
                <a16:creationId xmlns:a16="http://schemas.microsoft.com/office/drawing/2014/main" id="{14D1EF7D-B624-6D20-A2D6-32D73A28C71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>
            <a:extLst>
              <a:ext uri="{FF2B5EF4-FFF2-40B4-BE49-F238E27FC236}">
                <a16:creationId xmlns:a16="http://schemas.microsoft.com/office/drawing/2014/main" id="{A9E68D5F-0C41-D1FB-8845-E6A961E6BF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4A218EDB-F65D-A8D6-9F1B-351C652F55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81E2A8-1C14-4106-9D76-340BF54E3117}" type="datetimeFigureOut">
              <a:rPr lang="pl-PL" smtClean="0"/>
              <a:t>14.11.2025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106DDDA5-C276-EA07-C9A6-092C140754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EB3756F6-1F36-F51A-768F-409C8F53EA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721B5-6A3D-4AED-9D39-39AB1A9B9B5A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0204542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pl-PL" sz="2400" b="0" strike="noStrike" spc="-1">
              <a:solidFill>
                <a:srgbClr val="000000"/>
              </a:solid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subTitle"/>
          </p:nvPr>
        </p:nvSpPr>
        <p:spPr>
          <a:xfrm>
            <a:off x="457200" y="274680"/>
            <a:ext cx="8229240" cy="52977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pl-PL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pl-PL" sz="24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1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pl-PL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6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pl-PL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7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pl-PL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pl-PL" sz="24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1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pl-PL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0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pl-PL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1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pl-PL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pl-PL" sz="24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2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pl-PL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4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pl-PL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5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pl-PL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0.xml"/><Relationship Id="rId10" Type="http://schemas.openxmlformats.org/officeDocument/2006/relationships/slideLayout" Target="../slideLayouts/slideLayout45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pl-PL" sz="4400" b="0" strike="noStrike" spc="-1">
                <a:solidFill>
                  <a:srgbClr val="000000"/>
                </a:solidFill>
                <a:latin typeface="Calibri"/>
              </a:rPr>
              <a:t>Kliknij, aby edytować styl</a:t>
            </a:r>
            <a:endParaRPr lang="pl-PL" sz="44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dt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endParaRPr lang="pl-PL" sz="2400" b="0" strike="noStrike" spc="-1">
              <a:latin typeface="Times New Roman"/>
            </a:endParaRPr>
          </a:p>
        </p:txBody>
      </p:sp>
      <p:sp>
        <p:nvSpPr>
          <p:cNvPr id="2" name="PlaceHolder 3"/>
          <p:cNvSpPr>
            <a:spLocks noGrp="1"/>
          </p:cNvSpPr>
          <p:nvPr>
            <p:ph type="ftr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endParaRPr lang="pl-PL" sz="2400" b="0" strike="noStrike" spc="-1">
              <a:latin typeface="Times New Roman"/>
            </a:endParaRPr>
          </a:p>
        </p:txBody>
      </p:sp>
      <p:sp>
        <p:nvSpPr>
          <p:cNvPr id="3" name="PlaceHolder 4"/>
          <p:cNvSpPr>
            <a:spLocks noGrp="1"/>
          </p:cNvSpPr>
          <p:nvPr>
            <p:ph type="sldNum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pPr algn="r">
              <a:lnSpc>
                <a:spcPct val="100000"/>
              </a:lnSpc>
            </a:pPr>
            <a:fld id="{EEFA2822-FEF8-4754-8EE8-CA7926229AED}" type="slidenum">
              <a:rPr lang="pl-PL" sz="1200" b="0" strike="noStrike" spc="-1">
                <a:solidFill>
                  <a:srgbClr val="8B8B8B"/>
                </a:solidFill>
                <a:latin typeface="Times New Roman"/>
              </a:rPr>
              <a:t>‹#›</a:t>
            </a:fld>
            <a:endParaRPr lang="pl-PL" sz="1200" b="0" strike="noStrike" spc="-1">
              <a:latin typeface="Times New Roman"/>
            </a:endParaRPr>
          </a:p>
        </p:txBody>
      </p:sp>
      <p:sp>
        <p:nvSpPr>
          <p:cNvPr id="4" name="PlaceHolder 5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pl-PL" sz="3200" b="0" strike="noStrike" spc="-1">
                <a:solidFill>
                  <a:srgbClr val="000000"/>
                </a:solidFill>
                <a:latin typeface="Calibri"/>
              </a:rPr>
              <a:t>Kliknij, aby edytować format tekstu konspektu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pl-PL" sz="2400" b="0" strike="noStrike" spc="-1">
                <a:solidFill>
                  <a:srgbClr val="000000"/>
                </a:solidFill>
                <a:latin typeface="Calibri"/>
              </a:rPr>
              <a:t>Drugi poziom konspektu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pl-PL" sz="2000" b="0" strike="noStrike" spc="-1">
                <a:solidFill>
                  <a:srgbClr val="000000"/>
                </a:solidFill>
                <a:latin typeface="Calibri"/>
              </a:rPr>
              <a:t>Trzeci poziom konspektu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pl-PL" sz="2000" b="0" strike="noStrike" spc="-1">
                <a:solidFill>
                  <a:srgbClr val="000000"/>
                </a:solidFill>
                <a:latin typeface="Calibri"/>
              </a:rPr>
              <a:t>Czwarty poziom konspektu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pl-PL" sz="2000" b="0" strike="noStrike" spc="-1">
                <a:solidFill>
                  <a:srgbClr val="000000"/>
                </a:solidFill>
                <a:latin typeface="Calibri"/>
              </a:rPr>
              <a:t>Piąty poziom konspektu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pl-PL" sz="2000" b="0" strike="noStrike" spc="-1">
                <a:solidFill>
                  <a:srgbClr val="000000"/>
                </a:solidFill>
                <a:latin typeface="Calibri"/>
              </a:rPr>
              <a:t>Szósty poziom konspektu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pl-PL" sz="2000" b="0" strike="noStrike" spc="-1">
                <a:solidFill>
                  <a:srgbClr val="000000"/>
                </a:solidFill>
                <a:latin typeface="Calibri"/>
              </a:rPr>
              <a:t>Siódmy poziom konspektu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pl-PL" sz="4400" b="0" strike="noStrike" spc="-1">
                <a:solidFill>
                  <a:srgbClr val="000000"/>
                </a:solidFill>
                <a:latin typeface="Calibri"/>
              </a:rPr>
              <a:t>Kliknij, aby edytować styl</a:t>
            </a:r>
            <a:endParaRPr lang="pl-PL" sz="44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42" name="PlaceHolder 2"/>
          <p:cNvSpPr>
            <a:spLocks noGrp="1"/>
          </p:cNvSpPr>
          <p:nvPr>
            <p:ph type="dt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endParaRPr lang="pl-PL" sz="2400" b="0" strike="noStrike" spc="-1">
              <a:latin typeface="Times New Roman"/>
            </a:endParaRPr>
          </a:p>
        </p:txBody>
      </p:sp>
      <p:sp>
        <p:nvSpPr>
          <p:cNvPr id="43" name="PlaceHolder 3"/>
          <p:cNvSpPr>
            <a:spLocks noGrp="1"/>
          </p:cNvSpPr>
          <p:nvPr>
            <p:ph type="ftr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endParaRPr lang="pl-PL" sz="2400" b="0" strike="noStrike" spc="-1">
              <a:latin typeface="Times New Roman"/>
            </a:endParaRPr>
          </a:p>
        </p:txBody>
      </p:sp>
      <p:sp>
        <p:nvSpPr>
          <p:cNvPr id="44" name="PlaceHolder 4"/>
          <p:cNvSpPr>
            <a:spLocks noGrp="1"/>
          </p:cNvSpPr>
          <p:nvPr>
            <p:ph type="sldNum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pPr algn="r">
              <a:lnSpc>
                <a:spcPct val="100000"/>
              </a:lnSpc>
            </a:pPr>
            <a:fld id="{FF5609B2-E90E-48F4-A2F9-4518692CF18F}" type="slidenum">
              <a:rPr lang="pl-PL" sz="1200" b="0" strike="noStrike" spc="-1">
                <a:solidFill>
                  <a:srgbClr val="8B8B8B"/>
                </a:solidFill>
                <a:latin typeface="Times New Roman"/>
              </a:rPr>
              <a:t>‹#›</a:t>
            </a:fld>
            <a:endParaRPr lang="pl-PL" sz="1200" b="0" strike="noStrike" spc="-1">
              <a:latin typeface="Times New Roman"/>
            </a:endParaRPr>
          </a:p>
        </p:txBody>
      </p:sp>
      <p:sp>
        <p:nvSpPr>
          <p:cNvPr id="45" name="PlaceHolder 5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pl-PL" sz="3200" b="0" strike="noStrike" spc="-1">
                <a:solidFill>
                  <a:srgbClr val="000000"/>
                </a:solidFill>
                <a:latin typeface="Calibri"/>
              </a:rPr>
              <a:t>Kliknij, aby edytować format tekstu konspektu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pl-PL" sz="2400" b="0" strike="noStrike" spc="-1">
                <a:solidFill>
                  <a:srgbClr val="000000"/>
                </a:solidFill>
                <a:latin typeface="Calibri"/>
              </a:rPr>
              <a:t>Drugi poziom konspektu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pl-PL" sz="2000" b="0" strike="noStrike" spc="-1">
                <a:solidFill>
                  <a:srgbClr val="000000"/>
                </a:solidFill>
                <a:latin typeface="Calibri"/>
              </a:rPr>
              <a:t>Trzeci poziom konspektu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pl-PL" sz="2000" b="0" strike="noStrike" spc="-1">
                <a:solidFill>
                  <a:srgbClr val="000000"/>
                </a:solidFill>
                <a:latin typeface="Calibri"/>
              </a:rPr>
              <a:t>Czwarty poziom konspektu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pl-PL" sz="2000" b="0" strike="noStrike" spc="-1">
                <a:solidFill>
                  <a:srgbClr val="000000"/>
                </a:solidFill>
                <a:latin typeface="Calibri"/>
              </a:rPr>
              <a:t>Piąty poziom konspektu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pl-PL" sz="2000" b="0" strike="noStrike" spc="-1">
                <a:solidFill>
                  <a:srgbClr val="000000"/>
                </a:solidFill>
                <a:latin typeface="Calibri"/>
              </a:rPr>
              <a:t>Szósty poziom konspektu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pl-PL" sz="2000" b="0" strike="noStrike" spc="-1">
                <a:solidFill>
                  <a:srgbClr val="000000"/>
                </a:solidFill>
                <a:latin typeface="Calibri"/>
              </a:rPr>
              <a:t>Siódmy poziom konspektu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5B991BE-21EE-40F4-B38E-8AA93ABC8377}" type="datetimeFigureOut">
              <a:rPr lang="pl-PL" smtClean="0"/>
              <a:t>14.11.2025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D9C99B6-D93B-4924-8BC0-B5C478820981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8062701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>
            <a:extLst>
              <a:ext uri="{FF2B5EF4-FFF2-40B4-BE49-F238E27FC236}">
                <a16:creationId xmlns:a16="http://schemas.microsoft.com/office/drawing/2014/main" id="{4CD824E8-4863-382B-6366-9848C572D1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5C32219F-11BA-4314-69AE-001175993A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6175F573-3F23-785F-8C7C-5CFE4A7A2E2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581E2A8-1C14-4106-9D76-340BF54E3117}" type="datetimeFigureOut">
              <a:rPr lang="pl-PL" smtClean="0"/>
              <a:t>14.11.2025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C39558DE-0850-781C-24A8-55E15B29916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8B36DF4C-EFC2-5951-48E3-DCC4A98966D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91721B5-6A3D-4AED-9D39-39AB1A9B9B5A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0710177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hyperlink" Target="https://ipn.gov.pl/pl/historia-z-ipn/215418,Konstytucja-kwietniowa-czyli-ustroj-prezydencki.html" TargetMode="External"/><Relationship Id="rId13" Type="http://schemas.openxmlformats.org/officeDocument/2006/relationships/hyperlink" Target="https://www.crimsoneducation.org/us/blog/how-to-get-into-lse" TargetMode="External"/><Relationship Id="rId18" Type="http://schemas.openxmlformats.org/officeDocument/2006/relationships/hyperlink" Target="https://www.national-geographic.pl/traveler/kierunki/trobriandy-argonauta-zachodniego-pacyfiku/" TargetMode="External"/><Relationship Id="rId3" Type="http://schemas.openxmlformats.org/officeDocument/2006/relationships/hyperlink" Target="https://www.wojsko-polskie.pl/bitwa-warszawska" TargetMode="External"/><Relationship Id="rId7" Type="http://schemas.openxmlformats.org/officeDocument/2006/relationships/hyperlink" Target="https://ipn.gov.pl/pl/historia-z-ipn/143587,Infografika-IPN-Przewrot-majowy-1926.html" TargetMode="External"/><Relationship Id="rId12" Type="http://schemas.openxmlformats.org/officeDocument/2006/relationships/hyperlink" Target="https://muzhp.pl/kalendarium/utworzenie-ligi-narodowej" TargetMode="External"/><Relationship Id="rId17" Type="http://schemas.openxmlformats.org/officeDocument/2006/relationships/hyperlink" Target="https://tezeusz.pl/mit-magia-religia-bronislaw-malinowski" TargetMode="External"/><Relationship Id="rId2" Type="http://schemas.openxmlformats.org/officeDocument/2006/relationships/notesSlide" Target="../notesSlides/notesSlide6.xml"/><Relationship Id="rId16" Type="http://schemas.openxmlformats.org/officeDocument/2006/relationships/hyperlink" Target="https://pl.wikipedia.org/wiki/Wyspy_Trobrianda" TargetMode="External"/><Relationship Id="rId1" Type="http://schemas.openxmlformats.org/officeDocument/2006/relationships/slideLayout" Target="../slideLayouts/slideLayout17.xml"/><Relationship Id="rId6" Type="http://schemas.openxmlformats.org/officeDocument/2006/relationships/hyperlink" Target="https://miniaturyhistoryczne.blogspot.com/2018/01/goscie-konstancina-marchwicki.html" TargetMode="External"/><Relationship Id="rId11" Type="http://schemas.openxmlformats.org/officeDocument/2006/relationships/hyperlink" Target="https://encyclopedia.ushmm.org/content/pl/article/operation-reinhard-einsatz-reinhard" TargetMode="External"/><Relationship Id="rId5" Type="http://schemas.openxmlformats.org/officeDocument/2006/relationships/hyperlink" Target="http://historianadotyk.pl/bronislaw-malinowski-7-04-1884-16-05-1942" TargetMode="External"/><Relationship Id="rId15" Type="http://schemas.openxmlformats.org/officeDocument/2006/relationships/hyperlink" Target="https://niezlasztuka.net/o-sztuce/witkacy-w-tropikach/" TargetMode="External"/><Relationship Id="rId10" Type="http://schemas.openxmlformats.org/officeDocument/2006/relationships/hyperlink" Target="https://muzeum1939.pl/narodowe-swieto-niepodleglosci/aktualnosci/4971.html" TargetMode="External"/><Relationship Id="rId4" Type="http://schemas.openxmlformats.org/officeDocument/2006/relationships/hyperlink" Target="https://pl.wikipedia.org/wiki/Bronis%C5%82aw_Malinowski_(antropolog)" TargetMode="External"/><Relationship Id="rId9" Type="http://schemas.openxmlformats.org/officeDocument/2006/relationships/hyperlink" Target="https://pl.wikipedia.org/wiki/Lucjan_Malinowski" TargetMode="External"/><Relationship Id="rId14" Type="http://schemas.openxmlformats.org/officeDocument/2006/relationships/hyperlink" Target="https://krakow.pl/aktualnosci/103981,34,komunikat,uj_rzadzi.html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TextShape 1"/>
          <p:cNvSpPr txBox="1"/>
          <p:nvPr/>
        </p:nvSpPr>
        <p:spPr>
          <a:xfrm>
            <a:off x="126720" y="390960"/>
            <a:ext cx="8892000" cy="107964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/>
          </a:bodyPr>
          <a:lstStyle/>
          <a:p>
            <a:pPr algn="ctr">
              <a:lnSpc>
                <a:spcPct val="100000"/>
              </a:lnSpc>
            </a:pPr>
            <a:r>
              <a:rPr lang="pl-PL" sz="3800" b="1" strike="noStrike" spc="-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Polscy uczeni, odkrywcy i wynalazcy</a:t>
            </a:r>
            <a:endParaRPr lang="pl-PL" sz="3800" b="0" strike="noStrike" spc="-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9" name="TextShape 2"/>
          <p:cNvSpPr txBox="1"/>
          <p:nvPr/>
        </p:nvSpPr>
        <p:spPr>
          <a:xfrm>
            <a:off x="1763640" y="4077000"/>
            <a:ext cx="6479640" cy="2592000"/>
          </a:xfrm>
          <a:prstGeom prst="rect">
            <a:avLst/>
          </a:prstGeom>
          <a:noFill/>
          <a:ln w="0">
            <a:noFill/>
          </a:ln>
        </p:spPr>
        <p:txBody>
          <a:bodyPr>
            <a:normAutofit fontScale="92500" lnSpcReduction="20000"/>
          </a:bodyPr>
          <a:lstStyle/>
          <a:p>
            <a:pPr>
              <a:lnSpc>
                <a:spcPct val="120000"/>
              </a:lnSpc>
              <a:tabLst>
                <a:tab pos="0" algn="l"/>
              </a:tabLst>
            </a:pPr>
            <a:r>
              <a:rPr lang="pl-PL" b="1" spc="-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Dawid Gorzelak</a:t>
            </a:r>
            <a:br>
              <a:rPr lang="pl-PL" sz="1800" b="1" strike="noStrike" spc="-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pl-PL" sz="1800" b="1" strike="noStrike" spc="-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Patryk </a:t>
            </a:r>
            <a:r>
              <a:rPr lang="pl-PL" sz="1800" b="1" strike="noStrike" spc="-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Grzmil</a:t>
            </a:r>
            <a:endParaRPr lang="pl-PL" sz="1800" b="1" strike="noStrike" spc="-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tabLst>
                <a:tab pos="0" algn="l"/>
              </a:tabLst>
            </a:pPr>
            <a:r>
              <a:rPr lang="pl-PL" sz="1800" b="1" strike="noStrike" spc="-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Natalia Krzywdzińska</a:t>
            </a:r>
          </a:p>
          <a:p>
            <a:pPr>
              <a:lnSpc>
                <a:spcPct val="120000"/>
              </a:lnSpc>
              <a:spcBef>
                <a:spcPts val="601"/>
              </a:spcBef>
              <a:tabLst>
                <a:tab pos="0" algn="l"/>
              </a:tabLst>
            </a:pPr>
            <a:r>
              <a:rPr lang="pl-PL" sz="1800" b="0" strike="noStrike" spc="-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Kierunek studiów: Inżynieria danych</a:t>
            </a:r>
            <a:br>
              <a:rPr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pl-PL" sz="1800" b="0" strike="noStrike" spc="-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Wydział Zarządzania i Modelowania Komputerowego</a:t>
            </a:r>
            <a:endParaRPr lang="pl-PL" sz="1800" b="0" strike="noStrike" spc="-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  <a:spcBef>
                <a:spcPts val="601"/>
              </a:spcBef>
              <a:spcAft>
                <a:spcPts val="601"/>
              </a:spcAft>
              <a:tabLst>
                <a:tab pos="0" algn="l"/>
              </a:tabLst>
            </a:pPr>
            <a:r>
              <a:rPr lang="pl-PL" sz="1800" b="1" strike="noStrike" spc="-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Politechnika Świętokrzyska</a:t>
            </a:r>
            <a:br>
              <a:rPr lang="pl-PL" spc="-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pl-PL" spc="-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s098695@student.tu.kielce.pl</a:t>
            </a:r>
            <a:br>
              <a:rPr lang="pl-PL" spc="-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pl-PL" spc="-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s086236@student.tu.kielce.pl</a:t>
            </a:r>
            <a:br>
              <a:rPr lang="pl-PL" spc="-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pl-PL" spc="-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s098245@student.tu.kielce.pl</a:t>
            </a:r>
          </a:p>
          <a:p>
            <a:pPr>
              <a:lnSpc>
                <a:spcPct val="100000"/>
              </a:lnSpc>
              <a:spcBef>
                <a:spcPts val="601"/>
              </a:spcBef>
              <a:spcAft>
                <a:spcPts val="601"/>
              </a:spcAft>
              <a:tabLst>
                <a:tab pos="0" algn="l"/>
              </a:tabLst>
            </a:pPr>
            <a:endParaRPr lang="pl-PL" sz="1800" b="0" strike="noStrike" spc="-1" dirty="0">
              <a:latin typeface="Arial"/>
            </a:endParaRPr>
          </a:p>
          <a:p>
            <a:pPr>
              <a:lnSpc>
                <a:spcPct val="120000"/>
              </a:lnSpc>
              <a:tabLst>
                <a:tab pos="0" algn="l"/>
              </a:tabLst>
            </a:pPr>
            <a:endParaRPr lang="pl-PL" sz="1800" b="0" strike="noStrike" spc="-1" dirty="0">
              <a:latin typeface="Arial"/>
            </a:endParaRPr>
          </a:p>
        </p:txBody>
      </p:sp>
      <p:sp>
        <p:nvSpPr>
          <p:cNvPr id="90" name="CustomShape 3"/>
          <p:cNvSpPr/>
          <p:nvPr/>
        </p:nvSpPr>
        <p:spPr>
          <a:xfrm>
            <a:off x="107640" y="1989000"/>
            <a:ext cx="8892000" cy="1295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>
            <a:normAutofit/>
          </a:bodyPr>
          <a:lstStyle/>
          <a:p>
            <a:pPr algn="ctr">
              <a:lnSpc>
                <a:spcPct val="100000"/>
              </a:lnSpc>
              <a:tabLst>
                <a:tab pos="0" algn="l"/>
              </a:tabLst>
            </a:pPr>
            <a:r>
              <a:rPr lang="pl-PL" sz="6000" b="1" strike="noStrike" spc="-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Bronisław Malinowski</a:t>
            </a:r>
            <a:endParaRPr lang="pl-PL" sz="6000" b="0" strike="noStrike" spc="-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98702ABF-7238-85C7-FF25-E6BFF71C21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9717" y="0"/>
            <a:ext cx="8686800" cy="964185"/>
          </a:xfrm>
        </p:spPr>
        <p:txBody>
          <a:bodyPr/>
          <a:lstStyle/>
          <a:p>
            <a:pPr algn="ctr"/>
            <a:r>
              <a:rPr lang="pl-PL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Magia, nauka i religia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A0235E11-F910-C840-D233-250D9DBFCE51}"/>
              </a:ext>
            </a:extLst>
          </p:cNvPr>
          <p:cNvSpPr>
            <a:spLocks noGrp="1"/>
          </p:cNvSpPr>
          <p:nvPr>
            <p:ph type="body"/>
          </p:nvPr>
        </p:nvSpPr>
        <p:spPr>
          <a:xfrm>
            <a:off x="309717" y="1140542"/>
            <a:ext cx="5137354" cy="5417574"/>
          </a:xfrm>
        </p:spPr>
        <p:txBody>
          <a:bodyPr>
            <a:normAutofit fontScale="55000" lnSpcReduction="20000"/>
          </a:bodyPr>
          <a:lstStyle/>
          <a:p>
            <a:pPr lvl="1">
              <a:lnSpc>
                <a:spcPct val="150000"/>
              </a:lnSpc>
            </a:pPr>
            <a:r>
              <a:rPr lang="pl-PL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Magia</a:t>
            </a:r>
            <a:endParaRPr lang="pl-PL" sz="2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71500" lvl="1" indent="-5715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l-PL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Stosowana, gdy wynik jest niepewny </a:t>
            </a:r>
          </a:p>
          <a:p>
            <a:pPr marL="571500" lvl="1" indent="-5715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l-PL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Nie jest używana przy bezpiecznych czynnościach </a:t>
            </a:r>
          </a:p>
          <a:p>
            <a:pPr marL="571500" lvl="1" indent="-5715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l-PL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 na celu osiągnąć jakiś efekt </a:t>
            </a:r>
          </a:p>
          <a:p>
            <a:pPr marL="571500" lvl="1" indent="-5715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l-PL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Daje poczucie bezpieczeństwa.</a:t>
            </a:r>
          </a:p>
          <a:p>
            <a:pPr lvl="1">
              <a:lnSpc>
                <a:spcPct val="150000"/>
              </a:lnSpc>
            </a:pPr>
            <a:r>
              <a:rPr lang="pl-PL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Religia</a:t>
            </a:r>
            <a:endParaRPr lang="pl-PL" sz="2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71500" lvl="1" indent="-5715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l-PL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Wiara w siły wyższe.</a:t>
            </a:r>
          </a:p>
          <a:p>
            <a:pPr marL="571500" lvl="1" indent="-5715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l-PL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Nie zmienia efektu, pomaga pogodzić się z losem.</a:t>
            </a:r>
          </a:p>
          <a:p>
            <a:pPr marL="571500" lvl="1" indent="-5715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l-PL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Pojawia się przy ważnych momentach życia (narodziny, śmierć, choroba).</a:t>
            </a:r>
          </a:p>
          <a:p>
            <a:pPr marL="571500" lvl="1" indent="-5715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l-PL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Daje poczucie sensu i porządek moralny.</a:t>
            </a:r>
          </a:p>
          <a:p>
            <a:pPr lvl="1">
              <a:lnSpc>
                <a:spcPct val="150000"/>
              </a:lnSpc>
            </a:pPr>
            <a:r>
              <a:rPr lang="pl-PL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Nauka</a:t>
            </a:r>
            <a:endParaRPr lang="pl-PL" sz="2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71500" lvl="1" indent="-5715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l-PL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Stosowana, gdy chcemy przewidzieć i kontrolować przebieg zdarzeń </a:t>
            </a:r>
          </a:p>
          <a:p>
            <a:pPr marL="571500" lvl="1" indent="-5715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l-PL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Opiera się na obserwacji i doświadczeniu, a nie na rytuałach czy zaklęciach.</a:t>
            </a:r>
          </a:p>
          <a:p>
            <a:pPr marL="571500" lvl="1" indent="-5715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l-PL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Pozwala poznać prawa przyrody i zależności między zjawiskami.</a:t>
            </a:r>
          </a:p>
          <a:p>
            <a:pPr marL="571500" lvl="1" indent="-5715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l-PL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Jej celem jest skuteczne działanie w świecie przyrody, nie zajmuje się sensem życia ani siłami wyższymi.</a:t>
            </a:r>
          </a:p>
          <a:p>
            <a:endParaRPr lang="pl-PL" dirty="0"/>
          </a:p>
        </p:txBody>
      </p:sp>
      <p:pic>
        <p:nvPicPr>
          <p:cNvPr id="4098" name="Picture 2" descr="Dzieła Tom 7 Mit magia religia - Bronisław Malinowski | książka w  tezeusz.pl książki promocje, używane książki, nowości wydawnicze">
            <a:extLst>
              <a:ext uri="{FF2B5EF4-FFF2-40B4-BE49-F238E27FC236}">
                <a16:creationId xmlns:a16="http://schemas.microsoft.com/office/drawing/2014/main" id="{3F1C2656-3A03-AAA7-0C93-E548A7C45B9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2918" y="1014566"/>
            <a:ext cx="3251365" cy="48847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8383366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TextShape 1"/>
          <p:cNvSpPr txBox="1"/>
          <p:nvPr/>
        </p:nvSpPr>
        <p:spPr>
          <a:xfrm>
            <a:off x="347911" y="-304799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/>
            <a:r>
              <a:rPr lang="pl-PL" sz="3370" b="1" strike="noStrike" spc="-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Argonauta</a:t>
            </a:r>
            <a:endParaRPr lang="pl-PL" sz="3370" b="0" strike="noStrike" spc="-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8" name="TextShape 2"/>
          <p:cNvSpPr txBox="1"/>
          <p:nvPr/>
        </p:nvSpPr>
        <p:spPr>
          <a:xfrm>
            <a:off x="255639" y="678650"/>
            <a:ext cx="8622889" cy="3618271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>
            <a:normAutofit fontScale="99500" lnSpcReduction="10000"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pl-PL" sz="1800" b="0" strike="noStrike" spc="-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 1914 roku udało mu się uzyskać środki na badania na Wyspach </a:t>
            </a:r>
            <a:r>
              <a:rPr lang="pl-PL" sz="1800" b="0" strike="noStrike" spc="-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Trobriandzkich</a:t>
            </a:r>
            <a:r>
              <a:rPr lang="pl-PL" sz="1800" b="0" strike="noStrike" spc="-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W pierwszej fazie podróży na wschód towarzyszył mu jako fotograf i rysownik Stanisław Ignacy Witkiewicz (Witkacy), który na wieść o wybuchu wojny opuścił przyjaciela i wrócił do kraju.</a:t>
            </a:r>
          </a:p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pl-PL" sz="1800" b="0" strike="noStrike" spc="-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Bronisław Malinowski kontynuował badania terenowe podczas kolejnych wypraw do Australii i Oceanii. Efektem tych podróży i przeprowadzonych tam badań stała się publikacja Argonauci zachodniego Pacyfiku, w której antropolog opisał przede wszystkim tamtejszy system wymiany rytualnej kula (polegający na okrężnej wymianie przedmiotów posiadających znaczenie symboliczno-obrzędowe) i określił podstawy funkcjonalizmu polegającego na założeniu, że każde, nawet najmniejsze, zjawisko kulturowe ma jakąś funkcję ważną dla całości systemu społecznego. Każdy element kultury istnieje, w rozumieniu Malinowskiego, jako środek do realizacji określonego celu tj. zaspokojenia konkretnej potrzeby.</a:t>
            </a:r>
          </a:p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endParaRPr lang="pl-PL" sz="1800" b="0" strike="noStrike" spc="-1" dirty="0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109" name="Obraz 108"/>
          <p:cNvPicPr/>
          <p:nvPr/>
        </p:nvPicPr>
        <p:blipFill>
          <a:blip r:embed="rId2"/>
          <a:stretch/>
        </p:blipFill>
        <p:spPr>
          <a:xfrm>
            <a:off x="4678408" y="4195974"/>
            <a:ext cx="4200120" cy="2520000"/>
          </a:xfrm>
          <a:prstGeom prst="rect">
            <a:avLst/>
          </a:prstGeom>
          <a:ln w="0">
            <a:noFill/>
          </a:ln>
        </p:spPr>
      </p:pic>
      <p:pic>
        <p:nvPicPr>
          <p:cNvPr id="2" name="Obraz 1">
            <a:extLst>
              <a:ext uri="{FF2B5EF4-FFF2-40B4-BE49-F238E27FC236}">
                <a16:creationId xmlns:a16="http://schemas.microsoft.com/office/drawing/2014/main" id="{0E0FD796-211E-71E1-E58D-0B479F58D8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5472" y="4137730"/>
            <a:ext cx="4311444" cy="2578244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E247F51A-21AF-D1D6-BF6A-BB70446896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323" y="51942"/>
            <a:ext cx="9045677" cy="1142640"/>
          </a:xfrm>
        </p:spPr>
        <p:txBody>
          <a:bodyPr/>
          <a:lstStyle/>
          <a:p>
            <a:pPr algn="ctr"/>
            <a:r>
              <a:rPr lang="pl-PL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Bronisław Malinowski: Ojciec Funkcjonalizmu</a:t>
            </a:r>
            <a:br>
              <a:rPr lang="pl-PL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pl-PL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pole tekstowe 9">
            <a:extLst>
              <a:ext uri="{FF2B5EF4-FFF2-40B4-BE49-F238E27FC236}">
                <a16:creationId xmlns:a16="http://schemas.microsoft.com/office/drawing/2014/main" id="{2A081423-68B8-059D-162C-A9C6335CE01A}"/>
              </a:ext>
            </a:extLst>
          </p:cNvPr>
          <p:cNvSpPr txBox="1"/>
          <p:nvPr/>
        </p:nvSpPr>
        <p:spPr>
          <a:xfrm>
            <a:off x="98323" y="931088"/>
            <a:ext cx="9045677" cy="4985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Główne Założenia Funkcjonalizmu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Instrumentalna Teoria Kultury: </a:t>
            </a:r>
            <a:r>
              <a:rPr lang="pl-PL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Służy do zaspokajania potrzeb ludzkich (biologicznych, psychicznych, społecznych).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Funkcja</a:t>
            </a:r>
            <a:r>
              <a:rPr lang="pl-PL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Każdy element kultury ma określony cel w systemie. W kulturze nie ma przypadków ani reliktów.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Holizm i Integracja: </a:t>
            </a:r>
            <a:r>
              <a:rPr lang="pl-PL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Kultura to zintegrowany i spójny system.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Relatywizm: </a:t>
            </a:r>
            <a:r>
              <a:rPr lang="pl-PL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Wszystkie kultury są równe, ponieważ skutecznie realizują swój cel.</a:t>
            </a:r>
          </a:p>
          <a:p>
            <a:endParaRPr lang="pl-PL" sz="19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pl-PL" sz="1900" dirty="0"/>
          </a:p>
        </p:txBody>
      </p:sp>
    </p:spTree>
    <p:extLst>
      <p:ext uri="{BB962C8B-B14F-4D97-AF65-F5344CB8AC3E}">
        <p14:creationId xmlns:p14="http://schemas.microsoft.com/office/powerpoint/2010/main" val="66615236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TextShape 1"/>
          <p:cNvSpPr txBox="1"/>
          <p:nvPr/>
        </p:nvSpPr>
        <p:spPr>
          <a:xfrm>
            <a:off x="457200" y="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/>
            <a:r>
              <a:rPr lang="pl-PL" sz="3370" b="1" strike="noStrike" spc="-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Twórca nowoczesnej antropologii terenowej</a:t>
            </a:r>
            <a:endParaRPr lang="pl-PL" sz="3370" b="0" strike="noStrike" spc="-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4" name="TextShape 2"/>
          <p:cNvSpPr txBox="1"/>
          <p:nvPr/>
        </p:nvSpPr>
        <p:spPr>
          <a:xfrm>
            <a:off x="324000" y="973394"/>
            <a:ext cx="5319716" cy="5653548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>
            <a:normAutofit fontScale="98500" lnSpcReduction="10000"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pl-PL" sz="2000" b="0" strike="noStrike" spc="-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 czasów Malinowskiego w antropologii dominuje styl pracy oparty na lekturze i analizie tekstów (tzw. antropologia gabinetowa). Antropolodzy rzadko prowadzą badania w terenie. Koncentrują się na zagadnieniach szokujących, o znamionach sensacji, stanowczo odbiegających od norm świata zachodniego.</a:t>
            </a:r>
          </a:p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pl-PL" sz="2000" b="0" strike="noStrike" spc="-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Malinowski na podstawie własnego dwuletniego doświadczenia w badaniu społeczności </a:t>
            </a:r>
            <a:r>
              <a:rPr lang="pl-PL" sz="2000" b="0" strike="noStrike" spc="-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Trobriandczyków</a:t>
            </a:r>
            <a:r>
              <a:rPr lang="pl-PL" sz="2000" b="0" strike="noStrike" spc="-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sformułował postulaty i reguły, którymi powinien kierować się antropolog w terenie. Według niego dobry badacz skupia się na postrzeganiu świata oczyma tubylca, wnika w jego sposoby myślenia i odczuwania, aż zrozumie, co się za nimi kryje. Ustala, co jest normą, zwyczajem czy powszechną regułą obowiązującą w badanej społeczności.</a:t>
            </a:r>
          </a:p>
        </p:txBody>
      </p:sp>
      <p:pic>
        <p:nvPicPr>
          <p:cNvPr id="115" name="Obraz 114"/>
          <p:cNvPicPr/>
          <p:nvPr/>
        </p:nvPicPr>
        <p:blipFill>
          <a:blip r:embed="rId2"/>
          <a:stretch/>
        </p:blipFill>
        <p:spPr>
          <a:xfrm>
            <a:off x="6292800" y="1602720"/>
            <a:ext cx="2527200" cy="397728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TextShape 1"/>
          <p:cNvSpPr txBox="1"/>
          <p:nvPr/>
        </p:nvSpPr>
        <p:spPr>
          <a:xfrm>
            <a:off x="457200" y="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/>
            <a:r>
              <a:rPr lang="pl-PL" sz="3600" b="1" strike="noStrike" spc="-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Życie seksualne dzikich</a:t>
            </a:r>
            <a:endParaRPr lang="pl-PL" sz="3600" b="0" strike="noStrike" spc="-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1" name="TextShape 2"/>
          <p:cNvSpPr txBox="1"/>
          <p:nvPr/>
        </p:nvSpPr>
        <p:spPr>
          <a:xfrm>
            <a:off x="294968" y="1259999"/>
            <a:ext cx="5105752" cy="5484929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>
            <a:normAutofit fontScale="93000"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pl-PL" sz="2000" b="0" strike="noStrike" spc="-1" dirty="0">
                <a:solidFill>
                  <a:srgbClr val="000000"/>
                </a:solidFill>
                <a:latin typeface="Calibri"/>
              </a:rPr>
              <a:t>Monografia Bronisława Malinowskiego została opublikowana po raz pierwszy w 1929 roku. Była drugą z cyklu trzech książek poświęconych mieszkańcom Wysp </a:t>
            </a:r>
            <a:r>
              <a:rPr lang="pl-PL" sz="2000" b="0" strike="noStrike" spc="-1" dirty="0" err="1">
                <a:solidFill>
                  <a:srgbClr val="000000"/>
                </a:solidFill>
                <a:latin typeface="Calibri"/>
              </a:rPr>
              <a:t>Trobrianda</a:t>
            </a:r>
            <a:r>
              <a:rPr lang="pl-PL" sz="2000" b="0" strike="noStrike" spc="-1" dirty="0">
                <a:solidFill>
                  <a:srgbClr val="000000"/>
                </a:solidFill>
                <a:latin typeface="Calibri"/>
              </a:rPr>
              <a:t>. Książka od chwili wydania uważana jest za jedną z najważniejszych prac antropologicznych. W pracy tej Malinowski opisał szczegółowo obyczajowość </a:t>
            </a:r>
            <a:r>
              <a:rPr lang="pl-PL" sz="2000" b="0" strike="noStrike" spc="-1" dirty="0" err="1">
                <a:solidFill>
                  <a:srgbClr val="000000"/>
                </a:solidFill>
                <a:latin typeface="Calibri"/>
              </a:rPr>
              <a:t>Trobriandczyków</a:t>
            </a:r>
            <a:r>
              <a:rPr lang="pl-PL" sz="2000" b="0" strike="noStrike" spc="-1" dirty="0">
                <a:solidFill>
                  <a:srgbClr val="000000"/>
                </a:solidFill>
                <a:latin typeface="Calibri"/>
              </a:rPr>
              <a:t>, ich poglądy i zwyczaje.</a:t>
            </a:r>
          </a:p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pl-PL" sz="2000" b="0" strike="noStrike" spc="-1" dirty="0">
                <a:solidFill>
                  <a:srgbClr val="000000"/>
                </a:solidFill>
                <a:latin typeface="Calibri"/>
              </a:rPr>
              <a:t>Pierwsze wydanie ukazało się nakładem G. </a:t>
            </a:r>
            <a:r>
              <a:rPr lang="pl-PL" sz="2000" b="0" strike="noStrike" spc="-1" dirty="0" err="1">
                <a:solidFill>
                  <a:srgbClr val="000000"/>
                </a:solidFill>
                <a:latin typeface="Calibri"/>
              </a:rPr>
              <a:t>Routledge</a:t>
            </a:r>
            <a:r>
              <a:rPr lang="pl-PL" sz="2000" b="0" strike="noStrike" spc="-1" dirty="0">
                <a:solidFill>
                  <a:srgbClr val="000000"/>
                </a:solidFill>
                <a:latin typeface="Calibri"/>
              </a:rPr>
              <a:t> &amp; Sons w 1929 roku. Malinowski dedykował książkę swojemu przyjacielowi Tadeuszowi </a:t>
            </a:r>
            <a:r>
              <a:rPr lang="pl-PL" sz="2000" b="0" strike="noStrike" spc="-1" dirty="0" err="1">
                <a:solidFill>
                  <a:srgbClr val="000000"/>
                </a:solidFill>
                <a:latin typeface="Calibri"/>
              </a:rPr>
              <a:t>Szymberskiemu</a:t>
            </a:r>
            <a:r>
              <a:rPr lang="pl-PL" sz="2000" b="0" strike="noStrike" spc="-1" dirty="0">
                <a:solidFill>
                  <a:srgbClr val="000000"/>
                </a:solidFill>
                <a:latin typeface="Calibri"/>
              </a:rPr>
              <a:t>. Dzieło poprzedził przedmową </a:t>
            </a:r>
            <a:r>
              <a:rPr lang="pl-PL" sz="2000" b="0" strike="noStrike" spc="-1" dirty="0" err="1">
                <a:solidFill>
                  <a:srgbClr val="000000"/>
                </a:solidFill>
                <a:latin typeface="Calibri"/>
              </a:rPr>
              <a:t>Havelocka</a:t>
            </a:r>
            <a:r>
              <a:rPr lang="pl-PL" sz="2000" b="0" strike="noStrike" spc="-1" dirty="0">
                <a:solidFill>
                  <a:srgbClr val="000000"/>
                </a:solidFill>
                <a:latin typeface="Calibri"/>
              </a:rPr>
              <a:t> </a:t>
            </a:r>
            <a:r>
              <a:rPr lang="pl-PL" sz="2000" b="0" strike="noStrike" spc="-1" dirty="0" err="1">
                <a:solidFill>
                  <a:srgbClr val="000000"/>
                </a:solidFill>
                <a:latin typeface="Calibri"/>
              </a:rPr>
              <a:t>Ellisa</a:t>
            </a:r>
            <a:r>
              <a:rPr lang="pl-PL" sz="2000" b="0" strike="noStrike" spc="-1" dirty="0">
                <a:solidFill>
                  <a:srgbClr val="000000"/>
                </a:solidFill>
                <a:latin typeface="Calibri"/>
              </a:rPr>
              <a:t>. Praca w tłumaczeniu Andrzeja Waligórskiego i Józefa Chałasińskiego została wydana w Polsce po raz pierwszy w 1938 roku.</a:t>
            </a:r>
          </a:p>
        </p:txBody>
      </p:sp>
      <p:pic>
        <p:nvPicPr>
          <p:cNvPr id="112" name="Obraz 111"/>
          <p:cNvPicPr/>
          <p:nvPr/>
        </p:nvPicPr>
        <p:blipFill>
          <a:blip r:embed="rId2"/>
          <a:stretch/>
        </p:blipFill>
        <p:spPr>
          <a:xfrm>
            <a:off x="5725185" y="1614353"/>
            <a:ext cx="2561760" cy="397728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TextShape 1"/>
          <p:cNvSpPr txBox="1"/>
          <p:nvPr/>
        </p:nvSpPr>
        <p:spPr>
          <a:xfrm>
            <a:off x="0" y="83160"/>
            <a:ext cx="9143640" cy="60912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/>
          </a:bodyPr>
          <a:lstStyle/>
          <a:p>
            <a:pPr algn="ctr">
              <a:lnSpc>
                <a:spcPct val="100000"/>
              </a:lnSpc>
            </a:pPr>
            <a:r>
              <a:rPr lang="pl-PL" sz="3200" b="1" strike="noStrike" spc="-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Wybrane publikacje</a:t>
            </a:r>
            <a:endParaRPr lang="pl-PL" sz="3200" b="0" strike="noStrike" spc="-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7" name="Picture 2"/>
          <p:cNvPicPr/>
          <p:nvPr/>
        </p:nvPicPr>
        <p:blipFill>
          <a:blip r:embed="rId3"/>
          <a:stretch/>
        </p:blipFill>
        <p:spPr>
          <a:xfrm>
            <a:off x="3420000" y="1074960"/>
            <a:ext cx="2009160" cy="3428640"/>
          </a:xfrm>
          <a:prstGeom prst="rect">
            <a:avLst/>
          </a:prstGeom>
          <a:ln w="0">
            <a:noFill/>
          </a:ln>
        </p:spPr>
      </p:pic>
      <p:pic>
        <p:nvPicPr>
          <p:cNvPr id="118" name="Picture 4"/>
          <p:cNvPicPr/>
          <p:nvPr/>
        </p:nvPicPr>
        <p:blipFill>
          <a:blip r:embed="rId4"/>
          <a:stretch/>
        </p:blipFill>
        <p:spPr>
          <a:xfrm>
            <a:off x="479160" y="1074960"/>
            <a:ext cx="1980000" cy="3428640"/>
          </a:xfrm>
          <a:prstGeom prst="rect">
            <a:avLst/>
          </a:prstGeom>
          <a:ln w="0">
            <a:noFill/>
          </a:ln>
        </p:spPr>
      </p:pic>
      <p:pic>
        <p:nvPicPr>
          <p:cNvPr id="119" name="Picture 10"/>
          <p:cNvPicPr/>
          <p:nvPr/>
        </p:nvPicPr>
        <p:blipFill>
          <a:blip r:embed="rId5"/>
          <a:stretch/>
        </p:blipFill>
        <p:spPr>
          <a:xfrm>
            <a:off x="6388560" y="1068120"/>
            <a:ext cx="2275920" cy="3416760"/>
          </a:xfrm>
          <a:prstGeom prst="rect">
            <a:avLst/>
          </a:prstGeom>
          <a:ln w="0">
            <a:noFill/>
          </a:ln>
        </p:spPr>
      </p:pic>
      <p:sp>
        <p:nvSpPr>
          <p:cNvPr id="120" name="CustomShape 2"/>
          <p:cNvSpPr/>
          <p:nvPr/>
        </p:nvSpPr>
        <p:spPr>
          <a:xfrm>
            <a:off x="2948400" y="4860720"/>
            <a:ext cx="2952000" cy="1034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en-US" sz="1400" b="1" strike="noStrike" cap="all" spc="-1" dirty="0">
                <a:solidFill>
                  <a:srgbClr val="000000"/>
                </a:solidFill>
                <a:latin typeface="Times New Roman"/>
              </a:rPr>
              <a:t>„Argonauts of the Western Pacific", Londyn 1922, </a:t>
            </a:r>
            <a:r>
              <a:rPr lang="en-US" sz="1400" b="1" strike="noStrike" cap="all" spc="-1" dirty="0" err="1">
                <a:solidFill>
                  <a:srgbClr val="000000"/>
                </a:solidFill>
                <a:latin typeface="Times New Roman"/>
              </a:rPr>
              <a:t>pierwsze</a:t>
            </a:r>
            <a:r>
              <a:rPr lang="en-US" sz="1400" b="1" strike="noStrike" cap="all" spc="-1" dirty="0">
                <a:solidFill>
                  <a:srgbClr val="000000"/>
                </a:solidFill>
                <a:latin typeface="Times New Roman"/>
              </a:rPr>
              <a:t> </a:t>
            </a:r>
            <a:r>
              <a:rPr lang="en-US" sz="1400" b="1" strike="noStrike" cap="all" spc="-1" dirty="0" err="1">
                <a:solidFill>
                  <a:srgbClr val="000000"/>
                </a:solidFill>
                <a:latin typeface="Times New Roman"/>
              </a:rPr>
              <a:t>wydanie</a:t>
            </a:r>
            <a:endParaRPr lang="pl-PL" sz="14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endParaRPr lang="pl-PL" sz="1400" b="0" strike="noStrike" spc="-1" dirty="0">
              <a:latin typeface="Arial"/>
            </a:endParaRPr>
          </a:p>
        </p:txBody>
      </p:sp>
      <p:sp>
        <p:nvSpPr>
          <p:cNvPr id="121" name="CustomShape 3"/>
          <p:cNvSpPr/>
          <p:nvPr/>
        </p:nvSpPr>
        <p:spPr>
          <a:xfrm>
            <a:off x="-147240" y="4860720"/>
            <a:ext cx="3233160" cy="1095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en-US" sz="1400" b="1" strike="noStrike" cap="all" spc="-1" dirty="0">
                <a:solidFill>
                  <a:srgbClr val="000000"/>
                </a:solidFill>
                <a:latin typeface="Times New Roman"/>
              </a:rPr>
              <a:t>„Sexual Life of Savages", Londyn 1929 - </a:t>
            </a:r>
            <a:r>
              <a:rPr lang="en-US" sz="1400" b="1" strike="noStrike" cap="all" spc="-1" dirty="0" err="1">
                <a:solidFill>
                  <a:srgbClr val="000000"/>
                </a:solidFill>
                <a:latin typeface="Times New Roman"/>
              </a:rPr>
              <a:t>pierwsze</a:t>
            </a:r>
            <a:r>
              <a:rPr lang="en-US" sz="1400" b="1" strike="noStrike" cap="all" spc="-1" dirty="0">
                <a:solidFill>
                  <a:srgbClr val="000000"/>
                </a:solidFill>
                <a:latin typeface="Times New Roman"/>
              </a:rPr>
              <a:t> </a:t>
            </a:r>
            <a:r>
              <a:rPr lang="en-US" sz="1400" b="1" strike="noStrike" cap="all" spc="-1" dirty="0" err="1">
                <a:solidFill>
                  <a:srgbClr val="000000"/>
                </a:solidFill>
                <a:latin typeface="Times New Roman"/>
              </a:rPr>
              <a:t>wydanie</a:t>
            </a:r>
            <a:endParaRPr lang="pl-PL" sz="14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endParaRPr lang="pl-PL" sz="1400" b="0" strike="noStrike" spc="-1" dirty="0">
              <a:latin typeface="Arial"/>
            </a:endParaRPr>
          </a:p>
        </p:txBody>
      </p:sp>
      <p:sp>
        <p:nvSpPr>
          <p:cNvPr id="122" name="CustomShape 4"/>
          <p:cNvSpPr/>
          <p:nvPr/>
        </p:nvSpPr>
        <p:spPr>
          <a:xfrm>
            <a:off x="5931360" y="4716000"/>
            <a:ext cx="3233160" cy="1248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pl-PL" sz="2400" b="1" strike="noStrike" cap="all" spc="-1" dirty="0">
                <a:solidFill>
                  <a:srgbClr val="000000"/>
                </a:solidFill>
                <a:latin typeface="Times New Roman"/>
              </a:rPr>
              <a:t>„</a:t>
            </a:r>
            <a:r>
              <a:rPr lang="pl-PL" sz="1400" b="1" strike="noStrike" cap="all" spc="-1" dirty="0">
                <a:solidFill>
                  <a:srgbClr val="000000"/>
                </a:solidFill>
                <a:latin typeface="Times New Roman"/>
              </a:rPr>
              <a:t>Życie seksualne dzikich" - okładka pierwszego polskiego wydania - 1938 rok</a:t>
            </a:r>
            <a:endParaRPr lang="pl-PL" sz="14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endParaRPr lang="pl-PL" sz="1400" b="0" strike="noStrike" spc="-1" dirty="0">
              <a:latin typeface="Arial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TextShape 1"/>
          <p:cNvSpPr txBox="1"/>
          <p:nvPr/>
        </p:nvSpPr>
        <p:spPr>
          <a:xfrm>
            <a:off x="-120389" y="68826"/>
            <a:ext cx="9143640" cy="5482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80500" lnSpcReduction="20000"/>
          </a:bodyPr>
          <a:lstStyle/>
          <a:p>
            <a:pPr algn="ctr">
              <a:lnSpc>
                <a:spcPct val="100000"/>
              </a:lnSpc>
            </a:pPr>
            <a:r>
              <a:rPr lang="pl-PL" sz="4400" b="1" strike="noStrike" spc="-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Źródła</a:t>
            </a:r>
            <a:endParaRPr lang="pl-PL" sz="4400" b="0" strike="noStrike" spc="-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4" name="CustomShape 2"/>
          <p:cNvSpPr/>
          <p:nvPr/>
        </p:nvSpPr>
        <p:spPr>
          <a:xfrm>
            <a:off x="467640" y="1124640"/>
            <a:ext cx="8208720" cy="701239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7000"/>
              </a:lnSpc>
              <a:spcAft>
                <a:spcPts val="799"/>
              </a:spcAft>
            </a:pPr>
            <a:endParaRPr lang="pl-PL" sz="1600" b="0" strike="noStrike" spc="-1" dirty="0">
              <a:latin typeface="Arial"/>
            </a:endParaRPr>
          </a:p>
          <a:p>
            <a:pPr>
              <a:lnSpc>
                <a:spcPct val="107000"/>
              </a:lnSpc>
              <a:spcAft>
                <a:spcPts val="799"/>
              </a:spcAft>
            </a:pPr>
            <a:endParaRPr lang="pl-PL" sz="1600" b="0" strike="noStrike" spc="-1" dirty="0">
              <a:latin typeface="Arial"/>
            </a:endParaRPr>
          </a:p>
        </p:txBody>
      </p:sp>
      <p:sp>
        <p:nvSpPr>
          <p:cNvPr id="4" name="pole tekstowe 3">
            <a:extLst>
              <a:ext uri="{FF2B5EF4-FFF2-40B4-BE49-F238E27FC236}">
                <a16:creationId xmlns:a16="http://schemas.microsoft.com/office/drawing/2014/main" id="{B3BE32CC-597F-5AE7-4E24-0D45170B7B88}"/>
              </a:ext>
            </a:extLst>
          </p:cNvPr>
          <p:cNvSpPr txBox="1"/>
          <p:nvPr/>
        </p:nvSpPr>
        <p:spPr>
          <a:xfrm>
            <a:off x="120749" y="617106"/>
            <a:ext cx="8902501" cy="64171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Książki:</a:t>
            </a:r>
          </a:p>
          <a:p>
            <a:pPr marL="228600" indent="-228600">
              <a:buFont typeface="+mj-lt"/>
              <a:buAutoNum type="arabicPeriod"/>
            </a:pPr>
            <a:r>
              <a:rPr lang="pl-PL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Malinowski B., </a:t>
            </a:r>
            <a:r>
              <a:rPr lang="pl-PL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Mit, magia, religia</a:t>
            </a:r>
            <a:r>
              <a:rPr lang="pl-PL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red. A. Kłoskowska, tłum. B. Leś, D. </a:t>
            </a:r>
            <a:r>
              <a:rPr lang="pl-PL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Praszałowicz</a:t>
            </a:r>
            <a:r>
              <a:rPr lang="pl-PL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Warszawa: PWN 1990.</a:t>
            </a:r>
          </a:p>
          <a:p>
            <a:pPr marL="228600" indent="-228600">
              <a:buFont typeface="+mj-lt"/>
              <a:buAutoNum type="arabicPeriod"/>
            </a:pPr>
            <a:r>
              <a:rPr lang="pl-PL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Olszewska-Dyoniziak B., </a:t>
            </a:r>
            <a:r>
              <a:rPr lang="pl-PL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Bronisław Malinowski</a:t>
            </a:r>
            <a:r>
              <a:rPr lang="pl-PL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Zielona Góra 1996.</a:t>
            </a:r>
          </a:p>
          <a:p>
            <a:endParaRPr lang="pl-PL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pl-PL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Źródła internetowe:</a:t>
            </a:r>
          </a:p>
          <a:p>
            <a:pPr marL="228600" indent="-228600">
              <a:buFont typeface="+mj-lt"/>
              <a:buAutoNum type="arabicPeriod"/>
            </a:pPr>
            <a:r>
              <a:rPr lang="pl-PL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Bitwa Warszawska, Wojsko Polskie – </a:t>
            </a:r>
            <a:r>
              <a:rPr lang="pl-PL" sz="1200" dirty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https://www.wojsko-polskie.pl/bitwa-warszawska</a:t>
            </a:r>
            <a:r>
              <a:rPr lang="pl-PL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[dostęp: 8.11.2025]</a:t>
            </a:r>
          </a:p>
          <a:p>
            <a:pPr marL="228600" indent="-228600">
              <a:buFont typeface="+mj-lt"/>
              <a:buAutoNum type="arabicPeriod"/>
            </a:pPr>
            <a:r>
              <a:rPr lang="pl-PL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Bronisław Malinowski (antropolog), Wikipedia – </a:t>
            </a:r>
            <a:r>
              <a:rPr lang="pl-PL" sz="1200" dirty="0"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https://pl.wikipedia.org/wiki/Bronis%C5%82aw_Malinowski_(antropolog)</a:t>
            </a:r>
            <a:r>
              <a:rPr lang="pl-PL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[dostęp: 8.11.2025]</a:t>
            </a:r>
          </a:p>
          <a:p>
            <a:pPr marL="228600" indent="-228600">
              <a:buFont typeface="+mj-lt"/>
              <a:buAutoNum type="arabicPeriod"/>
            </a:pPr>
            <a:r>
              <a:rPr lang="pl-PL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Bronisław Malinowski – 7.04.1884–16.05.1942, Historia na dotyk – </a:t>
            </a:r>
            <a:r>
              <a:rPr lang="pl-PL" sz="1200" dirty="0"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http://historianadotyk.pl/bronislaw-malinowski-7-04-1884-16-05-1942</a:t>
            </a:r>
            <a:r>
              <a:rPr lang="pl-PL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[dostęp: 8.11.2025]</a:t>
            </a:r>
          </a:p>
          <a:p>
            <a:pPr marL="228600" indent="-228600">
              <a:buFont typeface="+mj-lt"/>
              <a:buAutoNum type="arabicPeriod"/>
            </a:pPr>
            <a:r>
              <a:rPr lang="pl-PL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Goście Konstancina – Marchwicki, Miniatury Historyczne – </a:t>
            </a:r>
            <a:r>
              <a:rPr lang="pl-PL" sz="1200" dirty="0">
                <a:latin typeface="Times New Roman" panose="02020603050405020304" pitchFamily="18" charset="0"/>
                <a:cs typeface="Times New Roman" panose="02020603050405020304" pitchFamily="18" charset="0"/>
                <a:hlinkClick r:id="rId6"/>
              </a:rPr>
              <a:t>https://miniaturyhistoryczne.blogspot.com/2018/01/goscie-konstancina-marchwicki.html</a:t>
            </a:r>
            <a:r>
              <a:rPr lang="pl-PL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[dostęp: 8.11.2025]</a:t>
            </a:r>
          </a:p>
          <a:p>
            <a:pPr marL="228600" indent="-228600">
              <a:buFont typeface="+mj-lt"/>
              <a:buAutoNum type="arabicPeriod"/>
            </a:pPr>
            <a:r>
              <a:rPr lang="pl-PL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Infografika IPN: Przewrót majowy 1926, IPN – </a:t>
            </a:r>
            <a:r>
              <a:rPr lang="pl-PL" sz="1200" dirty="0">
                <a:latin typeface="Times New Roman" panose="02020603050405020304" pitchFamily="18" charset="0"/>
                <a:cs typeface="Times New Roman" panose="02020603050405020304" pitchFamily="18" charset="0"/>
                <a:hlinkClick r:id="rId7"/>
              </a:rPr>
              <a:t>https://ipn.gov.pl/pl/historia-z-ipn/143587,Infografika-IPN-Przewrot-majowy-1926.html</a:t>
            </a:r>
            <a:r>
              <a:rPr lang="pl-PL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[dostęp: 8.11.2025]</a:t>
            </a:r>
          </a:p>
          <a:p>
            <a:pPr marL="228600" indent="-228600">
              <a:buFont typeface="+mj-lt"/>
              <a:buAutoNum type="arabicPeriod"/>
            </a:pPr>
            <a:r>
              <a:rPr lang="pl-PL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Konstytucja kwietniowa, czyli ustrój prezydencki, IPN – </a:t>
            </a:r>
            <a:r>
              <a:rPr lang="pl-PL" sz="1200" dirty="0">
                <a:latin typeface="Times New Roman" panose="02020603050405020304" pitchFamily="18" charset="0"/>
                <a:cs typeface="Times New Roman" panose="02020603050405020304" pitchFamily="18" charset="0"/>
                <a:hlinkClick r:id="rId8"/>
              </a:rPr>
              <a:t>https://ipn.gov.pl/pl/historia-z-ipn/215418,Konstytucja-kwietniowa-czyli-ustroj-prezydencki.html</a:t>
            </a:r>
            <a:r>
              <a:rPr lang="pl-PL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[dostęp: 8.11.2025]</a:t>
            </a:r>
          </a:p>
          <a:p>
            <a:pPr marL="228600" indent="-228600">
              <a:buFont typeface="+mj-lt"/>
              <a:buAutoNum type="arabicPeriod"/>
            </a:pPr>
            <a:r>
              <a:rPr lang="pl-PL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Lucjan Malinowski, Wikipedia – </a:t>
            </a:r>
            <a:r>
              <a:rPr lang="pl-PL" sz="1200" dirty="0">
                <a:latin typeface="Times New Roman" panose="02020603050405020304" pitchFamily="18" charset="0"/>
                <a:cs typeface="Times New Roman" panose="02020603050405020304" pitchFamily="18" charset="0"/>
                <a:hlinkClick r:id="rId9"/>
              </a:rPr>
              <a:t>https://pl.wikipedia.org/wiki/Lucjan_Malinowski</a:t>
            </a:r>
            <a:r>
              <a:rPr lang="pl-PL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[dostęp: 8.11.2025]</a:t>
            </a:r>
          </a:p>
          <a:p>
            <a:pPr marL="228600" indent="-228600">
              <a:buFont typeface="+mj-lt"/>
              <a:buAutoNum type="arabicPeriod"/>
            </a:pPr>
            <a:r>
              <a:rPr lang="pl-PL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Narodowe Święto Niepodległości – aktualności, Muzeum II Wojny Światowej – </a:t>
            </a:r>
            <a:r>
              <a:rPr lang="pl-PL" sz="1200" dirty="0">
                <a:latin typeface="Times New Roman" panose="02020603050405020304" pitchFamily="18" charset="0"/>
                <a:cs typeface="Times New Roman" panose="02020603050405020304" pitchFamily="18" charset="0"/>
                <a:hlinkClick r:id="rId10"/>
              </a:rPr>
              <a:t>https://muzeum1939.pl/narodowe-swieto-niepodleglosci/aktualnosci/4971.html</a:t>
            </a:r>
            <a:r>
              <a:rPr lang="pl-PL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[dostęp: 8.11.2025]</a:t>
            </a:r>
          </a:p>
          <a:p>
            <a:pPr marL="228600" indent="-228600">
              <a:buFont typeface="+mj-lt"/>
              <a:buAutoNum type="arabicPeriod"/>
            </a:pPr>
            <a:r>
              <a:rPr lang="pl-PL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Operation</a:t>
            </a:r>
            <a:r>
              <a:rPr lang="pl-PL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Reinhard (</a:t>
            </a:r>
            <a:r>
              <a:rPr lang="pl-PL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Einsatz</a:t>
            </a:r>
            <a:r>
              <a:rPr lang="pl-PL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Reinhard), United </a:t>
            </a:r>
            <a:r>
              <a:rPr lang="pl-PL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States</a:t>
            </a:r>
            <a:r>
              <a:rPr lang="pl-PL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Holocaust </a:t>
            </a:r>
            <a:r>
              <a:rPr lang="pl-PL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Memorial</a:t>
            </a:r>
            <a:r>
              <a:rPr lang="pl-PL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pl-PL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Museum</a:t>
            </a:r>
            <a:r>
              <a:rPr lang="pl-PL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pl-PL" sz="1200" dirty="0">
                <a:latin typeface="Times New Roman" panose="02020603050405020304" pitchFamily="18" charset="0"/>
                <a:cs typeface="Times New Roman" panose="02020603050405020304" pitchFamily="18" charset="0"/>
                <a:hlinkClick r:id="rId11"/>
              </a:rPr>
              <a:t>https://encyclopedia.ushmm.org/content/pl/article/operation-reinhard-einsatz-reinhard</a:t>
            </a:r>
            <a:r>
              <a:rPr lang="pl-PL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[dostęp: 8.11.2025]</a:t>
            </a:r>
          </a:p>
          <a:p>
            <a:pPr marL="228600" indent="-228600">
              <a:buFont typeface="+mj-lt"/>
              <a:buAutoNum type="arabicPeriod"/>
            </a:pPr>
            <a:r>
              <a:rPr lang="pl-PL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Utworzenie Ligi Narodowej, Muzeum Historii Polski – </a:t>
            </a:r>
            <a:r>
              <a:rPr lang="pl-PL" sz="1200" dirty="0">
                <a:latin typeface="Times New Roman" panose="02020603050405020304" pitchFamily="18" charset="0"/>
                <a:cs typeface="Times New Roman" panose="02020603050405020304" pitchFamily="18" charset="0"/>
                <a:hlinkClick r:id="rId12"/>
              </a:rPr>
              <a:t>https://muzhp.pl/kalendarium/utworzenie-ligi-narodowej</a:t>
            </a:r>
            <a:r>
              <a:rPr lang="pl-PL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[dostęp: 8.11.2025]</a:t>
            </a:r>
          </a:p>
          <a:p>
            <a:endParaRPr lang="pl-PL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pl-PL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Obrazki/grafiki:</a:t>
            </a:r>
          </a:p>
          <a:p>
            <a:pPr marL="228600" indent="-228600">
              <a:buFont typeface="+mj-lt"/>
              <a:buAutoNum type="arabicPeriod"/>
            </a:pPr>
            <a:r>
              <a:rPr lang="pl-PL" sz="1200" dirty="0">
                <a:latin typeface="Times New Roman" panose="02020603050405020304" pitchFamily="18" charset="0"/>
                <a:cs typeface="Times New Roman" panose="02020603050405020304" pitchFamily="18" charset="0"/>
                <a:hlinkClick r:id="rId13"/>
              </a:rPr>
              <a:t>https://www.crimsoneducation.org/us/blog/how-to-get-into-lse</a:t>
            </a:r>
            <a:r>
              <a:rPr lang="pl-PL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[dostęp: 8.11.2025]</a:t>
            </a:r>
          </a:p>
          <a:p>
            <a:pPr marL="228600" indent="-228600">
              <a:buFont typeface="+mj-lt"/>
              <a:buAutoNum type="arabicPeriod"/>
            </a:pPr>
            <a:r>
              <a:rPr lang="pl-PL" sz="1200" dirty="0">
                <a:latin typeface="Times New Roman" panose="02020603050405020304" pitchFamily="18" charset="0"/>
                <a:cs typeface="Times New Roman" panose="02020603050405020304" pitchFamily="18" charset="0"/>
                <a:hlinkClick r:id="rId14"/>
              </a:rPr>
              <a:t>https://krakow.pl/aktualnosci/103981,34,komunikat,uj_rzadzi.html</a:t>
            </a:r>
            <a:r>
              <a:rPr lang="pl-PL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[dostęp: 8.11.2025]</a:t>
            </a:r>
          </a:p>
          <a:p>
            <a:pPr marL="228600" indent="-228600">
              <a:buFont typeface="+mj-lt"/>
              <a:buAutoNum type="arabicPeriod"/>
            </a:pPr>
            <a:r>
              <a:rPr lang="pl-PL" sz="1200" dirty="0">
                <a:latin typeface="Times New Roman" panose="02020603050405020304" pitchFamily="18" charset="0"/>
                <a:cs typeface="Times New Roman" panose="02020603050405020304" pitchFamily="18" charset="0"/>
                <a:hlinkClick r:id="rId6"/>
              </a:rPr>
              <a:t>https://miniaturyhistoryczne.blogspot.com/2018/01/goscie-konstancina-marchwicki.html</a:t>
            </a:r>
            <a:r>
              <a:rPr lang="pl-PL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[dostęp: 8.11.2025]</a:t>
            </a:r>
          </a:p>
          <a:p>
            <a:pPr marL="228600" indent="-228600">
              <a:buFont typeface="+mj-lt"/>
              <a:buAutoNum type="arabicPeriod"/>
            </a:pPr>
            <a:r>
              <a:rPr lang="pl-PL" sz="1200" dirty="0">
                <a:latin typeface="Times New Roman" panose="02020603050405020304" pitchFamily="18" charset="0"/>
                <a:cs typeface="Times New Roman" panose="02020603050405020304" pitchFamily="18" charset="0"/>
                <a:hlinkClick r:id="rId15"/>
              </a:rPr>
              <a:t>https://niezlasztuka.net/o-sztuce/witkacy-w-tropikach/</a:t>
            </a:r>
            <a:r>
              <a:rPr lang="pl-PL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[dostęp: 8.11.2025]</a:t>
            </a:r>
          </a:p>
          <a:p>
            <a:pPr marL="228600" indent="-228600">
              <a:buFont typeface="+mj-lt"/>
              <a:buAutoNum type="arabicPeriod"/>
            </a:pPr>
            <a:r>
              <a:rPr lang="pl-PL" sz="1200" dirty="0">
                <a:latin typeface="Times New Roman" panose="02020603050405020304" pitchFamily="18" charset="0"/>
                <a:cs typeface="Times New Roman" panose="02020603050405020304" pitchFamily="18" charset="0"/>
                <a:hlinkClick r:id="rId16"/>
              </a:rPr>
              <a:t>https://pl.wikipedia.org/wiki/Wyspy_Trobrianda</a:t>
            </a:r>
            <a:r>
              <a:rPr lang="pl-PL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[dostęp: 8.11.2025]</a:t>
            </a:r>
          </a:p>
          <a:p>
            <a:pPr marL="228600" indent="-228600">
              <a:buFont typeface="+mj-lt"/>
              <a:buAutoNum type="arabicPeriod"/>
            </a:pPr>
            <a:r>
              <a:rPr lang="pl-PL" sz="1200" dirty="0">
                <a:latin typeface="Times New Roman" panose="02020603050405020304" pitchFamily="18" charset="0"/>
                <a:cs typeface="Times New Roman" panose="02020603050405020304" pitchFamily="18" charset="0"/>
                <a:hlinkClick r:id="rId17"/>
              </a:rPr>
              <a:t>https://tezeusz.pl/mit-magia-religia-bronislaw-malinowski</a:t>
            </a:r>
            <a:r>
              <a:rPr lang="pl-PL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[dostęp: 8.11.2025]</a:t>
            </a:r>
          </a:p>
          <a:p>
            <a:pPr marL="228600" indent="-228600">
              <a:buFont typeface="+mj-lt"/>
              <a:buAutoNum type="arabicPeriod"/>
            </a:pPr>
            <a:r>
              <a:rPr lang="pl-PL" sz="1200" dirty="0">
                <a:latin typeface="Times New Roman" panose="02020603050405020304" pitchFamily="18" charset="0"/>
                <a:cs typeface="Times New Roman" panose="02020603050405020304" pitchFamily="18" charset="0"/>
                <a:hlinkClick r:id="rId18"/>
              </a:rPr>
              <a:t>https://www.national-geographic.pl/traveler/kierunki/trobriandy-argonauta-zachodniego-pacyfiku/</a:t>
            </a:r>
            <a:r>
              <a:rPr lang="pl-PL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[dostęp: 8.11.2025]</a:t>
            </a:r>
          </a:p>
          <a:p>
            <a:pPr marL="228600" indent="-228600">
              <a:buFont typeface="+mj-lt"/>
              <a:buAutoNum type="arabicPeriod"/>
            </a:pPr>
            <a:r>
              <a:rPr lang="pl-PL" sz="1200" dirty="0"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http://historianadotyk.pl/bronislaw-malinowski-7-04-1884-16-05-1942</a:t>
            </a:r>
            <a:r>
              <a:rPr lang="pl-PL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[dostęp: 8.11.2025]</a:t>
            </a:r>
          </a:p>
          <a:p>
            <a:endParaRPr lang="pl-PL" sz="1200" dirty="0"/>
          </a:p>
          <a:p>
            <a:pPr>
              <a:buNone/>
            </a:pPr>
            <a:endParaRPr lang="pl-PL" sz="1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TextShape 1"/>
          <p:cNvSpPr txBox="1"/>
          <p:nvPr/>
        </p:nvSpPr>
        <p:spPr>
          <a:xfrm>
            <a:off x="-179280" y="132480"/>
            <a:ext cx="9143640" cy="60912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lnSpcReduction="10000"/>
          </a:bodyPr>
          <a:lstStyle/>
          <a:p>
            <a:pPr algn="ctr">
              <a:lnSpc>
                <a:spcPct val="100000"/>
              </a:lnSpc>
            </a:pPr>
            <a:r>
              <a:rPr lang="pl-PL" sz="3600" b="1" strike="noStrike" spc="-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Informacja w pigułce</a:t>
            </a:r>
            <a:endParaRPr lang="pl-PL" sz="3600" b="0" strike="noStrike" spc="-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2" name="CustomShape 2"/>
          <p:cNvSpPr/>
          <p:nvPr/>
        </p:nvSpPr>
        <p:spPr>
          <a:xfrm>
            <a:off x="3492000" y="963360"/>
            <a:ext cx="5472360" cy="4707527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marL="343080" indent="-34272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pl-PL" sz="2000" b="1" strike="noStrike" spc="-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1908 – doktorat z filozofii na Uniwersytecie Jagiellońskim </a:t>
            </a:r>
            <a:r>
              <a:rPr lang="pl-PL" sz="2000" b="0" strike="noStrike" spc="-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Temat pracy: „Zagadnienie przyczynowości w myśleniu pierwotnym”.</a:t>
            </a:r>
            <a:endParaRPr lang="pl-PL" sz="2000" b="0" strike="noStrike" spc="-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3080" indent="-34272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pl-PL" sz="2000" b="1" strike="noStrike" spc="-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1910 – studia na London School of </a:t>
            </a:r>
            <a:r>
              <a:rPr lang="pl-PL" sz="2000" b="1" strike="noStrike" spc="-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Economics</a:t>
            </a:r>
            <a:r>
              <a:rPr lang="pl-PL" sz="2000" b="1" strike="noStrike" spc="-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pl-PL" sz="2000" b="0" strike="noStrike" spc="-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Rozpoczął współpracę z Charlesem </a:t>
            </a:r>
            <a:r>
              <a:rPr lang="pl-PL" sz="2000" b="0" strike="noStrike" spc="-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Seligmanem</a:t>
            </a:r>
            <a:r>
              <a:rPr lang="pl-PL" sz="2000" b="0" strike="noStrike" spc="-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początki kariery międzynarodowej. </a:t>
            </a:r>
            <a:endParaRPr lang="pl-PL" sz="2000" b="0" strike="noStrike" spc="-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3080" indent="-34272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pl-PL" sz="2000" b="1" strike="noStrike" spc="-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1914–1918 – badania terenowe na Wyspach </a:t>
            </a:r>
            <a:r>
              <a:rPr lang="pl-PL" sz="2000" b="1" strike="noStrike" spc="-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Trobrianda</a:t>
            </a:r>
            <a:r>
              <a:rPr lang="pl-PL" sz="2000" b="1" strike="noStrike" spc="-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pl-PL" sz="2000" b="0" strike="noStrike" spc="-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Prowadził pionierskie obserwacje uczestniczące wśród ludów Melanezji. </a:t>
            </a:r>
            <a:endParaRPr lang="pl-PL" sz="2000" b="0" strike="noStrike" spc="-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3080" indent="-34272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pl-PL" sz="2000" b="1" strike="noStrike" spc="-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1922 – publikacja „Argonauci Zachodniego Pacyfiku”</a:t>
            </a:r>
            <a:r>
              <a:rPr lang="pl-PL" sz="2000" b="0" strike="noStrike" spc="-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Fundament nowoczesnej antropologii kulturowej, opis systemu wymiany kula. </a:t>
            </a:r>
            <a:endParaRPr lang="pl-PL" sz="2000" b="0" strike="noStrike" spc="-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</a:pPr>
            <a:endParaRPr lang="pl-PL" sz="2000" b="0" strike="noStrike" spc="-1" dirty="0">
              <a:latin typeface="Arial"/>
            </a:endParaRPr>
          </a:p>
        </p:txBody>
      </p:sp>
      <p:sp>
        <p:nvSpPr>
          <p:cNvPr id="93" name="CustomShape 3"/>
          <p:cNvSpPr/>
          <p:nvPr/>
        </p:nvSpPr>
        <p:spPr>
          <a:xfrm>
            <a:off x="952560" y="5589360"/>
            <a:ext cx="1656000" cy="42552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pl-PL" sz="2200" b="1" strike="noStrike" spc="-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1884-1942</a:t>
            </a:r>
            <a:endParaRPr lang="pl-PL" sz="2200" b="0" strike="noStrike" spc="-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4" name="CustomShape 4"/>
          <p:cNvSpPr/>
          <p:nvPr/>
        </p:nvSpPr>
        <p:spPr>
          <a:xfrm>
            <a:off x="-626760" y="2825640"/>
            <a:ext cx="1721520" cy="19191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endParaRPr lang="pl-PL" sz="24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pl-PL" sz="24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pl-PL" sz="24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pl-PL" sz="24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pl-PL" sz="2400" b="0" strike="noStrike" spc="-1">
              <a:latin typeface="Arial"/>
            </a:endParaRPr>
          </a:p>
        </p:txBody>
      </p:sp>
      <p:pic>
        <p:nvPicPr>
          <p:cNvPr id="95" name="Picture 2" descr="Ilustracja"/>
          <p:cNvPicPr/>
          <p:nvPr/>
        </p:nvPicPr>
        <p:blipFill>
          <a:blip r:embed="rId3"/>
          <a:stretch/>
        </p:blipFill>
        <p:spPr>
          <a:xfrm>
            <a:off x="239400" y="1268640"/>
            <a:ext cx="3081960" cy="409896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TextShape 1"/>
          <p:cNvSpPr txBox="1"/>
          <p:nvPr/>
        </p:nvSpPr>
        <p:spPr>
          <a:xfrm>
            <a:off x="-107280" y="11520"/>
            <a:ext cx="9143640" cy="60912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lnSpcReduction="10000"/>
          </a:bodyPr>
          <a:lstStyle/>
          <a:p>
            <a:pPr algn="ctr">
              <a:lnSpc>
                <a:spcPct val="100000"/>
              </a:lnSpc>
            </a:pPr>
            <a:r>
              <a:rPr lang="pl-PL" sz="3600" b="1" strike="noStrike" spc="-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Polska - kalendarium</a:t>
            </a:r>
            <a:endParaRPr lang="pl-PL" sz="3600" b="0" strike="noStrike" spc="-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97" name="Table 2"/>
          <p:cNvGraphicFramePr/>
          <p:nvPr>
            <p:extLst>
              <p:ext uri="{D42A27DB-BD31-4B8C-83A1-F6EECF244321}">
                <p14:modId xmlns:p14="http://schemas.microsoft.com/office/powerpoint/2010/main" val="2951435469"/>
              </p:ext>
            </p:extLst>
          </p:nvPr>
        </p:nvGraphicFramePr>
        <p:xfrm>
          <a:off x="553266" y="1308898"/>
          <a:ext cx="8856720" cy="5184360"/>
        </p:xfrm>
        <a:graphic>
          <a:graphicData uri="http://schemas.openxmlformats.org/drawingml/2006/table">
            <a:tbl>
              <a:tblPr/>
              <a:tblGrid>
                <a:gridCol w="15955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261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8520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pl-PL" sz="1800" b="1" strike="noStrike" spc="-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RUCHY NIEZALEŻNOŚCIOWE I SOCJALISTYCZNE</a:t>
                      </a:r>
                      <a:endParaRPr lang="pl-PL" sz="1800" b="1" strike="noStrike" spc="-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CC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 marL="90000" marR="90000">
                    <a:solidFill>
                      <a:srgbClr val="729FC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852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pl-PL" sz="1800" b="1" strike="noStrike" spc="-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1884</a:t>
                      </a:r>
                      <a:endParaRPr lang="pl-PL" sz="1800" b="1" strike="noStrike" spc="-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pl-PL" sz="1800" b="0" strike="noStrike" spc="-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Powstanie II Proletariatu – pierwszej dużej polskiej partii robotniczej.</a:t>
                      </a:r>
                      <a:endParaRPr lang="pl-PL" sz="1800" b="0" strike="noStrike" spc="-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9852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pl-PL" sz="1800" b="1" strike="noStrike" spc="-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1893</a:t>
                      </a:r>
                      <a:endParaRPr lang="pl-PL" sz="1800" b="1" strike="noStrike" spc="-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pl-PL" sz="1800" b="0" strike="noStrike" spc="-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Utworzenie Ligi Narodowej przez Romana Dmowskiego.</a:t>
                      </a:r>
                      <a:endParaRPr lang="pl-PL" sz="1800" b="0" strike="noStrike" spc="-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98520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pl-PL" sz="1800" b="1" strike="noStrike" spc="-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 WOJNA ŚWIATOWA I ODZYSKANIE NIEPODLEGŁOŚCI</a:t>
                      </a:r>
                      <a:endParaRPr lang="pl-PL" sz="1800" b="0" strike="noStrike" spc="-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CC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 marL="90000" marR="90000">
                    <a:solidFill>
                      <a:srgbClr val="729FC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9852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pl-PL" sz="1800" b="1" strike="noStrike" spc="-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1914</a:t>
                      </a:r>
                      <a:endParaRPr lang="pl-PL" sz="1800" b="1" strike="noStrike" spc="-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pl-PL" sz="1800" b="0" strike="noStrike" spc="-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Wybuch I wojny światowej</a:t>
                      </a:r>
                      <a:endParaRPr lang="pl-PL" sz="1800" b="0" strike="noStrike" spc="-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9852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pl-PL" sz="1800" b="1" strike="noStrike" spc="-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1918</a:t>
                      </a:r>
                      <a:endParaRPr lang="pl-PL" sz="1800" b="1" strike="noStrike" spc="-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pl-PL" sz="1800" b="0" strike="noStrike" spc="-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Odzyskanie niepodległości (11 listopada).</a:t>
                      </a:r>
                      <a:endParaRPr lang="pl-PL" sz="1800" b="0" strike="noStrike" spc="-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98520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pl-PL" sz="1800" b="1" strike="noStrike" spc="-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OKRES MIĘDZYWOJENNY</a:t>
                      </a:r>
                      <a:endParaRPr lang="pl-PL" sz="1800" b="1" strike="noStrike" spc="-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CC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 marL="90000" marR="90000">
                    <a:solidFill>
                      <a:srgbClr val="729FC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9852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pl-PL" sz="1800" b="1" strike="noStrike" spc="-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1920</a:t>
                      </a:r>
                      <a:endParaRPr lang="pl-PL" sz="1800" b="1" strike="noStrike" spc="-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pl-PL" sz="1800" b="0" strike="noStrike" spc="-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"Cud nad Wisłą" – decydujące zwycięstwo w wojnie polsko-bolszewickiej.</a:t>
                      </a:r>
                      <a:endParaRPr lang="pl-PL" sz="1800" b="0" strike="noStrike" spc="-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9852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pl-PL" sz="1800" b="1" strike="noStrike" spc="-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1926</a:t>
                      </a:r>
                      <a:endParaRPr lang="pl-PL" sz="1800" b="1" strike="noStrike" spc="-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pl-PL" sz="1800" b="0" strike="noStrike" spc="-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Przewrót majowy Józefa Piłsudskiego.</a:t>
                      </a:r>
                      <a:endParaRPr lang="pl-PL" sz="1800" b="0" strike="noStrike" spc="-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9852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pl-PL" sz="1800" b="1" strike="noStrike" spc="-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1939</a:t>
                      </a:r>
                      <a:endParaRPr lang="pl-PL" sz="1800" b="1" strike="noStrike" spc="-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pl-PL" sz="1800" b="0" strike="noStrike" spc="-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Uchwalenie Konstytucji Kwietniowej.</a:t>
                      </a:r>
                      <a:endParaRPr lang="pl-PL" sz="1800" b="0" strike="noStrike" spc="-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98520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pl-PL" sz="1800" b="1" strike="noStrike" spc="-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II WOJNA ŚWIATOWA</a:t>
                      </a:r>
                      <a:endParaRPr lang="pl-PL" sz="1800" b="1" strike="noStrike" spc="-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CC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 marL="90000" marR="90000">
                    <a:solidFill>
                      <a:srgbClr val="729FC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9852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pl-PL" sz="1800" b="1" strike="noStrike" spc="-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1939</a:t>
                      </a:r>
                      <a:endParaRPr lang="pl-PL" sz="1800" b="1" strike="noStrike" spc="-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pl-PL" sz="1800" b="0" strike="noStrike" spc="-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Wybuch II wojny światowej</a:t>
                      </a:r>
                      <a:endParaRPr lang="pl-PL" sz="1800" b="0" strike="noStrike" spc="-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40212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pl-PL" sz="1800" b="1" strike="noStrike" spc="-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1942</a:t>
                      </a:r>
                      <a:endParaRPr lang="pl-PL" sz="1800" b="1" strike="noStrike" spc="-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pl-PL" sz="1800" b="0" strike="noStrike" spc="-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Początek masowej eksterminacji Żydów ("</a:t>
                      </a:r>
                      <a:r>
                        <a:rPr lang="pl-PL" sz="1800" b="0" strike="noStrike" spc="-1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Aktion</a:t>
                      </a:r>
                      <a:r>
                        <a:rPr lang="pl-PL" sz="1800" b="0" strike="noStrike" spc="-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Reinhardt").</a:t>
                      </a:r>
                      <a:endParaRPr lang="pl-PL" sz="1800" b="0" strike="noStrike" spc="-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Symbol zastępczy zawartości 3">
            <a:extLst>
              <a:ext uri="{FF2B5EF4-FFF2-40B4-BE49-F238E27FC236}">
                <a16:creationId xmlns:a16="http://schemas.microsoft.com/office/drawing/2014/main" id="{5FD21ADB-30F9-2198-7487-8423D18FC04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01573899"/>
              </p:ext>
            </p:extLst>
          </p:nvPr>
        </p:nvGraphicFramePr>
        <p:xfrm>
          <a:off x="127819" y="913355"/>
          <a:ext cx="8905568" cy="5633486"/>
        </p:xfrm>
        <a:graphic>
          <a:graphicData uri="http://schemas.openxmlformats.org/drawingml/2006/table">
            <a:tbl>
              <a:tblPr firstRow="1" firstCol="1" bandRow="1"/>
              <a:tblGrid>
                <a:gridCol w="1246431">
                  <a:extLst>
                    <a:ext uri="{9D8B030D-6E8A-4147-A177-3AD203B41FA5}">
                      <a16:colId xmlns:a16="http://schemas.microsoft.com/office/drawing/2014/main" val="1824283839"/>
                    </a:ext>
                  </a:extLst>
                </a:gridCol>
                <a:gridCol w="7659137">
                  <a:extLst>
                    <a:ext uri="{9D8B030D-6E8A-4147-A177-3AD203B41FA5}">
                      <a16:colId xmlns:a16="http://schemas.microsoft.com/office/drawing/2014/main" val="2016613263"/>
                    </a:ext>
                  </a:extLst>
                </a:gridCol>
              </a:tblGrid>
              <a:tr h="304624"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l-PL" sz="1600" b="1" i="0" u="none" strike="noStrike" kern="100" dirty="0">
                          <a:effectLst/>
                          <a:latin typeface="Times New Roman" panose="02020603050405020304" pitchFamily="18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1884</a:t>
                      </a:r>
                      <a:endParaRPr lang="pl-PL" sz="16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771" marR="8771" marT="8771" marB="877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l-PL" sz="1600" b="0" i="0" u="none" strike="noStrike" kern="100" dirty="0">
                          <a:effectLst/>
                          <a:latin typeface="Times New Roman" panose="02020603050405020304" pitchFamily="18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Urodziny: 7 kwietnia w Krakowie.</a:t>
                      </a:r>
                      <a:endParaRPr lang="pl-PL" sz="16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771" marR="8771" marT="8771" marB="877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56229773"/>
                  </a:ext>
                </a:extLst>
              </a:tr>
              <a:tr h="545528"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l-PL" sz="1600" b="1" i="0" u="none" strike="noStrike" kern="100" dirty="0">
                          <a:effectLst/>
                          <a:latin typeface="Times New Roman" panose="02020603050405020304" pitchFamily="18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1902–1906</a:t>
                      </a:r>
                      <a:endParaRPr lang="pl-PL" sz="16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771" marR="8771" marT="8771" marB="877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l-PL" sz="1600" b="0" i="0" u="none" strike="noStrike" kern="100" dirty="0">
                          <a:effectLst/>
                          <a:latin typeface="Times New Roman" panose="02020603050405020304" pitchFamily="18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Studia na Uniwersytecie Jagiellońskim – początkowo matematyka i fizyka, później historia filozofii i nauki humanistyczne.</a:t>
                      </a:r>
                      <a:endParaRPr lang="pl-PL" sz="16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771" marR="8771" marT="8771" marB="877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55470353"/>
                  </a:ext>
                </a:extLst>
              </a:tr>
              <a:tr h="304624"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l-PL" sz="1600" b="1" i="0" u="none" strike="noStrike" kern="100">
                          <a:effectLst/>
                          <a:latin typeface="Times New Roman" panose="02020603050405020304" pitchFamily="18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1908</a:t>
                      </a:r>
                      <a:endParaRPr lang="pl-PL" sz="16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771" marR="8771" marT="8771" marB="877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l-PL" sz="1600" b="0" i="0" u="none" strike="noStrike" kern="100" dirty="0">
                          <a:effectLst/>
                          <a:latin typeface="Times New Roman" panose="02020603050405020304" pitchFamily="18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Doktorat na UJ na podstawie pracy </a:t>
                      </a:r>
                      <a:r>
                        <a:rPr lang="pl-PL" sz="1600" b="0" i="1" u="none" strike="noStrike" kern="100" dirty="0">
                          <a:effectLst/>
                          <a:latin typeface="Times New Roman" panose="02020603050405020304" pitchFamily="18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O zasadzie ekonomii myślenia</a:t>
                      </a:r>
                      <a:r>
                        <a:rPr lang="pl-PL" sz="1600" b="0" i="0" u="none" strike="noStrike" kern="100" dirty="0">
                          <a:effectLst/>
                          <a:latin typeface="Times New Roman" panose="02020603050405020304" pitchFamily="18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.</a:t>
                      </a:r>
                      <a:endParaRPr lang="pl-PL" sz="16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771" marR="8771" marT="8771" marB="877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83645629"/>
                  </a:ext>
                </a:extLst>
              </a:tr>
              <a:tr h="304624"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l-PL" sz="1600" b="1" i="0" u="none" strike="noStrike" kern="100" dirty="0">
                          <a:effectLst/>
                          <a:latin typeface="Times New Roman" panose="02020603050405020304" pitchFamily="18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1909</a:t>
                      </a:r>
                      <a:endParaRPr lang="pl-PL" sz="16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771" marR="8771" marT="8771" marB="877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l-PL" sz="1600" b="0" i="0" u="none" strike="noStrike" kern="100" dirty="0">
                          <a:effectLst/>
                          <a:latin typeface="Times New Roman" panose="02020603050405020304" pitchFamily="18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Studia uzupełniające w Lipsku z zakresu socjologii i etnologii.</a:t>
                      </a:r>
                      <a:endParaRPr lang="pl-PL" sz="16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771" marR="8771" marT="8771" marB="877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39540220"/>
                  </a:ext>
                </a:extLst>
              </a:tr>
              <a:tr h="304624"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l-PL" sz="1600" b="1" i="0" u="none" strike="noStrike" kern="100">
                          <a:effectLst/>
                          <a:latin typeface="Times New Roman" panose="02020603050405020304" pitchFamily="18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1910</a:t>
                      </a:r>
                      <a:endParaRPr lang="pl-PL" sz="16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771" marR="8771" marT="8771" marB="877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l-PL" sz="1600" b="0" i="0" u="none" strike="noStrike" kern="100">
                          <a:effectLst/>
                          <a:latin typeface="Times New Roman" panose="02020603050405020304" pitchFamily="18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Wyjazd do Londynu – początek długotrwałego związku z antropologią brytyjską.</a:t>
                      </a:r>
                      <a:endParaRPr lang="pl-PL" sz="16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771" marR="8771" marT="8771" marB="877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41446816"/>
                  </a:ext>
                </a:extLst>
              </a:tr>
              <a:tr h="304624"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l-PL" sz="1600" b="1" i="0" u="none" strike="noStrike" kern="100" dirty="0">
                          <a:effectLst/>
                          <a:latin typeface="Times New Roman" panose="02020603050405020304" pitchFamily="18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1913</a:t>
                      </a:r>
                      <a:endParaRPr lang="pl-PL" sz="16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771" marR="8771" marT="8771" marB="877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l-PL" sz="1600" b="0" i="0" u="none" strike="noStrike" kern="100" dirty="0">
                          <a:effectLst/>
                          <a:latin typeface="Times New Roman" panose="02020603050405020304" pitchFamily="18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Wykładowca w London School of </a:t>
                      </a:r>
                      <a:r>
                        <a:rPr lang="pl-PL" sz="1600" b="0" i="0" u="none" strike="noStrike" kern="100" dirty="0" err="1">
                          <a:effectLst/>
                          <a:latin typeface="Times New Roman" panose="02020603050405020304" pitchFamily="18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Economics</a:t>
                      </a:r>
                      <a:r>
                        <a:rPr lang="pl-PL" sz="1600" b="0" i="0" u="none" strike="noStrike" kern="100" dirty="0">
                          <a:effectLst/>
                          <a:latin typeface="Times New Roman" panose="02020603050405020304" pitchFamily="18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 (LSE); wykładał m.in. socjologię religii i psychologię społeczną.</a:t>
                      </a:r>
                      <a:endParaRPr lang="pl-PL" sz="16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771" marR="8771" marT="8771" marB="877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3736736"/>
                  </a:ext>
                </a:extLst>
              </a:tr>
              <a:tr h="304624"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l-PL" sz="1600" b="1" i="0" u="none" strike="noStrike" kern="100" dirty="0">
                          <a:effectLst/>
                          <a:latin typeface="Times New Roman" panose="02020603050405020304" pitchFamily="18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1914–1918</a:t>
                      </a:r>
                      <a:endParaRPr lang="pl-PL" sz="16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771" marR="8771" marT="8771" marB="877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l-PL" sz="1600" b="0" i="0" u="none" strike="noStrike" kern="100">
                          <a:effectLst/>
                          <a:latin typeface="Times New Roman" panose="02020603050405020304" pitchFamily="18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Badania terenowe w północno-zachodniej Melanezji, m.in. na Wyspach Trobrianda.</a:t>
                      </a:r>
                      <a:endParaRPr lang="pl-PL" sz="16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771" marR="8771" marT="8771" marB="877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84329225"/>
                  </a:ext>
                </a:extLst>
              </a:tr>
              <a:tr h="304624"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l-PL" sz="1600" b="1" i="0" u="none" strike="noStrike" kern="100">
                          <a:effectLst/>
                          <a:latin typeface="Times New Roman" panose="02020603050405020304" pitchFamily="18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1915</a:t>
                      </a:r>
                      <a:endParaRPr lang="pl-PL" sz="16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771" marR="8771" marT="8771" marB="877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l-PL" sz="1600" b="0" i="0" u="none" strike="noStrike" kern="100">
                          <a:effectLst/>
                          <a:latin typeface="Times New Roman" panose="02020603050405020304" pitchFamily="18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Publikacja jedynej monografii w języku polskim: </a:t>
                      </a:r>
                      <a:r>
                        <a:rPr lang="pl-PL" sz="1600" b="0" i="1" u="none" strike="noStrike" kern="100">
                          <a:effectLst/>
                          <a:latin typeface="Times New Roman" panose="02020603050405020304" pitchFamily="18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Wierzenia pierwotne i formy ustroju społecznego</a:t>
                      </a:r>
                      <a:r>
                        <a:rPr lang="pl-PL" sz="1600" b="0" i="0" u="none" strike="noStrike" kern="100">
                          <a:effectLst/>
                          <a:latin typeface="Times New Roman" panose="02020603050405020304" pitchFamily="18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.</a:t>
                      </a:r>
                      <a:endParaRPr lang="pl-PL" sz="16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771" marR="8771" marT="8771" marB="877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60804574"/>
                  </a:ext>
                </a:extLst>
              </a:tr>
              <a:tr h="304624"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l-PL" sz="1600" b="1" i="0" u="none" strike="noStrike" kern="100" dirty="0">
                          <a:effectLst/>
                          <a:latin typeface="Times New Roman" panose="02020603050405020304" pitchFamily="18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1920</a:t>
                      </a:r>
                      <a:endParaRPr lang="pl-PL" sz="16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771" marR="8771" marT="8771" marB="877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l-PL" sz="1600" b="0" i="0" u="none" strike="noStrike" kern="100" dirty="0">
                          <a:effectLst/>
                          <a:latin typeface="Times New Roman" panose="02020603050405020304" pitchFamily="18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Powrót do Anglii; Uniwersytet Londyński przyznał mu tytuł doktora (D. Sc.).</a:t>
                      </a:r>
                      <a:endParaRPr lang="pl-PL" sz="16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771" marR="8771" marT="8771" marB="877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45514051"/>
                  </a:ext>
                </a:extLst>
              </a:tr>
              <a:tr h="304624"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l-PL" sz="1600" b="1" i="0" u="none" strike="noStrike" kern="100" dirty="0">
                          <a:effectLst/>
                          <a:latin typeface="Times New Roman" panose="02020603050405020304" pitchFamily="18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1922</a:t>
                      </a:r>
                      <a:endParaRPr lang="pl-PL" sz="16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771" marR="8771" marT="8771" marB="877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l-PL" sz="1600" b="0" i="0" u="none" strike="noStrike" kern="100" dirty="0">
                          <a:effectLst/>
                          <a:latin typeface="Times New Roman" panose="02020603050405020304" pitchFamily="18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Ukazała się kluczowa monografia </a:t>
                      </a:r>
                      <a:r>
                        <a:rPr lang="pl-PL" sz="1600" b="0" i="1" u="none" strike="noStrike" kern="100" dirty="0" err="1">
                          <a:effectLst/>
                          <a:latin typeface="Times New Roman" panose="02020603050405020304" pitchFamily="18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Argonauts</a:t>
                      </a:r>
                      <a:r>
                        <a:rPr lang="pl-PL" sz="1600" b="0" i="1" u="none" strike="noStrike" kern="100" dirty="0">
                          <a:effectLst/>
                          <a:latin typeface="Times New Roman" panose="02020603050405020304" pitchFamily="18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 of the Western Pacific</a:t>
                      </a:r>
                      <a:r>
                        <a:rPr lang="pl-PL" sz="1600" b="0" i="0" u="none" strike="noStrike" kern="100" dirty="0">
                          <a:effectLst/>
                          <a:latin typeface="Times New Roman" panose="02020603050405020304" pitchFamily="18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; odmówił objęcia katedry etnologii na UJ.</a:t>
                      </a:r>
                      <a:endParaRPr lang="pl-PL" sz="16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771" marR="8771" marT="8771" marB="877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65602568"/>
                  </a:ext>
                </a:extLst>
              </a:tr>
              <a:tr h="304624"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l-PL" sz="1600" b="1" i="0" u="none" strike="noStrike" kern="100" dirty="0">
                          <a:effectLst/>
                          <a:latin typeface="Times New Roman" panose="02020603050405020304" pitchFamily="18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1927</a:t>
                      </a:r>
                      <a:endParaRPr lang="pl-PL" sz="16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771" marR="8771" marT="8771" marB="877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l-PL" sz="1600" b="0" i="0" u="none" strike="noStrike" kern="100" dirty="0">
                          <a:effectLst/>
                          <a:latin typeface="Times New Roman" panose="02020603050405020304" pitchFamily="18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Utworzenie specjalnej Katedry Antropologii Społecznej w LSE.</a:t>
                      </a:r>
                      <a:endParaRPr lang="pl-PL" sz="16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771" marR="8771" marT="8771" marB="877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08850287"/>
                  </a:ext>
                </a:extLst>
              </a:tr>
              <a:tr h="304624"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l-PL" sz="1600" b="1" i="0" u="none" strike="noStrike" kern="100">
                          <a:effectLst/>
                          <a:latin typeface="Times New Roman" panose="02020603050405020304" pitchFamily="18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1934</a:t>
                      </a:r>
                      <a:endParaRPr lang="pl-PL" sz="16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771" marR="8771" marT="8771" marB="877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l-PL" sz="1600" b="0" i="0" u="none" strike="noStrike" kern="100" dirty="0">
                          <a:effectLst/>
                          <a:latin typeface="Times New Roman" panose="02020603050405020304" pitchFamily="18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Badania terenowe w Afryce Południowej i Wschodniej.</a:t>
                      </a:r>
                      <a:endParaRPr lang="pl-PL" sz="16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771" marR="8771" marT="8771" marB="877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23183508"/>
                  </a:ext>
                </a:extLst>
              </a:tr>
              <a:tr h="304624"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l-PL" sz="1600" b="1" i="0" u="none" strike="noStrike" kern="100" dirty="0">
                          <a:effectLst/>
                          <a:latin typeface="Times New Roman" panose="02020603050405020304" pitchFamily="18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1938</a:t>
                      </a:r>
                      <a:endParaRPr lang="pl-PL" sz="16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771" marR="8771" marT="8771" marB="877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l-PL" sz="1600" b="0" i="0" u="none" strike="noStrike" kern="100" dirty="0">
                          <a:effectLst/>
                          <a:latin typeface="Times New Roman" panose="02020603050405020304" pitchFamily="18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Wyjazd do USA – objął stanowisko </a:t>
                      </a:r>
                      <a:r>
                        <a:rPr lang="pl-PL" sz="1600" b="0" i="0" u="none" strike="noStrike" kern="100" dirty="0" err="1">
                          <a:effectLst/>
                          <a:latin typeface="Times New Roman" panose="02020603050405020304" pitchFamily="18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visiting</a:t>
                      </a:r>
                      <a:r>
                        <a:rPr lang="pl-PL" sz="1600" b="0" i="0" u="none" strike="noStrike" kern="100" dirty="0">
                          <a:effectLst/>
                          <a:latin typeface="Times New Roman" panose="02020603050405020304" pitchFamily="18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pl-PL" sz="1600" b="0" i="0" u="none" strike="noStrike" kern="100" dirty="0" err="1">
                          <a:effectLst/>
                          <a:latin typeface="Times New Roman" panose="02020603050405020304" pitchFamily="18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professor</a:t>
                      </a:r>
                      <a:r>
                        <a:rPr lang="pl-PL" sz="1600" b="0" i="0" u="none" strike="noStrike" kern="100" dirty="0">
                          <a:effectLst/>
                          <a:latin typeface="Times New Roman" panose="02020603050405020304" pitchFamily="18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 (profesor wizytujący) na Uniwersytecie Yale.</a:t>
                      </a:r>
                      <a:endParaRPr lang="pl-PL" sz="16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771" marR="8771" marT="8771" marB="877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24845458"/>
                  </a:ext>
                </a:extLst>
              </a:tr>
              <a:tr h="304624"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l-PL" sz="1600" b="1" i="0" u="none" strike="noStrike" kern="100" dirty="0">
                          <a:effectLst/>
                          <a:latin typeface="Times New Roman" panose="02020603050405020304" pitchFamily="18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1944</a:t>
                      </a:r>
                      <a:endParaRPr lang="pl-PL" sz="16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771" marR="8771" marT="8771" marB="877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l-PL" sz="1600" b="0" i="0" u="none" strike="noStrike" kern="100" dirty="0">
                          <a:effectLst/>
                          <a:latin typeface="Times New Roman" panose="02020603050405020304" pitchFamily="18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Śmierć: 16 maja w New Haven (USA).</a:t>
                      </a:r>
                      <a:endParaRPr lang="pl-PL" sz="16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771" marR="8771" marT="8771" marB="877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81823767"/>
                  </a:ext>
                </a:extLst>
              </a:tr>
            </a:tbl>
          </a:graphicData>
        </a:graphic>
      </p:graphicFrame>
      <p:sp>
        <p:nvSpPr>
          <p:cNvPr id="5" name="pole tekstowe 4">
            <a:extLst>
              <a:ext uri="{FF2B5EF4-FFF2-40B4-BE49-F238E27FC236}">
                <a16:creationId xmlns:a16="http://schemas.microsoft.com/office/drawing/2014/main" id="{38EF370E-185D-BFDB-F0D5-3A000C8C87D3}"/>
              </a:ext>
            </a:extLst>
          </p:cNvPr>
          <p:cNvSpPr txBox="1"/>
          <p:nvPr/>
        </p:nvSpPr>
        <p:spPr>
          <a:xfrm>
            <a:off x="-145025" y="151608"/>
            <a:ext cx="9040760" cy="7617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342900"/>
            <a:r>
              <a:rPr lang="pl-PL" sz="3000" b="1" kern="100" dirty="0">
                <a:solidFill>
                  <a:prstClr val="black"/>
                </a:solidFill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Bronisław Malinowski – Kalendarium</a:t>
            </a:r>
            <a:endParaRPr lang="pl-PL" sz="30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defTabSz="342900"/>
            <a:endParaRPr lang="pl-PL" sz="1350" dirty="0">
              <a:solidFill>
                <a:prstClr val="black"/>
              </a:solidFill>
              <a:latin typeface="Aptos" panose="02110004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27665525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TextShape 1"/>
          <p:cNvSpPr txBox="1"/>
          <p:nvPr/>
        </p:nvSpPr>
        <p:spPr>
          <a:xfrm>
            <a:off x="148936" y="78164"/>
            <a:ext cx="9143640" cy="60912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lnSpcReduction="10000"/>
          </a:bodyPr>
          <a:lstStyle/>
          <a:p>
            <a:pPr algn="ctr">
              <a:lnSpc>
                <a:spcPct val="100000"/>
              </a:lnSpc>
            </a:pPr>
            <a:r>
              <a:rPr lang="pl-PL" sz="3600" b="1" strike="noStrike" spc="-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Najbliższa rodzina, przyjaciele</a:t>
            </a:r>
            <a:endParaRPr lang="pl-PL" sz="3600" b="0" strike="noStrike" spc="-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1" name="Picture 2" descr="Ilustracja"/>
          <p:cNvPicPr/>
          <p:nvPr/>
        </p:nvPicPr>
        <p:blipFill>
          <a:blip r:embed="rId3"/>
          <a:stretch/>
        </p:blipFill>
        <p:spPr>
          <a:xfrm>
            <a:off x="625174" y="2605159"/>
            <a:ext cx="1989259" cy="2413922"/>
          </a:xfrm>
          <a:prstGeom prst="rect">
            <a:avLst/>
          </a:prstGeom>
          <a:ln w="0">
            <a:noFill/>
          </a:ln>
        </p:spPr>
      </p:pic>
      <p:sp>
        <p:nvSpPr>
          <p:cNvPr id="102" name="CustomShape 2"/>
          <p:cNvSpPr/>
          <p:nvPr/>
        </p:nvSpPr>
        <p:spPr>
          <a:xfrm>
            <a:off x="251803" y="4925091"/>
            <a:ext cx="2736000" cy="1937538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pl-PL" sz="2000" b="1" strike="noStrike" spc="-1" dirty="0">
                <a:solidFill>
                  <a:srgbClr val="000000"/>
                </a:solidFill>
                <a:latin typeface="Times New Roman"/>
              </a:rPr>
              <a:t>Lucjan Malinowski (ojciec)</a:t>
            </a:r>
            <a:endParaRPr lang="pl-PL" sz="2000" b="0" strike="noStrike" spc="-1" dirty="0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pl-PL" sz="1600" b="0" strike="noStrike" spc="-1" dirty="0">
                <a:solidFill>
                  <a:srgbClr val="000000"/>
                </a:solidFill>
                <a:latin typeface="Times New Roman"/>
              </a:rPr>
              <a:t>Profesor językoznawstwa słowiańskiego na Uniwersytecie Jagiellońskim. Zmarł, gdy Bronisław miał 14 lat. </a:t>
            </a:r>
            <a:endParaRPr lang="pl-PL" sz="1600" b="0" strike="noStrike" spc="-1" dirty="0">
              <a:latin typeface="Arial"/>
            </a:endParaRPr>
          </a:p>
        </p:txBody>
      </p:sp>
      <p:pic>
        <p:nvPicPr>
          <p:cNvPr id="103" name="Picture 4" descr="Ilustracja"/>
          <p:cNvPicPr/>
          <p:nvPr/>
        </p:nvPicPr>
        <p:blipFill>
          <a:blip r:embed="rId4"/>
          <a:stretch/>
        </p:blipFill>
        <p:spPr>
          <a:xfrm>
            <a:off x="6590368" y="1030211"/>
            <a:ext cx="1794648" cy="2376140"/>
          </a:xfrm>
          <a:prstGeom prst="rect">
            <a:avLst/>
          </a:prstGeom>
          <a:ln w="0">
            <a:noFill/>
          </a:ln>
        </p:spPr>
      </p:pic>
      <p:sp>
        <p:nvSpPr>
          <p:cNvPr id="104" name="CustomShape 3"/>
          <p:cNvSpPr/>
          <p:nvPr/>
        </p:nvSpPr>
        <p:spPr>
          <a:xfrm>
            <a:off x="5868856" y="3403893"/>
            <a:ext cx="3275144" cy="3414866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pl-PL" sz="2000" b="1" strike="noStrike" spc="-1" dirty="0">
                <a:solidFill>
                  <a:srgbClr val="000000"/>
                </a:solidFill>
                <a:latin typeface="Times New Roman"/>
              </a:rPr>
              <a:t>Stanisław Ignacy Witkiewicz (Witkacy)</a:t>
            </a:r>
            <a:endParaRPr lang="pl-PL" sz="20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pl-PL" sz="1600" strike="noStrike" spc="-1" dirty="0">
                <a:solidFill>
                  <a:srgbClr val="000000"/>
                </a:solidFill>
                <a:latin typeface="Times New Roman"/>
              </a:rPr>
              <a:t>Najbliższy przyjaciel z młodości. </a:t>
            </a:r>
            <a:r>
              <a:rPr lang="pl-PL" sz="1600" b="0" strike="noStrike" spc="-1" dirty="0">
                <a:solidFill>
                  <a:srgbClr val="000000"/>
                </a:solidFill>
                <a:latin typeface="Times New Roman"/>
              </a:rPr>
              <a:t>Poznali się w Zakopanem. Ich przyjaźń przetrwała lata, choć była burzliwa. Witkacy miał towarzyszyć Malinowskiemu w jego pierwszej wyprawie do Australii w 1914 r., ale po samobójstwie narzeczonej wrócił do Europy. Relację ich przyjaźni widać w korespondencji i "Dziennikach" Malinowskiego.</a:t>
            </a:r>
            <a:endParaRPr lang="pl-PL" sz="1600" b="0" strike="noStrike" spc="-1" dirty="0">
              <a:latin typeface="Arial"/>
            </a:endParaRPr>
          </a:p>
        </p:txBody>
      </p:sp>
      <p:pic>
        <p:nvPicPr>
          <p:cNvPr id="105" name="Picture 6" descr="Ilustracja"/>
          <p:cNvPicPr/>
          <p:nvPr/>
        </p:nvPicPr>
        <p:blipFill>
          <a:blip r:embed="rId5"/>
          <a:stretch/>
        </p:blipFill>
        <p:spPr>
          <a:xfrm>
            <a:off x="3787516" y="987698"/>
            <a:ext cx="2043868" cy="2413922"/>
          </a:xfrm>
          <a:prstGeom prst="rect">
            <a:avLst/>
          </a:prstGeom>
          <a:ln w="0">
            <a:noFill/>
          </a:ln>
        </p:spPr>
      </p:pic>
      <p:sp>
        <p:nvSpPr>
          <p:cNvPr id="106" name="CustomShape 4"/>
          <p:cNvSpPr/>
          <p:nvPr/>
        </p:nvSpPr>
        <p:spPr>
          <a:xfrm>
            <a:off x="3821704" y="3557869"/>
            <a:ext cx="1989259" cy="2922423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pl-PL" sz="2000" b="1" strike="noStrike" spc="-1" dirty="0">
                <a:solidFill>
                  <a:srgbClr val="000000"/>
                </a:solidFill>
                <a:latin typeface="Times New Roman"/>
              </a:rPr>
              <a:t>Karol Szymanowski</a:t>
            </a:r>
            <a:endParaRPr lang="pl-PL" sz="2000" b="0" strike="noStrike" spc="-1" dirty="0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pl-PL" b="0" strike="noStrike" spc="-1" dirty="0">
                <a:solidFill>
                  <a:srgbClr val="000000"/>
                </a:solidFill>
                <a:latin typeface="Times New Roman"/>
              </a:rPr>
              <a:t>Bliski przyjaciel, poznany prawdopodobnie przez Witkacego. Łączyła ich głęboka przyjaźń i wspólne pobyty w Zakopanem.</a:t>
            </a:r>
            <a:endParaRPr lang="pl-PL" b="0" strike="noStrike" spc="-1" dirty="0">
              <a:latin typeface="Arial"/>
            </a:endParaRPr>
          </a:p>
        </p:txBody>
      </p:sp>
      <p:sp>
        <p:nvSpPr>
          <p:cNvPr id="2" name="pole tekstowe 1">
            <a:extLst>
              <a:ext uri="{FF2B5EF4-FFF2-40B4-BE49-F238E27FC236}">
                <a16:creationId xmlns:a16="http://schemas.microsoft.com/office/drawing/2014/main" id="{DFB6D6E6-7C40-3CBE-D252-3FE4CE4621C2}"/>
              </a:ext>
            </a:extLst>
          </p:cNvPr>
          <p:cNvSpPr txBox="1"/>
          <p:nvPr/>
        </p:nvSpPr>
        <p:spPr>
          <a:xfrm>
            <a:off x="0" y="1030211"/>
            <a:ext cx="171516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Józefa Łącka (Malinowska) (matka)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94E0F089-B337-482A-F63B-449080437AF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6936" y="721005"/>
            <a:ext cx="1932466" cy="18841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DAB42112-4FD7-89F2-F2B5-5E0C0E17CA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5008" y="-141670"/>
            <a:ext cx="7886700" cy="1325563"/>
          </a:xfrm>
        </p:spPr>
        <p:txBody>
          <a:bodyPr/>
          <a:lstStyle/>
          <a:p>
            <a:pPr algn="ctr"/>
            <a:r>
              <a:rPr lang="pl-PL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Okres młodości i studia (1884–1910)</a:t>
            </a:r>
            <a:endParaRPr lang="pl-PL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5D4D5822-3F68-831E-2BA8-0C30C64CDD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2363" y="846135"/>
            <a:ext cx="7699273" cy="3135930"/>
          </a:xfrm>
        </p:spPr>
        <p:txBody>
          <a:bodyPr>
            <a:normAutofit fontScale="92500"/>
          </a:bodyPr>
          <a:lstStyle/>
          <a:p>
            <a:r>
              <a:rPr lang="pl-PL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1884</a:t>
            </a:r>
            <a:r>
              <a:rPr lang="pl-PL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Bronisław Kacper Malinowski przychodzi na świat w Krakowie.</a:t>
            </a:r>
          </a:p>
          <a:p>
            <a:r>
              <a:rPr lang="pl-PL" dirty="0">
                <a:latin typeface="Times New Roman" panose="02020603050405020304" pitchFamily="18" charset="0"/>
                <a:cs typeface="Times New Roman" panose="02020603050405020304" pitchFamily="18" charset="0"/>
              </a:rPr>
              <a:t>Młodość upływa w krakowskim i zakopiańskim środowisku Młodej Polski, gdzie przyjaźni się m.in. z Witkacym.</a:t>
            </a:r>
          </a:p>
          <a:p>
            <a:r>
              <a:rPr lang="pl-PL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Studia na UJ (1902–1908): </a:t>
            </a:r>
            <a:r>
              <a:rPr lang="pl-PL" dirty="0">
                <a:latin typeface="Times New Roman" panose="02020603050405020304" pitchFamily="18" charset="0"/>
                <a:cs typeface="Times New Roman" panose="02020603050405020304" pitchFamily="18" charset="0"/>
              </a:rPr>
              <a:t>Zaczyna studiować matematykę i fizykę, ale szybko przechodzi na Historię Filozofii i Humanistykę.</a:t>
            </a:r>
          </a:p>
          <a:p>
            <a:r>
              <a:rPr lang="pl-PL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1908: </a:t>
            </a:r>
            <a:r>
              <a:rPr lang="pl-PL" dirty="0">
                <a:latin typeface="Times New Roman" panose="02020603050405020304" pitchFamily="18" charset="0"/>
                <a:cs typeface="Times New Roman" panose="02020603050405020304" pitchFamily="18" charset="0"/>
              </a:rPr>
              <a:t>Obrona doktoratu </a:t>
            </a:r>
            <a:r>
              <a:rPr lang="pl-PL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"O zasadzie ekonomii myślenia."</a:t>
            </a:r>
            <a:endParaRPr lang="pl-PL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pl-PL" dirty="0">
                <a:latin typeface="Times New Roman" panose="02020603050405020304" pitchFamily="18" charset="0"/>
                <a:cs typeface="Times New Roman" panose="02020603050405020304" pitchFamily="18" charset="0"/>
              </a:rPr>
              <a:t>Lektura </a:t>
            </a:r>
            <a:r>
              <a:rPr lang="pl-PL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"Złotej gałęzi"</a:t>
            </a:r>
            <a:r>
              <a:rPr lang="pl-PL" dirty="0">
                <a:latin typeface="Times New Roman" panose="02020603050405020304" pitchFamily="18" charset="0"/>
                <a:cs typeface="Times New Roman" panose="02020603050405020304" pitchFamily="18" charset="0"/>
              </a:rPr>
              <a:t> Jamesa Frazera kieruje go ku etnologii.</a:t>
            </a:r>
          </a:p>
          <a:p>
            <a:r>
              <a:rPr lang="pl-PL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1910:</a:t>
            </a:r>
            <a:r>
              <a:rPr lang="pl-PL" dirty="0">
                <a:latin typeface="Times New Roman" panose="02020603050405020304" pitchFamily="18" charset="0"/>
                <a:cs typeface="Times New Roman" panose="02020603050405020304" pitchFamily="18" charset="0"/>
              </a:rPr>
              <a:t> Przenosi się do Londynu, rozpoczynając związek z brytyjską antropologią (London School of </a:t>
            </a:r>
            <a:r>
              <a:rPr lang="pl-PL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Economics</a:t>
            </a:r>
            <a:r>
              <a:rPr lang="pl-PL" dirty="0"/>
              <a:t>)</a:t>
            </a:r>
          </a:p>
        </p:txBody>
      </p:sp>
      <p:pic>
        <p:nvPicPr>
          <p:cNvPr id="1026" name="Picture 2" descr="UJ rządzi - Oficjalny serwis miejski - Magiczny Kraków">
            <a:extLst>
              <a:ext uri="{FF2B5EF4-FFF2-40B4-BE49-F238E27FC236}">
                <a16:creationId xmlns:a16="http://schemas.microsoft.com/office/drawing/2014/main" id="{5D03A561-3BEA-EB51-5615-7C8E33BFA16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010" y="3885114"/>
            <a:ext cx="3502599" cy="23311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Obraz 4">
            <a:extLst>
              <a:ext uri="{FF2B5EF4-FFF2-40B4-BE49-F238E27FC236}">
                <a16:creationId xmlns:a16="http://schemas.microsoft.com/office/drawing/2014/main" id="{1B19BAB5-F589-DD9C-AECD-A731F273CA4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78716" y="3797792"/>
            <a:ext cx="3225903" cy="2344156"/>
          </a:xfrm>
          <a:prstGeom prst="rect">
            <a:avLst/>
          </a:prstGeom>
        </p:spPr>
      </p:pic>
      <p:sp>
        <p:nvSpPr>
          <p:cNvPr id="6" name="pole tekstowe 5">
            <a:extLst>
              <a:ext uri="{FF2B5EF4-FFF2-40B4-BE49-F238E27FC236}">
                <a16:creationId xmlns:a16="http://schemas.microsoft.com/office/drawing/2014/main" id="{B03BF54F-72BE-0691-4AEA-9963F5C96403}"/>
              </a:ext>
            </a:extLst>
          </p:cNvPr>
          <p:cNvSpPr txBox="1"/>
          <p:nvPr/>
        </p:nvSpPr>
        <p:spPr>
          <a:xfrm>
            <a:off x="5262123" y="6119336"/>
            <a:ext cx="334249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0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Stanisław Ignacy Witkiewicz (Witkacy), Bronisław Malinowski i panna Biedrzycka na werandzie Willi na Antałówce | 1911, Muzeum Tatrzańskie im. Dra Tytusa Chałubińskiego w Zakopanem</a:t>
            </a:r>
          </a:p>
        </p:txBody>
      </p:sp>
      <p:sp>
        <p:nvSpPr>
          <p:cNvPr id="7" name="pole tekstowe 6">
            <a:extLst>
              <a:ext uri="{FF2B5EF4-FFF2-40B4-BE49-F238E27FC236}">
                <a16:creationId xmlns:a16="http://schemas.microsoft.com/office/drawing/2014/main" id="{1D17399E-5A48-79AA-10DC-A67FF18E89FA}"/>
              </a:ext>
            </a:extLst>
          </p:cNvPr>
          <p:cNvSpPr txBox="1"/>
          <p:nvPr/>
        </p:nvSpPr>
        <p:spPr>
          <a:xfrm>
            <a:off x="1237265" y="6313954"/>
            <a:ext cx="30510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>
                <a:latin typeface="Times New Roman" panose="02020603050405020304" pitchFamily="18" charset="0"/>
                <a:cs typeface="Times New Roman" panose="02020603050405020304" pitchFamily="18" charset="0"/>
              </a:rPr>
              <a:t>Uniwersytet Jagielloński</a:t>
            </a:r>
          </a:p>
        </p:txBody>
      </p:sp>
    </p:spTree>
    <p:extLst>
      <p:ext uri="{BB962C8B-B14F-4D97-AF65-F5344CB8AC3E}">
        <p14:creationId xmlns:p14="http://schemas.microsoft.com/office/powerpoint/2010/main" val="47688484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061" name="Slide Background">
            <a:extLst>
              <a:ext uri="{FF2B5EF4-FFF2-40B4-BE49-F238E27FC236}">
                <a16:creationId xmlns:a16="http://schemas.microsoft.com/office/drawing/2014/main" id="{9F7D5CDA-D291-4307-BF55-1381FED2963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ytuł 1">
            <a:extLst>
              <a:ext uri="{FF2B5EF4-FFF2-40B4-BE49-F238E27FC236}">
                <a16:creationId xmlns:a16="http://schemas.microsoft.com/office/drawing/2014/main" id="{7F857BB8-85BF-5D46-EE29-EE44F02DB0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350" y="270388"/>
            <a:ext cx="4000647" cy="1708242"/>
          </a:xfrm>
        </p:spPr>
        <p:txBody>
          <a:bodyPr anchor="ctr">
            <a:normAutofit/>
          </a:bodyPr>
          <a:lstStyle/>
          <a:p>
            <a:pPr algn="ctr"/>
            <a:r>
              <a:rPr lang="pl-PL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Początek Kariery Brytyjskiej i Wyprawy Terenowe (1913–1920)</a:t>
            </a:r>
            <a:br>
              <a:rPr lang="pl-PL" sz="2700" dirty="0"/>
            </a:br>
            <a:endParaRPr lang="pl-PL" sz="2700" dirty="0"/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3DCEB10F-9B24-27B5-5E5E-1C816D741095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235974" y="1671484"/>
            <a:ext cx="4827639" cy="4916128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lIns="68580" tIns="0" rIns="68580" bIns="34290" numCol="1" rtlCol="0" anchor="ctr" anchorCtr="0" compatLnSpc="1">
            <a:prstTxWarp prst="textNoShape">
              <a:avLst/>
            </a:prstTxWarp>
            <a:normAutofit/>
          </a:bodyPr>
          <a:lstStyle/>
          <a:p>
            <a:pPr marL="0" indent="0" eaLnBrk="0" fontAlgn="base" hangingPunct="0">
              <a:spcBef>
                <a:spcPct val="0"/>
              </a:spcBef>
              <a:spcAft>
                <a:spcPts val="450"/>
              </a:spcAft>
              <a:buNone/>
            </a:pPr>
            <a:endParaRPr lang="pl-PL" altLang="pl-PL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eaLnBrk="0" fontAlgn="base" hangingPunct="0">
              <a:spcBef>
                <a:spcPct val="0"/>
              </a:spcBef>
              <a:spcAft>
                <a:spcPts val="450"/>
              </a:spcAft>
              <a:buFontTx/>
              <a:buChar char="•"/>
            </a:pPr>
            <a:r>
              <a:rPr lang="pl-PL" altLang="pl-PL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1913:</a:t>
            </a:r>
            <a:r>
              <a:rPr lang="pl-PL" altLang="pl-PL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Zostaje wykładowcą w London School of </a:t>
            </a:r>
            <a:r>
              <a:rPr lang="pl-PL" altLang="pl-PL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Economics</a:t>
            </a:r>
            <a:r>
              <a:rPr lang="pl-PL" altLang="pl-PL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(LSE).</a:t>
            </a:r>
          </a:p>
          <a:p>
            <a:pPr marL="0" indent="0" eaLnBrk="0" fontAlgn="base" hangingPunct="0">
              <a:spcBef>
                <a:spcPct val="0"/>
              </a:spcBef>
              <a:spcAft>
                <a:spcPts val="450"/>
              </a:spcAft>
              <a:buFontTx/>
              <a:buChar char="•"/>
            </a:pPr>
            <a:r>
              <a:rPr lang="pl-PL" altLang="pl-PL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1914:</a:t>
            </a:r>
            <a:r>
              <a:rPr lang="pl-PL" altLang="pl-PL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Wyrusza do Australii z Witkacym, ale I WŚ przerywa ich wspólną podróż.</a:t>
            </a:r>
          </a:p>
          <a:p>
            <a:pPr marL="0" indent="0" eaLnBrk="0" fontAlgn="base" hangingPunct="0">
              <a:spcBef>
                <a:spcPct val="0"/>
              </a:spcBef>
              <a:spcAft>
                <a:spcPts val="450"/>
              </a:spcAft>
              <a:buFontTx/>
              <a:buChar char="•"/>
            </a:pPr>
            <a:r>
              <a:rPr lang="pl-PL" altLang="pl-PL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Wrzesień 1914: </a:t>
            </a:r>
            <a:r>
              <a:rPr lang="pl-PL" altLang="pl-PL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Ląduje na Nowej Gwinei, rozpoczynając badania w północno-zachodniej Melanezji.</a:t>
            </a:r>
          </a:p>
          <a:p>
            <a:pPr marL="0" indent="0" eaLnBrk="0" fontAlgn="base" hangingPunct="0">
              <a:spcBef>
                <a:spcPct val="0"/>
              </a:spcBef>
              <a:spcAft>
                <a:spcPts val="450"/>
              </a:spcAft>
              <a:buFontTx/>
              <a:buChar char="•"/>
            </a:pPr>
            <a:r>
              <a:rPr lang="pl-PL" altLang="pl-PL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Trzykrotna wyprawa na Wyspy </a:t>
            </a:r>
            <a:r>
              <a:rPr lang="pl-PL" altLang="pl-PL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Trobrianda</a:t>
            </a:r>
            <a:r>
              <a:rPr lang="pl-PL" altLang="pl-PL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(od 1915 r. z przerwami). „Namiot w środku wioski” – nauka potocznego języka i bezpośrednia obserwacja życia codziennego.</a:t>
            </a:r>
          </a:p>
          <a:p>
            <a:pPr marL="0" indent="0" eaLnBrk="0" fontAlgn="base" hangingPunct="0">
              <a:spcBef>
                <a:spcPct val="0"/>
              </a:spcBef>
              <a:spcAft>
                <a:spcPts val="450"/>
              </a:spcAft>
              <a:buFontTx/>
              <a:buChar char="•"/>
            </a:pPr>
            <a:r>
              <a:rPr lang="pl-PL" altLang="pl-PL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1915:</a:t>
            </a:r>
            <a:r>
              <a:rPr lang="pl-PL" altLang="pl-PL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Ukazuje się jego jedyna monografia po polsku: „Wierzenia pierwotne i formy ustroju społecznego”.</a:t>
            </a:r>
          </a:p>
          <a:p>
            <a:pPr marL="0" indent="0" eaLnBrk="0" fontAlgn="base" hangingPunct="0">
              <a:spcBef>
                <a:spcPct val="0"/>
              </a:spcBef>
              <a:spcAft>
                <a:spcPts val="450"/>
              </a:spcAft>
              <a:buFontTx/>
              <a:buChar char="•"/>
            </a:pPr>
            <a:r>
              <a:rPr lang="pl-PL" altLang="pl-PL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1920:</a:t>
            </a:r>
            <a:r>
              <a:rPr lang="pl-PL" altLang="pl-PL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Powrót do Anglii, uzyskuje tytuł doktora (D. Sc.) na Uniwersytecie Londyńskim.</a:t>
            </a:r>
          </a:p>
          <a:p>
            <a:pPr marL="0" indent="0" eaLnBrk="0" fontAlgn="base" hangingPunct="0">
              <a:spcBef>
                <a:spcPct val="0"/>
              </a:spcBef>
              <a:spcAft>
                <a:spcPts val="450"/>
              </a:spcAft>
              <a:buNone/>
            </a:pPr>
            <a:endParaRPr lang="pl-PL" altLang="pl-PL" sz="1800" dirty="0">
              <a:latin typeface="Arial" panose="020B0604020202020204" pitchFamily="34" charset="0"/>
            </a:endParaRPr>
          </a:p>
        </p:txBody>
      </p:sp>
      <p:pic>
        <p:nvPicPr>
          <p:cNvPr id="3" name="Obraz 2">
            <a:extLst>
              <a:ext uri="{FF2B5EF4-FFF2-40B4-BE49-F238E27FC236}">
                <a16:creationId xmlns:a16="http://schemas.microsoft.com/office/drawing/2014/main" id="{2C7C8E5B-02FC-4E22-903B-0522788CA22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347" y="631611"/>
            <a:ext cx="3706301" cy="2471102"/>
          </a:xfrm>
          <a:prstGeom prst="rect">
            <a:avLst/>
          </a:prstGeom>
        </p:spPr>
      </p:pic>
      <p:sp>
        <p:nvSpPr>
          <p:cNvPr id="5" name="pole tekstowe 4">
            <a:extLst>
              <a:ext uri="{FF2B5EF4-FFF2-40B4-BE49-F238E27FC236}">
                <a16:creationId xmlns:a16="http://schemas.microsoft.com/office/drawing/2014/main" id="{33B5217D-62AA-C325-7C37-553B6EF91B58}"/>
              </a:ext>
            </a:extLst>
          </p:cNvPr>
          <p:cNvSpPr txBox="1"/>
          <p:nvPr/>
        </p:nvSpPr>
        <p:spPr>
          <a:xfrm>
            <a:off x="5474109" y="3108265"/>
            <a:ext cx="32593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>
                <a:latin typeface="Times New Roman" panose="02020603050405020304" pitchFamily="18" charset="0"/>
                <a:cs typeface="Times New Roman" panose="02020603050405020304" pitchFamily="18" charset="0"/>
              </a:rPr>
              <a:t>London School of </a:t>
            </a:r>
            <a:r>
              <a:rPr lang="pl-PL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Economics</a:t>
            </a:r>
            <a:endParaRPr lang="pl-PL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2" name="Picture 4" descr="Wyspy Triobranda: Dzikie, pierwotne, magiczne | National Geographic">
            <a:extLst>
              <a:ext uri="{FF2B5EF4-FFF2-40B4-BE49-F238E27FC236}">
                <a16:creationId xmlns:a16="http://schemas.microsoft.com/office/drawing/2014/main" id="{0C8E973A-A8DF-9058-E28C-34CC94D0849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0620" y="3545390"/>
            <a:ext cx="2951753" cy="2680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pole tekstowe 5">
            <a:extLst>
              <a:ext uri="{FF2B5EF4-FFF2-40B4-BE49-F238E27FC236}">
                <a16:creationId xmlns:a16="http://schemas.microsoft.com/office/drawing/2014/main" id="{ACF19BAD-8085-97FE-8B55-746CE6AF4279}"/>
              </a:ext>
            </a:extLst>
          </p:cNvPr>
          <p:cNvSpPr txBox="1"/>
          <p:nvPr/>
        </p:nvSpPr>
        <p:spPr>
          <a:xfrm>
            <a:off x="5801032" y="6381135"/>
            <a:ext cx="30486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>
                <a:latin typeface="Times New Roman" panose="02020603050405020304" pitchFamily="18" charset="0"/>
                <a:cs typeface="Times New Roman" panose="02020603050405020304" pitchFamily="18" charset="0"/>
              </a:rPr>
              <a:t>Wyspy </a:t>
            </a:r>
            <a:r>
              <a:rPr lang="pl-PL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Trobrianda</a:t>
            </a:r>
            <a:endParaRPr lang="pl-PL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311742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D1D34770-47A8-402C-AF23-2B653F2D88C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1713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ytuł 1">
            <a:extLst>
              <a:ext uri="{FF2B5EF4-FFF2-40B4-BE49-F238E27FC236}">
                <a16:creationId xmlns:a16="http://schemas.microsoft.com/office/drawing/2014/main" id="{D7A7439F-9EE9-D988-A461-AC9CE3C8DC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7509" y="723898"/>
            <a:ext cx="4501582" cy="1495425"/>
          </a:xfrm>
        </p:spPr>
        <p:txBody>
          <a:bodyPr>
            <a:normAutofit/>
          </a:bodyPr>
          <a:lstStyle/>
          <a:p>
            <a:r>
              <a:rPr lang="pl-PL" sz="2700" b="1">
                <a:latin typeface="Times New Roman" panose="02020603050405020304" pitchFamily="18" charset="0"/>
                <a:cs typeface="Times New Roman" panose="02020603050405020304" pitchFamily="18" charset="0"/>
              </a:rPr>
              <a:t>Największe Osiągnięcia i Kariera w LSE (1922–1934)</a:t>
            </a:r>
            <a:br>
              <a:rPr lang="pl-PL" sz="2700"/>
            </a:br>
            <a:endParaRPr lang="pl-PL" sz="2700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31C2E0B9-197C-0CAA-A2AF-5E78522BD4C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7510" y="2405067"/>
            <a:ext cx="4501582" cy="3729034"/>
          </a:xfrm>
        </p:spPr>
        <p:txBody>
          <a:bodyPr>
            <a:normAutofit/>
          </a:bodyPr>
          <a:lstStyle/>
          <a:p>
            <a:r>
              <a:rPr lang="pl-PL" sz="1600" b="1">
                <a:latin typeface="Times New Roman" panose="02020603050405020304" pitchFamily="18" charset="0"/>
                <a:cs typeface="Times New Roman" panose="02020603050405020304" pitchFamily="18" charset="0"/>
              </a:rPr>
              <a:t>1922: </a:t>
            </a:r>
            <a:r>
              <a:rPr lang="pl-PL" sz="1600">
                <a:latin typeface="Times New Roman" panose="02020603050405020304" pitchFamily="18" charset="0"/>
                <a:cs typeface="Times New Roman" panose="02020603050405020304" pitchFamily="18" charset="0"/>
              </a:rPr>
              <a:t>Publikacja „Argonauts of the Western Pacific” - kluczowa monografia terenowa.</a:t>
            </a:r>
          </a:p>
          <a:p>
            <a:r>
              <a:rPr lang="pl-PL" sz="1600" b="1">
                <a:latin typeface="Times New Roman" panose="02020603050405020304" pitchFamily="18" charset="0"/>
                <a:cs typeface="Times New Roman" panose="02020603050405020304" pitchFamily="18" charset="0"/>
              </a:rPr>
              <a:t>1927: </a:t>
            </a:r>
            <a:r>
              <a:rPr lang="pl-PL" sz="1600">
                <a:latin typeface="Times New Roman" panose="02020603050405020304" pitchFamily="18" charset="0"/>
                <a:cs typeface="Times New Roman" panose="02020603050405020304" pitchFamily="18" charset="0"/>
              </a:rPr>
              <a:t>Utworzenie dla niego Katedry Antropologii Społecznej w LSE.</a:t>
            </a:r>
          </a:p>
          <a:p>
            <a:r>
              <a:rPr lang="pl-PL" sz="1600" b="1">
                <a:latin typeface="Times New Roman" panose="02020603050405020304" pitchFamily="18" charset="0"/>
                <a:cs typeface="Times New Roman" panose="02020603050405020304" pitchFamily="18" charset="0"/>
              </a:rPr>
              <a:t>1920–1938: </a:t>
            </a:r>
            <a:r>
              <a:rPr lang="pl-PL" sz="1600">
                <a:latin typeface="Times New Roman" panose="02020603050405020304" pitchFamily="18" charset="0"/>
                <a:cs typeface="Times New Roman" panose="02020603050405020304" pitchFamily="18" charset="0"/>
              </a:rPr>
              <a:t>Powstają fundamentalne dzieła na bazie materiałów trobriandzkich, m.in.:</a:t>
            </a:r>
          </a:p>
          <a:p>
            <a:pPr lvl="1"/>
            <a:r>
              <a:rPr lang="pl-PL" sz="1600">
                <a:latin typeface="Times New Roman" panose="02020603050405020304" pitchFamily="18" charset="0"/>
                <a:cs typeface="Times New Roman" panose="02020603050405020304" pitchFamily="18" charset="0"/>
              </a:rPr>
              <a:t>„Crime and Custom in Savage Society” (1926)</a:t>
            </a:r>
          </a:p>
          <a:p>
            <a:pPr lvl="1"/>
            <a:r>
              <a:rPr lang="pl-PL" sz="1600">
                <a:latin typeface="Times New Roman" panose="02020603050405020304" pitchFamily="18" charset="0"/>
                <a:cs typeface="Times New Roman" panose="02020603050405020304" pitchFamily="18" charset="0"/>
              </a:rPr>
              <a:t>„Sexual Life of Savages in North-Western Melanesia” (1929)</a:t>
            </a:r>
          </a:p>
          <a:p>
            <a:r>
              <a:rPr lang="pl-PL" sz="1600" b="1">
                <a:latin typeface="Times New Roman" panose="02020603050405020304" pitchFamily="18" charset="0"/>
                <a:cs typeface="Times New Roman" panose="02020603050405020304" pitchFamily="18" charset="0"/>
              </a:rPr>
              <a:t>1934: </a:t>
            </a:r>
            <a:r>
              <a:rPr lang="pl-PL" sz="1600">
                <a:latin typeface="Times New Roman" panose="02020603050405020304" pitchFamily="18" charset="0"/>
                <a:cs typeface="Times New Roman" panose="02020603050405020304" pitchFamily="18" charset="0"/>
              </a:rPr>
              <a:t>Prowadzi jeszcze badania terenowe w Afryce Południowej i Wschodniej.</a:t>
            </a:r>
          </a:p>
          <a:p>
            <a:r>
              <a:rPr lang="pl-PL" sz="1600">
                <a:latin typeface="Times New Roman" panose="02020603050405020304" pitchFamily="18" charset="0"/>
                <a:cs typeface="Times New Roman" panose="02020603050405020304" pitchFamily="18" charset="0"/>
              </a:rPr>
              <a:t>Był utalentowanym pedagogiem, którego ulubioną formą nauczania było seminarium.</a:t>
            </a:r>
          </a:p>
          <a:p>
            <a:endParaRPr lang="pl-PL" sz="1600"/>
          </a:p>
        </p:txBody>
      </p:sp>
      <p:pic>
        <p:nvPicPr>
          <p:cNvPr id="5" name="Picture 3">
            <a:extLst>
              <a:ext uri="{FF2B5EF4-FFF2-40B4-BE49-F238E27FC236}">
                <a16:creationId xmlns:a16="http://schemas.microsoft.com/office/drawing/2014/main" id="{02B8CCE4-5AF5-8AD3-DBE7-9BB9790B85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355" b="-2"/>
          <a:stretch>
            <a:fillRect/>
          </a:stretch>
        </p:blipFill>
        <p:spPr bwMode="auto">
          <a:xfrm>
            <a:off x="5399580" y="10"/>
            <a:ext cx="3744420" cy="6857990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1977991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090" name="Slide Background">
            <a:extLst>
              <a:ext uri="{FF2B5EF4-FFF2-40B4-BE49-F238E27FC236}">
                <a16:creationId xmlns:a16="http://schemas.microsoft.com/office/drawing/2014/main" id="{9F7D5CDA-D291-4307-BF55-1381FED2963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ytuł 1">
            <a:extLst>
              <a:ext uri="{FF2B5EF4-FFF2-40B4-BE49-F238E27FC236}">
                <a16:creationId xmlns:a16="http://schemas.microsoft.com/office/drawing/2014/main" id="{55321BF8-CC9B-BB2B-1776-1A03224B6F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350" y="73743"/>
            <a:ext cx="4000647" cy="1708242"/>
          </a:xfrm>
        </p:spPr>
        <p:txBody>
          <a:bodyPr anchor="ctr">
            <a:normAutofit/>
          </a:bodyPr>
          <a:lstStyle/>
          <a:p>
            <a:r>
              <a:rPr lang="pl-PL" sz="2700" b="1">
                <a:latin typeface="Times New Roman" panose="02020603050405020304" pitchFamily="18" charset="0"/>
                <a:cs typeface="Times New Roman" panose="02020603050405020304" pitchFamily="18" charset="0"/>
              </a:rPr>
              <a:t>Okres Teoretyczny i Lata w USA (1938–1944)</a:t>
            </a:r>
            <a:br>
              <a:rPr lang="pl-PL" sz="2700"/>
            </a:br>
            <a:endParaRPr lang="pl-PL" sz="2700" dirty="0"/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7FAA0132-EAFC-8075-F891-64548D0BE016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571351" y="1406014"/>
            <a:ext cx="3921992" cy="4834066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lIns="68580" tIns="0" rIns="68580" bIns="3429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indent="0" eaLnBrk="0" fontAlgn="base" hangingPunct="0">
              <a:spcBef>
                <a:spcPct val="0"/>
              </a:spcBef>
              <a:spcAft>
                <a:spcPts val="450"/>
              </a:spcAft>
              <a:buFontTx/>
              <a:buChar char="•"/>
            </a:pPr>
            <a:r>
              <a:rPr lang="pl-PL" altLang="pl-PL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1938–1942: </a:t>
            </a:r>
            <a:r>
              <a:rPr lang="pl-PL" altLang="pl-PL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jego „okres teoretyczny” czyli podsumowanie wyników i systematyzacja koncepcji.</a:t>
            </a:r>
          </a:p>
          <a:p>
            <a:pPr marL="0" indent="0" eaLnBrk="0" fontAlgn="base" hangingPunct="0">
              <a:spcBef>
                <a:spcPct val="0"/>
              </a:spcBef>
              <a:spcAft>
                <a:spcPts val="450"/>
              </a:spcAft>
              <a:buFontTx/>
              <a:buChar char="•"/>
            </a:pPr>
            <a:r>
              <a:rPr lang="pl-PL" altLang="pl-PL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1938: </a:t>
            </a:r>
            <a:r>
              <a:rPr lang="pl-PL" altLang="pl-PL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Wyjazd do USA na </a:t>
            </a:r>
            <a:r>
              <a:rPr lang="pl-PL" altLang="pl-PL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sabbatical</a:t>
            </a:r>
            <a:r>
              <a:rPr lang="pl-PL" altLang="pl-PL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obejmuje stanowisko </a:t>
            </a:r>
            <a:r>
              <a:rPr lang="pl-PL" altLang="pl-PL" sz="1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visiting</a:t>
            </a:r>
            <a:r>
              <a:rPr lang="pl-PL" altLang="pl-PL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pl-PL" altLang="pl-PL" sz="1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professor</a:t>
            </a:r>
            <a:r>
              <a:rPr lang="pl-PL" altLang="pl-PL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(profesora wizytującego) na Yale.</a:t>
            </a:r>
          </a:p>
          <a:p>
            <a:pPr marL="0" indent="0" eaLnBrk="0" fontAlgn="base" hangingPunct="0">
              <a:spcBef>
                <a:spcPct val="0"/>
              </a:spcBef>
              <a:spcAft>
                <a:spcPts val="450"/>
              </a:spcAft>
              <a:buFontTx/>
              <a:buChar char="•"/>
            </a:pPr>
            <a:r>
              <a:rPr lang="pl-PL" altLang="pl-PL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1942: </a:t>
            </a:r>
            <a:r>
              <a:rPr lang="pl-PL" altLang="pl-PL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Uzyskuje profesurę zwyczajną na Yale.</a:t>
            </a:r>
          </a:p>
          <a:p>
            <a:pPr marL="0" indent="0" eaLnBrk="0" fontAlgn="base" hangingPunct="0">
              <a:spcBef>
                <a:spcPct val="0"/>
              </a:spcBef>
              <a:spcAft>
                <a:spcPts val="450"/>
              </a:spcAft>
              <a:buFontTx/>
              <a:buChar char="•"/>
            </a:pPr>
            <a:r>
              <a:rPr lang="pl-PL" altLang="pl-PL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Podkreślał głęboką więź z ojczyzną: „Polakiem zaś nigdy czuć się nie przestałem”.</a:t>
            </a:r>
          </a:p>
          <a:p>
            <a:pPr marL="0" indent="0" eaLnBrk="0" fontAlgn="base" hangingPunct="0">
              <a:spcBef>
                <a:spcPct val="0"/>
              </a:spcBef>
              <a:spcAft>
                <a:spcPts val="450"/>
              </a:spcAft>
              <a:buFontTx/>
              <a:buChar char="•"/>
            </a:pPr>
            <a:r>
              <a:rPr lang="pl-PL" altLang="pl-PL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Agresja na Polskę w II WŚ wzbudziła w nim „poczucie całkowitej solidarności” </a:t>
            </a:r>
          </a:p>
          <a:p>
            <a:pPr marL="0" indent="0" eaLnBrk="0" fontAlgn="base" hangingPunct="0">
              <a:spcBef>
                <a:spcPct val="0"/>
              </a:spcBef>
              <a:spcAft>
                <a:spcPts val="450"/>
              </a:spcAft>
              <a:buFontTx/>
              <a:buChar char="•"/>
            </a:pPr>
            <a:r>
              <a:rPr lang="pl-PL" altLang="pl-PL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1944: </a:t>
            </a:r>
            <a:r>
              <a:rPr lang="pl-PL" altLang="pl-PL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Umiera nagle 16 maja w New Haven w USA.</a:t>
            </a:r>
          </a:p>
          <a:p>
            <a:pPr marL="0" indent="0" eaLnBrk="0" fontAlgn="base" hangingPunct="0">
              <a:spcBef>
                <a:spcPct val="0"/>
              </a:spcBef>
              <a:spcAft>
                <a:spcPts val="450"/>
              </a:spcAft>
              <a:buFontTx/>
              <a:buChar char="•"/>
            </a:pPr>
            <a:r>
              <a:rPr lang="pl-PL" altLang="pl-PL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Dziedzictwo: </a:t>
            </a:r>
            <a:r>
              <a:rPr lang="pl-PL" altLang="pl-PL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Stworzenie podwalin nowoczesnej antropologii społecznej (dla lepszego zrozumienia nas samych).</a:t>
            </a:r>
          </a:p>
        </p:txBody>
      </p:sp>
      <p:pic>
        <p:nvPicPr>
          <p:cNvPr id="3" name="Obraz 2">
            <a:extLst>
              <a:ext uri="{FF2B5EF4-FFF2-40B4-BE49-F238E27FC236}">
                <a16:creationId xmlns:a16="http://schemas.microsoft.com/office/drawing/2014/main" id="{B73A78A1-3722-066E-68E1-6A86F4461D9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r="4189" b="16093"/>
          <a:stretch>
            <a:fillRect/>
          </a:stretch>
        </p:blipFill>
        <p:spPr>
          <a:xfrm>
            <a:off x="6288143" y="-14058"/>
            <a:ext cx="2855858" cy="4037530"/>
          </a:xfrm>
          <a:prstGeom prst="rect">
            <a:avLst/>
          </a:prstGeom>
          <a:effectLst>
            <a:outerShdw blurRad="127000" dist="50800" dir="10800000" sx="99000" sy="99000" algn="r" rotWithShape="0">
              <a:prstClr val="black">
                <a:alpha val="40000"/>
              </a:prstClr>
            </a:outerShdw>
          </a:effectLst>
        </p:spPr>
      </p:pic>
      <p:pic>
        <p:nvPicPr>
          <p:cNvPr id="3074" name="Picture 2" descr="Uniwersytet Yale – Wikipedia, wolna encyklopedia">
            <a:extLst>
              <a:ext uri="{FF2B5EF4-FFF2-40B4-BE49-F238E27FC236}">
                <a16:creationId xmlns:a16="http://schemas.microsoft.com/office/drawing/2014/main" id="{28A4E684-78E8-49FC-00A1-B7A7449E48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2477" y="3883742"/>
            <a:ext cx="2855858" cy="30157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pole tekstowe 4">
            <a:extLst>
              <a:ext uri="{FF2B5EF4-FFF2-40B4-BE49-F238E27FC236}">
                <a16:creationId xmlns:a16="http://schemas.microsoft.com/office/drawing/2014/main" id="{009892BA-5C80-8106-5DDA-5CCAD7243677}"/>
              </a:ext>
            </a:extLst>
          </p:cNvPr>
          <p:cNvSpPr txBox="1"/>
          <p:nvPr/>
        </p:nvSpPr>
        <p:spPr>
          <a:xfrm>
            <a:off x="4837471" y="6058749"/>
            <a:ext cx="15534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000" dirty="0"/>
              <a:t>Uniwersytet</a:t>
            </a:r>
            <a:br>
              <a:rPr lang="pl-PL" sz="2000" dirty="0"/>
            </a:br>
            <a:r>
              <a:rPr lang="pl-PL" sz="2000" dirty="0"/>
              <a:t>Yale (USA)</a:t>
            </a:r>
          </a:p>
        </p:txBody>
      </p:sp>
    </p:spTree>
    <p:extLst>
      <p:ext uri="{BB962C8B-B14F-4D97-AF65-F5344CB8AC3E}">
        <p14:creationId xmlns:p14="http://schemas.microsoft.com/office/powerpoint/2010/main" val="8899808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Office Theme">
  <a:themeElements>
    <a:clrScheme name="Motyw pakietu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Motyw pakietu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Motyw pakietu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4.xml><?xml version="1.0" encoding="utf-8"?>
<a:theme xmlns:a="http://schemas.openxmlformats.org/drawingml/2006/main" name="Projekt niestandardowy">
  <a:themeElements>
    <a:clrScheme name="Pakiet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Niestandardowy 1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a7d02b43-4f09-4ba3-ad52-0a7ed0a73421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0971E734BB4CA146BEB9EFDE976C4AA0" ma:contentTypeVersion="16" ma:contentTypeDescription="Utwórz nowy dokument." ma:contentTypeScope="" ma:versionID="67a89472035e7086afcbbf3369980b7f">
  <xsd:schema xmlns:xsd="http://www.w3.org/2001/XMLSchema" xmlns:xs="http://www.w3.org/2001/XMLSchema" xmlns:p="http://schemas.microsoft.com/office/2006/metadata/properties" xmlns:ns3="a7d02b43-4f09-4ba3-ad52-0a7ed0a73421" xmlns:ns4="046a8b9f-5d7c-47de-8c3b-80645c2929da" targetNamespace="http://schemas.microsoft.com/office/2006/metadata/properties" ma:root="true" ma:fieldsID="972be1c4ea5cc07f3c7e50199193ea24" ns3:_="" ns4:_="">
    <xsd:import namespace="a7d02b43-4f09-4ba3-ad52-0a7ed0a73421"/>
    <xsd:import namespace="046a8b9f-5d7c-47de-8c3b-80645c2929d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_activity" minOccurs="0"/>
                <xsd:element ref="ns3:MediaServiceObjectDetectorVersions" minOccurs="0"/>
                <xsd:element ref="ns3:MediaServiceSearchProperties" minOccurs="0"/>
                <xsd:element ref="ns3:MediaServiceDateTaken" minOccurs="0"/>
                <xsd:element ref="ns3:MediaServiceSystemTag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7d02b43-4f09-4ba3-ad52-0a7ed0a7342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_activity" ma:index="19" nillable="true" ma:displayName="_activity" ma:hidden="true" ma:internalName="_activity">
      <xsd:simpleType>
        <xsd:restriction base="dms:Note"/>
      </xsd:simpleType>
    </xsd:element>
    <xsd:element name="MediaServiceObjectDetectorVersions" ma:index="2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1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2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SystemTags" ma:index="23" nillable="true" ma:displayName="MediaServiceSystemTags" ma:hidden="true" ma:internalName="MediaServiceSystemTag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46a8b9f-5d7c-47de-8c3b-80645c2929da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Udostępnianie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Udostępnione dla — szczegóły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4" nillable="true" ma:displayName="Skrót wskazówki dotyczącej udostępniania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 zawartości"/>
        <xsd:element ref="dc:title" minOccurs="0" maxOccurs="1" ma:index="4" ma:displayName="Tytuł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EEDF7A5E-C568-45A7-AB18-00E07E534B85}">
  <ds:schemaRefs>
    <ds:schemaRef ds:uri="http://purl.org/dc/elements/1.1/"/>
    <ds:schemaRef ds:uri="http://purl.org/dc/terms/"/>
    <ds:schemaRef ds:uri="http://schemas.openxmlformats.org/package/2006/metadata/core-properties"/>
    <ds:schemaRef ds:uri="046a8b9f-5d7c-47de-8c3b-80645c2929da"/>
    <ds:schemaRef ds:uri="http://schemas.microsoft.com/office/2006/documentManagement/types"/>
    <ds:schemaRef ds:uri="http://schemas.microsoft.com/office/infopath/2007/PartnerControls"/>
    <ds:schemaRef ds:uri="http://purl.org/dc/dcmitype/"/>
    <ds:schemaRef ds:uri="a7d02b43-4f09-4ba3-ad52-0a7ed0a73421"/>
    <ds:schemaRef ds:uri="http://schemas.microsoft.com/office/2006/metadata/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576B2AB6-4AE6-441A-86D0-5FB729F60C1A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F5DC03A-F641-49FF-905F-B658AA4026C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7d02b43-4f09-4ba3-ad52-0a7ed0a73421"/>
    <ds:schemaRef ds:uri="046a8b9f-5d7c-47de-8c3b-80645c2929d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3620</TotalTime>
  <Words>2021</Words>
  <Application>Microsoft Office PowerPoint</Application>
  <PresentationFormat>Pokaz na ekranie (4:3)</PresentationFormat>
  <Paragraphs>178</Paragraphs>
  <Slides>16</Slides>
  <Notes>6</Notes>
  <HiddenSlides>0</HiddenSlides>
  <MMClips>0</MMClips>
  <ScaleCrop>false</ScaleCrop>
  <HeadingPairs>
    <vt:vector size="6" baseType="variant">
      <vt:variant>
        <vt:lpstr>Używane czcionki</vt:lpstr>
      </vt:variant>
      <vt:variant>
        <vt:i4>7</vt:i4>
      </vt:variant>
      <vt:variant>
        <vt:lpstr>Motyw</vt:lpstr>
      </vt:variant>
      <vt:variant>
        <vt:i4>4</vt:i4>
      </vt:variant>
      <vt:variant>
        <vt:lpstr>Tytuły slajdów</vt:lpstr>
      </vt:variant>
      <vt:variant>
        <vt:i4>16</vt:i4>
      </vt:variant>
    </vt:vector>
  </HeadingPairs>
  <TitlesOfParts>
    <vt:vector size="27" baseType="lpstr">
      <vt:lpstr>Aptos</vt:lpstr>
      <vt:lpstr>Aptos Display</vt:lpstr>
      <vt:lpstr>Arial</vt:lpstr>
      <vt:lpstr>Calibri</vt:lpstr>
      <vt:lpstr>Symbol</vt:lpstr>
      <vt:lpstr>Times New Roman</vt:lpstr>
      <vt:lpstr>Wingdings</vt:lpstr>
      <vt:lpstr>Office Theme</vt:lpstr>
      <vt:lpstr>Office Theme</vt:lpstr>
      <vt:lpstr>1_Office Theme</vt:lpstr>
      <vt:lpstr>Projekt niestandardowy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Okres młodości i studia (1884–1910)</vt:lpstr>
      <vt:lpstr>Początek Kariery Brytyjskiej i Wyprawy Terenowe (1913–1920) </vt:lpstr>
      <vt:lpstr>Największe Osiągnięcia i Kariera w LSE (1922–1934) </vt:lpstr>
      <vt:lpstr>Okres Teoretyczny i Lata w USA (1938–1944) </vt:lpstr>
      <vt:lpstr>Magia, nauka i religia</vt:lpstr>
      <vt:lpstr>Prezentacja programu PowerPoint</vt:lpstr>
      <vt:lpstr>Bronisław Malinowski: Ojciec Funkcjonalizmu </vt:lpstr>
      <vt:lpstr>Prezentacja programu PowerPoint</vt:lpstr>
      <vt:lpstr>Prezentacja programu PowerPoint</vt:lpstr>
      <vt:lpstr>Prezentacja programu PowerPoint</vt:lpstr>
      <vt:lpstr>Prezentacja programu PowerPoint</vt:lpstr>
    </vt:vector>
  </TitlesOfParts>
  <Company>SPI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techniki wydobywania wiedzy  dla celów zarządzania Marzena NOWAKOWSKA, Elżbieta ZAJĄC2  dr Marzena Nowakowska - Politechnika Świętokrzyska, Studium Podstaw Informatyki, Aleja Tysiąclecia Państwa Polskiego 3, PL- 25314 Kielce, 2 dr Elżbieta Zając  Akademia Świętokrzyska, Instytut Matematyki, ul. Świętokrzyska 15, PL  25314 Kielce; ezajac@pu.kielce.pl</dc:title>
  <dc:subject/>
  <dc:creator>Nowakowska</dc:creator>
  <dc:description/>
  <cp:lastModifiedBy>Natalia Krzywdzińska</cp:lastModifiedBy>
  <cp:revision>301</cp:revision>
  <cp:lastPrinted>2002-06-22T14:15:10Z</cp:lastPrinted>
  <dcterms:created xsi:type="dcterms:W3CDTF">2002-01-07T16:06:39Z</dcterms:created>
  <dcterms:modified xsi:type="dcterms:W3CDTF">2025-11-14T16:27:20Z</dcterms:modified>
  <dc:language>pl-PL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16.0000</vt:lpwstr>
  </property>
  <property fmtid="{D5CDD505-2E9C-101B-9397-08002B2CF9AE}" pid="3" name="Company">
    <vt:lpwstr>SPI</vt:lpwstr>
  </property>
  <property fmtid="{D5CDD505-2E9C-101B-9397-08002B2CF9AE}" pid="4" name="HiddenSlides">
    <vt:i4>0</vt:i4>
  </property>
  <property fmtid="{D5CDD505-2E9C-101B-9397-08002B2CF9AE}" pid="5" name="HyperlinksChanged">
    <vt:bool>false</vt:bool>
  </property>
  <property fmtid="{D5CDD505-2E9C-101B-9397-08002B2CF9AE}" pid="6" name="LinksUpToDate">
    <vt:bool>false</vt:bool>
  </property>
  <property fmtid="{D5CDD505-2E9C-101B-9397-08002B2CF9AE}" pid="7" name="MMClips">
    <vt:i4>0</vt:i4>
  </property>
  <property fmtid="{D5CDD505-2E9C-101B-9397-08002B2CF9AE}" pid="8" name="Notes">
    <vt:i4>8</vt:i4>
  </property>
  <property fmtid="{D5CDD505-2E9C-101B-9397-08002B2CF9AE}" pid="9" name="PresentationFormat">
    <vt:lpwstr>Pokaz na ekranie (4:3)</vt:lpwstr>
  </property>
  <property fmtid="{D5CDD505-2E9C-101B-9397-08002B2CF9AE}" pid="10" name="ScaleCrop">
    <vt:bool>false</vt:bool>
  </property>
  <property fmtid="{D5CDD505-2E9C-101B-9397-08002B2CF9AE}" pid="11" name="ShareDoc">
    <vt:bool>false</vt:bool>
  </property>
  <property fmtid="{D5CDD505-2E9C-101B-9397-08002B2CF9AE}" pid="12" name="Slides">
    <vt:i4>8</vt:i4>
  </property>
  <property fmtid="{D5CDD505-2E9C-101B-9397-08002B2CF9AE}" pid="13" name="ContentTypeId">
    <vt:lpwstr>0x0101000971E734BB4CA146BEB9EFDE976C4AA0</vt:lpwstr>
  </property>
</Properties>
</file>