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0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</p:sldIdLst>
  <p:sldSz cy="5143500" cx="9144000"/>
  <p:notesSz cx="6858000" cy="9144000"/>
  <p:embeddedFontLst>
    <p:embeddedFont>
      <p:font typeface="Roboto"/>
      <p:regular r:id="rId26"/>
      <p:bold r:id="rId27"/>
      <p:italic r:id="rId28"/>
      <p:boldItalic r:id="rId29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5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6" Type="http://schemas.openxmlformats.org/officeDocument/2006/relationships/font" Target="fonts/Roboto-regular.fntdata"/><Relationship Id="rId25" Type="http://schemas.openxmlformats.org/officeDocument/2006/relationships/slide" Target="slides/slide20.xml"/><Relationship Id="rId28" Type="http://schemas.openxmlformats.org/officeDocument/2006/relationships/font" Target="fonts/Roboto-italic.fntdata"/><Relationship Id="rId27" Type="http://schemas.openxmlformats.org/officeDocument/2006/relationships/font" Target="fonts/Roboto-bold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29" Type="http://schemas.openxmlformats.org/officeDocument/2006/relationships/font" Target="fonts/Roboto-boldItalic.fntdata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g3a36386d9d1_5_1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0" name="Google Shape;120;g3a36386d9d1_5_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g3a32479d630_0_5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7" name="Google Shape;127;g3a32479d630_0_5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g3a36386d9d1_5_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3" name="Google Shape;133;g3a36386d9d1_5_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g3a32479d630_0_7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1" name="Google Shape;141;g3a32479d630_0_7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9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g3a36386d9d1_2_1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1" name="Google Shape;151;g3a36386d9d1_2_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g3a36386d9d1_2_1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0" name="Google Shape;160;g3a36386d9d1_2_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6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g3a32479d630_0_7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8" name="Google Shape;168;g3a32479d630_0_7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3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g3a32479d630_0_8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5" name="Google Shape;175;g3a32479d630_0_8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2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g3a32479d630_0_6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4" name="Google Shape;184;g3a32479d630_0_6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8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g3a32479d630_0_8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0" name="Google Shape;190;g3a32479d630_0_8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g3a32479d630_0_1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2" name="Google Shape;62;g3a32479d630_0_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4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g3a32479d630_0_9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6" name="Google Shape;196;g3a32479d630_0_9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g3a32479d630_0_1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" name="Google Shape;69;g3a32479d630_0_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g3a32479d630_0_2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6" name="Google Shape;76;g3a32479d630_0_2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g3a32479d630_0_3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" name="Google Shape;84;g3a32479d630_0_3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g3a32479d630_0_4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2" name="Google Shape;92;g3a32479d630_0_4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g3a32479d630_0_5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0" name="Google Shape;100;g3a32479d630_0_5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g3a36386d9d1_5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6" name="Google Shape;106;g3a36386d9d1_5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g3a36386d9d1_5_1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3" name="Google Shape;113;g3a36386d9d1_5_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9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4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1.xml"/><Relationship Id="rId3" Type="http://schemas.openxmlformats.org/officeDocument/2006/relationships/hyperlink" Target="https://culture.pl/en/article/pawel-edmund-strzelecki-intrepid-explorer?utm_source=chatgpt.com" TargetMode="Externa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6.png"/><Relationship Id="rId4" Type="http://schemas.openxmlformats.org/officeDocument/2006/relationships/image" Target="../media/image8.jp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2.jp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19.jpg"/><Relationship Id="rId4" Type="http://schemas.openxmlformats.org/officeDocument/2006/relationships/image" Target="../media/image2.jp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1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18.jpg"/><Relationship Id="rId4" Type="http://schemas.openxmlformats.org/officeDocument/2006/relationships/image" Target="../media/image20.jpg"/><Relationship Id="rId5" Type="http://schemas.openxmlformats.org/officeDocument/2006/relationships/image" Target="../media/image13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8.xml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9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7.jpg"/></Relationships>
</file>

<file path=ppt/slides/_rels/slide20.xml.rels><?xml version="1.0" encoding="UTF-8" standalone="yes"?><Relationships xmlns="http://schemas.openxmlformats.org/package/2006/relationships"><Relationship Id="rId11" Type="http://schemas.openxmlformats.org/officeDocument/2006/relationships/hyperlink" Target="https://pl.wikipedia.org/wiki/Royal_Society" TargetMode="External"/><Relationship Id="rId10" Type="http://schemas.openxmlformats.org/officeDocument/2006/relationships/hyperlink" Target="https://pl.wikipedia.org/wiki/Pawe%C5%82_Edmund_Strzelecki" TargetMode="External"/><Relationship Id="rId13" Type="http://schemas.openxmlformats.org/officeDocument/2006/relationships/hyperlink" Target="https://strzelecki.ie/%5C" TargetMode="External"/><Relationship Id="rId12" Type="http://schemas.openxmlformats.org/officeDocument/2006/relationships/hyperlink" Target="https://pl.wikipedia.org/wiki/Z%C5%82oty_Medal_Kr%C3%B3lewskiego_Towarzystwa_Geograficznego" TargetMode="External"/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0.xml"/><Relationship Id="rId3" Type="http://schemas.openxmlformats.org/officeDocument/2006/relationships/hyperlink" Target="https://adb.anu.edu.au/biography/strzelecki-sir-paul-edmund-de-2711" TargetMode="External"/><Relationship Id="rId4" Type="http://schemas.openxmlformats.org/officeDocument/2006/relationships/hyperlink" Target="https://mtkosciuszko.org.au/polski/kaluski-pes.htm" TargetMode="External"/><Relationship Id="rId9" Type="http://schemas.openxmlformats.org/officeDocument/2006/relationships/hyperlink" Target="https://www.zrobtosam.com/PulsPol/Puls3/index.php?sekcja=1&amp;arty_id=14423" TargetMode="External"/><Relationship Id="rId15" Type="http://schemas.openxmlformats.org/officeDocument/2006/relationships/hyperlink" Target="https://culture.pl/en/article/pawel-edmund-strzelecki-intrepid-explorer" TargetMode="External"/><Relationship Id="rId14" Type="http://schemas.openxmlformats.org/officeDocument/2006/relationships/hyperlink" Target="https://culture.pl/en/article/pawel-edmund-strzelecki-intrepid-explorer" TargetMode="External"/><Relationship Id="rId17" Type="http://schemas.openxmlformats.org/officeDocument/2006/relationships/hyperlink" Target="https://skibamariusz.pl/pawel-edmund-strzelecki-niezwykle-odkrycia-ktore-zmienily-australie" TargetMode="External"/><Relationship Id="rId16" Type="http://schemas.openxmlformats.org/officeDocument/2006/relationships/hyperlink" Target="https://en.wikipedia.org/wiki/Strzelecki_Ranges#/media/File:View_of_Strzelecki_Ranges.jpg" TargetMode="External"/><Relationship Id="rId5" Type="http://schemas.openxmlformats.org/officeDocument/2006/relationships/hyperlink" Target="https://australian.museum/about/history/exhibitions/trailblazers/paul-edmund-de-strzelecki/" TargetMode="External"/><Relationship Id="rId6" Type="http://schemas.openxmlformats.org/officeDocument/2006/relationships/hyperlink" Target="https://polishexpress.au/obchody-roku-pawla-edmunda-strzeleckiego-w-australii-poludniowej/" TargetMode="External"/><Relationship Id="rId7" Type="http://schemas.openxmlformats.org/officeDocument/2006/relationships/hyperlink" Target="https://pai.media.pl/historia_kultura_artykuly.php?id=347/" TargetMode="External"/><Relationship Id="rId8" Type="http://schemas.openxmlformats.org/officeDocument/2006/relationships/hyperlink" Target="https://historyguild.org/the-incredible-life-of-paul-strzelecki/" TargetMode="Externa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1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6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5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3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Relationship Id="rId3" Type="http://schemas.openxmlformats.org/officeDocument/2006/relationships/hyperlink" Target="https://australian.museum/about/history/exhibitions/trailblazers/paul-edmund-de-strzelecki/?utm_source=chatgpt.com" TargetMode="External"/><Relationship Id="rId4" Type="http://schemas.openxmlformats.org/officeDocument/2006/relationships/image" Target="../media/image10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/>
          <p:nvPr>
            <p:ph type="ctrTitle"/>
          </p:nvPr>
        </p:nvSpPr>
        <p:spPr>
          <a:xfrm>
            <a:off x="269100" y="105450"/>
            <a:ext cx="8605800" cy="10359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pl" sz="3800"/>
              <a:t>Polscy uczeni, odkrywcy i wynalazcy</a:t>
            </a:r>
            <a:r>
              <a:rPr lang="pl" sz="3800"/>
              <a:t>​</a:t>
            </a:r>
            <a:endParaRPr/>
          </a:p>
        </p:txBody>
      </p:sp>
      <p:sp>
        <p:nvSpPr>
          <p:cNvPr id="55" name="Google Shape;55;p13"/>
          <p:cNvSpPr txBox="1"/>
          <p:nvPr>
            <p:ph idx="1" type="subTitle"/>
          </p:nvPr>
        </p:nvSpPr>
        <p:spPr>
          <a:xfrm>
            <a:off x="311700" y="1779150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pl" sz="3800">
                <a:solidFill>
                  <a:schemeClr val="accent1"/>
                </a:solidFill>
              </a:rPr>
              <a:t>Paweł Edmund Strzelecki</a:t>
            </a:r>
            <a:endParaRPr b="1" sz="4500">
              <a:solidFill>
                <a:schemeClr val="accent1"/>
              </a:solidFill>
            </a:endParaRPr>
          </a:p>
        </p:txBody>
      </p:sp>
      <p:sp>
        <p:nvSpPr>
          <p:cNvPr id="56" name="Google Shape;56;p13"/>
          <p:cNvSpPr txBox="1"/>
          <p:nvPr/>
        </p:nvSpPr>
        <p:spPr>
          <a:xfrm>
            <a:off x="0" y="0"/>
            <a:ext cx="30000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l"/>
              <a:t> </a:t>
            </a:r>
            <a:endParaRPr/>
          </a:p>
        </p:txBody>
      </p:sp>
      <p:sp>
        <p:nvSpPr>
          <p:cNvPr id="57" name="Google Shape;57;p13"/>
          <p:cNvSpPr txBox="1"/>
          <p:nvPr/>
        </p:nvSpPr>
        <p:spPr>
          <a:xfrm>
            <a:off x="0" y="0"/>
            <a:ext cx="30000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l"/>
              <a:t> </a:t>
            </a:r>
            <a:endParaRPr/>
          </a:p>
        </p:txBody>
      </p:sp>
      <p:pic>
        <p:nvPicPr>
          <p:cNvPr id="58" name="Google Shape;58;p13" title="Politechnika_swietokrzyska_logo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19100" y="3536725"/>
            <a:ext cx="948538" cy="1035900"/>
          </a:xfrm>
          <a:prstGeom prst="rect">
            <a:avLst/>
          </a:prstGeom>
          <a:noFill/>
          <a:ln>
            <a:noFill/>
          </a:ln>
        </p:spPr>
      </p:pic>
      <p:sp>
        <p:nvSpPr>
          <p:cNvPr id="59" name="Google Shape;59;p13"/>
          <p:cNvSpPr txBox="1"/>
          <p:nvPr/>
        </p:nvSpPr>
        <p:spPr>
          <a:xfrm>
            <a:off x="1696775" y="3420775"/>
            <a:ext cx="4481400" cy="126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pl" sz="1800">
                <a:solidFill>
                  <a:schemeClr val="dk1"/>
                </a:solidFill>
              </a:rPr>
              <a:t>Maksymilian Niemczyk</a:t>
            </a:r>
            <a:endParaRPr b="1" sz="18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pl" sz="1800">
                <a:solidFill>
                  <a:schemeClr val="dk1"/>
                </a:solidFill>
              </a:rPr>
              <a:t>Filip Norberciak</a:t>
            </a:r>
            <a:endParaRPr b="1" sz="18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pl" sz="1800">
                <a:solidFill>
                  <a:schemeClr val="dk1"/>
                </a:solidFill>
              </a:rPr>
              <a:t>Daniel Brodawka</a:t>
            </a:r>
            <a:endParaRPr b="1" sz="18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pl" sz="1800">
                <a:solidFill>
                  <a:schemeClr val="dk1"/>
                </a:solidFill>
              </a:rPr>
              <a:t>Kacper Dulęba</a:t>
            </a:r>
            <a:endParaRPr b="1" sz="1800"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22"/>
          <p:cNvSpPr txBox="1"/>
          <p:nvPr>
            <p:ph type="title"/>
          </p:nvPr>
        </p:nvSpPr>
        <p:spPr>
          <a:xfrm>
            <a:off x="3249600" y="156875"/>
            <a:ext cx="5582700" cy="860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l"/>
              <a:t>Podsumowanie pracy i badań w Australii</a:t>
            </a:r>
            <a:endParaRPr/>
          </a:p>
        </p:txBody>
      </p:sp>
      <p:sp>
        <p:nvSpPr>
          <p:cNvPr id="123" name="Google Shape;123;p22"/>
          <p:cNvSpPr txBox="1"/>
          <p:nvPr>
            <p:ph idx="1" type="body"/>
          </p:nvPr>
        </p:nvSpPr>
        <p:spPr>
          <a:xfrm>
            <a:off x="3249600" y="1501600"/>
            <a:ext cx="5582700" cy="3238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77500" lnSpcReduction="20000"/>
          </a:bodyPr>
          <a:lstStyle/>
          <a:p>
            <a:pPr indent="-317182" lvl="0" marL="457200" rtl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ct val="100000"/>
              <a:buChar char="●"/>
            </a:pPr>
            <a:r>
              <a:rPr lang="pl">
                <a:solidFill>
                  <a:schemeClr val="dk1"/>
                </a:solidFill>
              </a:rPr>
              <a:t>Wkład Strzeleckiego jest widoczny w australijskim krajobrazie poprzez nazwy takie jak Mount Strzelecki, Strzelecki Ranges, Strzelecki Desert i Strzelecki Track. (ponad 30 nazw)</a:t>
            </a:r>
            <a:br>
              <a:rPr lang="pl">
                <a:solidFill>
                  <a:schemeClr val="dk1"/>
                </a:solidFill>
              </a:rPr>
            </a:br>
            <a:endParaRPr>
              <a:solidFill>
                <a:schemeClr val="dk1"/>
              </a:solidFill>
            </a:endParaRPr>
          </a:p>
          <a:p>
            <a:pPr indent="-317182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Char char="●"/>
            </a:pPr>
            <a:r>
              <a:rPr lang="pl">
                <a:solidFill>
                  <a:schemeClr val="dk1"/>
                </a:solidFill>
              </a:rPr>
              <a:t>Jest ceniony w środowisku naukowym, a jego prace nadal są cytowane przez geologów.</a:t>
            </a:r>
            <a:br>
              <a:rPr lang="pl">
                <a:solidFill>
                  <a:schemeClr val="dk1"/>
                </a:solidFill>
              </a:rPr>
            </a:br>
            <a:endParaRPr>
              <a:solidFill>
                <a:schemeClr val="dk1"/>
              </a:solidFill>
            </a:endParaRPr>
          </a:p>
          <a:p>
            <a:pPr indent="-317182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Char char="●"/>
            </a:pPr>
            <a:r>
              <a:rPr lang="pl">
                <a:solidFill>
                  <a:schemeClr val="dk1"/>
                </a:solidFill>
              </a:rPr>
              <a:t>Jako pierwszy badał Australię w sposób w pełni naukowy, co zapewniło mu trwałe miejsce w historii.</a:t>
            </a:r>
            <a:br>
              <a:rPr lang="pl">
                <a:solidFill>
                  <a:schemeClr val="dk1"/>
                </a:solidFill>
              </a:rPr>
            </a:br>
            <a:endParaRPr>
              <a:solidFill>
                <a:schemeClr val="dk1"/>
              </a:solidFill>
            </a:endParaRPr>
          </a:p>
          <a:p>
            <a:pPr indent="-317182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Char char="●"/>
            </a:pPr>
            <a:r>
              <a:rPr lang="pl">
                <a:solidFill>
                  <a:schemeClr val="dk1"/>
                </a:solidFill>
              </a:rPr>
              <a:t>Jego pasja, etyka i rzetelność naukowa pozostawiły inspirujące dziedzictwo dla badaczy na całym świecie.</a:t>
            </a:r>
            <a:br>
              <a:rPr lang="pl">
                <a:solidFill>
                  <a:schemeClr val="dk1"/>
                </a:solidFill>
              </a:rPr>
            </a:br>
            <a:endParaRPr>
              <a:solidFill>
                <a:schemeClr val="dk1"/>
              </a:solidFill>
            </a:endParaRPr>
          </a:p>
          <a:p>
            <a:pPr indent="0" lvl="0" marL="45720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</p:txBody>
      </p:sp>
      <p:pic>
        <p:nvPicPr>
          <p:cNvPr id="124" name="Google Shape;124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" y="291375"/>
            <a:ext cx="3145074" cy="444872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23"/>
          <p:cNvSpPr txBox="1"/>
          <p:nvPr>
            <p:ph type="title"/>
          </p:nvPr>
        </p:nvSpPr>
        <p:spPr>
          <a:xfrm>
            <a:off x="311700" y="3033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1400"/>
              </a:spcBef>
              <a:spcAft>
                <a:spcPts val="0"/>
              </a:spcAft>
              <a:buClr>
                <a:schemeClr val="dk1"/>
              </a:buClr>
              <a:buSzPts val="990"/>
              <a:buFont typeface="Arial"/>
              <a:buNone/>
            </a:pPr>
            <a:r>
              <a:rPr b="1" lang="pl" sz="2070"/>
              <a:t>Główna działalność naukowa i podróże eksploracyjne - Ameryka Północna i Południowa</a:t>
            </a:r>
            <a:endParaRPr b="1" sz="2070"/>
          </a:p>
          <a:p>
            <a:pPr indent="0" lvl="0" marL="0" rtl="0" algn="ctr">
              <a:spcBef>
                <a:spcPts val="400"/>
              </a:spcBef>
              <a:spcAft>
                <a:spcPts val="0"/>
              </a:spcAft>
              <a:buSzPts val="990"/>
              <a:buNone/>
            </a:pPr>
            <a:r>
              <a:t/>
            </a:r>
            <a:endParaRPr sz="3420"/>
          </a:p>
        </p:txBody>
      </p:sp>
      <p:sp>
        <p:nvSpPr>
          <p:cNvPr id="130" name="Google Shape;130;p23"/>
          <p:cNvSpPr txBox="1"/>
          <p:nvPr>
            <p:ph idx="1" type="body"/>
          </p:nvPr>
        </p:nvSpPr>
        <p:spPr>
          <a:xfrm>
            <a:off x="423775" y="1591225"/>
            <a:ext cx="8520600" cy="3269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lnSpc>
                <a:spcPct val="9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</a:pPr>
            <a:r>
              <a:rPr lang="pl" sz="1400">
                <a:solidFill>
                  <a:schemeClr val="dk1"/>
                </a:solidFill>
              </a:rPr>
              <a:t>W latach 1834-1835 prowadził wielotematyczne badania przyrodnicze w Ameryce Północnej. Najważniejsze odkrycia z tego okresu to odkrycie złoża rud miedzi w Kanadzie które są eksploatowane aż do dzisiaj. </a:t>
            </a:r>
            <a:endParaRPr sz="1400">
              <a:solidFill>
                <a:schemeClr val="dk1"/>
              </a:solidFill>
            </a:endParaRPr>
          </a:p>
          <a:p>
            <a:pPr indent="-317500" lvl="0" marL="457200" rtl="0" algn="l">
              <a:lnSpc>
                <a:spcPct val="9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</a:pPr>
            <a:r>
              <a:rPr lang="pl" sz="1400">
                <a:solidFill>
                  <a:schemeClr val="dk1"/>
                </a:solidFill>
              </a:rPr>
              <a:t>Prowadził badania etnograficzne - interesował się życiem i kulturą rdzennych plemion, był przeciwny handlu niewolnikami.</a:t>
            </a:r>
            <a:endParaRPr sz="1400">
              <a:solidFill>
                <a:schemeClr val="dk1"/>
              </a:solidFill>
            </a:endParaRPr>
          </a:p>
          <a:p>
            <a:pPr indent="-317500" lvl="0" marL="457200" rtl="0" algn="l">
              <a:lnSpc>
                <a:spcPct val="9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</a:pPr>
            <a:r>
              <a:rPr lang="pl" sz="1400">
                <a:solidFill>
                  <a:schemeClr val="dk1"/>
                </a:solidFill>
              </a:rPr>
              <a:t>Badał praktyki rolnicze w Stanach Zjednoczonych i Kanadzie.</a:t>
            </a:r>
            <a:endParaRPr sz="1400">
              <a:solidFill>
                <a:schemeClr val="dk1"/>
              </a:solidFill>
            </a:endParaRPr>
          </a:p>
          <a:p>
            <a:pPr indent="-317500" lvl="0" marL="457200" rtl="0" algn="l">
              <a:lnSpc>
                <a:spcPct val="9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</a:pPr>
            <a:r>
              <a:rPr lang="pl" sz="1400">
                <a:solidFill>
                  <a:schemeClr val="dk1"/>
                </a:solidFill>
              </a:rPr>
              <a:t>W 1836 prowadził obserwacje meteorologiczne w Ameryce Południowej - badał klimat, co w tamtych czasach było niezwykle cenne </a:t>
            </a:r>
            <a:endParaRPr sz="1400">
              <a:solidFill>
                <a:schemeClr val="dk1"/>
              </a:solidFill>
            </a:endParaRPr>
          </a:p>
          <a:p>
            <a:pPr indent="-317500" lvl="0" marL="457200" rtl="0" algn="l">
              <a:lnSpc>
                <a:spcPct val="9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</a:pPr>
            <a:r>
              <a:rPr lang="pl" sz="1400">
                <a:solidFill>
                  <a:schemeClr val="dk1"/>
                </a:solidFill>
              </a:rPr>
              <a:t>Prowadził badania geologiczne w Ameryce Południowej, badał wulkany i złoża surowców mineralnych.</a:t>
            </a:r>
            <a:endParaRPr sz="1400">
              <a:solidFill>
                <a:schemeClr val="dk1"/>
              </a:solidFill>
            </a:endParaRPr>
          </a:p>
          <a:p>
            <a:pPr indent="-317500" lvl="0" marL="457200" rtl="0" algn="l">
              <a:lnSpc>
                <a:spcPct val="9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</a:pPr>
            <a:r>
              <a:rPr lang="pl" sz="1400">
                <a:solidFill>
                  <a:schemeClr val="dk1"/>
                </a:solidFill>
              </a:rPr>
              <a:t>W roku 1838 kontynuował badania na Hawajach i wyspach Polinezji</a:t>
            </a:r>
            <a:endParaRPr sz="1400">
              <a:solidFill>
                <a:schemeClr val="dk1"/>
              </a:solidFill>
            </a:endParaRPr>
          </a:p>
          <a:p>
            <a:pPr indent="0" lvl="0" marL="457200" rtl="0" algn="l">
              <a:lnSpc>
                <a:spcPct val="95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highlight>
                <a:srgbClr val="181A1B"/>
              </a:highlight>
            </a:endParaRPr>
          </a:p>
          <a:p>
            <a:pPr indent="0" lvl="0" marL="0" rtl="0" algn="l">
              <a:lnSpc>
                <a:spcPct val="9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br>
              <a:rPr lang="pl" sz="1400">
                <a:solidFill>
                  <a:schemeClr val="dk1"/>
                </a:solidFill>
                <a:uFill>
                  <a:noFill/>
                </a:uFill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</a:br>
            <a:endParaRPr sz="14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95000"/>
              </a:lnSpc>
              <a:spcBef>
                <a:spcPts val="1000"/>
              </a:spcBef>
              <a:spcAft>
                <a:spcPts val="100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24"/>
          <p:cNvSpPr txBox="1"/>
          <p:nvPr>
            <p:ph type="title"/>
          </p:nvPr>
        </p:nvSpPr>
        <p:spPr>
          <a:xfrm>
            <a:off x="0" y="212900"/>
            <a:ext cx="4260300" cy="681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pl" sz="2250"/>
              <a:t>Działalność w Irlandii</a:t>
            </a:r>
            <a:endParaRPr b="1" sz="2250"/>
          </a:p>
        </p:txBody>
      </p:sp>
      <p:sp>
        <p:nvSpPr>
          <p:cNvPr id="136" name="Google Shape;136;p24"/>
          <p:cNvSpPr txBox="1"/>
          <p:nvPr>
            <p:ph idx="1" type="body"/>
          </p:nvPr>
        </p:nvSpPr>
        <p:spPr>
          <a:xfrm>
            <a:off x="401350" y="875550"/>
            <a:ext cx="3106200" cy="3392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04165" lvl="0" marL="457200" rtl="0" algn="l">
              <a:lnSpc>
                <a:spcPct val="9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90"/>
              <a:buChar char="●"/>
            </a:pPr>
            <a:r>
              <a:rPr lang="pl" sz="1190">
                <a:solidFill>
                  <a:schemeClr val="dk1"/>
                </a:solidFill>
              </a:rPr>
              <a:t>Paweł Edmund Strzelecki kierował działaniami Brytyjskiego Stowarzyszenia Pomocy podczas Wielkiego Głodu w Irlandii.</a:t>
            </a:r>
            <a:br>
              <a:rPr lang="pl" sz="1190">
                <a:solidFill>
                  <a:schemeClr val="dk1"/>
                </a:solidFill>
              </a:rPr>
            </a:br>
            <a:endParaRPr sz="1190">
              <a:solidFill>
                <a:schemeClr val="dk1"/>
              </a:solidFill>
            </a:endParaRPr>
          </a:p>
          <a:p>
            <a:pPr indent="-304165" lvl="0" marL="457200" rtl="0"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90"/>
              <a:buChar char="●"/>
            </a:pPr>
            <a:r>
              <a:rPr lang="pl" sz="1190">
                <a:solidFill>
                  <a:schemeClr val="dk1"/>
                </a:solidFill>
              </a:rPr>
              <a:t>Jako Polak i katolik zyskał większe zaufanie Irlandczyków, dlatego powierzono mu zarządzanie funduszami pomocowymi.</a:t>
            </a:r>
            <a:br>
              <a:rPr lang="pl" sz="1190">
                <a:solidFill>
                  <a:schemeClr val="dk1"/>
                </a:solidFill>
              </a:rPr>
            </a:br>
            <a:endParaRPr sz="1190">
              <a:solidFill>
                <a:schemeClr val="dk1"/>
              </a:solidFill>
            </a:endParaRPr>
          </a:p>
          <a:p>
            <a:pPr indent="-304165" lvl="0" marL="457200" rtl="0"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90"/>
              <a:buChar char="●"/>
            </a:pPr>
            <a:r>
              <a:rPr lang="pl" sz="1190">
                <a:solidFill>
                  <a:schemeClr val="dk1"/>
                </a:solidFill>
              </a:rPr>
              <a:t>Skupił się przede wszystkim na dożywianiu dzieci i współpracował z duchowieństwem protestanckim i katolickim.</a:t>
            </a:r>
            <a:br>
              <a:rPr lang="pl" sz="1190">
                <a:solidFill>
                  <a:schemeClr val="dk1"/>
                </a:solidFill>
              </a:rPr>
            </a:br>
            <a:endParaRPr sz="1190">
              <a:solidFill>
                <a:schemeClr val="dk1"/>
              </a:solidFill>
            </a:endParaRPr>
          </a:p>
          <a:p>
            <a:pPr indent="-304165" lvl="0" marL="457200" rtl="0"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90"/>
              <a:buChar char="●"/>
            </a:pPr>
            <a:r>
              <a:rPr lang="pl" sz="1190">
                <a:solidFill>
                  <a:schemeClr val="dk1"/>
                </a:solidFill>
              </a:rPr>
              <a:t>Stworzył sprawny system pomocy, który w 1848 roku obejmował ponad 200 tysięcy uczniów.</a:t>
            </a:r>
            <a:br>
              <a:rPr lang="pl" sz="1190">
                <a:solidFill>
                  <a:schemeClr val="dk1"/>
                </a:solidFill>
              </a:rPr>
            </a:br>
            <a:endParaRPr sz="1190">
              <a:solidFill>
                <a:schemeClr val="dk1"/>
              </a:solidFill>
            </a:endParaRPr>
          </a:p>
          <a:p>
            <a:pPr indent="-304165" lvl="0" marL="457200" rtl="0"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90"/>
              <a:buChar char="●"/>
            </a:pPr>
            <a:r>
              <a:rPr lang="pl" sz="1190">
                <a:solidFill>
                  <a:schemeClr val="dk1"/>
                </a:solidFill>
              </a:rPr>
              <a:t>Za swoją działalność został uznany za bohatera narodowego Irlandii.</a:t>
            </a:r>
            <a:br>
              <a:rPr lang="pl" sz="1190">
                <a:solidFill>
                  <a:schemeClr val="dk1"/>
                </a:solidFill>
              </a:rPr>
            </a:br>
            <a:endParaRPr sz="119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95000"/>
              </a:lnSpc>
              <a:spcBef>
                <a:spcPts val="1200"/>
              </a:spcBef>
              <a:spcAft>
                <a:spcPts val="1200"/>
              </a:spcAft>
              <a:buSzPts val="605"/>
              <a:buNone/>
            </a:pPr>
            <a:r>
              <a:t/>
            </a:r>
            <a:endParaRPr sz="1190">
              <a:solidFill>
                <a:schemeClr val="dk1"/>
              </a:solidFill>
            </a:endParaRPr>
          </a:p>
        </p:txBody>
      </p:sp>
      <p:pic>
        <p:nvPicPr>
          <p:cNvPr id="137" name="Google Shape;137;p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112575" y="291325"/>
            <a:ext cx="4852150" cy="3623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8" name="Google Shape;138;p2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112575" y="3915276"/>
            <a:ext cx="4852150" cy="53547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25"/>
          <p:cNvSpPr txBox="1"/>
          <p:nvPr>
            <p:ph type="title"/>
          </p:nvPr>
        </p:nvSpPr>
        <p:spPr>
          <a:xfrm>
            <a:off x="311700" y="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Clr>
                <a:schemeClr val="dk1"/>
              </a:buClr>
              <a:buSzPct val="45833"/>
              <a:buFont typeface="Arial"/>
              <a:buNone/>
            </a:pPr>
            <a:r>
              <a:rPr b="1" lang="pl" sz="2400"/>
              <a:t>Członkostwo w Royal Society (FRS) – 1853 r.</a:t>
            </a:r>
            <a:r>
              <a:rPr b="1" lang="pl" sz="4400"/>
              <a:t>​</a:t>
            </a:r>
            <a:endParaRPr b="1" sz="3500"/>
          </a:p>
        </p:txBody>
      </p:sp>
      <p:sp>
        <p:nvSpPr>
          <p:cNvPr id="144" name="Google Shape;144;p25"/>
          <p:cNvSpPr txBox="1"/>
          <p:nvPr>
            <p:ph idx="1" type="body"/>
          </p:nvPr>
        </p:nvSpPr>
        <p:spPr>
          <a:xfrm>
            <a:off x="311700" y="490525"/>
            <a:ext cx="8520600" cy="2393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300">
              <a:solidFill>
                <a:schemeClr val="dk1"/>
              </a:solidFill>
            </a:endParaRPr>
          </a:p>
          <a:p>
            <a:pPr indent="-311150" lvl="0" marL="660400" rtl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Arial"/>
              <a:buChar char="●"/>
            </a:pPr>
            <a:r>
              <a:rPr b="1" lang="pl" sz="1300">
                <a:solidFill>
                  <a:schemeClr val="dk1"/>
                </a:solidFill>
              </a:rPr>
              <a:t>The Royal Society of London</a:t>
            </a:r>
            <a:r>
              <a:rPr lang="pl" sz="1300">
                <a:solidFill>
                  <a:schemeClr val="dk1"/>
                </a:solidFill>
              </a:rPr>
              <a:t> (Królewskie Towarzystwo Londyńskie) to najstarsze na świecie i najbardziej elitarne towarzystwo naukowe, skupiające najtęższe umysły​.</a:t>
            </a:r>
            <a:endParaRPr sz="1300">
              <a:solidFill>
                <a:schemeClr val="dk1"/>
              </a:solidFill>
            </a:endParaRPr>
          </a:p>
          <a:p>
            <a:pPr indent="-311150" lvl="0" marL="6604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Arial"/>
              <a:buChar char="●"/>
            </a:pPr>
            <a:r>
              <a:rPr lang="pl" sz="1300">
                <a:solidFill>
                  <a:schemeClr val="dk1"/>
                </a:solidFill>
              </a:rPr>
              <a:t>Do Royal Society nie można się było po prostu zapisać. Trzeba było zostać wybranym. Kandydaturę Strzeleckiego zgłosiło i poparło wielu wybitnych naukowców tamtych czasów.​</a:t>
            </a:r>
            <a:endParaRPr sz="1300">
              <a:solidFill>
                <a:schemeClr val="dk1"/>
              </a:solidFill>
            </a:endParaRPr>
          </a:p>
          <a:p>
            <a:pPr indent="-311150" lvl="0" marL="6604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Arial"/>
              <a:buChar char="●"/>
            </a:pPr>
            <a:r>
              <a:rPr lang="pl" sz="1300">
                <a:solidFill>
                  <a:schemeClr val="dk1"/>
                </a:solidFill>
              </a:rPr>
              <a:t>Strzelecki był jednym z nielicznych Polaków w XIX wieku, którzy dostąpili tego zaszczytu. Jego przyjęcie do Royal Society ostatecznie ugruntowało jego pozycję w brytyjskiej elicie (zarówno intelektualnej, jak i towarzyskiej), co później ułatwiło mu działalność charytatywną.​</a:t>
            </a:r>
            <a:endParaRPr sz="13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br>
              <a:rPr lang="pl" sz="1300">
                <a:solidFill>
                  <a:schemeClr val="dk1"/>
                </a:solidFill>
              </a:rPr>
            </a:br>
            <a:endParaRPr sz="1300" u="sng">
              <a:solidFill>
                <a:srgbClr val="1155CC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 sz="1300"/>
          </a:p>
        </p:txBody>
      </p:sp>
      <p:pic>
        <p:nvPicPr>
          <p:cNvPr id="145" name="Google Shape;145;p25" title="Coat_of_arms_of_the_Royal_Society.svg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1700" y="2807625"/>
            <a:ext cx="2126650" cy="2016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46" name="Google Shape;146;p25" title="Royal_Society_entrance.jp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699741" y="2571738"/>
            <a:ext cx="2381250" cy="1809750"/>
          </a:xfrm>
          <a:prstGeom prst="rect">
            <a:avLst/>
          </a:prstGeom>
          <a:noFill/>
          <a:ln>
            <a:noFill/>
          </a:ln>
        </p:spPr>
      </p:pic>
      <p:sp>
        <p:nvSpPr>
          <p:cNvPr id="147" name="Google Shape;147;p25"/>
          <p:cNvSpPr txBox="1"/>
          <p:nvPr/>
        </p:nvSpPr>
        <p:spPr>
          <a:xfrm>
            <a:off x="5716475" y="4381500"/>
            <a:ext cx="2347800" cy="69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l" sz="1100">
                <a:solidFill>
                  <a:srgbClr val="0000FF"/>
                </a:solidFill>
              </a:rPr>
              <a:t>Wejście do Royal Society pod adresem 6–9 Carlton House Terrace w Londynie</a:t>
            </a:r>
            <a:endParaRPr sz="1100">
              <a:solidFill>
                <a:srgbClr val="0000FF"/>
              </a:solidFill>
            </a:endParaRPr>
          </a:p>
        </p:txBody>
      </p:sp>
      <p:sp>
        <p:nvSpPr>
          <p:cNvPr id="148" name="Google Shape;148;p25"/>
          <p:cNvSpPr txBox="1"/>
          <p:nvPr/>
        </p:nvSpPr>
        <p:spPr>
          <a:xfrm>
            <a:off x="2438350" y="3176950"/>
            <a:ext cx="2347800" cy="1277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l">
                <a:solidFill>
                  <a:srgbClr val="0000FF"/>
                </a:solidFill>
              </a:rPr>
              <a:t>Herb Royal Society -</a:t>
            </a:r>
            <a:endParaRPr>
              <a:solidFill>
                <a:srgbClr val="0000FF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l">
                <a:solidFill>
                  <a:srgbClr val="0000FF"/>
                </a:solidFill>
              </a:rPr>
              <a:t>"Nullius in verba" to </a:t>
            </a:r>
            <a:r>
              <a:rPr lang="pl" sz="1500">
                <a:solidFill>
                  <a:srgbClr val="0000FF"/>
                </a:solidFill>
                <a:latin typeface="Roboto"/>
                <a:ea typeface="Roboto"/>
                <a:cs typeface="Roboto"/>
                <a:sym typeface="Roboto"/>
              </a:rPr>
              <a:t>łacińskie hasło oznaczające "nie wierz nikomu na słowo"</a:t>
            </a:r>
            <a:endParaRPr sz="2100">
              <a:solidFill>
                <a:srgbClr val="0000FF"/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2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26"/>
          <p:cNvSpPr txBox="1"/>
          <p:nvPr>
            <p:ph type="title"/>
          </p:nvPr>
        </p:nvSpPr>
        <p:spPr>
          <a:xfrm>
            <a:off x="311700" y="159775"/>
            <a:ext cx="8520600" cy="943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ct val="45833"/>
              <a:buFont typeface="Arial"/>
              <a:buNone/>
            </a:pPr>
            <a:r>
              <a:rPr b="1" lang="pl" sz="2400"/>
              <a:t>Złoty Medal Odkrywców (Gold Founder's Medal) – 1846 r</a:t>
            </a:r>
            <a:r>
              <a:rPr b="1" lang="pl" sz="4400"/>
              <a:t>​</a:t>
            </a:r>
            <a:endParaRPr b="1" sz="1100"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</p:txBody>
      </p:sp>
      <p:sp>
        <p:nvSpPr>
          <p:cNvPr id="154" name="Google Shape;154;p26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298450" lvl="0" marL="6604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●"/>
            </a:pPr>
            <a:r>
              <a:rPr lang="pl" sz="1100">
                <a:solidFill>
                  <a:schemeClr val="dk1"/>
                </a:solidFill>
              </a:rPr>
              <a:t>Jedno z najbardziej prestiżowych odznaczeń geograficznych na świecie, przyznawane przez </a:t>
            </a:r>
            <a:r>
              <a:rPr b="1" lang="pl" sz="1100">
                <a:solidFill>
                  <a:schemeClr val="dk1"/>
                </a:solidFill>
              </a:rPr>
              <a:t>Królewskie Towarzystwo Geograficzne</a:t>
            </a:r>
            <a:r>
              <a:rPr lang="pl" sz="1100">
                <a:solidFill>
                  <a:schemeClr val="dk1"/>
                </a:solidFill>
              </a:rPr>
              <a:t> (Royal Geographical Society – RGS) w Londynie.​</a:t>
            </a:r>
            <a:endParaRPr sz="1100">
              <a:solidFill>
                <a:schemeClr val="dk1"/>
              </a:solidFill>
            </a:endParaRPr>
          </a:p>
          <a:p>
            <a:pPr indent="-298450" lvl="0" marL="6604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●"/>
            </a:pPr>
            <a:r>
              <a:rPr lang="pl" sz="1100">
                <a:solidFill>
                  <a:schemeClr val="dk1"/>
                </a:solidFill>
              </a:rPr>
              <a:t>Towarzystwo uznało, że jego badania geologiczne i​</a:t>
            </a:r>
            <a:br>
              <a:rPr lang="pl" sz="1100">
                <a:solidFill>
                  <a:schemeClr val="dk1"/>
                </a:solidFill>
              </a:rPr>
            </a:br>
            <a:r>
              <a:rPr lang="pl" sz="1100">
                <a:solidFill>
                  <a:schemeClr val="dk1"/>
                </a:solidFill>
              </a:rPr>
              <a:t>geograficzne Australii były przełomowe.​</a:t>
            </a:r>
            <a:endParaRPr sz="1100">
              <a:solidFill>
                <a:schemeClr val="dk1"/>
              </a:solidFill>
            </a:endParaRPr>
          </a:p>
          <a:p>
            <a:pPr indent="-298450" lvl="0" marL="6604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●"/>
            </a:pPr>
            <a:r>
              <a:rPr lang="pl" sz="1100">
                <a:solidFill>
                  <a:schemeClr val="dk1"/>
                </a:solidFill>
              </a:rPr>
              <a:t>Było to oficjalne potwierdzenie, że jego praca to nie tylko "ciekawostki podróżnicze", ale twarda, wartościowa nauka na światowym poziomie.​</a:t>
            </a:r>
            <a:endParaRPr sz="11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l" sz="1100">
                <a:solidFill>
                  <a:schemeClr val="dk1"/>
                </a:solidFill>
              </a:rPr>
              <a:t>Co ciekawe Strzelecki otrzymał ten medal rok po wydaniu swojej książki, co świadczy o tym, jak szybko i entuzjastycznie została przyjęta przez środowisko naukowe.</a:t>
            </a:r>
            <a:endParaRPr sz="11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Clr>
                <a:schemeClr val="dk1"/>
              </a:buClr>
              <a:buSzPts val="1100"/>
              <a:buFont typeface="Arial"/>
              <a:buNone/>
            </a:pPr>
            <a:br>
              <a:rPr lang="pl" sz="1100">
                <a:solidFill>
                  <a:schemeClr val="dk1"/>
                </a:solidFill>
              </a:rPr>
            </a:br>
            <a:endParaRPr/>
          </a:p>
        </p:txBody>
      </p:sp>
      <p:pic>
        <p:nvPicPr>
          <p:cNvPr id="155" name="Google Shape;155;p26" title="RGS_Founders_Medal_awarded_to_K_Mason.jp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1700" y="3279900"/>
            <a:ext cx="2731801" cy="1503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6" name="Google Shape;156;p26" title="RGS_Founders_Medal_awarded_to_K_Mason.jp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65175" y="3279900"/>
            <a:ext cx="2731801" cy="1503050"/>
          </a:xfrm>
          <a:prstGeom prst="rect">
            <a:avLst/>
          </a:prstGeom>
          <a:noFill/>
          <a:ln>
            <a:noFill/>
          </a:ln>
        </p:spPr>
      </p:pic>
      <p:sp>
        <p:nvSpPr>
          <p:cNvPr id="157" name="Google Shape;157;p26"/>
          <p:cNvSpPr txBox="1"/>
          <p:nvPr/>
        </p:nvSpPr>
        <p:spPr>
          <a:xfrm>
            <a:off x="3203300" y="3335275"/>
            <a:ext cx="2997900" cy="1392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l" sz="1800">
                <a:solidFill>
                  <a:srgbClr val="3C78D8"/>
                </a:solidFill>
              </a:rPr>
              <a:t>przykładowy </a:t>
            </a:r>
            <a:endParaRPr sz="1800">
              <a:solidFill>
                <a:srgbClr val="3C78D8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l" sz="1800">
                <a:solidFill>
                  <a:srgbClr val="3C78D8"/>
                </a:solidFill>
              </a:rPr>
              <a:t>Gold Founder’s Medal przyznany Kennethowi Masonowi</a:t>
            </a:r>
            <a:endParaRPr sz="1800">
              <a:solidFill>
                <a:srgbClr val="3C78D8"/>
              </a:solidFill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p27"/>
          <p:cNvSpPr txBox="1"/>
          <p:nvPr>
            <p:ph type="title"/>
          </p:nvPr>
        </p:nvSpPr>
        <p:spPr>
          <a:xfrm>
            <a:off x="280600" y="11315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pl"/>
              <a:t>Pozostałe wyróżnienia</a:t>
            </a:r>
            <a:endParaRPr b="1"/>
          </a:p>
        </p:txBody>
      </p:sp>
      <p:sp>
        <p:nvSpPr>
          <p:cNvPr id="163" name="Google Shape;163;p27"/>
          <p:cNvSpPr txBox="1"/>
          <p:nvPr>
            <p:ph idx="1" type="body"/>
          </p:nvPr>
        </p:nvSpPr>
        <p:spPr>
          <a:xfrm>
            <a:off x="2516650" y="766650"/>
            <a:ext cx="6581700" cy="3252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Char char="●"/>
            </a:pPr>
            <a:r>
              <a:rPr lang="pl" sz="2400">
                <a:solidFill>
                  <a:schemeClr val="dk1"/>
                </a:solidFill>
              </a:rPr>
              <a:t>Companion of the Order of the Bath (CB) 1848-49, </a:t>
            </a:r>
            <a:br>
              <a:rPr lang="pl" sz="2400">
                <a:solidFill>
                  <a:schemeClr val="dk1"/>
                </a:solidFill>
              </a:rPr>
            </a:br>
            <a:endParaRPr sz="2400">
              <a:solidFill>
                <a:schemeClr val="dk1"/>
              </a:solidFill>
            </a:endParaRPr>
          </a:p>
          <a:p>
            <a:pPr indent="0" lvl="0" marL="45720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dk1"/>
              </a:solidFill>
            </a:endParaRPr>
          </a:p>
          <a:p>
            <a:pPr indent="-381000" lvl="0" marL="457200" rtl="0" algn="l">
              <a:spcBef>
                <a:spcPts val="1200"/>
              </a:spcBef>
              <a:spcAft>
                <a:spcPts val="0"/>
              </a:spcAft>
              <a:buSzPts val="2400"/>
              <a:buChar char="●"/>
            </a:pPr>
            <a:r>
              <a:rPr lang="pl" sz="2400">
                <a:solidFill>
                  <a:schemeClr val="dk1"/>
                </a:solidFill>
              </a:rPr>
              <a:t>Knight Commander Order of St Michael &amp; St George (KCMG) 1869.</a:t>
            </a:r>
            <a:endParaRPr/>
          </a:p>
        </p:txBody>
      </p:sp>
      <p:pic>
        <p:nvPicPr>
          <p:cNvPr id="164" name="Google Shape;164;p27" title="2014.34.2.jp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99650" y="819901"/>
            <a:ext cx="918225" cy="18293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65" name="Google Shape;165;p27" title="images.jp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80600" y="2783275"/>
            <a:ext cx="2156318" cy="18293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9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p2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400"/>
              </a:spcBef>
              <a:spcAft>
                <a:spcPts val="4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pl" sz="2200"/>
              <a:t>Motywy opuszczenia Polski i życie osobiste</a:t>
            </a:r>
            <a:endParaRPr sz="2200"/>
          </a:p>
        </p:txBody>
      </p:sp>
      <p:sp>
        <p:nvSpPr>
          <p:cNvPr id="171" name="Google Shape;171;p28"/>
          <p:cNvSpPr txBox="1"/>
          <p:nvPr>
            <p:ph idx="1" type="body"/>
          </p:nvPr>
        </p:nvSpPr>
        <p:spPr>
          <a:xfrm>
            <a:off x="311700" y="1152475"/>
            <a:ext cx="43302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lnSpcReduction="20000"/>
          </a:bodyPr>
          <a:lstStyle/>
          <a:p>
            <a:pPr indent="0" lvl="0" marL="0" rtl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l" sz="1300">
                <a:solidFill>
                  <a:schemeClr val="dk1"/>
                </a:solidFill>
              </a:rPr>
              <a:t>Paweł Edmund Strzelecki pochodził ze szlacheckiej rodziny – jego ojciec Franciszek Strzelecki i matka Anna Raczyńska należeli do polskiej warstwy ziemiańskiej. W młodości pracował jako zarządca majątku księcia Franciszka Sapiehy. Po śmierci księcia popadł w spór majątkowy z jego spadkobiercą, co stało się jednym z powodów opuszczenia kraju około 1829 roku.</a:t>
            </a:r>
            <a:endParaRPr sz="13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l" sz="1300">
                <a:solidFill>
                  <a:schemeClr val="dk1"/>
                </a:solidFill>
              </a:rPr>
              <a:t>Drugim, bardziej osobistym powodem, była nieodwzajemniona miłość do Aleksandryny (Adyny) Turno. Choć łączyła ich wieloletnia przyjaźń i korespondencja, jej rodzina nie wyraziła zgody na ślub ze Strzeleckim ze względu na różnice majątkowe i statusowe. Strzelecki nigdy się nie ożenił, a poświęcił całe życie podróżom i badaniom naukowym.</a:t>
            </a:r>
            <a:endParaRPr sz="13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 sz="1300">
              <a:solidFill>
                <a:schemeClr val="dk1"/>
              </a:solidFill>
            </a:endParaRPr>
          </a:p>
        </p:txBody>
      </p:sp>
      <p:pic>
        <p:nvPicPr>
          <p:cNvPr id="172" name="Google Shape;172;p28" title="hyh.jp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836875" y="1390500"/>
            <a:ext cx="4197300" cy="23624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6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p29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1400"/>
              </a:spcBef>
              <a:spcAft>
                <a:spcPts val="4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pl" sz="2000"/>
              <a:t>Upamiętnienie i dziedzictwo</a:t>
            </a:r>
            <a:endParaRPr sz="3500"/>
          </a:p>
        </p:txBody>
      </p:sp>
      <p:sp>
        <p:nvSpPr>
          <p:cNvPr id="178" name="Google Shape;178;p29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</a:pPr>
            <a:r>
              <a:rPr lang="pl">
                <a:solidFill>
                  <a:schemeClr val="dk1"/>
                </a:solidFill>
              </a:rPr>
              <a:t> </a:t>
            </a:r>
            <a:r>
              <a:rPr b="1" lang="pl">
                <a:solidFill>
                  <a:schemeClr val="dk1"/>
                </a:solidFill>
              </a:rPr>
              <a:t>W Australii</a:t>
            </a:r>
            <a:r>
              <a:rPr lang="pl">
                <a:solidFill>
                  <a:schemeClr val="dk1"/>
                </a:solidFill>
              </a:rPr>
              <a:t>: nazwy geograficzne - Strzelecki Ranges, Strzelecki Desert, Mount Strzelecki, Strzelecki Creek, Strzelecki Highway.</a:t>
            </a:r>
            <a:endParaRPr>
              <a:solidFill>
                <a:schemeClr val="dk1"/>
              </a:solidFill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</a:pPr>
            <a:r>
              <a:rPr b="1" lang="pl">
                <a:solidFill>
                  <a:schemeClr val="dk1"/>
                </a:solidFill>
              </a:rPr>
              <a:t>W Polsce</a:t>
            </a:r>
            <a:r>
              <a:rPr lang="pl">
                <a:solidFill>
                  <a:schemeClr val="dk1"/>
                </a:solidFill>
              </a:rPr>
              <a:t>: Rok 2023 ogłoszony Rokiem Strzeleckiego w Poznaniu.</a:t>
            </a:r>
            <a:endParaRPr>
              <a:solidFill>
                <a:schemeClr val="dk1"/>
              </a:solidFill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</a:pPr>
            <a:r>
              <a:rPr b="1" lang="pl">
                <a:solidFill>
                  <a:schemeClr val="dk1"/>
                </a:solidFill>
              </a:rPr>
              <a:t>Pochówek</a:t>
            </a:r>
            <a:r>
              <a:rPr lang="pl">
                <a:solidFill>
                  <a:schemeClr val="dk1"/>
                </a:solidFill>
              </a:rPr>
              <a:t>: początkowo Londyn (Kensal Green), w 1997 r. przeniesione szczątki do krypty w kościele św. Wojciecha w Poznaniu.</a:t>
            </a:r>
            <a:endParaRPr u="sng">
              <a:solidFill>
                <a:srgbClr val="1155CC"/>
              </a:solidFill>
            </a:endParaRPr>
          </a:p>
          <a:p>
            <a:pPr indent="0" lvl="0" marL="45720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 sz="1400"/>
          </a:p>
        </p:txBody>
      </p:sp>
      <p:pic>
        <p:nvPicPr>
          <p:cNvPr id="179" name="Google Shape;179;p29" title="View_of_Strzelecki_Ranges.jp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1700" y="3013025"/>
            <a:ext cx="2797076" cy="18724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0" name="Google Shape;180;p29" title="Strezlecki_Desert_SA_-_panoramio.jp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924601" y="3048688"/>
            <a:ext cx="2710277" cy="1801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1" name="Google Shape;181;p29" title="eyJidWNrZXQiOiJhc3NldHMuYWxsdHJhaWxzLmNvbSIsImtleSI6InVwbG9hZHMvcGhvdG8vaW1hZ2UvMTEyMTk2MzMwLzJmMTMyODk3YjVhM2ViMmY5MGE2OGI0NDIyMDFiODU5LmpwZyIsImVkaXRzIjp7InRvRm9ybWF0Ijoid2VicCIsInJlc2l6ZSI6eyJ3aWR0aCI6NTAwLCJoZ.jp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349475" y="3089961"/>
            <a:ext cx="2291425" cy="17185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5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p30"/>
          <p:cNvSpPr txBox="1"/>
          <p:nvPr>
            <p:ph type="title"/>
          </p:nvPr>
        </p:nvSpPr>
        <p:spPr>
          <a:xfrm>
            <a:off x="311700" y="23250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1400"/>
              </a:spcBef>
              <a:spcAft>
                <a:spcPts val="4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pl" sz="2100"/>
              <a:t>Co mu zawdzięczamy</a:t>
            </a:r>
            <a:endParaRPr sz="3600"/>
          </a:p>
        </p:txBody>
      </p:sp>
      <p:sp>
        <p:nvSpPr>
          <p:cNvPr id="187" name="Google Shape;187;p30"/>
          <p:cNvSpPr txBox="1"/>
          <p:nvPr>
            <p:ph idx="1" type="body"/>
          </p:nvPr>
        </p:nvSpPr>
        <p:spPr>
          <a:xfrm>
            <a:off x="251500" y="1118050"/>
            <a:ext cx="88323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2500" lnSpcReduction="10000"/>
          </a:bodyPr>
          <a:lstStyle/>
          <a:p>
            <a:pPr indent="-299085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Char char="●"/>
            </a:pPr>
            <a:r>
              <a:rPr lang="pl" sz="1200">
                <a:solidFill>
                  <a:schemeClr val="dk1"/>
                </a:solidFill>
              </a:rPr>
              <a:t>Uporządkował i opisał system form geologicznych we wschodniej Australii – wiele nazw i klasyfikacji funkcjonuje do dziś.</a:t>
            </a:r>
            <a:endParaRPr sz="1200">
              <a:solidFill>
                <a:schemeClr val="dk1"/>
              </a:solidFill>
            </a:endParaRPr>
          </a:p>
          <a:p>
            <a:pPr indent="-299085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Char char="●"/>
            </a:pPr>
            <a:r>
              <a:rPr lang="pl" sz="1200">
                <a:solidFill>
                  <a:schemeClr val="dk1"/>
                </a:solidFill>
              </a:rPr>
              <a:t>Przyczynił się do rozwoju wiedzy o klimacie i gleboznawstwie Australii, w tym analiz gleb uprawnych i potencjału rolniczego regionów.</a:t>
            </a:r>
            <a:endParaRPr sz="1200">
              <a:solidFill>
                <a:schemeClr val="dk1"/>
              </a:solidFill>
            </a:endParaRPr>
          </a:p>
          <a:p>
            <a:pPr indent="-299085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Char char="●"/>
            </a:pPr>
            <a:r>
              <a:rPr lang="pl" sz="1200">
                <a:solidFill>
                  <a:schemeClr val="dk1"/>
                </a:solidFill>
              </a:rPr>
              <a:t>Jako jeden z pierwszych Europejczyków sporządził szczegółowe zapisy o kulturze i sytuacji Aborygenów – cenione dziś w badaniach historycznych.</a:t>
            </a:r>
            <a:endParaRPr sz="1200">
              <a:solidFill>
                <a:schemeClr val="dk1"/>
              </a:solidFill>
            </a:endParaRPr>
          </a:p>
          <a:p>
            <a:pPr indent="-299085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Char char="●"/>
            </a:pPr>
            <a:r>
              <a:rPr lang="pl" sz="1200">
                <a:solidFill>
                  <a:schemeClr val="dk1"/>
                </a:solidFill>
              </a:rPr>
              <a:t>Utrwalił w brytyjskich środowiskach naukowych dobre imię Polaków – działał w Royal Geographical Society, zdobył prestiżowe nagrody, był ceniony przez naukowców epoki.</a:t>
            </a:r>
            <a:endParaRPr sz="1200">
              <a:solidFill>
                <a:schemeClr val="dk1"/>
              </a:solidFill>
            </a:endParaRPr>
          </a:p>
          <a:p>
            <a:pPr indent="-299085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Char char="●"/>
            </a:pPr>
            <a:r>
              <a:rPr lang="pl" sz="1200">
                <a:solidFill>
                  <a:schemeClr val="dk1"/>
                </a:solidFill>
              </a:rPr>
              <a:t>W korespondencji i publikacjach bronił praw ludności tubylczej</a:t>
            </a:r>
            <a:endParaRPr sz="1200">
              <a:solidFill>
                <a:schemeClr val="dk1"/>
              </a:solidFill>
            </a:endParaRPr>
          </a:p>
          <a:p>
            <a:pPr indent="-299085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Char char="●"/>
            </a:pPr>
            <a:r>
              <a:rPr lang="pl" sz="1200">
                <a:solidFill>
                  <a:schemeClr val="dk1"/>
                </a:solidFill>
              </a:rPr>
              <a:t>Nazwał najwyższy szczyt Australii – Mount Kosciuszko – podczas swojej ekspedycji.</a:t>
            </a:r>
            <a:endParaRPr sz="1200">
              <a:solidFill>
                <a:schemeClr val="dk1"/>
              </a:solidFill>
            </a:endParaRPr>
          </a:p>
          <a:p>
            <a:pPr indent="-299085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Char char="●"/>
            </a:pPr>
            <a:r>
              <a:rPr lang="pl" sz="1200">
                <a:solidFill>
                  <a:schemeClr val="dk1"/>
                </a:solidFill>
              </a:rPr>
              <a:t>Rozszerzył wiedzę geologiczną o Australii i Tasmanii oraz opracował pierwsze szerokie mapy geologiczne regionu.</a:t>
            </a:r>
            <a:endParaRPr sz="1200">
              <a:solidFill>
                <a:schemeClr val="dk1"/>
              </a:solidFill>
            </a:endParaRPr>
          </a:p>
          <a:p>
            <a:pPr indent="-299085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Char char="●"/>
            </a:pPr>
            <a:r>
              <a:rPr lang="pl" sz="1200">
                <a:solidFill>
                  <a:schemeClr val="dk1"/>
                </a:solidFill>
              </a:rPr>
              <a:t>Odkrył złoża złota, węgla i rud metali, co później miało znaczenie gospodarcze.</a:t>
            </a:r>
            <a:endParaRPr sz="1200">
              <a:solidFill>
                <a:schemeClr val="dk1"/>
              </a:solidFill>
            </a:endParaRPr>
          </a:p>
          <a:p>
            <a:pPr indent="-299085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Char char="●"/>
            </a:pPr>
            <a:r>
              <a:rPr lang="pl" sz="1200">
                <a:solidFill>
                  <a:schemeClr val="dk1"/>
                </a:solidFill>
              </a:rPr>
              <a:t>W czasie Wielkiego Głodu w Irlandii (1846–47) prowadził działania humanitarne jako agent British Relief Association – żywność, odzież, programy szkolne.</a:t>
            </a:r>
            <a:endParaRPr sz="1200">
              <a:solidFill>
                <a:schemeClr val="dk1"/>
              </a:solidFill>
            </a:endParaRPr>
          </a:p>
          <a:p>
            <a:pPr indent="-299085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Char char="●"/>
            </a:pPr>
            <a:r>
              <a:rPr lang="pl" sz="1200">
                <a:solidFill>
                  <a:schemeClr val="dk1"/>
                </a:solidFill>
              </a:rPr>
              <a:t>Stał się inspiracją dla polskiej nauki i podróżników – przykład samodzielnych badań terenowych i nauki opartej na eksploracji.</a:t>
            </a:r>
            <a:endParaRPr sz="12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p3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1400"/>
              </a:spcBef>
              <a:spcAft>
                <a:spcPts val="4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pl" sz="2000"/>
              <a:t>Dlaczego pamiętamy Edmunda Strzeleckiego </a:t>
            </a:r>
            <a:endParaRPr sz="2400"/>
          </a:p>
        </p:txBody>
      </p:sp>
      <p:sp>
        <p:nvSpPr>
          <p:cNvPr id="193" name="Google Shape;193;p3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298450" lvl="0" marL="457200" rtl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pl" sz="1100">
                <a:solidFill>
                  <a:schemeClr val="dk1"/>
                </a:solidFill>
              </a:rPr>
              <a:t>Wniósł realny wkład w poznanie i opisanie Australii, która w XIX wieku była dla Europy prawie nieznanym kontynentem.</a:t>
            </a:r>
            <a:endParaRPr sz="1100">
              <a:solidFill>
                <a:schemeClr val="dk1"/>
              </a:solidFill>
            </a:endParaRPr>
          </a:p>
          <a:p>
            <a:pPr indent="-29845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pl" sz="1100">
                <a:solidFill>
                  <a:schemeClr val="dk1"/>
                </a:solidFill>
              </a:rPr>
              <a:t>Dowiódł, że jako samouk można osiągnąć poziom światowej klasy badacza i zyskać międzynarodowe uznanie.</a:t>
            </a:r>
            <a:endParaRPr sz="1100">
              <a:solidFill>
                <a:schemeClr val="dk1"/>
              </a:solidFill>
            </a:endParaRPr>
          </a:p>
          <a:p>
            <a:pPr indent="-29845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pl" sz="1100">
                <a:solidFill>
                  <a:schemeClr val="dk1"/>
                </a:solidFill>
              </a:rPr>
              <a:t>Udowodnił, że Polak z kraju pozbawionego państwowości może działać globalnie, zdobywać prestiżowe nagrody i wpływać na rozwój nauki</a:t>
            </a:r>
            <a:endParaRPr sz="1100">
              <a:solidFill>
                <a:schemeClr val="dk1"/>
              </a:solidFill>
            </a:endParaRPr>
          </a:p>
          <a:p>
            <a:pPr indent="-29845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pl" sz="1100">
                <a:solidFill>
                  <a:schemeClr val="dk1"/>
                </a:solidFill>
              </a:rPr>
              <a:t>Łączył działalność naukową z empatią i odpowiedzialnością społeczną, co rzadko występowało u odkrywców epoki.</a:t>
            </a:r>
            <a:endParaRPr sz="11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 sz="1100"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4"/>
          <p:cNvSpPr txBox="1"/>
          <p:nvPr>
            <p:ph type="title"/>
          </p:nvPr>
        </p:nvSpPr>
        <p:spPr>
          <a:xfrm>
            <a:off x="349750" y="23197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1400"/>
              </a:spcBef>
              <a:spcAft>
                <a:spcPts val="4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pl" sz="1900"/>
              <a:t>Informacje w pigułce</a:t>
            </a:r>
            <a:endParaRPr sz="3400"/>
          </a:p>
        </p:txBody>
      </p:sp>
      <p:sp>
        <p:nvSpPr>
          <p:cNvPr id="65" name="Google Shape;65;p14"/>
          <p:cNvSpPr txBox="1"/>
          <p:nvPr>
            <p:ph idx="1" type="body"/>
          </p:nvPr>
        </p:nvSpPr>
        <p:spPr>
          <a:xfrm>
            <a:off x="3256525" y="1152475"/>
            <a:ext cx="55758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2500" lnSpcReduction="10000"/>
          </a:bodyPr>
          <a:lstStyle/>
          <a:p>
            <a:pPr indent="0" lvl="0" marL="0" rtl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rPr lang="pl" sz="1100">
                <a:solidFill>
                  <a:schemeClr val="dk1"/>
                </a:solidFill>
              </a:rPr>
              <a:t>• Urodził się 20 lipca 1797 r. w Głuszynie koło Poznania, zmarł 6 października 1873 r. w Londynie.</a:t>
            </a:r>
            <a:endParaRPr sz="11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rPr lang="pl" sz="1100">
                <a:solidFill>
                  <a:schemeClr val="dk1"/>
                </a:solidFill>
              </a:rPr>
              <a:t>• Polski geolog, podróżnik, odkrywca, humanitarysta i badacz terenowy działający głównie w XIX wieku.</a:t>
            </a:r>
            <a:endParaRPr sz="11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rPr lang="pl" sz="1100">
                <a:solidFill>
                  <a:schemeClr val="dk1"/>
                </a:solidFill>
              </a:rPr>
              <a:t>• Dokonał m.in. wyznaczenia i nazwania najwyższego szczytu Australii – Mount Kosciuszko, opracowania jednej z pierwszych wielkoskalowych map geologicznych wschodniej Australii i Tasmanii oraz odkrycia złóż złota, srebra i węgla w różnych regionach.</a:t>
            </a:r>
            <a:endParaRPr sz="11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rPr lang="pl" sz="1100">
                <a:solidFill>
                  <a:schemeClr val="dk1"/>
                </a:solidFill>
              </a:rPr>
              <a:t>• Autor publikacji „Physical Description of New South Wales and Van Diemen’s Land” (Londyn 1845), zawierającej mapy, diagramy i szczegółowe opisy geologiczne.</a:t>
            </a:r>
            <a:endParaRPr sz="11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rPr lang="pl" sz="1100">
                <a:solidFill>
                  <a:schemeClr val="dk1"/>
                </a:solidFill>
              </a:rPr>
              <a:t>• Był pionierem w zakresie terenowej geologii kolonialnej oraz łączenia podróży z nauką – geologii, kartografii i mineralogii – a także wyróżniał się działalnością humanitarną (m.in. pomoc Irlandii podczas Wielkiego Głodu).</a:t>
            </a:r>
            <a:endParaRPr sz="11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rPr lang="pl" sz="1100">
                <a:solidFill>
                  <a:schemeClr val="dk1"/>
                </a:solidFill>
              </a:rPr>
              <a:t>• Jego osiągnięcia cenimy za odwagę, systematyczność i rzetelność badań w trudnych warunkach, za wkład w rozwój wiedzy o Australii oraz za postawę humanitarną, która sprawia, że jego dorobek wykracza poza typową rolę odkrywcy.</a:t>
            </a:r>
            <a:endParaRPr sz="1100">
              <a:solidFill>
                <a:schemeClr val="dk1"/>
              </a:solidFill>
            </a:endParaRPr>
          </a:p>
        </p:txBody>
      </p:sp>
      <p:pic>
        <p:nvPicPr>
          <p:cNvPr id="66" name="Google Shape;66;p14" title="Paweł_Edmund_Strzelecki_1.jp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82825" y="1138838"/>
            <a:ext cx="2951726" cy="344368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7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p32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l"/>
              <a:t>Bibliografia</a:t>
            </a:r>
            <a:endParaRPr/>
          </a:p>
        </p:txBody>
      </p:sp>
      <p:sp>
        <p:nvSpPr>
          <p:cNvPr id="199" name="Google Shape;199;p32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77500" lnSpcReduction="20000"/>
          </a:bodyPr>
          <a:lstStyle/>
          <a:p>
            <a:pPr indent="-297497" lvl="1" marL="914400" rtl="0" algn="l">
              <a:spcBef>
                <a:spcPts val="0"/>
              </a:spcBef>
              <a:spcAft>
                <a:spcPts val="0"/>
              </a:spcAft>
              <a:buSzPct val="100000"/>
              <a:buChar char="❏"/>
            </a:pPr>
            <a:r>
              <a:rPr lang="pl" u="sng">
                <a:solidFill>
                  <a:schemeClr val="hlink"/>
                </a:solidFill>
                <a:hlinkClick r:id="rId3"/>
              </a:rPr>
              <a:t>https://adb.anu.edu.au/biography/strzelecki-sir-paul-edmund-de-2711</a:t>
            </a:r>
            <a:r>
              <a:rPr lang="pl"/>
              <a:t>​</a:t>
            </a:r>
            <a:endParaRPr/>
          </a:p>
          <a:p>
            <a:pPr indent="-297497" lvl="1" marL="914400" rtl="0" algn="l">
              <a:spcBef>
                <a:spcPts val="0"/>
              </a:spcBef>
              <a:spcAft>
                <a:spcPts val="0"/>
              </a:spcAft>
              <a:buSzPct val="100000"/>
              <a:buChar char="❏"/>
            </a:pPr>
            <a:r>
              <a:rPr lang="pl" u="sng">
                <a:solidFill>
                  <a:schemeClr val="hlink"/>
                </a:solidFill>
                <a:hlinkClick r:id="rId4"/>
              </a:rPr>
              <a:t>https://mtkosciuszko.org.au/polski/kaluski-pes.htm</a:t>
            </a:r>
            <a:r>
              <a:rPr lang="pl"/>
              <a:t>​</a:t>
            </a:r>
            <a:endParaRPr/>
          </a:p>
          <a:p>
            <a:pPr indent="-297497" lvl="1" marL="914400" rtl="0" algn="l">
              <a:spcBef>
                <a:spcPts val="0"/>
              </a:spcBef>
              <a:spcAft>
                <a:spcPts val="0"/>
              </a:spcAft>
              <a:buSzPct val="100000"/>
              <a:buChar char="❏"/>
            </a:pPr>
            <a:r>
              <a:rPr lang="pl" u="sng">
                <a:solidFill>
                  <a:schemeClr val="hlink"/>
                </a:solidFill>
                <a:hlinkClick r:id="rId5"/>
              </a:rPr>
              <a:t>https://australian.museum/about/history/exhibitions/trailblazers/paul-edmund-de-strzelecki/</a:t>
            </a:r>
            <a:r>
              <a:rPr lang="pl"/>
              <a:t>​</a:t>
            </a:r>
            <a:endParaRPr/>
          </a:p>
          <a:p>
            <a:pPr indent="-297497" lvl="1" marL="914400" rtl="0" algn="l">
              <a:spcBef>
                <a:spcPts val="0"/>
              </a:spcBef>
              <a:spcAft>
                <a:spcPts val="0"/>
              </a:spcAft>
              <a:buSzPct val="100000"/>
              <a:buChar char="❏"/>
            </a:pPr>
            <a:r>
              <a:rPr lang="pl" u="sng">
                <a:solidFill>
                  <a:schemeClr val="hlink"/>
                </a:solidFill>
                <a:hlinkClick r:id="rId6"/>
              </a:rPr>
              <a:t>https://polishexpress.au/obchody-roku-pawla-edmunda-strzeleckiego-w-australii-poludniowej/</a:t>
            </a:r>
            <a:endParaRPr/>
          </a:p>
          <a:p>
            <a:pPr indent="-297497" lvl="1" marL="914400" rtl="0" algn="l">
              <a:spcBef>
                <a:spcPts val="0"/>
              </a:spcBef>
              <a:spcAft>
                <a:spcPts val="0"/>
              </a:spcAft>
              <a:buSzPct val="100000"/>
              <a:buChar char="❏"/>
            </a:pPr>
            <a:r>
              <a:rPr lang="pl" u="sng">
                <a:solidFill>
                  <a:schemeClr val="hlink"/>
                </a:solidFill>
                <a:hlinkClick r:id="rId7"/>
              </a:rPr>
              <a:t>https://pai.media.pl/historia_kultura_artykuly.php?id=347/</a:t>
            </a:r>
            <a:endParaRPr/>
          </a:p>
          <a:p>
            <a:pPr indent="-297497" lvl="1" marL="914400" rtl="0" algn="l">
              <a:spcBef>
                <a:spcPts val="0"/>
              </a:spcBef>
              <a:spcAft>
                <a:spcPts val="0"/>
              </a:spcAft>
              <a:buSzPct val="100000"/>
              <a:buChar char="❏"/>
            </a:pPr>
            <a:r>
              <a:rPr lang="pl" u="sng">
                <a:solidFill>
                  <a:schemeClr val="hlink"/>
                </a:solidFill>
                <a:hlinkClick r:id="rId8"/>
              </a:rPr>
              <a:t>https://historyguild.org/the-incredible-life-of-paul-strzelecki/</a:t>
            </a:r>
            <a:endParaRPr/>
          </a:p>
          <a:p>
            <a:pPr indent="-297497" lvl="1" marL="914400" rtl="0" algn="l">
              <a:spcBef>
                <a:spcPts val="0"/>
              </a:spcBef>
              <a:spcAft>
                <a:spcPts val="0"/>
              </a:spcAft>
              <a:buSzPct val="100000"/>
              <a:buChar char="❏"/>
            </a:pPr>
            <a:r>
              <a:rPr lang="pl" u="sng">
                <a:solidFill>
                  <a:schemeClr val="hlink"/>
                </a:solidFill>
                <a:hlinkClick r:id="rId9"/>
              </a:rPr>
              <a:t>https://www.zrobtosam.com/PulsPol/Puls3/index.php?sekcja=1&amp;arty_id=14423</a:t>
            </a:r>
            <a:endParaRPr/>
          </a:p>
          <a:p>
            <a:pPr indent="-297497" lvl="1" marL="914400" rtl="0" algn="l">
              <a:spcBef>
                <a:spcPts val="0"/>
              </a:spcBef>
              <a:spcAft>
                <a:spcPts val="0"/>
              </a:spcAft>
              <a:buSzPct val="100000"/>
              <a:buChar char="❏"/>
            </a:pPr>
            <a:r>
              <a:rPr lang="pl" u="sng">
                <a:solidFill>
                  <a:schemeClr val="hlink"/>
                </a:solidFill>
                <a:hlinkClick r:id="rId10"/>
              </a:rPr>
              <a:t>https://pl.wikipedia.org/wiki/Pawe%C5%82_Edmund_Strzelecki</a:t>
            </a:r>
            <a:endParaRPr/>
          </a:p>
          <a:p>
            <a:pPr indent="-297497" lvl="1" marL="914400" rtl="0" algn="l">
              <a:spcBef>
                <a:spcPts val="0"/>
              </a:spcBef>
              <a:spcAft>
                <a:spcPts val="0"/>
              </a:spcAft>
              <a:buSzPct val="100000"/>
              <a:buChar char="❏"/>
            </a:pPr>
            <a:r>
              <a:rPr lang="pl" u="sng">
                <a:solidFill>
                  <a:schemeClr val="hlink"/>
                </a:solidFill>
                <a:hlinkClick r:id="rId11"/>
              </a:rPr>
              <a:t>https://pl.wikipedia.org/wiki/Royal_Society</a:t>
            </a:r>
            <a:endParaRPr/>
          </a:p>
          <a:p>
            <a:pPr indent="-297497" lvl="1" marL="914400" rtl="0" algn="l">
              <a:spcBef>
                <a:spcPts val="0"/>
              </a:spcBef>
              <a:spcAft>
                <a:spcPts val="0"/>
              </a:spcAft>
              <a:buSzPct val="100000"/>
              <a:buChar char="❏"/>
            </a:pPr>
            <a:r>
              <a:rPr lang="pl" u="sng">
                <a:solidFill>
                  <a:schemeClr val="hlink"/>
                </a:solidFill>
                <a:hlinkClick r:id="rId12"/>
              </a:rPr>
              <a:t>https://pl.wikipedia.org/wiki/Złoty_Medal_Królewskiego_Towarzystwa_Geograficznego</a:t>
            </a:r>
            <a:endParaRPr/>
          </a:p>
          <a:p>
            <a:pPr indent="-297497" lvl="1" marL="914400" rtl="0" algn="l">
              <a:spcBef>
                <a:spcPts val="0"/>
              </a:spcBef>
              <a:spcAft>
                <a:spcPts val="0"/>
              </a:spcAft>
              <a:buSzPct val="100000"/>
              <a:buChar char="❏"/>
            </a:pPr>
            <a:r>
              <a:rPr lang="pl" u="sng">
                <a:solidFill>
                  <a:schemeClr val="hlink"/>
                </a:solidFill>
                <a:hlinkClick r:id="rId13"/>
              </a:rPr>
              <a:t>https://strzelecki.ie/</a:t>
            </a:r>
            <a:endParaRPr/>
          </a:p>
          <a:p>
            <a:pPr indent="-297497" lvl="1" marL="914400" rtl="0" algn="l">
              <a:spcBef>
                <a:spcPts val="0"/>
              </a:spcBef>
              <a:spcAft>
                <a:spcPts val="0"/>
              </a:spcAft>
              <a:buSzPct val="100000"/>
              <a:buChar char="❏"/>
            </a:pPr>
            <a:r>
              <a:rPr lang="pl" u="sng">
                <a:solidFill>
                  <a:schemeClr val="hlink"/>
                </a:solidFill>
                <a:hlinkClick r:id="rId14"/>
              </a:rPr>
              <a:t>https://culture.pl/en/article/pawel-edmund-strzelecki-intrepid-explorer</a:t>
            </a:r>
            <a:endParaRPr/>
          </a:p>
          <a:p>
            <a:pPr indent="-297497" lvl="1" marL="914400" rtl="0" algn="l">
              <a:spcBef>
                <a:spcPts val="0"/>
              </a:spcBef>
              <a:spcAft>
                <a:spcPts val="0"/>
              </a:spcAft>
              <a:buSzPct val="100000"/>
              <a:buChar char="❏"/>
            </a:pPr>
            <a:r>
              <a:rPr lang="pl" u="sng">
                <a:solidFill>
                  <a:schemeClr val="hlink"/>
                </a:solidFill>
                <a:hlinkClick r:id="rId15"/>
              </a:rPr>
              <a:t>https://www.alltrails.com/parks/australia/tasmania/strzelecki-national-park</a:t>
            </a:r>
            <a:endParaRPr/>
          </a:p>
          <a:p>
            <a:pPr indent="-297497" lvl="1" marL="914400" rtl="0" algn="l">
              <a:spcBef>
                <a:spcPts val="0"/>
              </a:spcBef>
              <a:spcAft>
                <a:spcPts val="0"/>
              </a:spcAft>
              <a:buClr>
                <a:srgbClr val="467886"/>
              </a:buClr>
              <a:buSzPct val="100000"/>
              <a:buChar char="❏"/>
            </a:pPr>
            <a:r>
              <a:rPr lang="pl" u="sng">
                <a:solidFill>
                  <a:schemeClr val="hlink"/>
                </a:solidFill>
                <a:hlinkClick r:id="rId16"/>
              </a:rPr>
              <a:t>https://en.wikipedia.org/wiki/Strzelecki_Ranges#/media/File:View_of_Strzelecki_Ranges.jpg</a:t>
            </a:r>
            <a:endParaRPr>
              <a:solidFill>
                <a:srgbClr val="467886"/>
              </a:solidFill>
            </a:endParaRPr>
          </a:p>
          <a:p>
            <a:pPr indent="-297497" lvl="1" marL="914400" rtl="0" algn="l">
              <a:spcBef>
                <a:spcPts val="0"/>
              </a:spcBef>
              <a:spcAft>
                <a:spcPts val="0"/>
              </a:spcAft>
              <a:buClr>
                <a:srgbClr val="467886"/>
              </a:buClr>
              <a:buSzPct val="100000"/>
              <a:buChar char="❏"/>
            </a:pPr>
            <a:r>
              <a:rPr lang="pl" u="sng">
                <a:solidFill>
                  <a:schemeClr val="hlink"/>
                </a:solidFill>
                <a:hlinkClick r:id="rId17"/>
              </a:rPr>
              <a:t>https://skibamariusz.pl/pawel-edmund-strzelecki-niezwykle-odkrycia-ktore-zmienily-australie</a:t>
            </a:r>
            <a:endParaRPr>
              <a:solidFill>
                <a:srgbClr val="467886"/>
              </a:solidFill>
            </a:endParaRPr>
          </a:p>
          <a:p>
            <a:pPr indent="-297497" lvl="1" marL="914400" rtl="0" algn="l">
              <a:spcBef>
                <a:spcPts val="0"/>
              </a:spcBef>
              <a:spcAft>
                <a:spcPts val="0"/>
              </a:spcAft>
              <a:buClr>
                <a:srgbClr val="467886"/>
              </a:buClr>
              <a:buSzPct val="100000"/>
              <a:buChar char="❏"/>
            </a:pPr>
            <a:r>
              <a:t/>
            </a:r>
            <a:endParaRPr>
              <a:solidFill>
                <a:srgbClr val="467886"/>
              </a:solidFill>
            </a:endParaRPr>
          </a:p>
          <a:p>
            <a:pPr indent="0" lvl="0" marL="914400" rtl="0" algn="l">
              <a:lnSpc>
                <a:spcPct val="10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2190">
              <a:solidFill>
                <a:schemeClr val="dk1"/>
              </a:solidFill>
              <a:highlight>
                <a:srgbClr val="F5F5F5"/>
              </a:highlight>
            </a:endParaRPr>
          </a:p>
          <a:p>
            <a:pPr indent="0" lvl="0" marL="1371600" rtl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190">
              <a:solidFill>
                <a:schemeClr val="dk1"/>
              </a:solidFill>
              <a:highlight>
                <a:srgbClr val="F5F5F5"/>
              </a:highlight>
            </a:endParaRPr>
          </a:p>
          <a:p>
            <a:pPr indent="0" lvl="0" marL="914400" rtl="0" algn="l">
              <a:lnSpc>
                <a:spcPct val="105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 sz="1265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2" name="Google Shape;72;p15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73" name="Google Shape;73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1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9" name="Google Shape;79;p16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80" name="Google Shape;80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81" name="Google Shape;81;p16"/>
          <p:cNvSpPr txBox="1"/>
          <p:nvPr/>
        </p:nvSpPr>
        <p:spPr>
          <a:xfrm>
            <a:off x="0" y="96375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l"/>
              <a:t> </a:t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1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7" name="Google Shape;87;p17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88" name="Google Shape;88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89" name="Google Shape;89;p17"/>
          <p:cNvSpPr txBox="1"/>
          <p:nvPr/>
        </p:nvSpPr>
        <p:spPr>
          <a:xfrm>
            <a:off x="152400" y="15240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l"/>
              <a:t> </a:t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1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5" name="Google Shape;95;p18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96" name="Google Shape;96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97" name="Google Shape;97;p18"/>
          <p:cNvSpPr txBox="1"/>
          <p:nvPr/>
        </p:nvSpPr>
        <p:spPr>
          <a:xfrm>
            <a:off x="152400" y="15240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l"/>
              <a:t> </a:t>
            </a: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19"/>
          <p:cNvSpPr txBox="1"/>
          <p:nvPr>
            <p:ph type="title"/>
          </p:nvPr>
        </p:nvSpPr>
        <p:spPr>
          <a:xfrm>
            <a:off x="311700" y="138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1400"/>
              </a:spcBef>
              <a:spcAft>
                <a:spcPts val="4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pl" sz="1900"/>
              <a:t>Edukacja / rozwój naukowy</a:t>
            </a:r>
            <a:endParaRPr sz="3400"/>
          </a:p>
        </p:txBody>
      </p:sp>
      <p:sp>
        <p:nvSpPr>
          <p:cNvPr id="103" name="Google Shape;103;p19"/>
          <p:cNvSpPr txBox="1"/>
          <p:nvPr>
            <p:ph idx="1" type="body"/>
          </p:nvPr>
        </p:nvSpPr>
        <p:spPr>
          <a:xfrm>
            <a:off x="311700" y="863550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17500" lvl="0" marL="457200" rtl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</a:pPr>
            <a:r>
              <a:rPr lang="pl" sz="1400">
                <a:solidFill>
                  <a:schemeClr val="dk1"/>
                </a:solidFill>
              </a:rPr>
              <a:t>Pochodził ze </a:t>
            </a:r>
            <a:r>
              <a:rPr b="1" lang="pl" sz="1400">
                <a:solidFill>
                  <a:schemeClr val="dk1"/>
                </a:solidFill>
              </a:rPr>
              <a:t>szlachty polskiej </a:t>
            </a:r>
            <a:r>
              <a:rPr lang="pl" sz="1400">
                <a:solidFill>
                  <a:schemeClr val="dk1"/>
                </a:solidFill>
              </a:rPr>
              <a:t>– ojciec </a:t>
            </a:r>
            <a:r>
              <a:rPr b="1" lang="pl" sz="1400">
                <a:solidFill>
                  <a:schemeClr val="dk1"/>
                </a:solidFill>
              </a:rPr>
              <a:t>Franciszek Strzelecki</a:t>
            </a:r>
            <a:r>
              <a:rPr lang="pl" sz="1400">
                <a:solidFill>
                  <a:schemeClr val="dk1"/>
                </a:solidFill>
              </a:rPr>
              <a:t>, matka </a:t>
            </a:r>
            <a:r>
              <a:rPr b="1" lang="pl" sz="1400">
                <a:solidFill>
                  <a:schemeClr val="dk1"/>
                </a:solidFill>
              </a:rPr>
              <a:t>Anna Raczyńska</a:t>
            </a:r>
            <a:r>
              <a:rPr lang="pl" sz="1400">
                <a:solidFill>
                  <a:schemeClr val="dk1"/>
                </a:solidFill>
              </a:rPr>
              <a:t>.</a:t>
            </a:r>
            <a:br>
              <a:rPr lang="pl" sz="1400">
                <a:solidFill>
                  <a:schemeClr val="dk1"/>
                </a:solidFill>
              </a:rPr>
            </a:br>
            <a:endParaRPr sz="1400">
              <a:solidFill>
                <a:schemeClr val="dk1"/>
              </a:solidFill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</a:pPr>
            <a:r>
              <a:rPr lang="pl" sz="1400">
                <a:solidFill>
                  <a:schemeClr val="dk1"/>
                </a:solidFill>
              </a:rPr>
              <a:t>Uczęszczał do szkoły (m.in. w Warszawie/Krakowie) lecz </a:t>
            </a:r>
            <a:r>
              <a:rPr b="1" lang="pl" sz="1400">
                <a:solidFill>
                  <a:schemeClr val="dk1"/>
                </a:solidFill>
              </a:rPr>
              <a:t>nie ukończył pełnych studiów</a:t>
            </a:r>
            <a:r>
              <a:rPr lang="pl" sz="1400">
                <a:solidFill>
                  <a:schemeClr val="dk1"/>
                </a:solidFill>
              </a:rPr>
              <a:t> – pozostawał samoukiem w geologii i kartografii.</a:t>
            </a:r>
            <a:br>
              <a:rPr lang="pl" sz="1400">
                <a:solidFill>
                  <a:schemeClr val="dk1"/>
                </a:solidFill>
              </a:rPr>
            </a:br>
            <a:endParaRPr sz="1400">
              <a:solidFill>
                <a:schemeClr val="dk1"/>
              </a:solidFill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</a:pPr>
            <a:r>
              <a:rPr b="1" lang="pl" sz="1400">
                <a:solidFill>
                  <a:schemeClr val="dk1"/>
                </a:solidFill>
              </a:rPr>
              <a:t>Krótka służba w armii pruskiej</a:t>
            </a:r>
            <a:r>
              <a:rPr lang="pl" sz="1400">
                <a:solidFill>
                  <a:schemeClr val="dk1"/>
                </a:solidFill>
              </a:rPr>
              <a:t> (6. Pułk Ułanów Turyńskich) – zrezygnował z powodu dyscypliny.</a:t>
            </a:r>
            <a:br>
              <a:rPr lang="pl" sz="1400">
                <a:solidFill>
                  <a:schemeClr val="dk1"/>
                </a:solidFill>
              </a:rPr>
            </a:br>
            <a:r>
              <a:rPr lang="pl" sz="1400">
                <a:solidFill>
                  <a:schemeClr val="dk1"/>
                </a:solidFill>
              </a:rPr>
              <a:t> </a:t>
            </a:r>
            <a:endParaRPr sz="1400">
              <a:solidFill>
                <a:schemeClr val="dk1"/>
              </a:solidFill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</a:pPr>
            <a:r>
              <a:rPr lang="pl" sz="1400">
                <a:solidFill>
                  <a:schemeClr val="dk1"/>
                </a:solidFill>
              </a:rPr>
              <a:t>Po opuszczeniu Polski podróżował w Europie, Amerykach, dalej rozwijając zainteresowania geologią, mineralogią, gleboznawstwem i etnografią.</a:t>
            </a:r>
            <a:endParaRPr sz="1400" u="sng">
              <a:solidFill>
                <a:srgbClr val="1155CC"/>
              </a:solidFill>
            </a:endParaRPr>
          </a:p>
          <a:p>
            <a:pPr indent="0" lvl="0" marL="45720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 sz="210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20"/>
          <p:cNvSpPr txBox="1"/>
          <p:nvPr>
            <p:ph type="title"/>
          </p:nvPr>
        </p:nvSpPr>
        <p:spPr>
          <a:xfrm>
            <a:off x="266875" y="0"/>
            <a:ext cx="8529600" cy="459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1400"/>
              </a:spcBef>
              <a:spcAft>
                <a:spcPts val="0"/>
              </a:spcAft>
              <a:buClr>
                <a:schemeClr val="dk1"/>
              </a:buClr>
              <a:buSzPts val="990"/>
              <a:buFont typeface="Arial"/>
              <a:buNone/>
            </a:pPr>
            <a:r>
              <a:rPr b="1" lang="pl" sz="1783"/>
              <a:t>Główna działalność naukowa i podróże eksploracyjne - Australia</a:t>
            </a:r>
            <a:endParaRPr b="1" sz="1783"/>
          </a:p>
          <a:p>
            <a:pPr indent="0" lvl="0" marL="0" rtl="0" algn="ctr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90"/>
              <a:buFont typeface="Arial"/>
              <a:buNone/>
            </a:pPr>
            <a:r>
              <a:t/>
            </a:r>
            <a:endParaRPr sz="2998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t/>
            </a:r>
            <a:endParaRPr sz="2620"/>
          </a:p>
        </p:txBody>
      </p:sp>
      <p:sp>
        <p:nvSpPr>
          <p:cNvPr id="109" name="Google Shape;109;p20"/>
          <p:cNvSpPr txBox="1"/>
          <p:nvPr>
            <p:ph idx="1" type="body"/>
          </p:nvPr>
        </p:nvSpPr>
        <p:spPr>
          <a:xfrm>
            <a:off x="266875" y="638750"/>
            <a:ext cx="4607700" cy="339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04800" lvl="0" marL="45720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1200"/>
              <a:buChar char="●"/>
            </a:pPr>
            <a:r>
              <a:rPr lang="pl" sz="1200">
                <a:solidFill>
                  <a:schemeClr val="dk1"/>
                </a:solidFill>
              </a:rPr>
              <a:t>Australia: od 1839 – badania w Nowej Południowej Walii, Tasmanii (Van Diemen’s Land).</a:t>
            </a:r>
            <a:r>
              <a:rPr lang="pl" sz="1200">
                <a:solidFill>
                  <a:schemeClr val="dk1"/>
                </a:solidFill>
                <a:uFill>
                  <a:noFill/>
                </a:uFill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 </a:t>
            </a:r>
            <a:endParaRPr sz="1200"/>
          </a:p>
          <a:p>
            <a:pPr indent="-304800" lvl="0" marL="4572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00"/>
              <a:buChar char="●"/>
            </a:pPr>
            <a:r>
              <a:rPr lang="pl" sz="1200">
                <a:solidFill>
                  <a:schemeClr val="dk1"/>
                </a:solidFill>
              </a:rPr>
              <a:t>W 1840 zdobył Mount Kosciuszko i nazwał go na cześć Tadeusz Kościuszko. Eksplorował pasmo </a:t>
            </a:r>
            <a:r>
              <a:rPr b="1" lang="pl" sz="1200">
                <a:solidFill>
                  <a:schemeClr val="dk1"/>
                </a:solidFill>
              </a:rPr>
              <a:t>Great</a:t>
            </a:r>
            <a:r>
              <a:rPr lang="pl" sz="1200">
                <a:solidFill>
                  <a:schemeClr val="dk1"/>
                </a:solidFill>
              </a:rPr>
              <a:t> </a:t>
            </a:r>
            <a:r>
              <a:rPr b="1" lang="pl" sz="1200">
                <a:solidFill>
                  <a:schemeClr val="dk1"/>
                </a:solidFill>
              </a:rPr>
              <a:t>Dividing Range i</a:t>
            </a:r>
            <a:r>
              <a:rPr lang="pl" sz="1200">
                <a:solidFill>
                  <a:schemeClr val="dk1"/>
                </a:solidFill>
              </a:rPr>
              <a:t> </a:t>
            </a:r>
            <a:r>
              <a:rPr b="1" lang="pl" sz="1200">
                <a:solidFill>
                  <a:schemeClr val="dk1"/>
                </a:solidFill>
              </a:rPr>
              <a:t>GIppsland</a:t>
            </a:r>
            <a:r>
              <a:rPr lang="pl" sz="1200">
                <a:solidFill>
                  <a:schemeClr val="dk1"/>
                </a:solidFill>
              </a:rPr>
              <a:t> - późniejsze tereny rolnicze. </a:t>
            </a:r>
            <a:endParaRPr sz="1200"/>
          </a:p>
          <a:p>
            <a:pPr indent="-304800" lvl="0" marL="4572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00"/>
              <a:buChar char="●"/>
            </a:pPr>
            <a:r>
              <a:rPr lang="pl" sz="1200">
                <a:solidFill>
                  <a:schemeClr val="dk1"/>
                </a:solidFill>
              </a:rPr>
              <a:t>Opracował mapę geologiczną wschodniej Australii i Tasmanii, wykrył złoża złota i innych minerałów.</a:t>
            </a:r>
            <a:endParaRPr sz="1200"/>
          </a:p>
          <a:p>
            <a:pPr indent="-304800" lvl="0" marL="4572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00"/>
              <a:buChar char="●"/>
            </a:pPr>
            <a:r>
              <a:rPr lang="pl" sz="1200">
                <a:solidFill>
                  <a:schemeClr val="dk1"/>
                </a:solidFill>
              </a:rPr>
              <a:t>W trakcie podróży zmagał się z ekstremalnymi warunkami – np. pokonał pieszo 11 000 km w Australii.</a:t>
            </a:r>
            <a:endParaRPr sz="1200">
              <a:solidFill>
                <a:schemeClr val="dk1"/>
              </a:solidFill>
            </a:endParaRPr>
          </a:p>
          <a:p>
            <a:pPr indent="-304800" lvl="0" marL="4572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00"/>
              <a:buChar char="●"/>
            </a:pPr>
            <a:r>
              <a:rPr lang="pl" sz="1200">
                <a:solidFill>
                  <a:schemeClr val="dk1"/>
                </a:solidFill>
              </a:rPr>
              <a:t>Odkrył, że Australijska gleba wymaga</a:t>
            </a:r>
            <a:r>
              <a:rPr b="1" lang="pl" sz="1200">
                <a:solidFill>
                  <a:schemeClr val="dk1"/>
                </a:solidFill>
              </a:rPr>
              <a:t> wapnowania</a:t>
            </a:r>
            <a:r>
              <a:rPr lang="pl" sz="1200">
                <a:solidFill>
                  <a:schemeClr val="dk1"/>
                </a:solidFill>
              </a:rPr>
              <a:t> - było to kluczowe dla rozwoju rolnictwa </a:t>
            </a:r>
            <a:br>
              <a:rPr lang="pl" sz="1200">
                <a:solidFill>
                  <a:schemeClr val="dk1"/>
                </a:solidFill>
              </a:rPr>
            </a:br>
            <a:endParaRPr sz="1200"/>
          </a:p>
          <a:p>
            <a:pPr indent="-304800" lvl="0" marL="45720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</a:pPr>
            <a:r>
              <a:rPr lang="pl" sz="1200">
                <a:solidFill>
                  <a:schemeClr val="dk1"/>
                </a:solidFill>
              </a:rPr>
              <a:t>Wejście na </a:t>
            </a:r>
            <a:r>
              <a:rPr b="1" lang="pl" sz="1200">
                <a:solidFill>
                  <a:schemeClr val="dk1"/>
                </a:solidFill>
              </a:rPr>
              <a:t>Mount Kościuszko</a:t>
            </a:r>
            <a:r>
              <a:rPr lang="pl" sz="1200">
                <a:solidFill>
                  <a:schemeClr val="dk1"/>
                </a:solidFill>
              </a:rPr>
              <a:t> postrzegał jako gest oddania czci i wolności swojej ojczyźnie, która w tym czasie była jej pozbawiona</a:t>
            </a:r>
            <a:br>
              <a:rPr lang="pl" sz="1200">
                <a:solidFill>
                  <a:schemeClr val="dk1"/>
                </a:solidFill>
              </a:rPr>
            </a:br>
            <a:endParaRPr sz="12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1200"/>
              </a:spcBef>
              <a:spcAft>
                <a:spcPts val="10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/>
          </a:p>
        </p:txBody>
      </p:sp>
      <p:pic>
        <p:nvPicPr>
          <p:cNvPr id="110" name="Google Shape;110;p2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300375" y="537875"/>
            <a:ext cx="3843626" cy="46056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21"/>
          <p:cNvSpPr txBox="1"/>
          <p:nvPr>
            <p:ph type="title"/>
          </p:nvPr>
        </p:nvSpPr>
        <p:spPr>
          <a:xfrm>
            <a:off x="311700" y="16487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l"/>
              <a:t>Efekty badań w Australii</a:t>
            </a:r>
            <a:endParaRPr/>
          </a:p>
        </p:txBody>
      </p:sp>
      <p:sp>
        <p:nvSpPr>
          <p:cNvPr id="116" name="Google Shape;116;p21"/>
          <p:cNvSpPr txBox="1"/>
          <p:nvPr>
            <p:ph idx="1" type="body"/>
          </p:nvPr>
        </p:nvSpPr>
        <p:spPr>
          <a:xfrm>
            <a:off x="311700" y="1546400"/>
            <a:ext cx="3868200" cy="3597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</a:pPr>
            <a:r>
              <a:rPr lang="pl" sz="1200">
                <a:solidFill>
                  <a:schemeClr val="dk1"/>
                </a:solidFill>
              </a:rPr>
              <a:t>Strzelecki dzięki swoim badaniom, ukazał dzieło “</a:t>
            </a:r>
            <a:r>
              <a:rPr b="1" lang="pl" sz="1200">
                <a:solidFill>
                  <a:schemeClr val="dk1"/>
                </a:solidFill>
              </a:rPr>
              <a:t>Physical Description of New South Wales and  Van Diemen’s Land</a:t>
            </a:r>
            <a:r>
              <a:rPr lang="pl" sz="1200">
                <a:solidFill>
                  <a:schemeClr val="dk1"/>
                </a:solidFill>
              </a:rPr>
              <a:t>”. Zawierało ono ujęcie warunków geologicznych i geograficznych Australii. </a:t>
            </a:r>
            <a:endParaRPr sz="1200">
              <a:solidFill>
                <a:schemeClr val="dk1"/>
              </a:solidFill>
            </a:endParaRPr>
          </a:p>
          <a:p>
            <a:pPr indent="-304800" lvl="0" marL="457200" rtl="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</a:pPr>
            <a:r>
              <a:rPr lang="pl" sz="1200">
                <a:solidFill>
                  <a:schemeClr val="dk1"/>
                </a:solidFill>
              </a:rPr>
              <a:t>Jego badania pozwoliły naukowcom i rolnikom na lepsze poznanie struktury kontynentu.</a:t>
            </a:r>
            <a:endParaRPr sz="1200">
              <a:solidFill>
                <a:schemeClr val="dk1"/>
              </a:solidFill>
            </a:endParaRPr>
          </a:p>
          <a:p>
            <a:pPr indent="-304800" lvl="0" marL="457200" rtl="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</a:pPr>
            <a:r>
              <a:rPr lang="pl" sz="1200">
                <a:solidFill>
                  <a:schemeClr val="dk1"/>
                </a:solidFill>
              </a:rPr>
              <a:t>Liczni specjaliści przez kolejne lata sugerowali się jego badaniami</a:t>
            </a:r>
            <a:endParaRPr sz="12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1000"/>
              </a:spcBef>
              <a:spcAft>
                <a:spcPts val="100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</a:endParaRPr>
          </a:p>
        </p:txBody>
      </p:sp>
      <p:pic>
        <p:nvPicPr>
          <p:cNvPr id="117" name="Google Shape;117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344275" y="1017725"/>
            <a:ext cx="4586826" cy="36894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