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8" r:id="rId3"/>
    <p:sldId id="259" r:id="rId4"/>
    <p:sldId id="260" r:id="rId5"/>
    <p:sldId id="261" r:id="rId6"/>
    <p:sldId id="265" r:id="rId7"/>
    <p:sldId id="266" r:id="rId8"/>
    <p:sldId id="272" r:id="rId9"/>
    <p:sldId id="262" r:id="rId10"/>
    <p:sldId id="263" r:id="rId11"/>
    <p:sldId id="264" r:id="rId12"/>
    <p:sldId id="267" r:id="rId13"/>
    <p:sldId id="268" r:id="rId14"/>
    <p:sldId id="269" r:id="rId15"/>
    <p:sldId id="271" r:id="rId16"/>
    <p:sldId id="270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kcja domyślna" id="{4733643F-5BF1-430E-A518-12B8E3D23FEF}">
          <p14:sldIdLst>
            <p14:sldId id="256"/>
            <p14:sldId id="258"/>
            <p14:sldId id="259"/>
            <p14:sldId id="260"/>
            <p14:sldId id="261"/>
            <p14:sldId id="265"/>
            <p14:sldId id="266"/>
            <p14:sldId id="272"/>
            <p14:sldId id="262"/>
            <p14:sldId id="263"/>
            <p14:sldId id="264"/>
            <p14:sldId id="267"/>
            <p14:sldId id="268"/>
            <p14:sldId id="269"/>
            <p14:sldId id="271"/>
            <p14:sldId id="270"/>
          </p14:sldIdLst>
        </p14:section>
      </p14:sectionLst>
    </p:ext>
    <p:ext uri="{EFAFB233-063F-42B5-8137-9DF3F51BA10A}">
      <p15:sldGuideLst xmlns:p15="http://schemas.microsoft.com/office/powerpoint/2012/main">
        <p15:guide id="2" pos="7061" userDrawn="1">
          <p15:clr>
            <a:srgbClr val="A4A3A4"/>
          </p15:clr>
        </p15:guide>
        <p15:guide id="5" orient="horz" pos="482" userDrawn="1">
          <p15:clr>
            <a:srgbClr val="A4A3A4"/>
          </p15:clr>
        </p15:guide>
        <p15:guide id="7" orient="horz" pos="3952" userDrawn="1">
          <p15:clr>
            <a:srgbClr val="A4A3A4"/>
          </p15:clr>
        </p15:guide>
        <p15:guide id="8" pos="279" userDrawn="1">
          <p15:clr>
            <a:srgbClr val="A4A3A4"/>
          </p15:clr>
        </p15:guide>
        <p15:guide id="9" pos="76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9C1D9"/>
    <a:srgbClr val="1C0B2E"/>
    <a:srgbClr val="38155B"/>
    <a:srgbClr val="E0E0E0"/>
    <a:srgbClr val="0636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1224" y="658"/>
      </p:cViewPr>
      <p:guideLst>
        <p:guide pos="7061"/>
        <p:guide orient="horz" pos="482"/>
        <p:guide orient="horz" pos="3952"/>
        <p:guide pos="279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presProps" Target="presProps.xml" /><Relationship Id="rId3" Type="http://schemas.openxmlformats.org/officeDocument/2006/relationships/slide" Target="slides/slide2.xml" /><Relationship Id="rId21" Type="http://schemas.openxmlformats.org/officeDocument/2006/relationships/tableStyles" Target="tableStyles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theme" Target="theme/them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10" Type="http://schemas.openxmlformats.org/officeDocument/2006/relationships/slide" Target="slides/slide9.xml" /><Relationship Id="rId19" Type="http://schemas.openxmlformats.org/officeDocument/2006/relationships/viewProps" Target="viewProps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 /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Master" Target="../slideMasters/slideMaster1.xml" 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Master" Target="../slideMasters/slideMaster1.xml" 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Master" Target="../slideMasters/slideMaster1.xml" 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Master" Target="../slideMasters/slideMaster1.xml" 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Master" Target="../slideMasters/slideMaster1.xml" 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Master" Target="../slideMasters/slideMaster1.xml" 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D4889A2-E6C2-4CF3-B94C-849F73D29657}" type="datetimeFigureOut">
              <a:rPr lang="pl-PL" smtClean="0"/>
              <a:t>15.11.2025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CF72AAD7-B2F7-4567-A991-4952A6F158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737694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az panoramiczny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89A2-E6C2-4CF3-B94C-849F73D29657}" type="datetimeFigureOut">
              <a:rPr lang="pl-PL" smtClean="0"/>
              <a:t>15.11.2025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2AAD7-B2F7-4567-A991-4952A6F158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39354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89A2-E6C2-4CF3-B94C-849F73D29657}" type="datetimeFigureOut">
              <a:rPr lang="pl-PL" smtClean="0"/>
              <a:t>15.11.2025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2AAD7-B2F7-4567-A991-4952A6F158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081565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89A2-E6C2-4CF3-B94C-849F73D29657}" type="datetimeFigureOut">
              <a:rPr lang="pl-PL" smtClean="0"/>
              <a:t>15.11.2025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2AAD7-B2F7-4567-A991-4952A6F158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708891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89A2-E6C2-4CF3-B94C-849F73D29657}" type="datetimeFigureOut">
              <a:rPr lang="pl-PL" smtClean="0"/>
              <a:t>15.11.2025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2AAD7-B2F7-4567-A991-4952A6F158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711196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l-PL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89A2-E6C2-4CF3-B94C-849F73D29657}" type="datetimeFigureOut">
              <a:rPr lang="pl-PL" smtClean="0"/>
              <a:t>15.11.2025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2AAD7-B2F7-4567-A991-4952A6F158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57109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pl-PL"/>
              <a:t>Kliknij, aby edytować styl</a:t>
            </a:r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l-PL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89A2-E6C2-4CF3-B94C-849F73D29657}" type="datetimeFigureOut">
              <a:rPr lang="pl-PL" smtClean="0"/>
              <a:t>15.11.2025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2AAD7-B2F7-4567-A991-4952A6F158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01717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89A2-E6C2-4CF3-B94C-849F73D29657}" type="datetimeFigureOut">
              <a:rPr lang="pl-PL" smtClean="0"/>
              <a:t>15.11.2025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2AAD7-B2F7-4567-A991-4952A6F15899}" type="slidenum">
              <a:rPr lang="pl-PL" smtClean="0"/>
              <a:t>‹#›</a:t>
            </a:fld>
            <a:endParaRPr lang="pl-PL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0707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89A2-E6C2-4CF3-B94C-849F73D29657}" type="datetimeFigureOut">
              <a:rPr lang="pl-PL" smtClean="0"/>
              <a:t>15.11.2025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2AAD7-B2F7-4567-A991-4952A6F158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50444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89A2-E6C2-4CF3-B94C-849F73D29657}" type="datetimeFigureOut">
              <a:rPr lang="pl-PL" smtClean="0"/>
              <a:t>15.11.2025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2AAD7-B2F7-4567-A991-4952A6F158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86856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89A2-E6C2-4CF3-B94C-849F73D29657}" type="datetimeFigureOut">
              <a:rPr lang="pl-PL" smtClean="0"/>
              <a:t>15.11.2025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2AAD7-B2F7-4567-A991-4952A6F158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65676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89A2-E6C2-4CF3-B94C-849F73D29657}" type="datetimeFigureOut">
              <a:rPr lang="pl-PL" smtClean="0"/>
              <a:t>15.11.2025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2AAD7-B2F7-4567-A991-4952A6F158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33607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89A2-E6C2-4CF3-B94C-849F73D29657}" type="datetimeFigureOut">
              <a:rPr lang="pl-PL" smtClean="0"/>
              <a:t>15.11.2025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2AAD7-B2F7-4567-A991-4952A6F158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4890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89A2-E6C2-4CF3-B94C-849F73D29657}" type="datetimeFigureOut">
              <a:rPr lang="pl-PL" smtClean="0"/>
              <a:t>15.11.2025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2AAD7-B2F7-4567-A991-4952A6F158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03423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89A2-E6C2-4CF3-B94C-849F73D29657}" type="datetimeFigureOut">
              <a:rPr lang="pl-PL" smtClean="0"/>
              <a:t>15.11.2025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2AAD7-B2F7-4567-A991-4952A6F158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96529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89A2-E6C2-4CF3-B94C-849F73D29657}" type="datetimeFigureOut">
              <a:rPr lang="pl-PL" smtClean="0"/>
              <a:t>15.11.2025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2AAD7-B2F7-4567-A991-4952A6F158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87006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89A2-E6C2-4CF3-B94C-849F73D29657}" type="datetimeFigureOut">
              <a:rPr lang="pl-PL" smtClean="0"/>
              <a:t>15.11.2025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2AAD7-B2F7-4567-A991-4952A6F158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50344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13" Type="http://schemas.openxmlformats.org/officeDocument/2006/relationships/slideLayout" Target="../slideLayouts/slideLayout13.xml" /><Relationship Id="rId18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slideLayout" Target="../slideLayouts/slideLayout12.xml" /><Relationship Id="rId17" Type="http://schemas.openxmlformats.org/officeDocument/2006/relationships/slideLayout" Target="../slideLayouts/slideLayout17.xml" /><Relationship Id="rId2" Type="http://schemas.openxmlformats.org/officeDocument/2006/relationships/slideLayout" Target="../slideLayouts/slideLayout2.xml" /><Relationship Id="rId16" Type="http://schemas.openxmlformats.org/officeDocument/2006/relationships/slideLayout" Target="../slideLayouts/slideLayout16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5" Type="http://schemas.openxmlformats.org/officeDocument/2006/relationships/slideLayout" Target="../slideLayouts/slideLayout1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Relationship Id="rId14" Type="http://schemas.openxmlformats.org/officeDocument/2006/relationships/slideLayout" Target="../slideLayouts/slideLayout14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D4889A2-E6C2-4CF3-B94C-849F73D29657}" type="datetimeFigureOut">
              <a:rPr lang="pl-PL" smtClean="0"/>
              <a:t>15.11.2025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F72AAD7-B2F7-4567-A991-4952A6F158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2694978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 /><Relationship Id="rId1" Type="http://schemas.openxmlformats.org/officeDocument/2006/relationships/slideLayout" Target="../slideLayouts/slideLayout1.xml" 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 /><Relationship Id="rId2" Type="http://schemas.openxmlformats.org/officeDocument/2006/relationships/image" Target="../media/image10.png" /><Relationship Id="rId1" Type="http://schemas.openxmlformats.org/officeDocument/2006/relationships/slideLayout" Target="../slideLayouts/slideLayout2.xml" 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 /><Relationship Id="rId1" Type="http://schemas.openxmlformats.org/officeDocument/2006/relationships/slideLayout" Target="../slideLayouts/slideLayout2.xml" 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 /><Relationship Id="rId1" Type="http://schemas.openxmlformats.org/officeDocument/2006/relationships/slideLayout" Target="../slideLayouts/slideLayout4.xml" 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 /><Relationship Id="rId1" Type="http://schemas.openxmlformats.org/officeDocument/2006/relationships/slideLayout" Target="../slideLayouts/slideLayout4.xml" 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 /><Relationship Id="rId1" Type="http://schemas.openxmlformats.org/officeDocument/2006/relationships/slideLayout" Target="../slideLayouts/slideLayout4.xml" 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impan.pl/pl/wydawnictwa/czasopisma-i-serie-wydawnicze/studia-mathematica#:~:text=Czasopismo%20zosta%C5%82o%20za%C5%82o%C5%BCone%20przez%20Stefana%20Banacha%20i%20Hugona,metod%20analizy%20matematycznej%2C%20uk%C5%82ad%C3%B3w%20dynamicznych%20i%20teorii%20prawdopodobie%C5%84stwa." TargetMode="External" /><Relationship Id="rId3" Type="http://schemas.openxmlformats.org/officeDocument/2006/relationships/hyperlink" Target="https://www.lindahall.org/about/news/scientist-of-the-day/hugo-steinhaus/" TargetMode="External" /><Relationship Id="rId7" Type="http://schemas.openxmlformats.org/officeDocument/2006/relationships/hyperlink" Target="https://foto.karta.org.pl/nasze-zbiory/kolekcje/ok_1600_lopienski_bogdan,115069,zdjecie.html" TargetMode="External" /><Relationship Id="rId2" Type="http://schemas.openxmlformats.org/officeDocument/2006/relationships/hyperlink" Target="https://www.podkarpackahistoria.pl/artykul/1008,genialny-matematyk-z-jasla-hugo-steinhaus" TargetMode="External" /><Relationship Id="rId1" Type="http://schemas.openxmlformats.org/officeDocument/2006/relationships/slideLayout" Target="../slideLayouts/slideLayout2.xml" /><Relationship Id="rId6" Type="http://schemas.openxmlformats.org/officeDocument/2006/relationships/hyperlink" Target="https://wroclawiski.eu/pl/eternal-1582-historia-wroclawskiego-uczonego-matematyka-hugo-steinhausa-miedzy-duchem-a-materia-posredniczy-matematyk" TargetMode="External" /><Relationship Id="rId5" Type="http://schemas.openxmlformats.org/officeDocument/2006/relationships/hyperlink" Target="https://pwr.edu.pl/uczelnia/aktualnosci/lists_historia_12-6574.html" TargetMode="External" /><Relationship Id="rId4" Type="http://schemas.openxmlformats.org/officeDocument/2006/relationships/hyperlink" Target="https://wydawnictwa.ptm.org.pl/index.php/wiadomosci-matematyczne/article/download/3107/2831" TargetMode="External" 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 /><Relationship Id="rId1" Type="http://schemas.openxmlformats.org/officeDocument/2006/relationships/slideLayout" Target="../slideLayouts/slideLayout8.xml" 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 /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 /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2.xml" 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 /><Relationship Id="rId1" Type="http://schemas.openxmlformats.org/officeDocument/2006/relationships/slideLayout" Target="../slideLayouts/slideLayout5.xml" 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 /><Relationship Id="rId1" Type="http://schemas.openxmlformats.org/officeDocument/2006/relationships/slideLayout" Target="../slideLayouts/slideLayout2.xml" 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 /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E930F59-9E65-07BB-9723-F16620911A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23769" y="2070947"/>
            <a:ext cx="7126006" cy="2421464"/>
          </a:xfrm>
        </p:spPr>
        <p:txBody>
          <a:bodyPr/>
          <a:lstStyle/>
          <a:p>
            <a:r>
              <a:rPr lang="pl-PL" dirty="0">
                <a:latin typeface="Algerian" panose="04020705040A02060702" pitchFamily="82" charset="0"/>
              </a:rPr>
              <a:t>ugo steinhaus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E9416887-05DA-13C7-EBAC-FFA2A3D754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9200" y="4740808"/>
            <a:ext cx="6143625" cy="1405467"/>
          </a:xfrm>
        </p:spPr>
        <p:txBody>
          <a:bodyPr/>
          <a:lstStyle/>
          <a:p>
            <a:r>
              <a:rPr lang="pl-PL" dirty="0">
                <a:ea typeface="Calibri"/>
                <a:cs typeface="Calibri"/>
              </a:rPr>
              <a:t>Polski Matematyk, Pionier Zastosowań innowacyjnych rozwiązań i Współtwórca polskiej szkoły matematycznej XX wieku 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C8641843-EB26-EA4C-D703-AAEDDB242F02}"/>
              </a:ext>
            </a:extLst>
          </p:cNvPr>
          <p:cNvSpPr txBox="1"/>
          <p:nvPr/>
        </p:nvSpPr>
        <p:spPr>
          <a:xfrm>
            <a:off x="5611910" y="2878760"/>
            <a:ext cx="120127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500" dirty="0">
                <a:latin typeface="Algerian" panose="04020705040A02060702" pitchFamily="82" charset="0"/>
              </a:rPr>
              <a:t>H</a:t>
            </a:r>
          </a:p>
        </p:txBody>
      </p:sp>
      <p:pic>
        <p:nvPicPr>
          <p:cNvPr id="7" name="Obraz 6" descr="Obraz zawierający Ludzka twarz, portret, osoba, człowiek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89030ECD-7772-C434-4CD5-B86E0F7B06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2153" y="452014"/>
            <a:ext cx="2477972" cy="3024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4564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D2059EC-6AB2-D046-DEDC-1ACDB2681D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9475" y="460375"/>
            <a:ext cx="5965632" cy="858003"/>
          </a:xfrm>
        </p:spPr>
        <p:txBody>
          <a:bodyPr>
            <a:noAutofit/>
          </a:bodyPr>
          <a:lstStyle/>
          <a:p>
            <a:r>
              <a:rPr lang="pl-PL" sz="2400" b="1" dirty="0">
                <a:latin typeface="Arial Black"/>
                <a:ea typeface="+mj-lt"/>
                <a:cs typeface="+mj-lt"/>
              </a:rPr>
              <a:t>ucieczka przed Zagładą :</a:t>
            </a:r>
            <a:endParaRPr lang="pl-PL" sz="2400" b="1" dirty="0">
              <a:latin typeface="Arial Black"/>
              <a:ea typeface="Calibri Light"/>
              <a:cs typeface="Calibri Light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1D03D11-7214-6765-AD89-466EF00474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9689" y="1141629"/>
            <a:ext cx="5644871" cy="1419811"/>
          </a:xfrm>
        </p:spPr>
        <p:txBody>
          <a:bodyPr/>
          <a:lstStyle/>
          <a:p>
            <a:pPr marL="0" indent="0" algn="just">
              <a:buNone/>
            </a:pPr>
            <a:r>
              <a:rPr lang="pl-PL" sz="1200" dirty="0">
                <a:ea typeface="+mn-lt"/>
                <a:cs typeface="+mn-lt"/>
              </a:rPr>
              <a:t>Okres ukrywania się Hugo Steinhausa dotyczy </a:t>
            </a:r>
            <a:r>
              <a:rPr lang="pl-PL" sz="1200" b="1" dirty="0">
                <a:ea typeface="+mn-lt"/>
                <a:cs typeface="+mn-lt"/>
              </a:rPr>
              <a:t>II wojny światowej</a:t>
            </a:r>
            <a:r>
              <a:rPr lang="pl-PL" sz="1200" dirty="0">
                <a:ea typeface="+mn-lt"/>
                <a:cs typeface="+mn-lt"/>
              </a:rPr>
              <a:t>, a nie pierwszej. Po wkroczeniu Niemców do Lwowa w czerwcu 1941 roku, rozpoczęły się brutalne prześladowania ludności żydowskiej. Steinhaus, ze względu na swoje pochodzenie, znalazł się w śmiertelnym niebezpieczeństwie, zwłaszcza po tragicznym mordzie profesorów lwowskich. Zmusiło go to do natychmiastowej ucieczki i szukania schronienia.</a:t>
            </a:r>
            <a:endParaRPr lang="pl-PL" dirty="0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F61C8B48-6827-3ADD-108B-97AD81B6D7D3}"/>
              </a:ext>
            </a:extLst>
          </p:cNvPr>
          <p:cNvSpPr txBox="1"/>
          <p:nvPr/>
        </p:nvSpPr>
        <p:spPr>
          <a:xfrm>
            <a:off x="407332" y="2689915"/>
            <a:ext cx="4404735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sz="1600" i="1" dirty="0">
                <a:latin typeface="Arial Black" panose="020B0A04020102020204" pitchFamily="34" charset="0"/>
                <a:ea typeface="+mn-lt"/>
                <a:cs typeface="+mn-lt"/>
              </a:rPr>
              <a:t>Fałszywa Tożsamość i Nowe Życie :</a:t>
            </a:r>
            <a:endParaRPr lang="pl-PL" sz="1600" i="1" dirty="0">
              <a:latin typeface="Arial Black" panose="020B0A04020102020204" pitchFamily="34" charset="0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72EA2F07-CA64-6B95-4C96-C56F5677FF6A}"/>
              </a:ext>
            </a:extLst>
          </p:cNvPr>
          <p:cNvSpPr txBox="1"/>
          <p:nvPr/>
        </p:nvSpPr>
        <p:spPr>
          <a:xfrm>
            <a:off x="365486" y="3122858"/>
            <a:ext cx="5242833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pl-PL" sz="1200" dirty="0">
                <a:ea typeface="+mn-lt"/>
                <a:cs typeface="+mn-lt"/>
              </a:rPr>
              <a:t>Aby przetrwać, Steinhaus musiał porzucić swoją tożsamość. Dzięki pomocy Armii Krajowej uzyskał fałszywe dokumenty na nazwisko </a:t>
            </a:r>
            <a:r>
              <a:rPr lang="pl-PL" sz="1200" b="1" dirty="0">
                <a:ea typeface="+mn-lt"/>
                <a:cs typeface="+mn-lt"/>
              </a:rPr>
              <a:t>Grzegorz Krochmalny</a:t>
            </a:r>
            <a:r>
              <a:rPr lang="pl-PL" sz="1200" dirty="0">
                <a:ea typeface="+mn-lt"/>
                <a:cs typeface="+mn-lt"/>
              </a:rPr>
              <a:t>. Od lipca 1942 roku aż do końca okupacji, jego główną kryjówką była mała miejscowość Berdechów koło Stróż, niedaleko Gorlic. Mieszkał tam razem z żoną w bardzo skromnych warunkach, w ciągłym strachu przed dekonspiracją.</a:t>
            </a:r>
            <a:endParaRPr lang="pl-PL" sz="1200" dirty="0"/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08C610BA-789A-8800-E37D-14372A6A2180}"/>
              </a:ext>
            </a:extLst>
          </p:cNvPr>
          <p:cNvSpPr txBox="1"/>
          <p:nvPr/>
        </p:nvSpPr>
        <p:spPr>
          <a:xfrm>
            <a:off x="359475" y="4460124"/>
            <a:ext cx="3883632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sz="1600" i="1" dirty="0">
                <a:latin typeface="Arial Black" panose="020B0A04020102020204" pitchFamily="34" charset="0"/>
                <a:ea typeface="Calibri"/>
                <a:cs typeface="Calibri"/>
              </a:rPr>
              <a:t>Działalność w Ukryciu :</a:t>
            </a:r>
            <a:endParaRPr lang="pl-PL" dirty="0">
              <a:latin typeface="Arial Black" panose="020B0A04020102020204" pitchFamily="34" charset="0"/>
            </a:endParaRP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8AF79045-9260-54C5-C07F-64C2B556C9E0}"/>
              </a:ext>
            </a:extLst>
          </p:cNvPr>
          <p:cNvSpPr txBox="1"/>
          <p:nvPr/>
        </p:nvSpPr>
        <p:spPr>
          <a:xfrm>
            <a:off x="366587" y="4893067"/>
            <a:ext cx="4571173" cy="138499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pl-PL" sz="1200" dirty="0">
                <a:latin typeface="Calibri"/>
                <a:ea typeface="+mn-lt"/>
                <a:cs typeface="+mn-lt"/>
              </a:rPr>
              <a:t>Mimo ekstremalnie trudnych warunków i ciągłego zagrożenia, Steinhaus pozostał aktywny intelektualnie. Aby zarobić na utrzymanie, udzielał potajemnie korepetycji i sporządzał mapy gruntowe. Co ważniejsze, włączył się w system tajnego nauczania na poziomie uniwersyteckim oraz zaczął spisywać swoje Wspomnienia. Przetrwał wojnę tylko dzięki fałszywej tożsamości i pomocy wielu odważnych ludzi, którzy ryzykowali dla niego własne życie.</a:t>
            </a:r>
            <a:endParaRPr lang="pl-PL" sz="1200" dirty="0">
              <a:latin typeface="Calibri"/>
            </a:endParaRPr>
          </a:p>
        </p:txBody>
      </p:sp>
      <p:pic>
        <p:nvPicPr>
          <p:cNvPr id="8" name="Obraz 7" descr="Obraz zawierający kapelusz, szkic, czarne i białe, portret&#10;&#10;Zawartość wygenerowana przez AI może być niepoprawna.">
            <a:extLst>
              <a:ext uri="{FF2B5EF4-FFF2-40B4-BE49-F238E27FC236}">
                <a16:creationId xmlns:a16="http://schemas.microsoft.com/office/drawing/2014/main" id="{91C675A1-EFFA-EC14-A062-73619D245A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85745" y="-5813"/>
            <a:ext cx="5405137" cy="6853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229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E257076-B366-11D1-7637-0AA1BCFDF0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971" y="597635"/>
            <a:ext cx="6289669" cy="580912"/>
          </a:xfrm>
        </p:spPr>
        <p:txBody>
          <a:bodyPr>
            <a:normAutofit fontScale="90000"/>
          </a:bodyPr>
          <a:lstStyle/>
          <a:p>
            <a:r>
              <a:rPr lang="pl-PL" sz="2400" dirty="0">
                <a:latin typeface="Arial Black"/>
                <a:ea typeface="+mj-lt"/>
                <a:cs typeface="+mj-lt"/>
              </a:rPr>
              <a:t>Konieczność Opuszczenia Lwowa:</a:t>
            </a:r>
            <a:endParaRPr lang="pl-PL" sz="2400" dirty="0">
              <a:latin typeface="Arial Black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0BDD717-8A45-6130-E986-252FD5FBB9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164" y="1158214"/>
            <a:ext cx="6273476" cy="143240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pl-PL" sz="12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Decyzja o przeprowadzce nie była osobistym wyborem, lecz historyczną koniecznością. Po zakończeniu II wojny światowej, w wyniku postanowień konferencji jałtańskiej, Lwów – miasto, w którym Steinhaus przez lata współtworzył słynną Lwowską Szkołę Matematyczną – został włączony do Związku Radzieckiego. Polska kadra naukowa Uniwersytetu Jana Kazimierza została tym samym pozbawiona swojego dotychczasowego miejsca pracy i znalazła się w nowej rzeczywistości politycznej.</a:t>
            </a:r>
            <a:endParaRPr lang="pl-PL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D976E23D-84AC-DDBB-5BCE-4B056C3A3B4E}"/>
              </a:ext>
            </a:extLst>
          </p:cNvPr>
          <p:cNvSpPr txBox="1"/>
          <p:nvPr/>
        </p:nvSpPr>
        <p:spPr>
          <a:xfrm>
            <a:off x="371164" y="2812645"/>
            <a:ext cx="3428676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sz="1600" i="1" dirty="0">
                <a:latin typeface="Arial Black" panose="020B0A04020102020204" pitchFamily="34" charset="0"/>
                <a:ea typeface="+mn-lt"/>
                <a:cs typeface="+mn-lt"/>
              </a:rPr>
              <a:t>Wrocław: Nowy Początek</a:t>
            </a:r>
            <a:r>
              <a:rPr lang="pl-PL" sz="1600" dirty="0">
                <a:latin typeface="Arial Black" panose="020B0A04020102020204" pitchFamily="34" charset="0"/>
                <a:ea typeface="+mn-lt"/>
                <a:cs typeface="+mn-lt"/>
              </a:rPr>
              <a:t> :</a:t>
            </a:r>
            <a:endParaRPr lang="pl-PL" dirty="0">
              <a:latin typeface="Arial Black" panose="020B0A04020102020204" pitchFamily="34" charset="0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5025591A-A735-3B6B-762A-05684FBA9B5D}"/>
              </a:ext>
            </a:extLst>
          </p:cNvPr>
          <p:cNvSpPr txBox="1"/>
          <p:nvPr/>
        </p:nvSpPr>
        <p:spPr>
          <a:xfrm>
            <a:off x="371164" y="3196354"/>
            <a:ext cx="6273476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pl-PL" sz="12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W tym samym czasie Wrocław (dawny niemiecki Breslau) został przyłączony do Polski. Miasto było co prawda zniszczone, ale posiadało infrastrukturę uniwersytecką (budynki Uniwersytetu i Politechniki), która stała pusta po wysiedleniu niemieckiej ludności i kadry naukowej. Dla odradzającego się państwa polskiego priorytetem stało się jak najszybsze "zagospodarowanie" tych Ziem Odzyskanych i stworzenie tam silnego, polskiego ośrodka naukowego.</a:t>
            </a:r>
            <a:endParaRPr lang="pl-PL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35ED7BC5-FADA-C46E-553D-75AEA6BCB8B6}"/>
              </a:ext>
            </a:extLst>
          </p:cNvPr>
          <p:cNvSpPr txBox="1"/>
          <p:nvPr/>
        </p:nvSpPr>
        <p:spPr>
          <a:xfrm>
            <a:off x="371164" y="4647270"/>
            <a:ext cx="2743200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sz="1600" b="1" i="1" dirty="0">
                <a:latin typeface="Arial Black" panose="020B0A04020102020204" pitchFamily="34" charset="0"/>
                <a:ea typeface="+mn-lt"/>
                <a:cs typeface="+mn-lt"/>
              </a:rPr>
              <a:t>Zorganizowana Misja: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E9BF9EEA-1747-76B3-D0F2-EDEB379E0D12}"/>
              </a:ext>
            </a:extLst>
          </p:cNvPr>
          <p:cNvSpPr txBox="1"/>
          <p:nvPr/>
        </p:nvSpPr>
        <p:spPr>
          <a:xfrm>
            <a:off x="371164" y="5030979"/>
            <a:ext cx="6273476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pl-PL" sz="12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Przeprowadzka Steinhausa jesienią 1945 roku była więc częścią zorganizowanej akcji państwowej, mającej na celu transfer elity intelektualnej z utraconego Lwowa do Wrocławia. Nie była to przeprowadzka "w nieznane", lecz przyjazd z konkretną misją: budowy od podstaw polskiego uniwersytetu i politechniki. Steinhaus, jako jeden z najwybitniejszych żyjących przedstawicieli lwowskiego środowiska, był kluczową postacią tej misji, mającą odtworzyć we Wrocławiu potencjał naukowy utracony na Wschodzie.</a:t>
            </a:r>
            <a:endParaRPr lang="pl-PL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Obraz 7" descr="Obraz zawierający Ludzka twarz, ubrania, człowiek, osoba&#10;&#10;Zawartość wygenerowana przez AI może być niepoprawna.">
            <a:extLst>
              <a:ext uri="{FF2B5EF4-FFF2-40B4-BE49-F238E27FC236}">
                <a16:creationId xmlns:a16="http://schemas.microsoft.com/office/drawing/2014/main" id="{0DD5662F-B353-88C0-E548-A553E1EB8F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682" y="-2574"/>
            <a:ext cx="5375446" cy="6863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573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EAC645C-8FDF-BC23-B6CD-03C2715690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Arial Black" panose="020B0A04020102020204" pitchFamily="34" charset="0"/>
              </a:rPr>
              <a:t>Twórca Wrocławskiej Szkoły Matematycznej (1948)</a:t>
            </a:r>
          </a:p>
        </p:txBody>
      </p:sp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94D18264-BAA2-DEF5-3DA1-016A3508145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pl-PL" sz="2400" dirty="0"/>
              <a:t>Steinhaus, będąc zwolennikiem tezy, że matematyka stosowana tworzy się "przy zetknięciu matematycznej myśli ze światem otaczającym" , ugruntował filar nowej, pragmatycznej szkoły naukowej. Równocześnie współzałożył czasopismo Colloquium Mathematicum (1948), budując międzynarodową platformę wymiany.</a:t>
            </a:r>
            <a:endParaRPr lang="pl-PL" sz="2000" dirty="0"/>
          </a:p>
          <a:p>
            <a:pPr marL="0" indent="0" algn="just">
              <a:buNone/>
            </a:pPr>
            <a:endParaRPr lang="pl-PL" sz="2400" dirty="0"/>
          </a:p>
        </p:txBody>
      </p:sp>
      <p:pic>
        <p:nvPicPr>
          <p:cNvPr id="6" name="Symbol zastępczy zawartości 7">
            <a:extLst>
              <a:ext uri="{FF2B5EF4-FFF2-40B4-BE49-F238E27FC236}">
                <a16:creationId xmlns:a16="http://schemas.microsoft.com/office/drawing/2014/main" id="{D98A9DD9-6FAB-24C8-4095-5B570FFBB44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85800" y="2158491"/>
            <a:ext cx="4995863" cy="36157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85769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6215C3D-3DFC-B0DC-94CA-42CC3ABDEB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Arial Black" panose="020B0A04020102020204" pitchFamily="34" charset="0"/>
              </a:rPr>
              <a:t>Nagroda Państwowa I stopnia (1951)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4275496-1C29-22EF-19A5-82ED4E5C0C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6197136" cy="3649134"/>
          </a:xfrm>
        </p:spPr>
        <p:txBody>
          <a:bodyPr/>
          <a:lstStyle/>
          <a:p>
            <a:pPr marL="0" indent="0" algn="just">
              <a:buNone/>
            </a:pPr>
            <a:r>
              <a:rPr lang="pl-PL" sz="1800" dirty="0">
                <a:latin typeface="Arial" panose="020B0604020202020204" pitchFamily="34" charset="0"/>
                <a:cs typeface="Arial" panose="020B0604020202020204" pitchFamily="34" charset="0"/>
              </a:rPr>
              <a:t>Nagroda ta stanowiła polityczną legitymizację i państwowe uznanie dla jego badań w zakresie matematyki stosowanej. W tym okresie Steinhaus aktywnie pracował nad rozwiązywaniem praktycznych problemów gospodarczych, takich jak metody wyceny drewna górniczego (kopalniaków) czy obliczanie taryf elektrycznych, co było kluczowe dla odbudowującej się gospodarki PRL.</a:t>
            </a:r>
            <a:br>
              <a:rPr lang="pl-PL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l-PL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Symbol zastępczy zawartości 2">
            <a:extLst>
              <a:ext uri="{FF2B5EF4-FFF2-40B4-BE49-F238E27FC236}">
                <a16:creationId xmlns:a16="http://schemas.microsoft.com/office/drawing/2014/main" id="{4822FAA3-58A2-C58D-F088-F3F91C05CD1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630970" y="2141539"/>
            <a:ext cx="2440675" cy="36496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32417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490DFEF-004E-270C-F362-382619C7A0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Arial Black" panose="020B0A04020102020204" pitchFamily="34" charset="0"/>
              </a:rPr>
              <a:t>Śmierć 25 lutego 1972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D1394A2B-A9D9-1E5B-11D7-5890E7D6F4E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pl-PL" dirty="0"/>
              <a:t>Został pochowany na Cmentarzu Parafii Świętej Rodziny we Wrocławiu. Na jego nagrobku widnieje sentencja stanowiąca syntezę jego filozofii naukowej, łączącej matematykę czystą (Lwów) i stosowaną (Wrocław): "Między duchem a materią jest matematyka".</a:t>
            </a:r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5" name="Symbol zastępczy zawartości 2">
            <a:extLst>
              <a:ext uri="{FF2B5EF4-FFF2-40B4-BE49-F238E27FC236}">
                <a16:creationId xmlns:a16="http://schemas.microsoft.com/office/drawing/2014/main" id="{6F482AED-B827-8A8C-C017-529460D0627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667447" y="2141538"/>
            <a:ext cx="3032569" cy="36496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447388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F9CAD3E5-8BC9-CFEA-0247-AF6A304C1F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b="1" dirty="0">
                <a:latin typeface="Arial Black" panose="020B0A04020102020204" pitchFamily="34" charset="0"/>
              </a:rPr>
              <a:t>źródła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2DA82E4C-CB38-91FC-3E25-F688A932DA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pl-PL" dirty="0">
                <a:hlinkClick r:id="rId2"/>
              </a:rPr>
              <a:t>podkarpackahistoria.pl</a:t>
            </a:r>
            <a:endParaRPr lang="pl-PL" dirty="0"/>
          </a:p>
          <a:p>
            <a:pPr marL="0" indent="0" algn="ctr">
              <a:buNone/>
            </a:pPr>
            <a:r>
              <a:rPr lang="pl-PL" dirty="0">
                <a:hlinkClick r:id="rId3"/>
              </a:rPr>
              <a:t>lindahall.org</a:t>
            </a:r>
            <a:endParaRPr lang="pl-PL" dirty="0"/>
          </a:p>
          <a:p>
            <a:pPr marL="0" indent="0" algn="ctr">
              <a:buNone/>
            </a:pPr>
            <a:r>
              <a:rPr lang="pl-PL" dirty="0">
                <a:hlinkClick r:id="rId4"/>
              </a:rPr>
              <a:t>wydawnictwa.ptm.org.pl</a:t>
            </a:r>
            <a:endParaRPr lang="pl-PL" dirty="0"/>
          </a:p>
          <a:p>
            <a:pPr marL="0" indent="0" algn="ctr">
              <a:buNone/>
            </a:pPr>
            <a:r>
              <a:rPr lang="pl-PL" dirty="0">
                <a:hlinkClick r:id="rId5"/>
              </a:rPr>
              <a:t>pwr.edu.pl</a:t>
            </a:r>
            <a:endParaRPr lang="pl-PL" dirty="0"/>
          </a:p>
          <a:p>
            <a:pPr marL="0" indent="0" algn="ctr">
              <a:buNone/>
            </a:pPr>
            <a:r>
              <a:rPr lang="pl-PL" dirty="0">
                <a:hlinkClick r:id="rId6"/>
              </a:rPr>
              <a:t>wroclawiski.eu</a:t>
            </a:r>
            <a:endParaRPr lang="pl-PL" dirty="0"/>
          </a:p>
          <a:p>
            <a:pPr marL="0" indent="0" algn="ctr">
              <a:buNone/>
            </a:pPr>
            <a:r>
              <a:rPr lang="pl-PL" dirty="0">
                <a:hlinkClick r:id="rId7"/>
              </a:rPr>
              <a:t>foto.karta.org.pl</a:t>
            </a:r>
            <a:endParaRPr lang="pl-PL" dirty="0"/>
          </a:p>
          <a:p>
            <a:pPr marL="0" indent="0" algn="ctr">
              <a:buNone/>
            </a:pPr>
            <a:r>
              <a:rPr lang="pl-PL" dirty="0">
                <a:hlinkClick r:id="rId8"/>
              </a:rPr>
              <a:t>Studia </a:t>
            </a:r>
            <a:r>
              <a:rPr lang="pl-PL" dirty="0" err="1">
                <a:hlinkClick r:id="rId8"/>
              </a:rPr>
              <a:t>Mathematica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5788722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1806E397-3699-40C4-3FFF-270E03EE4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3763" y="2401495"/>
            <a:ext cx="3680885" cy="825281"/>
          </a:xfrm>
        </p:spPr>
        <p:txBody>
          <a:bodyPr>
            <a:normAutofit fontScale="90000"/>
          </a:bodyPr>
          <a:lstStyle/>
          <a:p>
            <a:r>
              <a:rPr lang="pl-PL" b="1" dirty="0">
                <a:latin typeface="Algerian" panose="04020705040A02060702" pitchFamily="82" charset="0"/>
              </a:rPr>
              <a:t>Prezentacja została przygotowana przez:</a:t>
            </a:r>
          </a:p>
        </p:txBody>
      </p:sp>
      <p:sp>
        <p:nvSpPr>
          <p:cNvPr id="7" name="Symbol zastępczy tekstu 6">
            <a:extLst>
              <a:ext uri="{FF2B5EF4-FFF2-40B4-BE49-F238E27FC236}">
                <a16:creationId xmlns:a16="http://schemas.microsoft.com/office/drawing/2014/main" id="{2AE33B8E-194A-D8E5-EAC6-D498748F49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83763" y="3281716"/>
            <a:ext cx="3680885" cy="1828800"/>
          </a:xfrm>
        </p:spPr>
        <p:txBody>
          <a:bodyPr>
            <a:normAutofit/>
          </a:bodyPr>
          <a:lstStyle/>
          <a:p>
            <a:r>
              <a:rPr lang="pl-PL" sz="1800" dirty="0"/>
              <a:t>Petko Karawełow</a:t>
            </a:r>
          </a:p>
          <a:p>
            <a:r>
              <a:rPr lang="pl-PL" sz="1800" dirty="0"/>
              <a:t>Wojciech Dudzik</a:t>
            </a:r>
          </a:p>
          <a:p>
            <a:r>
              <a:rPr lang="pl-PL" sz="1800" dirty="0"/>
              <a:t>Dawid Basąg</a:t>
            </a:r>
          </a:p>
          <a:p>
            <a:r>
              <a:rPr lang="pl-PL" sz="1800" dirty="0"/>
              <a:t>Konrad Porębski</a:t>
            </a:r>
          </a:p>
        </p:txBody>
      </p:sp>
      <p:pic>
        <p:nvPicPr>
          <p:cNvPr id="1030" name="Picture 6" descr="Fireworks GIFs | USAGIF.com">
            <a:extLst>
              <a:ext uri="{FF2B5EF4-FFF2-40B4-BE49-F238E27FC236}">
                <a16:creationId xmlns:a16="http://schemas.microsoft.com/office/drawing/2014/main" id="{CDAF1FC4-B996-BFE6-E38C-66739D84F24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13746"/>
          <a:stretch/>
        </p:blipFill>
        <p:spPr bwMode="auto">
          <a:xfrm>
            <a:off x="5457051" y="1717318"/>
            <a:ext cx="5684315" cy="3018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Prostokąt 10">
            <a:extLst>
              <a:ext uri="{FF2B5EF4-FFF2-40B4-BE49-F238E27FC236}">
                <a16:creationId xmlns:a16="http://schemas.microsoft.com/office/drawing/2014/main" id="{8A911DCC-7F9D-D580-D270-09F0093DDD85}"/>
              </a:ext>
            </a:extLst>
          </p:cNvPr>
          <p:cNvSpPr/>
          <p:nvPr/>
        </p:nvSpPr>
        <p:spPr>
          <a:xfrm>
            <a:off x="5457051" y="4647057"/>
            <a:ext cx="5684315" cy="8456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B387AE02-F3B9-AD26-BB2C-A5388B19AB93}"/>
              </a:ext>
            </a:extLst>
          </p:cNvPr>
          <p:cNvSpPr/>
          <p:nvPr/>
        </p:nvSpPr>
        <p:spPr>
          <a:xfrm>
            <a:off x="5667440" y="5069858"/>
            <a:ext cx="526353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>
                <a:gd name="adj" fmla="val 10652772"/>
              </a:avLst>
            </a:prstTxWarp>
            <a:spAutoFit/>
          </a:bodyPr>
          <a:lstStyle/>
          <a:p>
            <a:pPr algn="ctr"/>
            <a:r>
              <a:rPr lang="pl-PL" sz="4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Dziękujemy za uwagę</a:t>
            </a:r>
          </a:p>
        </p:txBody>
      </p:sp>
    </p:spTree>
    <p:extLst>
      <p:ext uri="{BB962C8B-B14F-4D97-AF65-F5344CB8AC3E}">
        <p14:creationId xmlns:p14="http://schemas.microsoft.com/office/powerpoint/2010/main" val="1978432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F3BF62E2-047F-161A-B57A-BD53198A78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0944176"/>
              </p:ext>
            </p:extLst>
          </p:nvPr>
        </p:nvGraphicFramePr>
        <p:xfrm>
          <a:off x="259563" y="209203"/>
          <a:ext cx="11672874" cy="64395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90958">
                  <a:extLst>
                    <a:ext uri="{9D8B030D-6E8A-4147-A177-3AD203B41FA5}">
                      <a16:colId xmlns:a16="http://schemas.microsoft.com/office/drawing/2014/main" val="2396986544"/>
                    </a:ext>
                  </a:extLst>
                </a:gridCol>
                <a:gridCol w="3890958">
                  <a:extLst>
                    <a:ext uri="{9D8B030D-6E8A-4147-A177-3AD203B41FA5}">
                      <a16:colId xmlns:a16="http://schemas.microsoft.com/office/drawing/2014/main" val="1146122442"/>
                    </a:ext>
                  </a:extLst>
                </a:gridCol>
                <a:gridCol w="3890958">
                  <a:extLst>
                    <a:ext uri="{9D8B030D-6E8A-4147-A177-3AD203B41FA5}">
                      <a16:colId xmlns:a16="http://schemas.microsoft.com/office/drawing/2014/main" val="204707460"/>
                    </a:ext>
                  </a:extLst>
                </a:gridCol>
              </a:tblGrid>
              <a:tr h="239279"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Czas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Wydarzenie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Wyjaśnienie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8746021"/>
                  </a:ext>
                </a:extLst>
              </a:tr>
              <a:tr h="239279"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1887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Narodziny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Urodził się 14 stycznia w Jaśle.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4076145"/>
                  </a:ext>
                </a:extLst>
              </a:tr>
              <a:tr h="388828"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Doktorat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Uzyskuje doktorat z matematyki na Uniwersytecie w </a:t>
                      </a:r>
                      <a:r>
                        <a:rPr lang="pl-PL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Getyndze</a:t>
                      </a:r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pod kierunkiem Davida Hilberta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7342215"/>
                  </a:ext>
                </a:extLst>
              </a:tr>
              <a:tr h="543961"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1916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Spotkanie z Banachem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Słynne spotkanie na Plantach w </a:t>
                      </a:r>
                      <a:r>
                        <a:rPr lang="pl-PL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Krakowie</a:t>
                      </a:r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ze Stefanem Banachem – Steinhaus określił je później jako swoje największe odkrycie matematyczne.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54278732"/>
                  </a:ext>
                </a:extLst>
              </a:tr>
              <a:tr h="271477"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1917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Habilitacja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Uzyskuje habilitację na Uniwersytecie </a:t>
                      </a:r>
                      <a:r>
                        <a:rPr lang="pl-PL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Lwowskim.</a:t>
                      </a:r>
                      <a:endParaRPr lang="pl-PL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0016107"/>
                  </a:ext>
                </a:extLst>
              </a:tr>
              <a:tr h="543961"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1920–1923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Profesor Nadzwyczajny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Zostaje profesorem nadzwyczajnym na Uniwersytecie Lwowskim, rozpoczynając okres budowy </a:t>
                      </a:r>
                      <a:r>
                        <a:rPr lang="pl-PL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Lwowskiej Szkoły Matematycznej.</a:t>
                      </a:r>
                      <a:endParaRPr lang="pl-PL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936431"/>
                  </a:ext>
                </a:extLst>
              </a:tr>
              <a:tr h="388828"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1923–1939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Profesor Zwyczajny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Uniwersytet Lwowski.</a:t>
                      </a:r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Pełny tytuł profesorski. Kierował I Katedrą Matematyki.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2274638"/>
                  </a:ext>
                </a:extLst>
              </a:tr>
              <a:tr h="543961"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1929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Studia </a:t>
                      </a:r>
                      <a:r>
                        <a:rPr lang="pl-PL" sz="10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Mathematica</a:t>
                      </a:r>
                      <a:endParaRPr lang="pl-PL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Współzałożenie (z Stefanem Banachem) słynnego czasopisma naukowego </a:t>
                      </a:r>
                      <a:r>
                        <a:rPr lang="pl-PL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"Studia </a:t>
                      </a:r>
                      <a:r>
                        <a:rPr lang="pl-PL" sz="10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Mathematica</a:t>
                      </a:r>
                      <a:r>
                        <a:rPr lang="pl-PL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"</a:t>
                      </a:r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które ugruntowało pozycję szkoły.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6327337"/>
                  </a:ext>
                </a:extLst>
              </a:tr>
              <a:tr h="388828"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Lata 20./30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Rozwój badań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Intensywne prace z zakresu analizy funkcjonalnej, teorii gier i rachunku prawdopodobieństwa.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31186164"/>
                  </a:ext>
                </a:extLst>
              </a:tr>
              <a:tr h="702616"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1938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Patent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Uzyskuje patent na </a:t>
                      </a:r>
                      <a:r>
                        <a:rPr lang="pl-PL" sz="10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Introwizor</a:t>
                      </a:r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(pierwowzór tomografu) oraz </a:t>
                      </a:r>
                      <a:r>
                        <a:rPr lang="pl-PL" sz="10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Longimetr</a:t>
                      </a:r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(przyrząd do mierzenia długości krzywych na mapach), co pokazuje jego zamiłowanie do praktycznych zastosowań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85290071"/>
                  </a:ext>
                </a:extLst>
              </a:tr>
              <a:tr h="388828"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1941–1944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Okupacja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Okres ukrywania się (m.in. w Berdechowie koło Gorlic) i tajnego nauczania, by uniknąć represji.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81422276"/>
                  </a:ext>
                </a:extLst>
              </a:tr>
              <a:tr h="388828"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1945–1960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Profesor we Wrocławiu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 wojnie trafia do </a:t>
                      </a:r>
                      <a:r>
                        <a:rPr lang="pl-PL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Wrocławia</a:t>
                      </a:r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gdzie współorganizuje Wydział Matematyczny na Uniwersytecie i Politechnice.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08870190"/>
                  </a:ext>
                </a:extLst>
              </a:tr>
              <a:tr h="239279"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1951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Kalejdoskop matematyczny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Publikacja słynnej książki popularyzującej matematykę.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26072553"/>
                  </a:ext>
                </a:extLst>
              </a:tr>
              <a:tr h="362621"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1952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Członkostwo PAN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Zostaje członkiem rzeczywistym </a:t>
                      </a:r>
                      <a:r>
                        <a:rPr lang="pl-PL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Polskiej Akademii Nauk (PAN)</a:t>
                      </a:r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47443467"/>
                  </a:ext>
                </a:extLst>
              </a:tr>
              <a:tr h="505079"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1960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Emerytura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Przechodzi na emeryturę, ale kontynuuje aktywność naukową, publikując i wykładając (m.in. w USA i Wielkiej Brytanii).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73176946"/>
                  </a:ext>
                </a:extLst>
              </a:tr>
              <a:tr h="239279"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1972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Śmierć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Zmarł 25 lutego we </a:t>
                      </a:r>
                      <a:r>
                        <a:rPr lang="pl-PL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Wrocławiu</a:t>
                      </a:r>
                      <a:r>
                        <a:rPr lang="pl-PL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762506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907070"/>
      </p:ext>
    </p:extLst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A00A6B2-BE01-5D12-E466-BFAAFE9B36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6596" y="538480"/>
            <a:ext cx="6282266" cy="1456267"/>
          </a:xfrm>
        </p:spPr>
        <p:txBody>
          <a:bodyPr>
            <a:normAutofit/>
          </a:bodyPr>
          <a:lstStyle/>
          <a:p>
            <a:r>
              <a:rPr lang="pl-PL" sz="2400" dirty="0">
                <a:latin typeface="Arial Black" panose="020B0A04020102020204" pitchFamily="34" charset="0"/>
                <a:ea typeface="Calibri Light"/>
                <a:cs typeface="Calibri Light"/>
              </a:rPr>
              <a:t>Narodziny i Dzieciństwo</a:t>
            </a:r>
            <a:endParaRPr lang="pl-PL" sz="2400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C509E28-A5D3-6F7C-B07A-191380859D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6596" y="1730225"/>
            <a:ext cx="5992844" cy="4254016"/>
          </a:xfrm>
        </p:spPr>
        <p:txBody>
          <a:bodyPr bIns="0">
            <a:normAutofit fontScale="92500" lnSpcReduction="20000"/>
          </a:bodyPr>
          <a:lstStyle/>
          <a:p>
            <a:pPr marL="0" indent="0" algn="just">
              <a:spcAft>
                <a:spcPts val="1200"/>
              </a:spcAft>
              <a:buClr>
                <a:prstClr val="white"/>
              </a:buClr>
              <a:buNone/>
            </a:pP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Hugo Dionizy Steinhaus przyszedł na świat 14 stycznia 1887 roku w Jaśle, w zamożnej rodzinie kupieckiej. Jego ojcem był Bogusław Steinhaus, matką – Ewelina z domu Lipschitz.
Od najmłodszych lat wykazywał wyjątkowe zainteresowanie światem. W wieku około 9 lat rozpoczął naukę w gimnazjum, gdzie już wtedy poznawał łacinę i niemiecki.</a:t>
            </a:r>
            <a:b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 W domu rodzinnym – obok sklepu i cegielni zyskiwał także przestrzeń do obserwacji. Ojciec prowadził rodzinny zakład oraz interesy budowlane, hodował konie i miał ogród pełen jabłoni, co często czynił przedmiotem swoich refleksji młody Hugo. 
W swoim domu Steinhaus już jako chłopiec samodzielnie sięgał po książki i poznawał podstawy matematyki – mimo że oczekiwano od niego raczej praktycznych zawodów. Gdy w 1905 roku zdał maturę w gimnazjum w Jaśle, od razu rozpoczął studia matematyczne i filozoficzne na Uniwersytecie Lwowskim.</a:t>
            </a:r>
          </a:p>
          <a:p>
            <a:pPr>
              <a:spcAft>
                <a:spcPts val="1200"/>
              </a:spcAft>
              <a:buClr>
                <a:srgbClr val="FFFFFF"/>
              </a:buClr>
            </a:pPr>
            <a:endParaRPr lang="pl-PL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pic>
        <p:nvPicPr>
          <p:cNvPr id="4" name="Obraz 3" descr="Jaślanie w anegdocie. Część piąta: Hugo Steinhaus | Jasło Nasze Miasto">
            <a:extLst>
              <a:ext uri="{FF2B5EF4-FFF2-40B4-BE49-F238E27FC236}">
                <a16:creationId xmlns:a16="http://schemas.microsoft.com/office/drawing/2014/main" id="{321D1C94-D0F1-A749-FA56-2ADC0CADE45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290" r="23462" b="2"/>
          <a:stretch>
            <a:fillRect/>
          </a:stretch>
        </p:blipFill>
        <p:spPr>
          <a:xfrm>
            <a:off x="7590935" y="1730224"/>
            <a:ext cx="3981145" cy="383745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065446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curtains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7E88077-751A-A13E-68F5-32694E4856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>
                <a:latin typeface="Arial Black" panose="020B0A04020102020204" pitchFamily="34" charset="0"/>
                <a:ea typeface="Calibri Light"/>
                <a:cs typeface="Calibri Light"/>
              </a:rPr>
              <a:t>Nauka i obrona doktoratu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A8FE6A1-1CAB-8C29-686B-516F8330AA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0287" y="1934677"/>
            <a:ext cx="10131425" cy="3649133"/>
          </a:xfrm>
        </p:spPr>
        <p:txBody>
          <a:bodyPr/>
          <a:lstStyle/>
          <a:p>
            <a:pPr algn="just"/>
            <a:endParaRPr lang="pl-PL" dirty="0">
              <a:latin typeface="Arial" panose="020B0604020202020204" pitchFamily="34" charset="0"/>
              <a:ea typeface="+mn-lt"/>
              <a:cs typeface="Arial" panose="020B0604020202020204" pitchFamily="34" charset="0"/>
            </a:endParaRPr>
          </a:p>
          <a:p>
            <a:pPr algn="just">
              <a:buClr>
                <a:srgbClr val="FFFFFF"/>
              </a:buClr>
              <a:buFont typeface="Wingdings" panose="05000000000000000000" pitchFamily="2" charset="2"/>
              <a:buChar char="Ø"/>
            </a:pPr>
            <a:r>
              <a:rPr lang="pl-PL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Steinhaus studiował od 1906 roku na Georg‑August‑Universität Göttingen, wówczas światowym centrum matematyki. </a:t>
            </a:r>
            <a:endParaRPr lang="pl-PL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just">
              <a:buClr>
                <a:srgbClr val="FFFFFF"/>
              </a:buClr>
              <a:buFont typeface="Wingdings" panose="05000000000000000000" pitchFamily="2" charset="2"/>
              <a:buChar char="Ø"/>
            </a:pPr>
            <a:r>
              <a:rPr lang="pl-PL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10 maja 1911 roku uzyskał doktorat (summa cum laude) pod kierunkiem David Hilbert na temat „Neue Anwendungen des Dirichlet’schen Prinzips” („Nowe zastosowania zasady Dirichleta”). </a:t>
            </a:r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rgbClr val="FFFFFF"/>
              </a:buClr>
              <a:buFont typeface="Wingdings" panose="05000000000000000000" pitchFamily="2" charset="2"/>
              <a:buChar char="Ø"/>
            </a:pPr>
            <a:r>
              <a:rPr lang="pl-PL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Po doktoracie przez kilka lat funkcjonował jako „uczony prywatny”, nie zatrudniony w uczelni — podróżował, publikował niewiele i wrócił do Polski. </a:t>
            </a:r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rgbClr val="FFFFFF"/>
              </a:buClr>
              <a:buFont typeface="Wingdings" panose="05000000000000000000" pitchFamily="2" charset="2"/>
              <a:buChar char="Ø"/>
            </a:pPr>
            <a:r>
              <a:rPr lang="pl-PL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Habilitację uzyskał na Uniwersytet Jana Kazimierza we Lwowie w 1917 roku (lub około tego czasu) i w 1920 roku został profesorem tamtejszym.</a:t>
            </a:r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FFFFFF"/>
              </a:buClr>
            </a:pPr>
            <a:endParaRPr lang="pl-PL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647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5B017C1-449D-B7A5-1193-4096E032F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3680" y="361445"/>
            <a:ext cx="5147730" cy="1641987"/>
          </a:xfrm>
        </p:spPr>
        <p:txBody>
          <a:bodyPr>
            <a:normAutofit/>
          </a:bodyPr>
          <a:lstStyle/>
          <a:p>
            <a:r>
              <a:rPr lang="pl-PL" sz="2800" dirty="0">
                <a:latin typeface="Arial Black" panose="020B0A04020102020204" pitchFamily="34" charset="0"/>
                <a:ea typeface="Calibri Light"/>
                <a:cs typeface="Calibri Light"/>
              </a:rPr>
              <a:t>Spotkania ze stefanem Banachem</a:t>
            </a:r>
          </a:p>
        </p:txBody>
      </p:sp>
      <p:pic>
        <p:nvPicPr>
          <p:cNvPr id="4" name="Obraz 3" descr="Steinhaus spotyka Banacha | Portal historyczny Histmag.org - historia dla  każdego!">
            <a:extLst>
              <a:ext uri="{FF2B5EF4-FFF2-40B4-BE49-F238E27FC236}">
                <a16:creationId xmlns:a16="http://schemas.microsoft.com/office/drawing/2014/main" id="{2A777927-F2BD-924E-B99D-482B387881C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0423" r="20023" b="2"/>
          <a:stretch>
            <a:fillRect/>
          </a:stretch>
        </p:blipFill>
        <p:spPr>
          <a:xfrm>
            <a:off x="20" y="975"/>
            <a:ext cx="6095980" cy="6858000"/>
          </a:xfrm>
          <a:prstGeom prst="rect">
            <a:avLst/>
          </a:prstGeom>
        </p:spPr>
      </p:pic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AC47D8B-E34F-8CF7-2BB1-12D1D131B1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83680" y="2094872"/>
            <a:ext cx="5147730" cy="4034139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pl-PL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W roku </a:t>
            </a:r>
            <a:r>
              <a:rPr lang="pl-PL" b="1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1916</a:t>
            </a:r>
            <a:r>
              <a:rPr lang="pl-PL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, w atmosferze wojennego Krakowa, Steinhaus – naukowiec z tytułem doktora i już dobrze znany w środowisku matematycznym – spacerował wieczorem po parku Planty w Krakowie. W pewnym momencie usłyszał z ławki fragment rozmowy dwóch młodych mężczyzn, używających terminu </a:t>
            </a:r>
            <a:r>
              <a:rPr lang="pl-PL" b="1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„całka Lebesgue’a”</a:t>
            </a:r>
            <a:r>
              <a:rPr lang="pl-PL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(lub „miara Lebesgue’a”). </a:t>
            </a:r>
          </a:p>
          <a:p>
            <a:pPr marL="0" indent="0" algn="just">
              <a:buNone/>
            </a:pPr>
            <a:r>
              <a:rPr lang="pl-PL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Zaintrygowany tym, że ktoś w tak swobodnej rozmowie używa tak zaawansowanego zagadnienia — termin był wtedy bardzo nowatorski — podszedł i się przedstawił. Rozmówcami okazali się: Stefan Banach oraz Otton Nikodym. Banach i Nikodym prowadzili zwyczajowe wieczorne spacery, podczas których dyskutowali o matematyce.</a:t>
            </a:r>
          </a:p>
        </p:txBody>
      </p:sp>
    </p:spTree>
    <p:extLst>
      <p:ext uri="{BB962C8B-B14F-4D97-AF65-F5344CB8AC3E}">
        <p14:creationId xmlns:p14="http://schemas.microsoft.com/office/powerpoint/2010/main" val="573233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ACA7ACE-1D92-0480-C7B3-4C4D66B778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93" y="430840"/>
            <a:ext cx="10131425" cy="1456267"/>
          </a:xfrm>
        </p:spPr>
        <p:txBody>
          <a:bodyPr>
            <a:normAutofit/>
          </a:bodyPr>
          <a:lstStyle/>
          <a:p>
            <a:r>
              <a:rPr lang="pl-PL" sz="2400" dirty="0">
                <a:latin typeface="Arial Black" panose="020B0A04020102020204" pitchFamily="34" charset="0"/>
              </a:rPr>
              <a:t>Uzyskanie habilitacji na uniwersytecie Lwowskim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B3315D6-EEE4-56F2-12A0-31A3BC756C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4210" y="2991734"/>
            <a:ext cx="4996923" cy="2920998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pl-PL" sz="1500" b="1" dirty="0">
                <a:latin typeface="Arial" panose="020B0604020202020204" pitchFamily="34" charset="0"/>
                <a:cs typeface="Arial" panose="020B0604020202020204" pitchFamily="34" charset="0"/>
              </a:rPr>
              <a:t>Okres Przejściowy</a:t>
            </a:r>
            <a:r>
              <a:rPr lang="pl-PL" sz="1500" dirty="0">
                <a:latin typeface="Arial" panose="020B0604020202020204" pitchFamily="34" charset="0"/>
                <a:cs typeface="Arial" panose="020B0604020202020204" pitchFamily="34" charset="0"/>
              </a:rPr>
              <a:t>: W tym czasie Steinhaus już aktywnie działał w środowisku naukowym, a rok wcześniej, w 1916, odkrył Stefana Banacha – przyszłego geniusza i współtwórcę Lwowskiej Szkoły.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pl-PL" sz="1500" b="1" dirty="0">
                <a:latin typeface="Arial" panose="020B0604020202020204" pitchFamily="34" charset="0"/>
                <a:cs typeface="Arial" panose="020B0604020202020204" pitchFamily="34" charset="0"/>
              </a:rPr>
              <a:t>Podstawa Szkoły Lwowskiej: </a:t>
            </a:r>
            <a:r>
              <a:rPr lang="pl-PL" sz="1500" dirty="0">
                <a:latin typeface="Arial" panose="020B0604020202020204" pitchFamily="34" charset="0"/>
                <a:cs typeface="Arial" panose="020B0604020202020204" pitchFamily="34" charset="0"/>
              </a:rPr>
              <a:t>Habilitacja i późniejsza profesura Steinhausa stworzyły formalne ramy dla powstania i rozwoju Lwowskiej Szkoły Matematycznej (wspólnie ze Stefanem Banachem i innymi uczonymi). Ten moment jest uważany za początek najbardziej intensywnej i twórczej pracy naukowej Steinhausa, skoncentrowanej na analizie funkcjonalnej i teorii miary.</a:t>
            </a:r>
          </a:p>
        </p:txBody>
      </p:sp>
      <p:pic>
        <p:nvPicPr>
          <p:cNvPr id="14" name="Symbol zastępczy zawartości 13">
            <a:extLst>
              <a:ext uri="{FF2B5EF4-FFF2-40B4-BE49-F238E27FC236}">
                <a16:creationId xmlns:a16="http://schemas.microsoft.com/office/drawing/2014/main" id="{F8D4A573-A93D-6888-CF6C-E247FB13FFFB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356878" y="2994418"/>
            <a:ext cx="4995862" cy="2918314"/>
          </a:xfrm>
          <a:prstGeom prst="rect">
            <a:avLst/>
          </a:prstGeom>
        </p:spPr>
      </p:pic>
      <p:sp>
        <p:nvSpPr>
          <p:cNvPr id="10" name="Symbol zastępczy zawartości 2">
            <a:extLst>
              <a:ext uri="{FF2B5EF4-FFF2-40B4-BE49-F238E27FC236}">
                <a16:creationId xmlns:a16="http://schemas.microsoft.com/office/drawing/2014/main" id="{BAB54B57-E344-CFD6-3813-2F688A5A7982}"/>
              </a:ext>
            </a:extLst>
          </p:cNvPr>
          <p:cNvSpPr txBox="1">
            <a:spLocks/>
          </p:cNvSpPr>
          <p:nvPr/>
        </p:nvSpPr>
        <p:spPr>
          <a:xfrm>
            <a:off x="1798900" y="2351269"/>
            <a:ext cx="4996923" cy="292099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857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/>
              <a:buNone/>
            </a:pPr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Symbol zastępczy zawartości 2">
            <a:extLst>
              <a:ext uri="{FF2B5EF4-FFF2-40B4-BE49-F238E27FC236}">
                <a16:creationId xmlns:a16="http://schemas.microsoft.com/office/drawing/2014/main" id="{159B7B5E-F2DE-5263-368D-FBF2317956CD}"/>
              </a:ext>
            </a:extLst>
          </p:cNvPr>
          <p:cNvSpPr txBox="1">
            <a:spLocks/>
          </p:cNvSpPr>
          <p:nvPr/>
        </p:nvSpPr>
        <p:spPr>
          <a:xfrm>
            <a:off x="838201" y="3022601"/>
            <a:ext cx="4996923" cy="292099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857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/>
              <a:buNone/>
            </a:pPr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Symbol zastępczy zawartości 2">
            <a:extLst>
              <a:ext uri="{FF2B5EF4-FFF2-40B4-BE49-F238E27FC236}">
                <a16:creationId xmlns:a16="http://schemas.microsoft.com/office/drawing/2014/main" id="{C893FFD1-8126-3C6E-145E-751BBD0EA967}"/>
              </a:ext>
            </a:extLst>
          </p:cNvPr>
          <p:cNvSpPr txBox="1">
            <a:spLocks/>
          </p:cNvSpPr>
          <p:nvPr/>
        </p:nvSpPr>
        <p:spPr>
          <a:xfrm>
            <a:off x="939887" y="1780686"/>
            <a:ext cx="10004247" cy="105511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857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Uzyskanie habilitacji formalnie nadawało Stainhausowi prawo do wykładania (jako docent) na uniwersytecie, choć formalną profesurę (profesora nadzwyczajnego, a później zwyczajnego) otrzymał wkrótce po odzyskaniu niepodległości przez Polskę:</a:t>
            </a:r>
          </a:p>
        </p:txBody>
      </p:sp>
    </p:spTree>
    <p:extLst>
      <p:ext uri="{BB962C8B-B14F-4D97-AF65-F5344CB8AC3E}">
        <p14:creationId xmlns:p14="http://schemas.microsoft.com/office/powerpoint/2010/main" val="615913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4A314ED-0C82-2CE5-B3B9-950D3F5C34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0444" y="390646"/>
            <a:ext cx="10131425" cy="1456267"/>
          </a:xfrm>
        </p:spPr>
        <p:txBody>
          <a:bodyPr>
            <a:normAutofit/>
          </a:bodyPr>
          <a:lstStyle/>
          <a:p>
            <a:r>
              <a:rPr lang="pl-PL" sz="2800" dirty="0">
                <a:latin typeface="Arial Black" panose="020B0A04020102020204" pitchFamily="34" charset="0"/>
              </a:rPr>
              <a:t>Powołanie Na profesora nadzwyczajnego</a:t>
            </a:r>
          </a:p>
        </p:txBody>
      </p:sp>
      <p:sp>
        <p:nvSpPr>
          <p:cNvPr id="7" name="Symbol zastępczy zawartości 6">
            <a:extLst>
              <a:ext uri="{FF2B5EF4-FFF2-40B4-BE49-F238E27FC236}">
                <a16:creationId xmlns:a16="http://schemas.microsoft.com/office/drawing/2014/main" id="{90FEC0C2-0F14-73B3-AA9C-4856CF47DD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7376" y="2367773"/>
            <a:ext cx="10374493" cy="3649133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pl-PL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Rola</a:t>
            </a: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: Wraz z mianowaniem objął stanowisko Kierownika I Katedry Matematyki (zajmował je do 1939 roku).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pl-PL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Kierunek</a:t>
            </a:r>
            <a:r>
              <a:rPr lang="pl-PL" sz="1600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badań</a:t>
            </a: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: Początkowo skupiał się na zagadnieniach szeregów trygonometrycznych, analizy funkcjonalnej oraz podstaw teorii prawdopodobieństwa opartej na teorii miary Lebesgue'a (który poznał w Getyndze i Paryżu).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pl-PL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Kluczowe</a:t>
            </a:r>
            <a:r>
              <a:rPr lang="pl-PL" sz="1600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następstwa</a:t>
            </a: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: To stanowisko formalnie rozpoczęło jego karierę akademicką i umożliwiło mu utworzenie wokół siebie grupy wybitnych matematyków, zwłaszcza Stefana Banacha. W ten sposób powstała Lwowska Szkoła Matematyczna – jeden z najjaśniejszych okresów w historii polskiej nauki.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pl-PL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Dalsza</a:t>
            </a:r>
            <a:r>
              <a:rPr lang="pl-PL" sz="1600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kariera</a:t>
            </a: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: Już po trzech latach, w 1923 roku, Steinhaus otrzymał tytuł profesora zwyczajnego.</a:t>
            </a:r>
          </a:p>
        </p:txBody>
      </p:sp>
      <p:sp>
        <p:nvSpPr>
          <p:cNvPr id="8" name="Symbol zastępczy zawartości 6">
            <a:extLst>
              <a:ext uri="{FF2B5EF4-FFF2-40B4-BE49-F238E27FC236}">
                <a16:creationId xmlns:a16="http://schemas.microsoft.com/office/drawing/2014/main" id="{4776496E-E445-3317-7694-5F1E034CF529}"/>
              </a:ext>
            </a:extLst>
          </p:cNvPr>
          <p:cNvSpPr txBox="1">
            <a:spLocks/>
          </p:cNvSpPr>
          <p:nvPr/>
        </p:nvSpPr>
        <p:spPr>
          <a:xfrm>
            <a:off x="940444" y="1846913"/>
            <a:ext cx="10131425" cy="7292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Hugo Steinhaus, po uzyskaniu habilitacji w 1917 roku, został mianowany profesorem nadzwyczajnym matematyki na Uniwersytecie Jana Kazimierza we Lwowie w 1920 roku.</a:t>
            </a:r>
          </a:p>
        </p:txBody>
      </p:sp>
    </p:spTree>
    <p:extLst>
      <p:ext uri="{BB962C8B-B14F-4D97-AF65-F5344CB8AC3E}">
        <p14:creationId xmlns:p14="http://schemas.microsoft.com/office/powerpoint/2010/main" val="2082164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tudia Mathematica: Volume I - IX (1929-1940, reprint 1961-1965 ...">
            <a:extLst>
              <a:ext uri="{FF2B5EF4-FFF2-40B4-BE49-F238E27FC236}">
                <a16:creationId xmlns:a16="http://schemas.microsoft.com/office/drawing/2014/main" id="{5AEDC905-25BE-BF95-DFFE-4153B6A848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81723">
            <a:off x="8976012" y="3207626"/>
            <a:ext cx="2387706" cy="3276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C62765ED-ACD7-35E0-7B44-A4C05457C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287" y="685800"/>
            <a:ext cx="10131425" cy="1456267"/>
          </a:xfrm>
        </p:spPr>
        <p:txBody>
          <a:bodyPr/>
          <a:lstStyle/>
          <a:p>
            <a:r>
              <a:rPr lang="pl-PL" dirty="0">
                <a:latin typeface="Arial Black" panose="020B0A04020102020204" pitchFamily="34" charset="0"/>
              </a:rPr>
              <a:t>CZASOPISMO STUDIA </a:t>
            </a:r>
            <a:r>
              <a:rPr lang="pl-PL" dirty="0" err="1">
                <a:latin typeface="Arial Black" panose="020B0A04020102020204" pitchFamily="34" charset="0"/>
              </a:rPr>
              <a:t>MATHEMATICa</a:t>
            </a:r>
            <a:endParaRPr lang="pl-PL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9763404-7A5F-E450-4B4A-89782620BD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0286" y="1817977"/>
            <a:ext cx="10131425" cy="2001670"/>
          </a:xfrm>
        </p:spPr>
        <p:txBody>
          <a:bodyPr/>
          <a:lstStyle/>
          <a:p>
            <a:pPr marL="0" indent="0" algn="just">
              <a:buNone/>
            </a:pPr>
            <a:r>
              <a:rPr lang="pl-PL" b="0" i="0" dirty="0">
                <a:solidFill>
                  <a:srgbClr val="FAF9F8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Czasopismo zostało założone przez Stefana Banacha i Hugo Steinhausa w </a:t>
            </a:r>
            <a:r>
              <a:rPr lang="pl-PL" b="1" i="0" dirty="0">
                <a:solidFill>
                  <a:srgbClr val="FAF9F8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1929</a:t>
            </a:r>
            <a:r>
              <a:rPr lang="pl-PL" b="0" i="0" dirty="0">
                <a:solidFill>
                  <a:srgbClr val="FAF9F8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roku. Zgodnie z ustaloną tradycją, publikuje ono znaczące artykuły z zakresu analizy funkcjonalnej, abstrakcyjnych metod analizy matematycznej, układów dynamicznych i teorii prawdopodobieństwa.</a:t>
            </a:r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trzałka: w prawo 3">
            <a:extLst>
              <a:ext uri="{FF2B5EF4-FFF2-40B4-BE49-F238E27FC236}">
                <a16:creationId xmlns:a16="http://schemas.microsoft.com/office/drawing/2014/main" id="{4E61C86F-2255-E0E2-E120-F81FA9EBC859}"/>
              </a:ext>
            </a:extLst>
          </p:cNvPr>
          <p:cNvSpPr/>
          <p:nvPr/>
        </p:nvSpPr>
        <p:spPr>
          <a:xfrm>
            <a:off x="4988689" y="4421529"/>
            <a:ext cx="3044141" cy="200167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82F3EDA7-C12F-9141-F366-41295F12C77B}"/>
              </a:ext>
            </a:extLst>
          </p:cNvPr>
          <p:cNvSpPr txBox="1"/>
          <p:nvPr/>
        </p:nvSpPr>
        <p:spPr>
          <a:xfrm>
            <a:off x="5278056" y="5092860"/>
            <a:ext cx="18403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>
                <a:solidFill>
                  <a:schemeClr val="bg2">
                    <a:lumMod val="50000"/>
                  </a:schemeClr>
                </a:solidFill>
              </a:rPr>
              <a:t>Wybrany tom czasopisma</a:t>
            </a:r>
          </a:p>
        </p:txBody>
      </p:sp>
    </p:spTree>
    <p:extLst>
      <p:ext uri="{BB962C8B-B14F-4D97-AF65-F5344CB8AC3E}">
        <p14:creationId xmlns:p14="http://schemas.microsoft.com/office/powerpoint/2010/main" val="21156420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A33E138-9926-04C2-0B57-E7FD1CB97D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527" y="494809"/>
            <a:ext cx="5760473" cy="1095309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pl-PL" sz="2000" b="1" dirty="0">
                <a:solidFill>
                  <a:srgbClr val="E6E8F0"/>
                </a:solidFill>
                <a:latin typeface="Arial Black" panose="020B0A04020102020204" pitchFamily="34" charset="0"/>
                <a:ea typeface="+mj-lt"/>
                <a:cs typeface="+mj-lt"/>
              </a:rPr>
              <a:t>Introwizor - Rewolucyjny Wynalazek Hugo Steinhausa :</a:t>
            </a:r>
            <a:endParaRPr lang="pl-PL" sz="2000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0F20675-CD1B-718B-0E56-B632DED91F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04155" y="3551"/>
            <a:ext cx="5903555" cy="255529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pl-PL" sz="1200">
              <a:solidFill>
                <a:srgbClr val="E6E8F0"/>
              </a:solidFill>
              <a:ea typeface="Calibri"/>
              <a:cs typeface="Calibri"/>
            </a:endParaRPr>
          </a:p>
          <a:p>
            <a:pPr marL="0" indent="0">
              <a:buNone/>
            </a:pPr>
            <a:endParaRPr lang="pl-PL" sz="1200">
              <a:solidFill>
                <a:srgbClr val="E6E8F0"/>
              </a:solidFill>
              <a:ea typeface="Calibri"/>
              <a:cs typeface="Calibri"/>
            </a:endParaRPr>
          </a:p>
          <a:p>
            <a:pPr marL="0" indent="0">
              <a:buNone/>
            </a:pPr>
            <a:endParaRPr lang="pl-PL" sz="1200">
              <a:solidFill>
                <a:srgbClr val="E6E8F0"/>
              </a:solidFill>
              <a:ea typeface="Calibri"/>
              <a:cs typeface="Calibri"/>
            </a:endParaRPr>
          </a:p>
          <a:p>
            <a:pPr marL="0" indent="0">
              <a:buNone/>
            </a:pPr>
            <a:endParaRPr lang="pl-PL" sz="1200">
              <a:solidFill>
                <a:srgbClr val="E6E8F0"/>
              </a:solidFill>
              <a:ea typeface="Calibri"/>
              <a:cs typeface="Calibri"/>
            </a:endParaRPr>
          </a:p>
          <a:p>
            <a:pPr marL="0" indent="0">
              <a:buNone/>
            </a:pPr>
            <a:endParaRPr lang="pl-PL" sz="1200">
              <a:solidFill>
                <a:srgbClr val="E6E8F0"/>
              </a:solidFill>
              <a:ea typeface="Calibri"/>
              <a:cs typeface="Calibri"/>
            </a:endParaRPr>
          </a:p>
          <a:p>
            <a:pPr marL="0" indent="0">
              <a:buNone/>
            </a:pPr>
            <a:endParaRPr lang="pl-PL" sz="1200" err="1">
              <a:solidFill>
                <a:srgbClr val="E6E8F0"/>
              </a:solidFill>
              <a:ea typeface="Calibri"/>
              <a:cs typeface="Calibri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A51D6D82-3673-DA41-CAE2-B6FCDD6ECE52}"/>
              </a:ext>
            </a:extLst>
          </p:cNvPr>
          <p:cNvSpPr txBox="1"/>
          <p:nvPr/>
        </p:nvSpPr>
        <p:spPr>
          <a:xfrm>
            <a:off x="354833" y="1704444"/>
            <a:ext cx="4242837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b="1" i="1" dirty="0">
                <a:solidFill>
                  <a:srgbClr val="E6E8F0"/>
                </a:solidFill>
                <a:latin typeface="Arial Black" panose="020B0A04020102020204" pitchFamily="34" charset="0"/>
                <a:ea typeface="+mn-lt"/>
                <a:cs typeface="+mn-lt"/>
              </a:rPr>
              <a:t>Koncepcja i Zastosowanie :</a:t>
            </a:r>
            <a:endParaRPr lang="pl-PL" b="1" i="1" dirty="0">
              <a:solidFill>
                <a:srgbClr val="E6E8F0"/>
              </a:solidFill>
              <a:latin typeface="Arial Black" panose="020B0A04020102020204" pitchFamily="34" charset="0"/>
              <a:ea typeface="Calibri"/>
              <a:cs typeface="Calibri"/>
            </a:endParaRP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BEFE1EBA-C252-8794-6346-B4C9E581DD13}"/>
              </a:ext>
            </a:extLst>
          </p:cNvPr>
          <p:cNvSpPr txBox="1"/>
          <p:nvPr/>
        </p:nvSpPr>
        <p:spPr>
          <a:xfrm>
            <a:off x="335527" y="2081376"/>
            <a:ext cx="5760473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pl-PL" sz="1200" dirty="0">
                <a:solidFill>
                  <a:srgbClr val="E6E8F0"/>
                </a:solidFill>
                <a:ea typeface="+mn-lt"/>
                <a:cs typeface="+mn-lt"/>
              </a:rPr>
              <a:t>Introwizor to rewolucyjne urządzenie opatentowane przez Hugo Steinhausa, przeznaczone do lokalizacji obiektów niewidocznych gołym okiem, ukrytych wewnątrz innych ciał. Steinhaus, inspirując się osiągnięciami w medycynie i potrzebami technicznymi, stworzył przyrząd, który można uznać za dalekiego przodka współczesnych skanerów medycznych, w tym tomografów. Wynalazek ten miał potencjalne zastosowania zarówno w medycynie (np. lokalizacja odłamków czy kul), jak i w przemyśle (kontrola jakości, defektoskopia).</a:t>
            </a:r>
            <a:endParaRPr lang="pl-PL" dirty="0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5F9128D0-CB73-EB78-AD27-D12C42D423B4}"/>
              </a:ext>
            </a:extLst>
          </p:cNvPr>
          <p:cNvSpPr txBox="1"/>
          <p:nvPr/>
        </p:nvSpPr>
        <p:spPr>
          <a:xfrm>
            <a:off x="354833" y="3534316"/>
            <a:ext cx="2404318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i="1" dirty="0">
                <a:solidFill>
                  <a:srgbClr val="E6E8F0"/>
                </a:solidFill>
                <a:latin typeface="Arial Black" panose="020B0A04020102020204" pitchFamily="34" charset="0"/>
                <a:ea typeface="+mn-lt"/>
                <a:cs typeface="+mn-lt"/>
              </a:rPr>
              <a:t>Zasada </a:t>
            </a:r>
            <a:r>
              <a:rPr lang="pl-PL" i="1" dirty="0">
                <a:solidFill>
                  <a:srgbClr val="E6E8F0"/>
                </a:solidFill>
                <a:latin typeface="Arial Black" panose="020B0A040201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Działania</a:t>
            </a:r>
            <a:r>
              <a:rPr lang="pl-PL" i="1" dirty="0">
                <a:solidFill>
                  <a:srgbClr val="E6E8F0"/>
                </a:solidFill>
                <a:latin typeface="Arial Black" panose="020B0A04020102020204" pitchFamily="34" charset="0"/>
                <a:ea typeface="+mn-lt"/>
                <a:cs typeface="+mn-lt"/>
              </a:rPr>
              <a:t> </a:t>
            </a:r>
            <a:endParaRPr lang="pl-PL" i="1" dirty="0">
              <a:latin typeface="Arial Black" panose="020B0A04020102020204" pitchFamily="34" charset="0"/>
            </a:endParaRP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8F23AA5B-1969-56E6-4A16-A1360E0CA5F7}"/>
              </a:ext>
            </a:extLst>
          </p:cNvPr>
          <p:cNvSpPr txBox="1"/>
          <p:nvPr/>
        </p:nvSpPr>
        <p:spPr>
          <a:xfrm>
            <a:off x="354833" y="3903648"/>
            <a:ext cx="4556022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pl-PL" sz="1200" dirty="0">
                <a:solidFill>
                  <a:srgbClr val="E6E8F0"/>
                </a:solidFill>
                <a:ea typeface="+mn-lt"/>
                <a:cs typeface="+mn-lt"/>
              </a:rPr>
              <a:t>Działanie przyrządu Introwizor opierało się na zaawansowanych zasadach geometrii analitycznej, triangulacji i stereometrii. Urządzenie wykorzystywało promieniowanie rentgenowskie, wykonując serię zdjęć z różnych, precyzyjnie określonych kątów.</a:t>
            </a:r>
            <a:endParaRPr lang="pl-PL" dirty="0"/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307D114A-C00D-D8BB-3229-E2414A51BFDB}"/>
              </a:ext>
            </a:extLst>
          </p:cNvPr>
          <p:cNvSpPr txBox="1"/>
          <p:nvPr/>
        </p:nvSpPr>
        <p:spPr>
          <a:xfrm>
            <a:off x="354833" y="4987256"/>
            <a:ext cx="386321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i="1" dirty="0">
                <a:solidFill>
                  <a:srgbClr val="E6E8F0"/>
                </a:solidFill>
                <a:latin typeface="Arial Black" panose="020B0A04020102020204" pitchFamily="34" charset="0"/>
                <a:ea typeface="+mn-lt"/>
                <a:cs typeface="+mn-lt"/>
              </a:rPr>
              <a:t>Matematyka</a:t>
            </a:r>
            <a:r>
              <a:rPr lang="pl-PL" b="1" i="1" dirty="0">
                <a:solidFill>
                  <a:srgbClr val="E6E8F0"/>
                </a:solidFill>
                <a:latin typeface="Arial Black" panose="020B0A04020102020204" pitchFamily="34" charset="0"/>
                <a:ea typeface="+mn-lt"/>
                <a:cs typeface="+mn-lt"/>
              </a:rPr>
              <a:t> w Praktyce</a:t>
            </a:r>
            <a:r>
              <a:rPr lang="pl-PL" i="1" dirty="0">
                <a:solidFill>
                  <a:srgbClr val="E6E8F0"/>
                </a:solidFill>
                <a:latin typeface="Arial Black" panose="020B0A04020102020204" pitchFamily="34" charset="0"/>
                <a:ea typeface="+mn-lt"/>
                <a:cs typeface="+mn-lt"/>
              </a:rPr>
              <a:t> :</a:t>
            </a:r>
            <a:endParaRPr lang="pl-PL" i="1" dirty="0">
              <a:latin typeface="Arial Black" panose="020B0A04020102020204" pitchFamily="34" charset="0"/>
            </a:endParaRPr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2748C1B7-5094-45D3-BA17-ABB89EEFA9F7}"/>
              </a:ext>
            </a:extLst>
          </p:cNvPr>
          <p:cNvSpPr txBox="1"/>
          <p:nvPr/>
        </p:nvSpPr>
        <p:spPr>
          <a:xfrm>
            <a:off x="354833" y="5350308"/>
            <a:ext cx="4617475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pl-PL" sz="1200" dirty="0">
                <a:solidFill>
                  <a:srgbClr val="E6E8F0"/>
                </a:solidFill>
                <a:ea typeface="+mn-lt"/>
                <a:cs typeface="+mn-lt"/>
              </a:rPr>
              <a:t>To wyrafinowane zastosowanie matematyki (geometrii i optyki) pozwalało na geometryczne wyznaczenie dokładnego położenia, kształtu oraz głębokości ukrytego obcego ciała w trójwymiarowej przestrzeni. Był to doskonały przykład łączenia abstrakcyjnej wiedzy matematycznej z konkretnym, praktycznym problemem pomiarowym.</a:t>
            </a:r>
            <a:endParaRPr lang="pl-PL" dirty="0"/>
          </a:p>
        </p:txBody>
      </p:sp>
      <p:pic>
        <p:nvPicPr>
          <p:cNvPr id="4" name="Obraz 3" descr="Obraz zawierający ubrania, osoba, obuwie, człowiek&#10;&#10;Zawartość wygenerowana przez AI może być niepoprawna.">
            <a:extLst>
              <a:ext uri="{FF2B5EF4-FFF2-40B4-BE49-F238E27FC236}">
                <a16:creationId xmlns:a16="http://schemas.microsoft.com/office/drawing/2014/main" id="{A66F9E6A-CE0B-4367-02F3-E4AFFA5DDF4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44"/>
          <a:stretch/>
        </p:blipFill>
        <p:spPr>
          <a:xfrm>
            <a:off x="6436577" y="-2536"/>
            <a:ext cx="5765180" cy="6861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470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 /></Relationships>
</file>

<file path=ppt/theme/theme1.xml><?xml version="1.0" encoding="utf-8"?>
<a:theme xmlns:a="http://schemas.openxmlformats.org/drawingml/2006/main" name="Sklepienie niebieskie">
  <a:themeElements>
    <a:clrScheme name="Sklepienie niebieskie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Sklepienie niebieski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klepienie niebieskie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TM03457452[[fn=Sklepienie niebieskie]]</Template>
  <TotalTime>113</TotalTime>
  <Words>1730</Words>
  <Application>Microsoft Office PowerPoint</Application>
  <PresentationFormat>Panoramiczny</PresentationFormat>
  <Paragraphs>120</Paragraphs>
  <Slides>16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16</vt:i4>
      </vt:variant>
    </vt:vector>
  </HeadingPairs>
  <TitlesOfParts>
    <vt:vector size="17" baseType="lpstr">
      <vt:lpstr>Sklepienie niebieskie</vt:lpstr>
      <vt:lpstr>ugo steinhaus</vt:lpstr>
      <vt:lpstr>Prezentacja programu PowerPoint</vt:lpstr>
      <vt:lpstr>Narodziny i Dzieciństwo</vt:lpstr>
      <vt:lpstr>Nauka i obrona doktoratu</vt:lpstr>
      <vt:lpstr>Spotkania ze stefanem Banachem</vt:lpstr>
      <vt:lpstr>Uzyskanie habilitacji na uniwersytecie Lwowskim</vt:lpstr>
      <vt:lpstr>Powołanie Na profesora nadzwyczajnego</vt:lpstr>
      <vt:lpstr>CZASOPISMO STUDIA MATHEMATICa</vt:lpstr>
      <vt:lpstr>Introwizor - Rewolucyjny Wynalazek Hugo Steinhausa :</vt:lpstr>
      <vt:lpstr>ucieczka przed Zagładą :</vt:lpstr>
      <vt:lpstr>Konieczność Opuszczenia Lwowa:</vt:lpstr>
      <vt:lpstr>Twórca Wrocławskiej Szkoły Matematycznej (1948)</vt:lpstr>
      <vt:lpstr>Nagroda Państwowa I stopnia (1951)</vt:lpstr>
      <vt:lpstr>Śmierć 25 lutego 1972</vt:lpstr>
      <vt:lpstr>źródła</vt:lpstr>
      <vt:lpstr>Prezentacja została przygotowana przez: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ugo steinhaus</dc:title>
  <dc:creator>Petko Karaw</dc:creator>
  <cp:lastModifiedBy>Petko Karaw</cp:lastModifiedBy>
  <cp:revision>7</cp:revision>
  <dcterms:created xsi:type="dcterms:W3CDTF">2025-11-07T18:46:45Z</dcterms:created>
  <dcterms:modified xsi:type="dcterms:W3CDTF">2025-11-15T09:28:34Z</dcterms:modified>
</cp:coreProperties>
</file>