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72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Lora" panose="020B0604020202020204" charset="-18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C5A0A-479C-4F98-88CD-847DAADB9623}" type="slidenum">
              <a:rPr lang="pl-PL"/>
              <a:pPr/>
              <a:t>1</a:t>
            </a:fld>
            <a:endParaRPr lang="pl-PL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65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aea4ef726f_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aea4ef726f_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aea4ef726f_6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aea4ef726f_6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aea4ef726f_6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aea4ef726f_6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aea4ef726f_26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aea4ef726f_26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aea4ef726f_6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aea4ef726f_6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aea4ef726f_26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aea4ef726f_26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aea4ef726f_6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aea4ef726f_6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aea4ef726f_13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aea4ef726f_13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aea4ef726f_13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aea4ef726f_13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aea4ef726f_6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aea4ef726f_6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aea4ef726f_6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aea4ef726f_6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aea4ef726f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aea4ef726f_0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aea4ef726f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aea4ef726f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aea4ef726f_6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aea4ef726f_6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p14:dur="200">
        <p:fade thruBlk="1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historia.wprost.pl/11173594/kapitan-ostatni-opuszcza-swoj-statek-tak-jozef-bednarz-ratowal-chorych-przed-hitlerowcami.html" TargetMode="External"/><Relationship Id="rId3" Type="http://schemas.openxmlformats.org/officeDocument/2006/relationships/hyperlink" Target="https://przystanekhistoria.pl/pa2/teksty/71349,Jozef-Wladyslaw-Bednarz-18791939-Lekarz-reformator-spolecznik.html" TargetMode="External"/><Relationship Id="rId7" Type="http://schemas.openxmlformats.org/officeDocument/2006/relationships/hyperlink" Target="https://www.psychiatriapolska.pl/pdf-93514-79664?filename=Jozef%20Bednarz%20_1879_1939_.pd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psychiatriapolska.pl/Jozef-Bednarz-1879-1939-psychiatrist-forensic-expert-and-manager-of-psychiatric-treatment,93514,0,1.html" TargetMode="External"/><Relationship Id="rId5" Type="http://schemas.openxmlformats.org/officeDocument/2006/relationships/hyperlink" Target="https://pl.wikipedia.org/wiki/J%C3%B3zef_Bednarz" TargetMode="External"/><Relationship Id="rId4" Type="http://schemas.openxmlformats.org/officeDocument/2006/relationships/hyperlink" Target="https://szpital-swiecie.pl/o-nas/patro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38119" y="293107"/>
            <a:ext cx="6669360" cy="810090"/>
          </a:xfrm>
        </p:spPr>
        <p:txBody>
          <a:bodyPr>
            <a:normAutofit/>
          </a:bodyPr>
          <a:lstStyle/>
          <a:p>
            <a:r>
              <a:rPr lang="pl-PL" sz="2850" b="1" dirty="0">
                <a:latin typeface="Arial" pitchFamily="34" charset="0"/>
              </a:rPr>
              <a:t>Polscy uczeni, odkrywcy i wynalazcy</a:t>
            </a:r>
            <a:endParaRPr lang="en-US" sz="2850" dirty="0">
              <a:latin typeface="Arial" pitchFamily="34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65766" y="3057804"/>
            <a:ext cx="4860094" cy="1944216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20000"/>
              </a:lnSpc>
            </a:pPr>
            <a:r>
              <a:rPr lang="pl-PL" sz="1350" b="1" dirty="0">
                <a:solidFill>
                  <a:schemeClr val="tx1"/>
                </a:solidFill>
                <a:latin typeface="Arial" pitchFamily="34" charset="0"/>
              </a:rPr>
              <a:t>Wiktor Graur</a:t>
            </a:r>
          </a:p>
          <a:p>
            <a:pPr algn="l">
              <a:lnSpc>
                <a:spcPct val="120000"/>
              </a:lnSpc>
            </a:pPr>
            <a:r>
              <a:rPr lang="pl-PL" sz="1350" b="1" dirty="0">
                <a:solidFill>
                  <a:schemeClr val="tx1"/>
                </a:solidFill>
                <a:latin typeface="Arial" pitchFamily="34" charset="0"/>
              </a:rPr>
              <a:t>Wiktor Zapała</a:t>
            </a:r>
          </a:p>
          <a:p>
            <a:pPr algn="l">
              <a:lnSpc>
                <a:spcPct val="120000"/>
              </a:lnSpc>
              <a:spcBef>
                <a:spcPts val="450"/>
              </a:spcBef>
            </a:pPr>
            <a:r>
              <a:rPr lang="pl-PL" sz="1350" dirty="0">
                <a:solidFill>
                  <a:schemeClr val="tx1"/>
                </a:solidFill>
                <a:latin typeface="Arial" pitchFamily="34" charset="0"/>
              </a:rPr>
              <a:t>Kierunek studiów: Inżynieria danych</a:t>
            </a:r>
            <a:r>
              <a:rPr lang="en-US" sz="1350" dirty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en-US" sz="1350" dirty="0">
                <a:solidFill>
                  <a:schemeClr val="tx1"/>
                </a:solidFill>
                <a:latin typeface="Arial" pitchFamily="34" charset="0"/>
              </a:rPr>
            </a:br>
            <a:r>
              <a:rPr lang="pl-PL" sz="1350" dirty="0">
                <a:solidFill>
                  <a:schemeClr val="tx1"/>
                </a:solidFill>
                <a:latin typeface="Arial" pitchFamily="34" charset="0"/>
              </a:rPr>
              <a:t>Wydział Zarządzania i Modelowania Komputerowego</a:t>
            </a:r>
          </a:p>
          <a:p>
            <a:pPr algn="l">
              <a:spcBef>
                <a:spcPts val="450"/>
              </a:spcBef>
              <a:spcAft>
                <a:spcPts val="450"/>
              </a:spcAft>
            </a:pPr>
            <a:r>
              <a:rPr lang="pl-PL" sz="1350" b="1" dirty="0">
                <a:solidFill>
                  <a:schemeClr val="tx1"/>
                </a:solidFill>
                <a:latin typeface="Arial" pitchFamily="34" charset="0"/>
              </a:rPr>
              <a:t>Politechnika Świętokrzyska</a:t>
            </a:r>
          </a:p>
          <a:p>
            <a:pPr algn="l">
              <a:lnSpc>
                <a:spcPct val="120000"/>
              </a:lnSpc>
            </a:pPr>
            <a:r>
              <a:rPr lang="pl-PL" sz="1350" dirty="0">
                <a:solidFill>
                  <a:schemeClr val="tx1"/>
                </a:solidFill>
                <a:latin typeface="Arial" pitchFamily="34" charset="0"/>
              </a:rPr>
              <a:t>s098753@student.tu.kielce.pl</a:t>
            </a:r>
          </a:p>
          <a:p>
            <a:pPr algn="l">
              <a:lnSpc>
                <a:spcPct val="120000"/>
              </a:lnSpc>
            </a:pPr>
            <a:r>
              <a:rPr lang="pl-PL" sz="1350" dirty="0">
                <a:solidFill>
                  <a:schemeClr val="tx1"/>
                </a:solidFill>
                <a:latin typeface="Arial" pitchFamily="34" charset="0"/>
              </a:rPr>
              <a:t>S098302</a:t>
            </a:r>
            <a:r>
              <a:rPr lang="en-US" sz="1350" dirty="0">
                <a:solidFill>
                  <a:schemeClr val="tx1"/>
                </a:solidFill>
                <a:latin typeface="Arial" pitchFamily="34" charset="0"/>
              </a:rPr>
              <a:t>@</a:t>
            </a:r>
            <a:r>
              <a:rPr lang="pl-PL" sz="1350" dirty="0">
                <a:solidFill>
                  <a:schemeClr val="tx1"/>
                </a:solidFill>
                <a:latin typeface="Arial" pitchFamily="34" charset="0"/>
              </a:rPr>
              <a:t>student.</a:t>
            </a:r>
            <a:r>
              <a:rPr lang="en-US" sz="1350" dirty="0">
                <a:solidFill>
                  <a:schemeClr val="tx1"/>
                </a:solidFill>
                <a:latin typeface="Arial" pitchFamily="34" charset="0"/>
              </a:rPr>
              <a:t>tu.kielce.pl</a:t>
            </a:r>
            <a:endParaRPr lang="pl-PL" sz="1350" dirty="0">
              <a:solidFill>
                <a:schemeClr val="tx1"/>
              </a:solidFill>
              <a:latin typeface="Arial" pitchFamily="34" charset="0"/>
            </a:endParaRPr>
          </a:p>
          <a:p>
            <a:pPr algn="l">
              <a:lnSpc>
                <a:spcPct val="120000"/>
              </a:lnSpc>
            </a:pPr>
            <a:endParaRPr lang="pl-PL" sz="1350" dirty="0">
              <a:solidFill>
                <a:schemeClr val="tx1"/>
              </a:solidFill>
              <a:latin typeface="Arial" pitchFamily="34" charset="0"/>
            </a:endParaRPr>
          </a:p>
          <a:p>
            <a:pPr algn="l">
              <a:lnSpc>
                <a:spcPct val="120000"/>
              </a:lnSpc>
            </a:pPr>
            <a:endParaRPr lang="pl-PL" sz="1350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547813" y="3813572"/>
          <a:ext cx="6381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Obraz - mapa bitowa" r:id="rId4" imgW="3734321" imgH="4009524" progId="PBrush">
                  <p:embed/>
                </p:oleObj>
              </mc:Choice>
              <mc:Fallback>
                <p:oleObj name="Obraz - mapa bitowa" r:id="rId4" imgW="3734321" imgH="4009524" progId="PBrush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813572"/>
                        <a:ext cx="6381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23628" y="1491630"/>
            <a:ext cx="6669360" cy="97210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pl-PL" sz="4500" b="1" kern="1200" dirty="0">
                <a:solidFill>
                  <a:srgbClr val="0000FF"/>
                </a:solidFill>
                <a:latin typeface="Arial" pitchFamily="34" charset="0"/>
                <a:ea typeface="+mj-ea"/>
                <a:cs typeface="+mj-cs"/>
              </a:rPr>
              <a:t>Józef Bednarz</a:t>
            </a:r>
            <a:endParaRPr lang="en-US" sz="4500" kern="1200" dirty="0">
              <a:solidFill>
                <a:srgbClr val="0000FF"/>
              </a:solidFill>
              <a:latin typeface="Arial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58998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561800" y="365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pl" sz="344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Dyrektor w Świeciu (1932-1939)</a:t>
            </a:r>
            <a:endParaRPr sz="344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2300"/>
              </a:spcBef>
              <a:spcAft>
                <a:spcPts val="0"/>
              </a:spcAft>
              <a:buSzPts val="990"/>
              <a:buNone/>
            </a:pPr>
            <a:endParaRPr sz="2520"/>
          </a:p>
        </p:txBody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0" y="827350"/>
            <a:ext cx="5610300" cy="424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457200" lvl="0" indent="-33945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Times New Roman"/>
              <a:buChar char="●"/>
            </a:pPr>
            <a:r>
              <a:rPr lang="pl" sz="2493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Reformator</a:t>
            </a:r>
            <a:endParaRPr sz="2493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3895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Lora"/>
              <a:buChar char="●"/>
            </a:pPr>
            <a:r>
              <a:rPr lang="pl" sz="2593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Wprowadził nowoczesne metody leczenia (m.in. ergoterapię).</a:t>
            </a:r>
            <a:endParaRPr sz="2593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43895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Lora"/>
              <a:buChar char="●"/>
            </a:pPr>
            <a:r>
              <a:rPr lang="pl" sz="2593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Zlikwidował system restrykcyjny na rzecz opieki otwartej.</a:t>
            </a:r>
            <a:endParaRPr sz="2593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43895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Lora"/>
              <a:buChar char="●"/>
            </a:pPr>
            <a:r>
              <a:rPr lang="pl" sz="2593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Szpital stał się samowystarczalny (własne gospodarstwo, warsztaty).</a:t>
            </a:r>
            <a:endParaRPr sz="2593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ctr" rtl="0">
              <a:lnSpc>
                <a:spcPct val="160000"/>
              </a:lnSpc>
              <a:spcBef>
                <a:spcPts val="2300"/>
              </a:spcBef>
              <a:spcAft>
                <a:spcPts val="0"/>
              </a:spcAft>
              <a:buNone/>
            </a:pPr>
            <a:r>
              <a:rPr lang="pl" sz="2593" b="1" i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   "</a:t>
            </a:r>
            <a:r>
              <a:rPr lang="pl" sz="2593" b="1" i="1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Traktował chorych jak partnerów, przywracając im godność."</a:t>
            </a:r>
            <a:endParaRPr sz="2593" b="1" i="1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15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9375" y="868500"/>
            <a:ext cx="3228899" cy="34064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453425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pl" sz="287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Ergoterapia w Wizji Dr. Józefa Bednarza</a:t>
            </a:r>
            <a:endParaRPr sz="287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SzPts val="990"/>
              <a:buNone/>
            </a:pPr>
            <a:endParaRPr sz="2520"/>
          </a:p>
        </p:txBody>
      </p:sp>
      <p:sp>
        <p:nvSpPr>
          <p:cNvPr id="127" name="Google Shape;127;p23"/>
          <p:cNvSpPr txBox="1">
            <a:spLocks noGrp="1"/>
          </p:cNvSpPr>
          <p:nvPr>
            <p:ph type="body" idx="1"/>
          </p:nvPr>
        </p:nvSpPr>
        <p:spPr>
          <a:xfrm>
            <a:off x="311700" y="891975"/>
            <a:ext cx="8520600" cy="36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55000" lnSpcReduction="20000"/>
          </a:bodyPr>
          <a:lstStyle/>
          <a:p>
            <a:pPr marL="457200" lvl="0" indent="-291465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70462"/>
              <a:buFont typeface="Times New Roman"/>
              <a:buChar char="●"/>
            </a:pPr>
            <a:r>
              <a:rPr lang="pl" sz="2554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Dr.</a:t>
            </a:r>
            <a:r>
              <a:rPr lang="pl" sz="110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Józef Bednarz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wprowadził ergoterapię w Wojewódzkim Szpitalu dla Nerwowo i Psychicznie Chorych w Świeciu w latach 30. XX wieku, co było </a:t>
            </a: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absolutnie nowatorskie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 stawiało polski ośrodek w rzędzie najbardziej postępowych w Europie.</a:t>
            </a:r>
            <a:endParaRPr sz="262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34657"/>
              <a:buFont typeface="Arial"/>
              <a:buNone/>
            </a:pPr>
            <a:r>
              <a:rPr lang="pl" sz="3173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Jak Bednarz stosował Ergoterapię:</a:t>
            </a:r>
            <a:endParaRPr sz="3173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400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Zamiast Izolacji, Aktywność: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Zastąpił rygor i bezczynność przymusową pracą, ale w pozytywnym sensie. Pacjenci nie siedzieli zamknięci w salach, ale mieli obowiązki i zajęcia.</a:t>
            </a:r>
            <a:endParaRPr sz="262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40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Samowystarczalność Szpitala: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Dzięki pracy pacjentów (m.in. w ogrodach, szklarniach, warsztatach szewskich i krawieckich), szpital stawał się niemal samowystarczalny. </a:t>
            </a: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Psychiatria łączyła się z ekonomią.</a:t>
            </a:r>
            <a:endParaRPr sz="2628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40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Terapia Zastępująca Farmakologię: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 czasach ograniczonej dostępności nowoczesnych leków, praca pełniła funkcję leku. Rytm dnia, poczucie odpowiedzialności i społeczna interakcja miały kluczowe znaczenie dla stabilizacji stanu chorych.</a:t>
            </a:r>
            <a:endParaRPr sz="262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40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262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Przywracanie Godności:</a:t>
            </a:r>
            <a:r>
              <a:rPr lang="pl" sz="262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To był najważniejszy cel. Praca dowodziła pacjentom i światu zewnętrznemu, że są wartościowymi członkami społeczeństwa, a nie tylko numerami statystycznymi.</a:t>
            </a:r>
            <a:endParaRPr sz="262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>
            <a:spLocks noGrp="1"/>
          </p:cNvSpPr>
          <p:nvPr>
            <p:ph type="title"/>
          </p:nvPr>
        </p:nvSpPr>
        <p:spPr>
          <a:xfrm>
            <a:off x="75025" y="-275100"/>
            <a:ext cx="9144000" cy="11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091"/>
              <a:buFont typeface="Arial"/>
              <a:buNone/>
            </a:pPr>
            <a:r>
              <a:rPr lang="pl" sz="3655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System "Bez Krat" (Open Door)</a:t>
            </a:r>
            <a:endParaRPr sz="3655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body" idx="1"/>
          </p:nvPr>
        </p:nvSpPr>
        <p:spPr>
          <a:xfrm>
            <a:off x="225075" y="858600"/>
            <a:ext cx="5510400" cy="356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500"/>
              <a:buFont typeface="Times New Roman"/>
              <a:buChar char="●"/>
            </a:pPr>
            <a:r>
              <a:rPr lang="pl" sz="250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Bednarz </a:t>
            </a:r>
            <a:r>
              <a:rPr lang="pl" sz="250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zrewolucjonizował podejście do pacjenta, zdejmując kraty z okien i likwidując wysokie mury otaczające szpital. Wycofał mechaniczne środki przymusu (kaftany bezpieczeństwa) na rzecz farmakoterapii i budowania zaufania. Szpital przestał być więzieniem, a stał się miejscem leczenia.</a:t>
            </a:r>
            <a:endParaRPr sz="2800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4" name="Google Shape;1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7875" y="889063"/>
            <a:ext cx="3103725" cy="350727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5" descr="na podstawie tego zrob inforgafike w pasujacym do przenrtacji stylu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>
            <a:spLocks noGrp="1"/>
          </p:cNvSpPr>
          <p:nvPr>
            <p:ph type="title"/>
          </p:nvPr>
        </p:nvSpPr>
        <p:spPr>
          <a:xfrm>
            <a:off x="0" y="-83375"/>
            <a:ext cx="9144000" cy="65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2921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160"/>
              <a:buFont typeface="Arial"/>
              <a:buNone/>
            </a:pPr>
            <a:r>
              <a:rPr lang="pl" sz="405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Heroiczna Śmierć</a:t>
            </a:r>
            <a:endParaRPr sz="405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3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6"/>
          <p:cNvSpPr txBox="1">
            <a:spLocks noGrp="1"/>
          </p:cNvSpPr>
          <p:nvPr>
            <p:ph type="body" idx="1"/>
          </p:nvPr>
        </p:nvSpPr>
        <p:spPr>
          <a:xfrm>
            <a:off x="-50" y="702300"/>
            <a:ext cx="4968600" cy="41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9166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1426"/>
              <a:buFont typeface="Times New Roman"/>
              <a:buChar char="●"/>
            </a:pPr>
            <a:r>
              <a:rPr lang="pl" sz="1426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Jesienią 1939 roku, w ramach tzw. </a:t>
            </a:r>
            <a:r>
              <a:rPr lang="pl" sz="1426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Zbrodni Pomorskiej</a:t>
            </a:r>
            <a:r>
              <a:rPr lang="pl" sz="1426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Niemcy rozpoczęli eksterminację pacjentów szpitala psychiatrycznego w Świeciu.</a:t>
            </a:r>
            <a:endParaRPr sz="1426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19166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1426"/>
              <a:buFont typeface="Times New Roman"/>
              <a:buChar char="●"/>
            </a:pPr>
            <a:r>
              <a:rPr lang="pl" sz="1426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 Józef Bednarz</a:t>
            </a:r>
            <a:r>
              <a:rPr lang="pl" sz="1426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ówczesny dyrektor, otrzymał propozycję ucieczki i ocalenia własnego życia. Stanowczo odmówił, wypowiadając </a:t>
            </a:r>
            <a:r>
              <a:rPr lang="pl" sz="1426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słynne słowa</a:t>
            </a:r>
            <a:r>
              <a:rPr lang="pl" sz="1426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426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92100" lvl="0" indent="0" algn="ctr" rtl="0">
              <a:lnSpc>
                <a:spcPct val="95000"/>
              </a:lnSpc>
              <a:spcBef>
                <a:spcPts val="2300"/>
              </a:spcBef>
              <a:spcAft>
                <a:spcPts val="0"/>
              </a:spcAft>
              <a:buSzPts val="1018"/>
              <a:buNone/>
            </a:pPr>
            <a:r>
              <a:rPr lang="pl" sz="2420" b="1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"Chorych nie opuszczę."</a:t>
            </a:r>
            <a:endParaRPr sz="2420" b="1" i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19166" algn="l" rtl="0">
              <a:lnSpc>
                <a:spcPct val="140000"/>
              </a:lnSpc>
              <a:spcBef>
                <a:spcPts val="2300"/>
              </a:spcBef>
              <a:spcAft>
                <a:spcPts val="0"/>
              </a:spcAft>
              <a:buClr>
                <a:srgbClr val="4A3B32"/>
              </a:buClr>
              <a:buSzPts val="1426"/>
              <a:buFont typeface="Times New Roman"/>
              <a:buChar char="●"/>
            </a:pPr>
            <a:r>
              <a:rPr lang="pl" sz="1426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Zginął w październiku 1939 roku, rozstrzelany wraz ze swoimi pacjentami w żwirowni w Morskach. Jego postawa stała się symbolem lekarskiego etosu. </a:t>
            </a:r>
            <a:endParaRPr sz="1426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endParaRPr sz="1365"/>
          </a:p>
        </p:txBody>
      </p:sp>
      <p:pic>
        <p:nvPicPr>
          <p:cNvPr id="146" name="Google Shape;14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7575" y="852350"/>
            <a:ext cx="3807273" cy="1719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7" name="Google Shape;14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7575" y="2674125"/>
            <a:ext cx="3807275" cy="22872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44950" y="449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l" sz="302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ŹRÓDŁA</a:t>
            </a:r>
            <a:endParaRPr sz="302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311700" y="617600"/>
            <a:ext cx="8520600" cy="43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3"/>
              </a:rPr>
              <a:t>https://przystanekhistoria.pl/pa2/teksty/71349,Jozef-Wladyslaw-Bednarz-18791939-Lekarz-reformator-spolecznik.html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4"/>
              </a:rPr>
              <a:t>https://szpital-swiecie.pl/o-nas/patron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5"/>
              </a:rPr>
              <a:t>https://pl.wikipedia.org/wiki/J%C3%B3zef_Bednarz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6"/>
              </a:rPr>
              <a:t>https://www.psychiatriapolska.pl/Jozef-Bednarz-1879-1939-psychiatrist-forensic-expert-and-manager-of-psychiatric-treatment,93514,0,1.html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7"/>
              </a:rPr>
              <a:t>https://www.psychiatriapolska.pl/pdf-93514-79664?filename=Jozef%20Bednarz%20_1879_1939_.pdf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u="sng">
                <a:solidFill>
                  <a:schemeClr val="hlink"/>
                </a:solidFill>
                <a:hlinkClick r:id="rId8"/>
              </a:rPr>
              <a:t>https://historia.wprost.pl/11173594/kapitan-ostatni-opuszcza-swoj-statek-tak-jozef-bednarz-ratowal-chorych-przed-hitlerowcami.html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161650" y="1282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422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Informacja w pigułce</a:t>
            </a:r>
            <a:endParaRPr sz="422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3367850" y="994075"/>
            <a:ext cx="5468700" cy="38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2235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4"/>
              <a:buFont typeface="Times New Roman"/>
              <a:buChar char="●"/>
            </a:pPr>
            <a:r>
              <a:rPr lang="pl" sz="2104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Dyrektor Zakładu Psychiatrycznego w Świeciu (1933–1939), wizjoner i reformator.</a:t>
            </a:r>
            <a:endParaRPr sz="2104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62235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4"/>
              <a:buFont typeface="Times New Roman"/>
              <a:buChar char="●"/>
            </a:pPr>
            <a:r>
              <a:rPr lang="pl" sz="2104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Nazywany „Pomorskim Korczakiem” – wybrał śmierć z pacjentami zamiast ucieczki.</a:t>
            </a:r>
            <a:endParaRPr sz="2104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62235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4"/>
              <a:buFont typeface="Times New Roman"/>
              <a:buChar char="●"/>
            </a:pPr>
            <a:r>
              <a:rPr lang="pl" sz="2104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Wprowadził nowoczesne metody leczenia: usunął mury szpitalne i stosował terapię pracą.</a:t>
            </a:r>
            <a:endParaRPr sz="2104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62235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4"/>
              <a:buFont typeface="Times New Roman"/>
              <a:buChar char="●"/>
            </a:pPr>
            <a:r>
              <a:rPr lang="pl" sz="2104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Symbol etyki lekarskiej i niezłomności w obliczu hitlerowskiego terroru.</a:t>
            </a:r>
            <a:endParaRPr sz="2104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SzPts val="688"/>
              <a:buNone/>
            </a:pPr>
            <a:endParaRPr sz="1125"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425" y="1152475"/>
            <a:ext cx="2701548" cy="382097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 descr="kalendarium polski to nazwij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936"/>
            <a:ext cx="9143545" cy="5103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7" descr="Upiększ ten slaj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936"/>
            <a:ext cx="9143545" cy="5103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>
            <a:off x="353375" y="103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l" sz="3320" b="1" dirty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Ważni Współpracownicy i Mentorzy</a:t>
            </a:r>
            <a:endParaRPr sz="3320" b="1" dirty="0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0" y="1077450"/>
            <a:ext cx="5682000" cy="394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0"/>
              <a:buFont typeface="Times New Roman"/>
              <a:buChar char="●"/>
            </a:pPr>
            <a:r>
              <a:rPr lang="pl" sz="210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Prof. Władimir Biechtieriew</a:t>
            </a:r>
            <a:r>
              <a:rPr lang="pl" sz="210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Jeden z pionierów rosyjskiej psychiatrii, u którego Bednarz zdobywał pierwsze doświadczenia zawodowe i był asystentem w Petersburgu.</a:t>
            </a:r>
            <a:endParaRPr sz="2100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025" y="2884350"/>
            <a:ext cx="2947800" cy="19973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4" name="Google Shape;74;p15"/>
          <p:cNvSpPr txBox="1"/>
          <p:nvPr/>
        </p:nvSpPr>
        <p:spPr>
          <a:xfrm>
            <a:off x="3200400" y="2969775"/>
            <a:ext cx="5885129" cy="23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>
              <a:lnSpc>
                <a:spcPct val="115000"/>
              </a:lnSpc>
              <a:buClr>
                <a:srgbClr val="4A3B32"/>
              </a:buClr>
              <a:buSzPts val="2100"/>
              <a:buFont typeface="Times New Roman"/>
              <a:buChar char="●"/>
            </a:pPr>
            <a:r>
              <a:rPr lang="pl" sz="2100" b="1" dirty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Aleksandra </a:t>
            </a:r>
            <a:r>
              <a:rPr lang="pl" sz="2100" b="1" dirty="0" smtClean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Zagórska</a:t>
            </a:r>
            <a:r>
              <a:rPr lang="pl-PL" sz="2100" b="1" dirty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pl-PL" sz="2100" b="1" dirty="0" smtClean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(pseudonim </a:t>
            </a:r>
            <a:r>
              <a:rPr lang="pl-PL" sz="2100" b="1" dirty="0" smtClean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„Magda”) </a:t>
            </a:r>
            <a:r>
              <a:rPr lang="pl" sz="2100" dirty="0" smtClean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pl" sz="2100" dirty="0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Żona, znana działaczka niepodległościowa, z którą Bednarz współpracował w ramach Polskiej Partii Socjalistycznej (PPS), prowadząc działalność konspiracyjną.</a:t>
            </a:r>
            <a:endParaRPr sz="1900" dirty="0">
              <a:solidFill>
                <a:schemeClr val="dk2"/>
              </a:solidFill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18700" y="992025"/>
            <a:ext cx="3059400" cy="189232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3300" b="1">
                <a:solidFill>
                  <a:srgbClr val="4A3B32"/>
                </a:solidFill>
              </a:rPr>
              <a:t>Działalność naukowa i psychiatryczna</a:t>
            </a:r>
            <a:endParaRPr sz="3300" b="1">
              <a:solidFill>
                <a:srgbClr val="4A3B32"/>
              </a:solidFill>
            </a:endParaRPr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1"/>
          </p:nvPr>
        </p:nvSpPr>
        <p:spPr>
          <a:xfrm>
            <a:off x="261700" y="950350"/>
            <a:ext cx="8466300" cy="36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22580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1600" b="1">
                <a:solidFill>
                  <a:srgbClr val="4A3B32"/>
                </a:solidFill>
              </a:rPr>
              <a:t>Dorobek naukowy:</a:t>
            </a:r>
            <a:r>
              <a:rPr lang="pl" sz="1600">
                <a:solidFill>
                  <a:srgbClr val="4A3B32"/>
                </a:solidFill>
              </a:rPr>
              <a:t> Autor 9 prac naukowych i kilkunastu referatów. Koncentrował się na styku psychiatrii i prawa oraz opiece nad chorymi.</a:t>
            </a:r>
            <a:endParaRPr sz="1600">
              <a:solidFill>
                <a:srgbClr val="4A3B32"/>
              </a:solidFill>
            </a:endParaRPr>
          </a:p>
          <a:p>
            <a:pPr marL="457200" lvl="0" indent="-32258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1600" b="1">
                <a:solidFill>
                  <a:srgbClr val="4A3B32"/>
                </a:solidFill>
              </a:rPr>
              <a:t>Kluczowe publikacje:</a:t>
            </a:r>
            <a:endParaRPr sz="1600" b="1">
              <a:solidFill>
                <a:srgbClr val="4A3B32"/>
              </a:solidFill>
            </a:endParaRPr>
          </a:p>
          <a:p>
            <a:pPr marL="914400" lvl="1" indent="-32258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○"/>
            </a:pPr>
            <a:r>
              <a:rPr lang="pl" sz="1600" i="1">
                <a:solidFill>
                  <a:srgbClr val="4A3B32"/>
                </a:solidFill>
              </a:rPr>
              <a:t>Umysłowo chory podejrzany o przestępstwo a ustawa postępowania karnego</a:t>
            </a:r>
            <a:r>
              <a:rPr lang="pl" sz="1600">
                <a:solidFill>
                  <a:srgbClr val="4A3B32"/>
                </a:solidFill>
              </a:rPr>
              <a:t> (1926) – analiza prawna sytuacji osób chorych psychicznie.</a:t>
            </a:r>
            <a:endParaRPr sz="1600">
              <a:solidFill>
                <a:srgbClr val="4A3B32"/>
              </a:solidFill>
            </a:endParaRPr>
          </a:p>
          <a:p>
            <a:pPr marL="914400" lvl="1" indent="-32258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○"/>
            </a:pPr>
            <a:r>
              <a:rPr lang="pl" sz="1600" i="1">
                <a:solidFill>
                  <a:srgbClr val="4A3B32"/>
                </a:solidFill>
              </a:rPr>
              <a:t>Stan lekarski a opieka psychiatryczna w Rzeczypospolitej</a:t>
            </a:r>
            <a:r>
              <a:rPr lang="pl" sz="1600">
                <a:solidFill>
                  <a:srgbClr val="4A3B32"/>
                </a:solidFill>
              </a:rPr>
              <a:t> (1928) – postulaty reformy systemu opieki zdrowotnej.</a:t>
            </a:r>
            <a:endParaRPr sz="1600">
              <a:solidFill>
                <a:srgbClr val="4A3B32"/>
              </a:solidFill>
            </a:endParaRPr>
          </a:p>
          <a:p>
            <a:pPr marL="914400" lvl="1" indent="-32258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○"/>
            </a:pPr>
            <a:r>
              <a:rPr lang="pl" sz="1600" i="1">
                <a:solidFill>
                  <a:srgbClr val="4A3B32"/>
                </a:solidFill>
              </a:rPr>
              <a:t>Obserwacje sądowo-psychiatryczne w oddziale kryminalnym w szpitalu „Tworki”</a:t>
            </a:r>
            <a:r>
              <a:rPr lang="pl" sz="1600">
                <a:solidFill>
                  <a:srgbClr val="4A3B32"/>
                </a:solidFill>
              </a:rPr>
              <a:t> (1930) – praktyczne wnioski z pracy w jednym z najważniejszych polskich szpitali.</a:t>
            </a:r>
            <a:endParaRPr sz="1600">
              <a:solidFill>
                <a:srgbClr val="4A3B32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 b="1">
              <a:solidFill>
                <a:srgbClr val="4A3B32"/>
              </a:solidFill>
            </a:endParaRPr>
          </a:p>
          <a:p>
            <a:pPr marL="457200" lvl="0" indent="-322580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1600" b="1">
                <a:solidFill>
                  <a:srgbClr val="4A3B32"/>
                </a:solidFill>
              </a:rPr>
              <a:t>Zainteresowania badawcze:</a:t>
            </a:r>
            <a:r>
              <a:rPr lang="pl" sz="1600">
                <a:solidFill>
                  <a:srgbClr val="4A3B32"/>
                </a:solidFill>
              </a:rPr>
              <a:t> Zajmował się trudnymi przypadkami klinicznymi, m.in. niepamięcią wsteczną po urazach głowy oraz zjawiskiem </a:t>
            </a:r>
            <a:r>
              <a:rPr lang="pl" sz="1600" i="1">
                <a:solidFill>
                  <a:srgbClr val="4A3B32"/>
                </a:solidFill>
              </a:rPr>
              <a:t>folie à deux</a:t>
            </a:r>
            <a:r>
              <a:rPr lang="pl" sz="1600">
                <a:solidFill>
                  <a:srgbClr val="4A3B32"/>
                </a:solidFill>
              </a:rPr>
              <a:t> (obłęd udzielony).</a:t>
            </a:r>
            <a:endParaRPr sz="1600">
              <a:solidFill>
                <a:srgbClr val="4A3B3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pl" sz="344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Młodość na Wschodzie (1879-1904)</a:t>
            </a:r>
            <a:endParaRPr sz="344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2300"/>
              </a:spcBef>
              <a:spcAft>
                <a:spcPts val="0"/>
              </a:spcAft>
              <a:buSzPts val="990"/>
              <a:buNone/>
            </a:pPr>
            <a:endParaRPr sz="2520"/>
          </a:p>
        </p:txBody>
      </p:sp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361700" y="827375"/>
            <a:ext cx="561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00"/>
              <a:buFont typeface="Lora"/>
              <a:buChar char="●"/>
            </a:pPr>
            <a:r>
              <a:rPr lang="pl" sz="2100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Urodzony w Tyflisie (Tbilisi)</a:t>
            </a:r>
            <a:endParaRPr sz="2100" b="1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sz="2100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Syn powstańca styczniowego. Wychowany w duchu patriotycznym z dala od Polski.</a:t>
            </a:r>
            <a:endParaRPr sz="2100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61950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ts val="2100"/>
              <a:buFont typeface="Lora"/>
              <a:buChar char="●"/>
            </a:pPr>
            <a:r>
              <a:rPr lang="pl" sz="2100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Wojskowa Akademia Medyczna</a:t>
            </a:r>
            <a:endParaRPr sz="2100" b="1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pl" sz="2100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St. Petersburg. Prestiżowa uczelnia dająca solidne podstawy medyczne</a:t>
            </a:r>
            <a:endParaRPr sz="2100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61950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ts val="2100"/>
              <a:buFont typeface="Lora"/>
              <a:buChar char="●"/>
            </a:pPr>
            <a:r>
              <a:rPr lang="pl" sz="2100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Uczeń Biechtieriewa</a:t>
            </a:r>
            <a:endParaRPr sz="2100" b="1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pl" sz="2100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Specjalizacja pod okiem światowej sławy neurologa i psychiatry.</a:t>
            </a:r>
            <a:endParaRPr sz="2100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3949" y="2350850"/>
            <a:ext cx="2648275" cy="26386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9" name="Google Shape;9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98912" y="726580"/>
            <a:ext cx="2438350" cy="147039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370050" y="949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pl" sz="360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Lekarz i Rewolucjonista (1905-1908)</a:t>
            </a:r>
            <a:endParaRPr sz="360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23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0"/>
          <p:cNvSpPr txBox="1">
            <a:spLocks noGrp="1"/>
          </p:cNvSpPr>
          <p:nvPr>
            <p:ph type="body" idx="1"/>
          </p:nvPr>
        </p:nvSpPr>
        <p:spPr>
          <a:xfrm>
            <a:off x="311700" y="750275"/>
            <a:ext cx="5215200" cy="38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3824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2130"/>
              <a:buFont typeface="Times New Roman"/>
              <a:buChar char="●"/>
            </a:pPr>
            <a:r>
              <a:rPr lang="pl" sz="2129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Działalność w PPS</a:t>
            </a:r>
            <a:endParaRPr sz="2129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38928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1737"/>
              <a:buFont typeface="Lora"/>
              <a:buChar char="●"/>
            </a:pPr>
            <a:r>
              <a:rPr lang="pl" sz="1737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Bednarz nie był typem gabinetowego naukowca. Wstąpił do </a:t>
            </a:r>
            <a:r>
              <a:rPr lang="pl" sz="1737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Polskiej Partii Socjalistycznej</a:t>
            </a:r>
            <a:r>
              <a:rPr lang="pl" sz="1737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 i jej Organizacji Bojowej.</a:t>
            </a:r>
            <a:endParaRPr sz="1737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38928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1737"/>
              <a:buFont typeface="Lora"/>
              <a:buChar char="●"/>
            </a:pPr>
            <a:r>
              <a:rPr lang="pl" sz="1737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Rola "Pirotechnika":</a:t>
            </a:r>
            <a:br>
              <a:rPr lang="pl" sz="1737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pl" sz="1737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Organizował laboratoria materiałów wybuchowych. Ryzykował życie dla sprawy niepodległości.</a:t>
            </a:r>
            <a:endParaRPr sz="1737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457200" lvl="0" indent="-338928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ts val="1737"/>
              <a:buFont typeface="Lora"/>
              <a:buChar char="●"/>
            </a:pPr>
            <a:r>
              <a:rPr lang="pl" sz="1737" b="1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1908:</a:t>
            </a:r>
            <a:r>
              <a:rPr lang="pl" sz="1737">
                <a:solidFill>
                  <a:srgbClr val="4A3B32"/>
                </a:solidFill>
                <a:latin typeface="Lora"/>
                <a:ea typeface="Lora"/>
                <a:cs typeface="Lora"/>
                <a:sym typeface="Lora"/>
              </a:rPr>
              <a:t> Aresztowanie i osadzenie w X Pawilonie Cytadeli Warszawskiej.</a:t>
            </a:r>
            <a:endParaRPr sz="1737">
              <a:solidFill>
                <a:srgbClr val="4A3B32"/>
              </a:solidFill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1500"/>
              </a:spcBef>
              <a:spcAft>
                <a:spcPts val="1200"/>
              </a:spcAft>
              <a:buSzPts val="852"/>
              <a:buNone/>
            </a:pPr>
            <a:endParaRPr sz="1695"/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97225" y="1333800"/>
            <a:ext cx="3235075" cy="32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l" sz="3000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Sabotaż i dywersja w służbie niepodległości</a:t>
            </a:r>
            <a:endParaRPr sz="4700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p21"/>
          <p:cNvSpPr txBox="1">
            <a:spLocks noGrp="1"/>
          </p:cNvSpPr>
          <p:nvPr>
            <p:ph type="body" idx="1"/>
          </p:nvPr>
        </p:nvSpPr>
        <p:spPr>
          <a:xfrm>
            <a:off x="194975" y="500175"/>
            <a:ext cx="6424200" cy="446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9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52107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Times New Roman"/>
              <a:buChar char="●"/>
            </a:pPr>
            <a:r>
              <a:rPr lang="pl" sz="277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Sabotaż w Rosji (I WŚ i Rewolucja):</a:t>
            </a:r>
            <a:endParaRPr sz="2778" b="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52107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Font typeface="Times New Roman"/>
              <a:buChar char="○"/>
            </a:pPr>
            <a:r>
              <a:rPr lang="pl" sz="277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Wcielony do armii carskiej, a później pracując w strukturach bolszewickich, został ekspertem od obrony przeciwgazowej.</a:t>
            </a:r>
            <a:endParaRPr sz="277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52107" algn="l" rtl="0">
              <a:spcBef>
                <a:spcPts val="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○"/>
            </a:pPr>
            <a:r>
              <a:rPr lang="pl" sz="277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Wykorzystał swoje stanowisko do prowadzenia </a:t>
            </a:r>
            <a:r>
              <a:rPr lang="pl" sz="2778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sabotażu</a:t>
            </a:r>
            <a:r>
              <a:rPr lang="pl" sz="2778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celowo dezorganizował rosyjską, a potem sowiecką obronę przeciwgazową.</a:t>
            </a:r>
            <a:endParaRPr sz="2778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91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38286" algn="l" rtl="0">
              <a:spcBef>
                <a:spcPts val="1200"/>
              </a:spcBef>
              <a:spcAft>
                <a:spcPts val="0"/>
              </a:spcAft>
              <a:buClr>
                <a:srgbClr val="4A3B32"/>
              </a:buClr>
              <a:buSzPct val="100000"/>
              <a:buChar char="●"/>
            </a:pPr>
            <a:r>
              <a:rPr lang="pl" sz="2467" b="1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Współpraca z wywiadem:</a:t>
            </a:r>
            <a:r>
              <a:rPr lang="pl" sz="2467">
                <a:solidFill>
                  <a:srgbClr val="4A3B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Przekazywał polskiemu wywiadowi cenne informacje naukowo-techniczne dotyczące gazów bojowych i technologii wojskowych, ryzykując życiem w samym sercu sowieckiej Rosji (Piotrogród).</a:t>
            </a:r>
            <a:endParaRPr sz="2467">
              <a:solidFill>
                <a:srgbClr val="4A3B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3" name="Google Shape;11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5775" y="881269"/>
            <a:ext cx="2254375" cy="172940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4" name="Google Shape;11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5775" y="2839226"/>
            <a:ext cx="2254376" cy="167072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797</Words>
  <Application>Microsoft Office PowerPoint</Application>
  <PresentationFormat>Pokaz na ekranie (16:9)</PresentationFormat>
  <Paragraphs>73</Paragraphs>
  <Slides>15</Slides>
  <Notes>15</Notes>
  <HiddenSlides>0</HiddenSlides>
  <MMClips>0</MMClips>
  <ScaleCrop>false</ScaleCrop>
  <HeadingPairs>
    <vt:vector size="8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Lora</vt:lpstr>
      <vt:lpstr>Simple Light</vt:lpstr>
      <vt:lpstr>Obraz - mapa bitowa</vt:lpstr>
      <vt:lpstr>Polscy uczeni, odkrywcy i wynalazcy</vt:lpstr>
      <vt:lpstr>Informacja w pigułce</vt:lpstr>
      <vt:lpstr>Prezentacja programu PowerPoint</vt:lpstr>
      <vt:lpstr>Prezentacja programu PowerPoint</vt:lpstr>
      <vt:lpstr>Ważni Współpracownicy i Mentorzy</vt:lpstr>
      <vt:lpstr>Działalność naukowa i psychiatryczna</vt:lpstr>
      <vt:lpstr>Młodość na Wschodzie (1879-1904) </vt:lpstr>
      <vt:lpstr>Lekarz i Rewolucjonista (1905-1908) </vt:lpstr>
      <vt:lpstr>Sabotaż i dywersja w służbie niepodległości</vt:lpstr>
      <vt:lpstr>Dyrektor w Świeciu (1932-1939) </vt:lpstr>
      <vt:lpstr>Ergoterapia w Wizji Dr. Józefa Bednarza </vt:lpstr>
      <vt:lpstr> System "Bez Krat" (Open Door) </vt:lpstr>
      <vt:lpstr>Prezentacja programu PowerPoint</vt:lpstr>
      <vt:lpstr>Heroiczna Śmierć 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Polscy uczeni, odkrywcy i wynalazcy</dc:title>
  <dc:creator>Daik</dc:creator>
  <cp:lastModifiedBy>Daik</cp:lastModifiedBy>
  <cp:revision>3</cp:revision>
  <dcterms:modified xsi:type="dcterms:W3CDTF">2025-12-09T18:18:22Z</dcterms:modified>
</cp:coreProperties>
</file>