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83" r:id="rId2"/>
    <p:sldId id="288" r:id="rId3"/>
    <p:sldId id="302" r:id="rId4"/>
    <p:sldId id="304" r:id="rId5"/>
    <p:sldId id="328" r:id="rId6"/>
    <p:sldId id="307" r:id="rId7"/>
    <p:sldId id="327" r:id="rId8"/>
    <p:sldId id="330" r:id="rId9"/>
    <p:sldId id="334" r:id="rId10"/>
    <p:sldId id="331" r:id="rId11"/>
    <p:sldId id="329" r:id="rId12"/>
    <p:sldId id="326" r:id="rId13"/>
    <p:sldId id="332" r:id="rId14"/>
    <p:sldId id="333" r:id="rId15"/>
    <p:sldId id="320" r:id="rId16"/>
    <p:sldId id="325" r:id="rId17"/>
  </p:sldIdLst>
  <p:sldSz cx="9144000" cy="6858000" type="screen4x3"/>
  <p:notesSz cx="6858000" cy="9144000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003300"/>
    <a:srgbClr val="CCFFFF"/>
    <a:srgbClr val="99FFCC"/>
    <a:srgbClr val="0033CC"/>
    <a:srgbClr val="FFFF99"/>
    <a:srgbClr val="990099"/>
    <a:srgbClr val="4D4D4D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12AB22-8E4F-F0A4-B85D-89072A324327}" v="63" dt="2025-12-07T17:51:59.783"/>
    <p1510:client id="{2C90506D-C029-7F6B-0934-40B6DAA6968E}" v="75" dt="2025-12-07T16:10:17.606"/>
    <p1510:client id="{9206AA1A-528F-4DF2-6806-F34BE01857BF}" v="4" dt="2025-12-08T19:45:21.560"/>
    <p1510:client id="{B9F8C3F9-1F1B-287A-25BD-C6689B27799D}" v="4" dt="2025-12-07T15:29:07.667"/>
    <p1510:client id="{F53407A1-3FF2-DDBC-4570-107F93A4FF81}" v="108" dt="2025-12-07T19:58:58.342"/>
    <p1510:client id="{FAB47998-74B7-8374-2A6D-53A31526EF41}" v="1275" dt="2025-12-08T19:39:53.9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7F53132-3504-486D-A452-F55B36EE80F1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noProof="0"/>
              <a:t>Kliknij, aby edytować wzorce stylu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E8788F3-F89A-46CC-A96D-924ED3767427}" type="slidenum">
              <a:rPr lang="pl-PL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3C5A0A-479C-4F98-88CD-847DAADB9623}" type="slidenum">
              <a:rPr lang="pl-PL"/>
              <a:pPr/>
              <a:t>1</a:t>
            </a:fld>
            <a:endParaRPr lang="pl-PL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2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3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4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6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15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1180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01FE8-35AF-AD82-C5CA-C9A272870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448311B3-B4EC-E507-1E0A-F6F151A207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16</a:t>
            </a:fld>
            <a:endParaRPr lang="pl-PL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73F12406-6746-6524-D3D4-063AA34E7F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49FE009F-6199-51B1-37DC-D13C3E9CC9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680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821FE-79A3-43B4-85E1-68782F79956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CB63-63B0-442A-AE55-6D082E97C56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07C23-998E-45A1-B910-7D8CDD37FB2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A693-A6A9-42DC-80D5-23CFB9FBBCC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FFBCB-1CA3-4A08-9521-980171E6381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1CBB5-81BF-475D-924F-42177233894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64F09-3092-4401-BD69-4351EFE53C8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A7FB1-74B4-4AD6-902E-FC37D7F2BB9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B94B5-3E8C-4304-9CB9-A62658D7997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ED254-A311-47EC-A1BB-144603FE310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AD1A-FFAC-4DF0-AC8C-85EE1048DAC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2DDBB-E7DF-4D79-B787-B35CBE9772ED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polesie.org/2794/z-listow-milosnych-ignacego-domeyki/" TargetMode="External"/><Relationship Id="rId13" Type="http://schemas.openxmlformats.org/officeDocument/2006/relationships/hyperlink" Target="https://pl.wikipedia.org/wiki/Karol_Marcinkowski" TargetMode="External"/><Relationship Id="rId3" Type="http://schemas.openxmlformats.org/officeDocument/2006/relationships/hyperlink" Target="https://pl.wikipedia.org/wiki/Ignacy_Domeyko" TargetMode="External"/><Relationship Id="rId7" Type="http://schemas.openxmlformats.org/officeDocument/2006/relationships/hyperlink" Target="https://ruj.uj.edu.pl/bitstreams/6c474b9a-91a0-4e7e-b8bb-d2df3db00cac/download" TargetMode="External"/><Relationship Id="rId12" Type="http://schemas.openxmlformats.org/officeDocument/2006/relationships/hyperlink" Target="https://wip.pbp.poznan.pl/1760879/Towarzystwo+Filomat%C3%B3w" TargetMode="External"/><Relationship Id="rId2" Type="http://schemas.openxmlformats.org/officeDocument/2006/relationships/notesSlide" Target="../notesSlides/notesSlide6.xml"/><Relationship Id="rId16" Type="http://schemas.openxmlformats.org/officeDocument/2006/relationships/hyperlink" Target="https://polonika.pl/polonik-tygodnia/-ignacy-domeyko-i-jego-nagrobek-w-chile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l.wikipedia.org/wiki/Kalendarium_historii_Polski" TargetMode="External"/><Relationship Id="rId11" Type="http://schemas.openxmlformats.org/officeDocument/2006/relationships/hyperlink" Target="https://blog.polona.pl/2020/07/ignacy-domeyko-apostol-nauki/" TargetMode="External"/><Relationship Id="rId5" Type="http://schemas.openxmlformats.org/officeDocument/2006/relationships/hyperlink" Target="https://miesiecznik.forumakademickie.pl/czasopisma/fa-12-2023/pare-ciekawostek-o-ignacym-domeyce%E2%80%A9/" TargetMode="External"/><Relationship Id="rId15" Type="http://schemas.openxmlformats.org/officeDocument/2006/relationships/hyperlink" Target="https://www.topminerals.cz/shop/d/domeykit-kuprit-chryzokol-malachit-64968/2596?lang=en" TargetMode="External"/><Relationship Id="rId10" Type="http://schemas.openxmlformats.org/officeDocument/2006/relationships/hyperlink" Target="https://pl.wikipedia.org/wiki/Towarzystwo_Filomatyczne" TargetMode="External"/><Relationship Id="rId4" Type="http://schemas.openxmlformats.org/officeDocument/2006/relationships/hyperlink" Target="https://www.gov.pl/web/polonia/spotkanie-z-polonia-z-chile" TargetMode="External"/><Relationship Id="rId9" Type="http://schemas.openxmlformats.org/officeDocument/2006/relationships/hyperlink" Target="https://pl.wikiquote.org/wiki/Adam_Mickiewicz" TargetMode="External"/><Relationship Id="rId14" Type="http://schemas.openxmlformats.org/officeDocument/2006/relationships/hyperlink" Target="https://pl.wikipedia.org/wiki/Technische_Universit%C3%A4t_Bergakademie_Freiberg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825" y="390809"/>
            <a:ext cx="8892480" cy="1080120"/>
          </a:xfrm>
        </p:spPr>
        <p:txBody>
          <a:bodyPr>
            <a:normAutofit fontScale="90000"/>
          </a:bodyPr>
          <a:lstStyle/>
          <a:p>
            <a:r>
              <a:rPr lang="pl-PL" sz="3800" b="1" dirty="0">
                <a:latin typeface="Arial"/>
                <a:cs typeface="Arial"/>
              </a:rPr>
              <a:t>Polscy naukowcy, odkrywcy i wynalazcy</a:t>
            </a:r>
            <a:endParaRPr lang="en-US" sz="3800" dirty="0">
              <a:latin typeface="Arial"/>
              <a:cs typeface="Arial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63688" y="3573219"/>
            <a:ext cx="6480125" cy="3096141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pl-PL" sz="1800" b="1">
                <a:solidFill>
                  <a:schemeClr val="tx1"/>
                </a:solidFill>
                <a:latin typeface="Arial"/>
                <a:cs typeface="Arial"/>
              </a:rPr>
              <a:t>Bartosz </a:t>
            </a:r>
            <a:r>
              <a:rPr lang="pl-PL" sz="1800" b="1" err="1">
                <a:solidFill>
                  <a:schemeClr val="tx1"/>
                </a:solidFill>
                <a:latin typeface="Arial"/>
                <a:cs typeface="Arial"/>
              </a:rPr>
              <a:t>Materek</a:t>
            </a:r>
            <a:endParaRPr lang="pl-PL" sz="1800" b="1" err="1">
              <a:solidFill>
                <a:schemeClr val="tx1"/>
              </a:solidFill>
              <a:latin typeface="Arial" pitchFamily="34" charset="0"/>
              <a:cs typeface="Arial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pl-PL" sz="1800" b="1">
                <a:solidFill>
                  <a:schemeClr val="tx1"/>
                </a:solidFill>
                <a:latin typeface="Arial"/>
                <a:cs typeface="Arial"/>
              </a:rPr>
              <a:t>Paweł Moczarski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pl-PL" sz="1800" b="1">
                <a:solidFill>
                  <a:schemeClr val="tx1"/>
                </a:solidFill>
                <a:latin typeface="Arial"/>
                <a:cs typeface="Arial"/>
              </a:rPr>
              <a:t>Mateusz Świetlik</a:t>
            </a: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pl-PL" sz="1800">
                <a:solidFill>
                  <a:schemeClr val="tx1"/>
                </a:solidFill>
                <a:latin typeface="Arial"/>
                <a:cs typeface="Arial"/>
              </a:rPr>
              <a:t>Kierunek studiów: Inżynieria danych</a:t>
            </a:r>
            <a:br>
              <a:rPr lang="en-US" sz="1800">
                <a:latin typeface="Arial" pitchFamily="34" charset="0"/>
              </a:rPr>
            </a:br>
            <a:r>
              <a:rPr lang="pl-PL" sz="1800">
                <a:solidFill>
                  <a:schemeClr val="tx1"/>
                </a:solidFill>
                <a:latin typeface="Arial"/>
                <a:cs typeface="Arial"/>
              </a:rPr>
              <a:t>Wydział Zarządzania i Modelowania Komputerowego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pl-PL" sz="1800" b="1">
                <a:solidFill>
                  <a:schemeClr val="tx1"/>
                </a:solidFill>
                <a:latin typeface="Arial"/>
                <a:cs typeface="Arial"/>
              </a:rPr>
              <a:t>Politechnika Świętokrzyska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pl-PL" sz="1800">
                <a:solidFill>
                  <a:schemeClr val="tx1"/>
                </a:solidFill>
                <a:latin typeface="Arial"/>
                <a:cs typeface="Arial"/>
              </a:rPr>
              <a:t>s098281</a:t>
            </a:r>
            <a:r>
              <a:rPr lang="en-US" sz="1800">
                <a:solidFill>
                  <a:schemeClr val="tx1"/>
                </a:solidFill>
                <a:latin typeface="Arial"/>
                <a:cs typeface="Arial"/>
              </a:rPr>
              <a:t>@student.tu.kielce.pl</a:t>
            </a:r>
            <a:endParaRPr lang="pl-PL" sz="1800">
              <a:solidFill>
                <a:schemeClr val="tx1"/>
              </a:solidFill>
              <a:latin typeface="Arial"/>
              <a:cs typeface="Arial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1800">
                <a:solidFill>
                  <a:schemeClr val="tx1"/>
                </a:solidFill>
                <a:latin typeface="Arial"/>
                <a:cs typeface="Arial"/>
              </a:rPr>
              <a:t>s0</a:t>
            </a:r>
            <a:r>
              <a:rPr lang="en-US" sz="1800">
                <a:solidFill>
                  <a:schemeClr val="tx1"/>
                </a:solidFill>
                <a:latin typeface="Arial"/>
                <a:ea typeface="Calibri"/>
                <a:cs typeface="Calibri"/>
              </a:rPr>
              <a:t>98296</a:t>
            </a:r>
            <a:r>
              <a:rPr lang="en-US" sz="1800">
                <a:solidFill>
                  <a:schemeClr val="tx1"/>
                </a:solidFill>
                <a:latin typeface="Arial"/>
                <a:cs typeface="Arial"/>
              </a:rPr>
              <a:t>@student.tu.kielce.pl</a:t>
            </a:r>
            <a:endParaRPr lang="pl-PL" sz="1800">
              <a:solidFill>
                <a:schemeClr val="tx1"/>
              </a:solidFill>
              <a:latin typeface="Arial"/>
              <a:cs typeface="Arial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en-US" sz="1800">
                <a:solidFill>
                  <a:schemeClr val="tx1"/>
                </a:solidFill>
                <a:latin typeface="Arial"/>
                <a:cs typeface="Arial"/>
              </a:rPr>
              <a:t>s098300@student.tu.kielce.pl</a:t>
            </a:r>
            <a:endParaRPr lang="en-US" sz="1800">
              <a:solidFill>
                <a:schemeClr val="tx1"/>
              </a:solidFill>
              <a:latin typeface="Arial" pitchFamily="34" charset="0"/>
              <a:cs typeface="Arial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pl-PL" sz="1800">
              <a:solidFill>
                <a:schemeClr val="tx1"/>
              </a:solidFill>
              <a:latin typeface="Arial" pitchFamily="34" charset="0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pl-PL" sz="18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539750" y="5084763"/>
          <a:ext cx="8509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braz - mapa bitowa" r:id="rId3" imgW="3734321" imgH="4009524" progId="PBrush">
                  <p:embed/>
                </p:oleObj>
              </mc:Choice>
              <mc:Fallback>
                <p:oleObj name="Obraz - mapa bitowa" r:id="rId3" imgW="3734321" imgH="4009524" progId="PBrush">
                  <p:embed/>
                  <p:pic>
                    <p:nvPicPr>
                      <p:cNvPr id="10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5084763"/>
                        <a:ext cx="8509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1988840"/>
            <a:ext cx="889248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l-PL" sz="6000" b="1">
                <a:solidFill>
                  <a:srgbClr val="0070C0"/>
                </a:solidFill>
                <a:latin typeface="Arial"/>
                <a:ea typeface="+mj-ea"/>
                <a:cs typeface="Arial"/>
              </a:rPr>
              <a:t>Ignacy Domeyko</a:t>
            </a:r>
            <a:endParaRPr kumimoji="0" lang="en-US" sz="60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AF02D45-F970-6BB9-20F5-70B42EC51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509" y="723898"/>
            <a:ext cx="4501582" cy="14954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200" b="1" dirty="0" err="1">
                <a:latin typeface="Arial"/>
                <a:cs typeface="Arial"/>
              </a:rPr>
              <a:t>Powstanie</a:t>
            </a:r>
            <a:r>
              <a:rPr lang="en-US" sz="3200" b="1" dirty="0">
                <a:latin typeface="Arial"/>
                <a:cs typeface="Arial"/>
              </a:rPr>
              <a:t> </a:t>
            </a:r>
            <a:r>
              <a:rPr lang="en-US" sz="3200" b="1" dirty="0" err="1">
                <a:latin typeface="Arial"/>
                <a:cs typeface="Arial"/>
              </a:rPr>
              <a:t>Listopadowe</a:t>
            </a:r>
            <a:endParaRPr lang="pl-PL" sz="3200" b="1">
              <a:latin typeface="Arial"/>
              <a:cs typeface="Arial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4B2B86C-06E9-ED65-6833-33178B6EAE60}"/>
              </a:ext>
            </a:extLst>
          </p:cNvPr>
          <p:cNvSpPr txBox="1"/>
          <p:nvPr/>
        </p:nvSpPr>
        <p:spPr>
          <a:xfrm>
            <a:off x="627510" y="2405067"/>
            <a:ext cx="4501582" cy="372903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US" sz="1800" dirty="0">
                <a:latin typeface="Arial"/>
                <a:cs typeface="Arial"/>
              </a:rPr>
              <a:t>Ignacy </a:t>
            </a:r>
            <a:r>
              <a:rPr lang="en-US" sz="1800" dirty="0" err="1">
                <a:latin typeface="Arial"/>
                <a:cs typeface="Arial"/>
              </a:rPr>
              <a:t>Domeyko</a:t>
            </a:r>
            <a:r>
              <a:rPr lang="en-US" sz="1800" dirty="0">
                <a:latin typeface="Arial"/>
                <a:cs typeface="Arial"/>
              </a:rPr>
              <a:t> </a:t>
            </a:r>
            <a:r>
              <a:rPr lang="en-US" sz="1800" dirty="0" err="1">
                <a:latin typeface="Arial"/>
                <a:cs typeface="Arial"/>
              </a:rPr>
              <a:t>był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aktywnym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uczestnikiem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Powstania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Listopadowego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na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Litwie</a:t>
            </a:r>
            <a:r>
              <a:rPr lang="en-US" sz="1800" dirty="0">
                <a:latin typeface="Arial"/>
                <a:cs typeface="Arial"/>
              </a:rPr>
              <a:t>, </a:t>
            </a:r>
            <a:r>
              <a:rPr lang="en-US" sz="1800" dirty="0" err="1">
                <a:latin typeface="Arial"/>
                <a:cs typeface="Arial"/>
              </a:rPr>
              <a:t>służąc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jako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adiutant</a:t>
            </a:r>
            <a:r>
              <a:rPr lang="en-US" sz="1800" dirty="0">
                <a:latin typeface="Arial"/>
                <a:cs typeface="Arial"/>
              </a:rPr>
              <a:t> w 25. </a:t>
            </a:r>
            <a:r>
              <a:rPr lang="en-US" sz="1800" dirty="0" err="1">
                <a:latin typeface="Arial"/>
                <a:cs typeface="Arial"/>
              </a:rPr>
              <a:t>Pułku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Piechoty</a:t>
            </a:r>
            <a:r>
              <a:rPr lang="en-US" sz="1800" dirty="0">
                <a:latin typeface="Arial"/>
                <a:cs typeface="Arial"/>
              </a:rPr>
              <a:t>. Na </a:t>
            </a:r>
            <a:r>
              <a:rPr lang="en-US" sz="1800" dirty="0" err="1">
                <a:latin typeface="Arial"/>
                <a:cs typeface="Arial"/>
              </a:rPr>
              <a:t>pierwszą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wieść</a:t>
            </a:r>
            <a:r>
              <a:rPr lang="en-US" sz="1800" dirty="0">
                <a:latin typeface="Arial"/>
                <a:cs typeface="Arial"/>
              </a:rPr>
              <a:t> o </a:t>
            </a:r>
            <a:r>
              <a:rPr lang="en-US" sz="1800" dirty="0" err="1">
                <a:latin typeface="Arial"/>
                <a:cs typeface="Arial"/>
              </a:rPr>
              <a:t>wybuchu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powstania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listopadowego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szykował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się</a:t>
            </a:r>
            <a:r>
              <a:rPr lang="en-US" sz="1800" dirty="0">
                <a:latin typeface="Arial"/>
                <a:cs typeface="Arial"/>
              </a:rPr>
              <a:t> do </a:t>
            </a:r>
            <a:r>
              <a:rPr lang="en-US" sz="1800" dirty="0" err="1">
                <a:latin typeface="Arial"/>
                <a:cs typeface="Arial"/>
              </a:rPr>
              <a:t>wzięcia</a:t>
            </a:r>
            <a:r>
              <a:rPr lang="en-US" sz="1800" dirty="0">
                <a:latin typeface="Arial"/>
                <a:cs typeface="Arial"/>
              </a:rPr>
              <a:t> w nim </a:t>
            </a:r>
            <a:r>
              <a:rPr lang="en-US" sz="1800" dirty="0" err="1">
                <a:latin typeface="Arial"/>
                <a:cs typeface="Arial"/>
              </a:rPr>
              <a:t>udziału</a:t>
            </a:r>
            <a:r>
              <a:rPr lang="en-US" sz="1800" dirty="0">
                <a:latin typeface="Arial"/>
                <a:cs typeface="Arial"/>
              </a:rPr>
              <a:t>, ale </a:t>
            </a:r>
            <a:r>
              <a:rPr lang="en-US" sz="1800" dirty="0" err="1">
                <a:latin typeface="Arial"/>
                <a:cs typeface="Arial"/>
              </a:rPr>
              <a:t>możliwość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nadarzyła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się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dopiero</a:t>
            </a:r>
            <a:r>
              <a:rPr lang="en-US" sz="1800" dirty="0">
                <a:latin typeface="Arial"/>
                <a:cs typeface="Arial"/>
              </a:rPr>
              <a:t> w </a:t>
            </a:r>
            <a:r>
              <a:rPr lang="en-US" sz="1800" dirty="0" err="1">
                <a:latin typeface="Arial"/>
                <a:cs typeface="Arial"/>
              </a:rPr>
              <a:t>czerwcu</a:t>
            </a:r>
            <a:r>
              <a:rPr lang="en-US" sz="1800" dirty="0">
                <a:latin typeface="Arial"/>
                <a:cs typeface="Arial"/>
              </a:rPr>
              <a:t> 1831 r., </a:t>
            </a:r>
            <a:r>
              <a:rPr lang="en-US" sz="1800" dirty="0" err="1">
                <a:latin typeface="Arial"/>
                <a:cs typeface="Arial"/>
              </a:rPr>
              <a:t>gdy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na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Litwę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wkroczył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korpus</a:t>
            </a:r>
            <a:r>
              <a:rPr lang="en-US" sz="1800" dirty="0">
                <a:latin typeface="Arial"/>
                <a:cs typeface="Arial"/>
              </a:rPr>
              <a:t> gen. </a:t>
            </a:r>
            <a:r>
              <a:rPr lang="en-US" sz="1800" dirty="0" err="1">
                <a:latin typeface="Arial"/>
                <a:cs typeface="Arial"/>
              </a:rPr>
              <a:t>Chłapowskiego</a:t>
            </a:r>
            <a:r>
              <a:rPr lang="en-US" sz="1800" dirty="0">
                <a:latin typeface="Arial"/>
                <a:cs typeface="Arial"/>
              </a:rPr>
              <a:t>. Po </a:t>
            </a:r>
            <a:r>
              <a:rPr lang="en-US" sz="1800" dirty="0" err="1">
                <a:latin typeface="Arial"/>
                <a:cs typeface="Arial"/>
              </a:rPr>
              <a:t>nieudanej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kampanii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Domeyko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wraz</a:t>
            </a:r>
            <a:r>
              <a:rPr lang="en-US" sz="1800" dirty="0">
                <a:latin typeface="Arial"/>
                <a:cs typeface="Arial"/>
              </a:rPr>
              <a:t> z </a:t>
            </a:r>
            <a:r>
              <a:rPr lang="en-US" sz="1800" dirty="0" err="1">
                <a:latin typeface="Arial"/>
                <a:cs typeface="Arial"/>
              </a:rPr>
              <a:t>oddziałami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korpusu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przekroczył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granicę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rozpoczynając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kilkudziesięcioletnie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życie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wygnańca</a:t>
            </a:r>
            <a:r>
              <a:rPr lang="en-US" sz="1800" dirty="0">
                <a:latin typeface="Arial"/>
                <a:cs typeface="Arial"/>
              </a:rPr>
              <a:t>. </a:t>
            </a:r>
            <a:r>
              <a:rPr lang="en-US" sz="1800" dirty="0" err="1">
                <a:latin typeface="Arial"/>
                <a:cs typeface="Arial"/>
              </a:rPr>
              <a:t>Przez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Prusy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dotarł</a:t>
            </a:r>
            <a:r>
              <a:rPr lang="en-US" sz="1800" dirty="0">
                <a:latin typeface="Arial"/>
                <a:cs typeface="Arial"/>
              </a:rPr>
              <a:t> do </a:t>
            </a:r>
            <a:r>
              <a:rPr lang="en-US" sz="1800" dirty="0" err="1">
                <a:latin typeface="Arial"/>
                <a:cs typeface="Arial"/>
              </a:rPr>
              <a:t>Drezna</a:t>
            </a:r>
            <a:r>
              <a:rPr lang="en-US" sz="1800" dirty="0">
                <a:latin typeface="Arial"/>
                <a:cs typeface="Arial"/>
              </a:rPr>
              <a:t>, </a:t>
            </a:r>
            <a:r>
              <a:rPr lang="en-US" sz="1800" dirty="0" err="1">
                <a:latin typeface="Arial"/>
                <a:cs typeface="Arial"/>
              </a:rPr>
              <a:t>gdzie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spotkał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się</a:t>
            </a:r>
            <a:r>
              <a:rPr lang="en-US" sz="1800" dirty="0">
                <a:latin typeface="Arial"/>
                <a:cs typeface="Arial"/>
              </a:rPr>
              <a:t> z </a:t>
            </a:r>
            <a:r>
              <a:rPr lang="en-US" sz="1800" dirty="0" err="1">
                <a:latin typeface="Arial"/>
                <a:cs typeface="Arial"/>
              </a:rPr>
              <a:t>Mickiewiczem</a:t>
            </a:r>
            <a:r>
              <a:rPr lang="en-US" sz="1800" dirty="0">
                <a:latin typeface="Arial"/>
                <a:cs typeface="Arial"/>
              </a:rPr>
              <a:t>.</a:t>
            </a:r>
            <a:endParaRPr lang="pl-PL"/>
          </a:p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>
              <a:latin typeface="+mn-lt"/>
            </a:endParaRPr>
          </a:p>
        </p:txBody>
      </p:sp>
      <p:pic>
        <p:nvPicPr>
          <p:cNvPr id="4" name="Obraz 3" descr="Obraz zawierający na wolnym powietrzu, sztuka, drzewo, bitwa&#10;&#10;Zawartość wygenerowana przez AI może być niepoprawna.">
            <a:extLst>
              <a:ext uri="{FF2B5EF4-FFF2-40B4-BE49-F238E27FC236}">
                <a16:creationId xmlns:a16="http://schemas.microsoft.com/office/drawing/2014/main" id="{305188B3-E28F-720D-AB2A-67C42CB26E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707" r="39349"/>
          <a:stretch>
            <a:fillRect/>
          </a:stretch>
        </p:blipFill>
        <p:spPr>
          <a:xfrm>
            <a:off x="5399580" y="10"/>
            <a:ext cx="3744420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972244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54B6C1B-C6A7-ADC6-F4AA-1D4F71889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8104"/>
            <a:ext cx="8229600" cy="1143000"/>
          </a:xfrm>
        </p:spPr>
        <p:txBody>
          <a:bodyPr>
            <a:normAutofit/>
          </a:bodyPr>
          <a:lstStyle/>
          <a:p>
            <a:r>
              <a:rPr lang="pl-PL" sz="3200" b="1" dirty="0">
                <a:latin typeface="Arial"/>
                <a:ea typeface="Calibri"/>
                <a:cs typeface="Calibri"/>
              </a:rPr>
              <a:t>Emigracja: Niemcy</a:t>
            </a:r>
            <a:endParaRPr lang="pl-PL" sz="3200" b="1">
              <a:latin typeface="Arial"/>
              <a:cs typeface="Arial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32B543FB-A823-1987-D441-F77E6FDE62C5}"/>
              </a:ext>
            </a:extLst>
          </p:cNvPr>
          <p:cNvSpPr txBox="1"/>
          <p:nvPr/>
        </p:nvSpPr>
        <p:spPr>
          <a:xfrm>
            <a:off x="455131" y="1220579"/>
            <a:ext cx="8233736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pl-PL" sz="1800" dirty="0">
                <a:solidFill>
                  <a:srgbClr val="202122"/>
                </a:solidFill>
                <a:latin typeface="Arial"/>
                <a:cs typeface="Times New Roman"/>
              </a:rPr>
              <a:t>Doświadczył dwumiesięcznej kwarantanny w </a:t>
            </a:r>
            <a:r>
              <a:rPr lang="pl-PL" sz="1800" dirty="0" err="1">
                <a:solidFill>
                  <a:srgbClr val="202122"/>
                </a:solidFill>
                <a:latin typeface="Arial"/>
                <a:cs typeface="Times New Roman"/>
              </a:rPr>
              <a:t>Ascheken</a:t>
            </a:r>
            <a:r>
              <a:rPr lang="pl-PL" sz="1800" dirty="0">
                <a:solidFill>
                  <a:srgbClr val="202122"/>
                </a:solidFill>
                <a:latin typeface="Arial"/>
                <a:cs typeface="Times New Roman"/>
              </a:rPr>
              <a:t>, gdzie pomagał doktorowi Marcinkowskiemu w leczeniu chorych na cholerę i pochówku zmarłych</a:t>
            </a:r>
            <a:endParaRPr lang="pl-PL" sz="180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endParaRPr lang="pl-PL" sz="1800" dirty="0">
              <a:solidFill>
                <a:srgbClr val="202122"/>
              </a:solidFill>
              <a:latin typeface="Arial"/>
              <a:cs typeface="Times New Roman"/>
            </a:endParaRPr>
          </a:p>
          <a:p>
            <a:pPr marL="342900" indent="-342900">
              <a:buFont typeface="Arial"/>
              <a:buChar char="•"/>
            </a:pPr>
            <a:r>
              <a:rPr lang="pl-PL" sz="1800" dirty="0">
                <a:solidFill>
                  <a:srgbClr val="202122"/>
                </a:solidFill>
                <a:latin typeface="Arial"/>
                <a:cs typeface="Times New Roman"/>
              </a:rPr>
              <a:t>O klęsce powstania dowiedział się w </a:t>
            </a:r>
            <a:r>
              <a:rPr lang="pl-PL" sz="1800" err="1">
                <a:solidFill>
                  <a:srgbClr val="202122"/>
                </a:solidFill>
                <a:latin typeface="Arial"/>
                <a:cs typeface="Times New Roman"/>
              </a:rPr>
              <a:t>Gierdawie</a:t>
            </a:r>
            <a:r>
              <a:rPr lang="pl-PL" sz="1800" dirty="0">
                <a:solidFill>
                  <a:srgbClr val="202122"/>
                </a:solidFill>
                <a:latin typeface="Arial"/>
                <a:cs typeface="Times New Roman"/>
              </a:rPr>
              <a:t> po czym wyruszył w dalszą drogę 5 stycznia 1832r. </a:t>
            </a:r>
          </a:p>
          <a:p>
            <a:pPr marL="342900" indent="-342900">
              <a:buFont typeface="Arial"/>
              <a:buChar char="•"/>
            </a:pPr>
            <a:endParaRPr lang="pl-PL" sz="1800" dirty="0">
              <a:solidFill>
                <a:srgbClr val="202122"/>
              </a:solidFill>
              <a:latin typeface="Arial"/>
              <a:cs typeface="Times New Roman"/>
            </a:endParaRPr>
          </a:p>
          <a:p>
            <a:pPr marL="342900" indent="-342900">
              <a:buFont typeface="Arial"/>
              <a:buChar char="•"/>
            </a:pPr>
            <a:r>
              <a:rPr lang="pl-PL" sz="1800" dirty="0">
                <a:solidFill>
                  <a:srgbClr val="202122"/>
                </a:solidFill>
                <a:latin typeface="Arial"/>
                <a:cs typeface="Times New Roman"/>
              </a:rPr>
              <a:t>Pojechał do Freibergu, aby zwiedzić tamtejsze kopalnie srebra oraz Akademię Górniczą, słynną ze zbioru minerałów założonego przez Abrahama Wernera.</a:t>
            </a:r>
          </a:p>
        </p:txBody>
      </p:sp>
      <p:pic>
        <p:nvPicPr>
          <p:cNvPr id="4" name="Obraz 3" descr="Obraz zawierający szkic, portret, Ludzka twarz, człowiek&#10;&#10;Zawartość wygenerowana przez AI może być niepoprawna.">
            <a:extLst>
              <a:ext uri="{FF2B5EF4-FFF2-40B4-BE49-F238E27FC236}">
                <a16:creationId xmlns:a16="http://schemas.microsoft.com/office/drawing/2014/main" id="{43A1A7D4-98A4-4599-B480-6E6A735697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588" y="4079327"/>
            <a:ext cx="1650678" cy="2098787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A25694BF-A1F3-A766-06EB-5690FB434B88}"/>
              </a:ext>
            </a:extLst>
          </p:cNvPr>
          <p:cNvSpPr txBox="1"/>
          <p:nvPr/>
        </p:nvSpPr>
        <p:spPr>
          <a:xfrm>
            <a:off x="770256" y="6182084"/>
            <a:ext cx="467486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800" dirty="0">
                <a:latin typeface="Arial"/>
                <a:cs typeface="Times New Roman"/>
              </a:rPr>
              <a:t>doktor Karol Marcinkowski</a:t>
            </a:r>
          </a:p>
        </p:txBody>
      </p:sp>
      <p:pic>
        <p:nvPicPr>
          <p:cNvPr id="6" name="Obraz 5" descr="Obraz zawierający na wolnym powietrzu, budynek, niebo, drzewo&#10;&#10;Zawartość wygenerowana przez AI może być niepoprawna.">
            <a:extLst>
              <a:ext uri="{FF2B5EF4-FFF2-40B4-BE49-F238E27FC236}">
                <a16:creationId xmlns:a16="http://schemas.microsoft.com/office/drawing/2014/main" id="{ADC27065-CF7E-4E06-20F2-F2872C7ED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509" y="4080713"/>
            <a:ext cx="3340319" cy="2086160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39934100-06C6-03CA-19EB-7D346B177329}"/>
              </a:ext>
            </a:extLst>
          </p:cNvPr>
          <p:cNvSpPr txBox="1"/>
          <p:nvPr/>
        </p:nvSpPr>
        <p:spPr>
          <a:xfrm>
            <a:off x="4227010" y="6187051"/>
            <a:ext cx="436335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800" dirty="0">
                <a:latin typeface="Arial"/>
                <a:cs typeface="Arial"/>
              </a:rPr>
              <a:t>Akademia Górnicza we Freibergu dzisiaj</a:t>
            </a:r>
            <a:endParaRPr lang="pl-PL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6481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F60B6B-56E4-2E4D-7859-0FCE3E22E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761998"/>
            <a:ext cx="4515786" cy="118359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200" b="1" kern="1200" dirty="0" err="1">
                <a:latin typeface="Arial"/>
                <a:cs typeface="Arial"/>
              </a:rPr>
              <a:t>Działalność</a:t>
            </a:r>
            <a:r>
              <a:rPr lang="en-US" sz="3200" b="1" kern="1200" dirty="0">
                <a:latin typeface="Arial"/>
                <a:cs typeface="Arial"/>
              </a:rPr>
              <a:t> w Chile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FF3F4A44-4969-619F-0AF3-22BF5DFFBB99}"/>
              </a:ext>
            </a:extLst>
          </p:cNvPr>
          <p:cNvSpPr txBox="1"/>
          <p:nvPr/>
        </p:nvSpPr>
        <p:spPr>
          <a:xfrm>
            <a:off x="571495" y="2630323"/>
            <a:ext cx="4000505" cy="376983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42900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 err="1">
                <a:latin typeface="Arial"/>
                <a:cs typeface="Arial"/>
              </a:rPr>
              <a:t>Trwała</a:t>
            </a:r>
            <a:r>
              <a:rPr lang="en-US" sz="1800" dirty="0">
                <a:latin typeface="Arial"/>
                <a:cs typeface="Arial"/>
              </a:rPr>
              <a:t> 4 </a:t>
            </a:r>
            <a:r>
              <a:rPr lang="en-US" sz="1800" dirty="0" err="1">
                <a:latin typeface="Arial"/>
                <a:cs typeface="Arial"/>
              </a:rPr>
              <a:t>miesiące</a:t>
            </a:r>
            <a:endParaRPr lang="en-US" sz="1800" dirty="0">
              <a:latin typeface="Arial"/>
              <a:cs typeface="Arial"/>
            </a:endParaRPr>
          </a:p>
          <a:p>
            <a:pPr marL="342900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latin typeface="Arial"/>
              <a:cs typeface="Arial"/>
            </a:endParaRPr>
          </a:p>
          <a:p>
            <a:pPr marL="342900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 err="1">
                <a:latin typeface="Arial"/>
                <a:cs typeface="Arial"/>
              </a:rPr>
              <a:t>Domeyko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prowadził</a:t>
            </a:r>
            <a:r>
              <a:rPr lang="en-US" sz="1800" dirty="0">
                <a:latin typeface="Arial"/>
                <a:cs typeface="Arial"/>
              </a:rPr>
              <a:t> w </a:t>
            </a:r>
            <a:r>
              <a:rPr lang="en-US" sz="1800" dirty="0" err="1">
                <a:latin typeface="Arial"/>
                <a:cs typeface="Arial"/>
              </a:rPr>
              <a:t>języku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hiszpańskim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wykłady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dla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uczniów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szkoły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górniczej</a:t>
            </a:r>
            <a:endParaRPr lang="en-US" sz="1800" dirty="0">
              <a:latin typeface="Arial"/>
              <a:cs typeface="Arial"/>
            </a:endParaRPr>
          </a:p>
          <a:p>
            <a:pPr marL="342900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latin typeface="Arial"/>
              <a:cs typeface="Arial"/>
            </a:endParaRPr>
          </a:p>
          <a:p>
            <a:pPr marL="342900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 err="1">
                <a:latin typeface="Arial"/>
                <a:cs typeface="Arial"/>
              </a:rPr>
              <a:t>Prowadził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wykłady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wstępne</a:t>
            </a:r>
            <a:r>
              <a:rPr lang="en-US" sz="1800" dirty="0">
                <a:latin typeface="Arial"/>
                <a:cs typeface="Arial"/>
              </a:rPr>
              <a:t> z </a:t>
            </a:r>
            <a:r>
              <a:rPr lang="en-US" sz="1800" dirty="0" err="1">
                <a:latin typeface="Arial"/>
                <a:cs typeface="Arial"/>
              </a:rPr>
              <a:t>fizyki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chemii</a:t>
            </a:r>
            <a:r>
              <a:rPr lang="en-US" sz="1800" dirty="0">
                <a:latin typeface="Arial"/>
                <a:cs typeface="Arial"/>
              </a:rPr>
              <a:t>, a </a:t>
            </a:r>
            <a:r>
              <a:rPr lang="en-US" sz="1800" dirty="0" err="1">
                <a:latin typeface="Arial"/>
                <a:cs typeface="Arial"/>
              </a:rPr>
              <a:t>następnie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wykłady</a:t>
            </a:r>
            <a:r>
              <a:rPr lang="en-US" sz="1800" dirty="0">
                <a:latin typeface="Arial"/>
                <a:cs typeface="Arial"/>
              </a:rPr>
              <a:t> z </a:t>
            </a:r>
            <a:r>
              <a:rPr lang="en-US" sz="1800" dirty="0" err="1">
                <a:latin typeface="Arial"/>
                <a:cs typeface="Arial"/>
              </a:rPr>
              <a:t>głównych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przedmiotów</a:t>
            </a:r>
            <a:r>
              <a:rPr lang="en-US" sz="1800" dirty="0">
                <a:latin typeface="Arial"/>
                <a:cs typeface="Arial"/>
              </a:rPr>
              <a:t>: </a:t>
            </a:r>
            <a:r>
              <a:rPr lang="en-US" sz="1800" dirty="0" err="1">
                <a:latin typeface="Arial"/>
                <a:cs typeface="Arial"/>
              </a:rPr>
              <a:t>mineralogii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metalurgii</a:t>
            </a:r>
            <a:endParaRPr lang="en-US" sz="1800" dirty="0">
              <a:latin typeface="Arial"/>
              <a:cs typeface="Arial"/>
            </a:endParaRPr>
          </a:p>
          <a:p>
            <a:pPr marL="342900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latin typeface="Arial"/>
              <a:cs typeface="Arial"/>
            </a:endParaRPr>
          </a:p>
          <a:p>
            <a:pPr marL="342900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 err="1">
                <a:latin typeface="Arial"/>
                <a:cs typeface="Arial"/>
              </a:rPr>
              <a:t>Jednocześnie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wykonywał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też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analizy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chemiczne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kruszców</a:t>
            </a:r>
            <a:endParaRPr lang="en-US" sz="1800" dirty="0">
              <a:latin typeface="Arial"/>
              <a:cs typeface="Arial"/>
            </a:endParaRPr>
          </a:p>
          <a:p>
            <a:pPr marL="342900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latin typeface="Arial"/>
              <a:cs typeface="Arial"/>
            </a:endParaRPr>
          </a:p>
          <a:p>
            <a:pPr marL="342900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 err="1">
                <a:latin typeface="Arial"/>
                <a:cs typeface="Arial"/>
              </a:rPr>
              <a:t>Badał</a:t>
            </a:r>
            <a:r>
              <a:rPr lang="en-US" sz="1800" dirty="0">
                <a:latin typeface="Arial"/>
                <a:cs typeface="Arial"/>
              </a:rPr>
              <a:t> </a:t>
            </a:r>
            <a:r>
              <a:rPr lang="en-US" sz="1800" dirty="0" err="1">
                <a:latin typeface="Arial"/>
                <a:cs typeface="Arial"/>
              </a:rPr>
              <a:t>meteoryty</a:t>
            </a:r>
            <a:r>
              <a:rPr lang="en-US" sz="1800" dirty="0">
                <a:latin typeface="Arial"/>
                <a:cs typeface="Arial"/>
              </a:rPr>
              <a:t> </a:t>
            </a:r>
            <a:r>
              <a:rPr lang="en-US" sz="1800" dirty="0" err="1">
                <a:latin typeface="Arial"/>
                <a:cs typeface="Arial"/>
              </a:rPr>
              <a:t>zebrane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podczas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ekspedycji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na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pustynię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Atakama</a:t>
            </a:r>
            <a:endParaRPr lang="en-US" sz="1800" dirty="0">
              <a:latin typeface="Arial"/>
              <a:cs typeface="Arial"/>
            </a:endParaRPr>
          </a:p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b="1">
              <a:latin typeface="+mn-lt"/>
            </a:endParaRPr>
          </a:p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>
              <a:latin typeface="+mn-lt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1AEB43-0273-78AA-D2C0-610A2B642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8662" y="-3743"/>
            <a:ext cx="4185416" cy="6866496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B40DF37A-20CC-A090-6982-73C4303B8BCA}"/>
              </a:ext>
            </a:extLst>
          </p:cNvPr>
          <p:cNvSpPr txBox="1"/>
          <p:nvPr/>
        </p:nvSpPr>
        <p:spPr>
          <a:xfrm>
            <a:off x="7056360" y="5822902"/>
            <a:ext cx="1941937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l-PL" sz="1600" dirty="0">
                <a:latin typeface="Arial"/>
                <a:cs typeface="Times New Roman"/>
              </a:rPr>
              <a:t>Mapa autorstwa Ignacego Domeyki</a:t>
            </a:r>
            <a:endParaRPr lang="pl-PL" sz="1600">
              <a:latin typeface="Arial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084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551FE34-ADB8-8525-98C4-00C740F36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596" y="-4647"/>
            <a:ext cx="5676814" cy="1143000"/>
          </a:xfrm>
        </p:spPr>
        <p:txBody>
          <a:bodyPr>
            <a:noAutofit/>
          </a:bodyPr>
          <a:lstStyle/>
          <a:p>
            <a:r>
              <a:rPr lang="pl-PL" sz="3200" b="1" dirty="0">
                <a:latin typeface="Arial"/>
                <a:ea typeface="Calibri"/>
                <a:cs typeface="Calibri"/>
              </a:rPr>
              <a:t>Osiągnięcia w Chile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7A703555-7A52-B218-7B05-6BACCA8E7AD1}"/>
              </a:ext>
            </a:extLst>
          </p:cNvPr>
          <p:cNvSpPr txBox="1"/>
          <p:nvPr/>
        </p:nvSpPr>
        <p:spPr>
          <a:xfrm>
            <a:off x="393067" y="1328327"/>
            <a:ext cx="8357863" cy="32316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pl-PL" sz="1800" dirty="0">
                <a:solidFill>
                  <a:srgbClr val="202122"/>
                </a:solidFill>
                <a:latin typeface="Arial"/>
                <a:cs typeface="Times New Roman"/>
              </a:rPr>
              <a:t>Opracował podręcznik, w którym znalazły się nowe minerały, po raz pierwszy opisane przez Domeykę, m.in. </a:t>
            </a:r>
            <a:r>
              <a:rPr lang="pl-PL" sz="1800" err="1">
                <a:solidFill>
                  <a:srgbClr val="202122"/>
                </a:solidFill>
                <a:latin typeface="Arial"/>
                <a:cs typeface="Times New Roman"/>
              </a:rPr>
              <a:t>arketyt</a:t>
            </a:r>
            <a:r>
              <a:rPr lang="pl-PL" sz="1800" dirty="0">
                <a:solidFill>
                  <a:srgbClr val="202122"/>
                </a:solidFill>
                <a:latin typeface="Arial"/>
                <a:cs typeface="Times New Roman"/>
              </a:rPr>
              <a:t> ,</a:t>
            </a:r>
            <a:r>
              <a:rPr lang="pl-PL" sz="1800" err="1">
                <a:solidFill>
                  <a:srgbClr val="202122"/>
                </a:solidFill>
                <a:latin typeface="Arial"/>
                <a:cs typeface="Times New Roman"/>
              </a:rPr>
              <a:t>amiolit</a:t>
            </a:r>
            <a:r>
              <a:rPr lang="pl-PL" sz="1800" dirty="0">
                <a:solidFill>
                  <a:srgbClr val="202122"/>
                </a:solidFill>
                <a:latin typeface="Arial"/>
                <a:cs typeface="Times New Roman"/>
              </a:rPr>
              <a:t> i domeykit.</a:t>
            </a:r>
            <a:endParaRPr lang="pl-PL" sz="1800">
              <a:latin typeface="Arial"/>
              <a:cs typeface="Times New Roman"/>
            </a:endParaRPr>
          </a:p>
          <a:p>
            <a:pPr marL="342900" indent="-342900">
              <a:buFont typeface="Arial"/>
              <a:buChar char="•"/>
            </a:pPr>
            <a:endParaRPr lang="pl-PL" sz="1800" dirty="0">
              <a:solidFill>
                <a:srgbClr val="202122"/>
              </a:solidFill>
              <a:latin typeface="Arial"/>
              <a:cs typeface="Times New Roman"/>
            </a:endParaRPr>
          </a:p>
          <a:p>
            <a:pPr marL="342900" indent="-342900">
              <a:buFont typeface="Arial"/>
              <a:buChar char="•"/>
            </a:pPr>
            <a:r>
              <a:rPr lang="pl-PL" sz="1800" dirty="0">
                <a:solidFill>
                  <a:srgbClr val="202122"/>
                </a:solidFill>
                <a:latin typeface="Arial"/>
                <a:cs typeface="Times New Roman"/>
              </a:rPr>
              <a:t>Ostatnią jego publikacją było opracowanie zjawisk trzęsień ziemi, zarejestrowanych w Chile podczas jego pobytu (z jednego trzęsienia cudem się uratował).</a:t>
            </a:r>
          </a:p>
          <a:p>
            <a:pPr marL="342900" indent="-342900">
              <a:buFont typeface="Arial"/>
              <a:buChar char="•"/>
            </a:pPr>
            <a:endParaRPr lang="pl-PL" sz="1800" dirty="0">
              <a:solidFill>
                <a:srgbClr val="202122"/>
              </a:solidFill>
              <a:latin typeface="Arial"/>
              <a:cs typeface="Times New Roman"/>
            </a:endParaRPr>
          </a:p>
          <a:p>
            <a:pPr marL="342900" indent="-342900">
              <a:buFont typeface="Arial"/>
              <a:buChar char="•"/>
            </a:pPr>
            <a:r>
              <a:rPr lang="pl-PL" sz="1800" dirty="0">
                <a:solidFill>
                  <a:srgbClr val="202122"/>
                </a:solidFill>
                <a:latin typeface="Arial"/>
                <a:cs typeface="Times New Roman"/>
              </a:rPr>
              <a:t>Domeyko zmodernizował Uniwersytet Chilijski na wzór Uniwersytetu Wileńskiego i uczelni niemieckich. Od 1867 przez 16 lat był nieprzerwanie jego rektorem.</a:t>
            </a:r>
          </a:p>
          <a:p>
            <a:pPr marL="342900" indent="-342900">
              <a:buFont typeface="Arial"/>
              <a:buChar char="•"/>
            </a:pPr>
            <a:endParaRPr lang="pl-PL" b="1">
              <a:solidFill>
                <a:srgbClr val="202122"/>
              </a:solidFill>
              <a:latin typeface="Arial"/>
              <a:cs typeface="Times New Roman"/>
            </a:endParaRPr>
          </a:p>
        </p:txBody>
      </p:sp>
      <p:pic>
        <p:nvPicPr>
          <p:cNvPr id="3" name="Obraz 2" descr="Obraz zawierający Minerał, skała, Skała magmowa, Substancja chemiczna&#10;&#10;Zawartość wygenerowana przez AI może być niepoprawna.">
            <a:extLst>
              <a:ext uri="{FF2B5EF4-FFF2-40B4-BE49-F238E27FC236}">
                <a16:creationId xmlns:a16="http://schemas.microsoft.com/office/drawing/2014/main" id="{EC22455A-9947-8FC7-F12F-8A01A4D0E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846" y="3990647"/>
            <a:ext cx="2982313" cy="210864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622D629C-EE13-19F5-BBB1-1309508F03E4}"/>
              </a:ext>
            </a:extLst>
          </p:cNvPr>
          <p:cNvSpPr txBox="1"/>
          <p:nvPr/>
        </p:nvSpPr>
        <p:spPr>
          <a:xfrm>
            <a:off x="2286784" y="6226438"/>
            <a:ext cx="605344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800" dirty="0">
                <a:latin typeface="Arial"/>
                <a:cs typeface="Arial"/>
              </a:rPr>
              <a:t>Domeykit odkryty przez Ignacego w 1844r.</a:t>
            </a:r>
          </a:p>
        </p:txBody>
      </p:sp>
    </p:spTree>
    <p:extLst>
      <p:ext uri="{BB962C8B-B14F-4D97-AF65-F5344CB8AC3E}">
        <p14:creationId xmlns:p14="http://schemas.microsoft.com/office/powerpoint/2010/main" val="2254744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" name="Rectangle 58" hidden="1">
            <a:extLst>
              <a:ext uri="{FF2B5EF4-FFF2-40B4-BE49-F238E27FC236}">
                <a16:creationId xmlns:a16="http://schemas.microsoft.com/office/drawing/2014/main" id="{B3684CCF-CEBB-4D8E-A366-95E43D4C7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C350F770-F144-601C-E942-2E01C3954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45810"/>
            <a:ext cx="3720709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200" b="1" kern="1200" dirty="0" err="1">
                <a:latin typeface="Arial"/>
                <a:cs typeface="Arial"/>
              </a:rPr>
              <a:t>Upamiętnienie</a:t>
            </a:r>
            <a:endParaRPr lang="en-US" sz="3200" b="1" kern="1200" dirty="0">
              <a:latin typeface="Arial"/>
              <a:cs typeface="Arial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7FF0A350-3EAC-1855-7703-C5B30D3419B0}"/>
              </a:ext>
            </a:extLst>
          </p:cNvPr>
          <p:cNvSpPr txBox="1"/>
          <p:nvPr/>
        </p:nvSpPr>
        <p:spPr>
          <a:xfrm>
            <a:off x="628650" y="1825625"/>
            <a:ext cx="3700097" cy="4351338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Arial"/>
                <a:cs typeface="Arial"/>
              </a:rPr>
              <a:t>Ignacy </a:t>
            </a:r>
            <a:r>
              <a:rPr lang="en-US" sz="2200" dirty="0" err="1">
                <a:latin typeface="Arial"/>
                <a:cs typeface="Arial"/>
              </a:rPr>
              <a:t>zmarł</a:t>
            </a:r>
            <a:r>
              <a:rPr lang="en-US" sz="2200" dirty="0">
                <a:latin typeface="Arial"/>
                <a:cs typeface="Arial"/>
              </a:rPr>
              <a:t> 23 </a:t>
            </a:r>
            <a:r>
              <a:rPr lang="en-US" sz="2200" dirty="0" err="1">
                <a:latin typeface="Arial"/>
                <a:cs typeface="Arial"/>
              </a:rPr>
              <a:t>stycznia</a:t>
            </a:r>
            <a:r>
              <a:rPr lang="en-US" sz="2200" dirty="0">
                <a:latin typeface="Arial"/>
                <a:cs typeface="Arial"/>
              </a:rPr>
              <a:t> 1889 r. w Santiago </a:t>
            </a:r>
            <a:r>
              <a:rPr lang="en-US" sz="2200" dirty="0" err="1">
                <a:latin typeface="Arial"/>
                <a:cs typeface="Arial"/>
              </a:rPr>
              <a:t>i</a:t>
            </a:r>
            <a:r>
              <a:rPr lang="en-US" sz="2200" dirty="0">
                <a:latin typeface="Arial"/>
                <a:cs typeface="Arial"/>
              </a:rPr>
              <a:t> tam </a:t>
            </a:r>
            <a:r>
              <a:rPr lang="en-US" sz="2200" dirty="0" err="1">
                <a:latin typeface="Arial"/>
                <a:cs typeface="Arial"/>
              </a:rPr>
              <a:t>też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został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pochowany</a:t>
            </a:r>
            <a:r>
              <a:rPr lang="en-US" sz="2200" dirty="0">
                <a:latin typeface="Arial"/>
                <a:cs typeface="Arial"/>
              </a:rPr>
              <a:t>.</a:t>
            </a:r>
            <a:endParaRPr lang="en-US" sz="2200" dirty="0" err="1">
              <a:latin typeface="Arial"/>
              <a:ea typeface="Calibri"/>
              <a:cs typeface="Arial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Arial"/>
                <a:cs typeface="Arial"/>
              </a:rPr>
              <a:t>Na </a:t>
            </a:r>
            <a:r>
              <a:rPr lang="en-US" sz="2200" dirty="0" err="1">
                <a:latin typeface="Arial"/>
                <a:cs typeface="Arial"/>
              </a:rPr>
              <a:t>cześć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Domeyki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jego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nazwiskiem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zostało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ochrzone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jedno</a:t>
            </a:r>
            <a:r>
              <a:rPr lang="en-US" sz="2200" dirty="0">
                <a:latin typeface="Arial"/>
                <a:cs typeface="Arial"/>
              </a:rPr>
              <a:t> z </a:t>
            </a:r>
            <a:r>
              <a:rPr lang="en-US" sz="2200" dirty="0" err="1">
                <a:latin typeface="Arial"/>
                <a:cs typeface="Arial"/>
              </a:rPr>
              <a:t>pasm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górskich</a:t>
            </a:r>
            <a:r>
              <a:rPr lang="en-US" sz="2200" dirty="0">
                <a:latin typeface="Arial"/>
                <a:cs typeface="Arial"/>
              </a:rPr>
              <a:t> Chile (</a:t>
            </a:r>
            <a:r>
              <a:rPr lang="en-US" sz="2200" dirty="0" err="1">
                <a:latin typeface="Arial"/>
                <a:cs typeface="Arial"/>
              </a:rPr>
              <a:t>Góry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Domeyki</a:t>
            </a:r>
            <a:r>
              <a:rPr lang="en-US" sz="2200" dirty="0">
                <a:latin typeface="Arial"/>
                <a:cs typeface="Arial"/>
              </a:rPr>
              <a:t>).</a:t>
            </a:r>
            <a:endParaRPr lang="en-US" sz="2200" dirty="0">
              <a:latin typeface="Arial"/>
              <a:ea typeface="Calibri"/>
              <a:cs typeface="Arial"/>
            </a:endParaRPr>
          </a:p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Arial"/>
                <a:cs typeface="Arial"/>
              </a:rPr>
              <a:t>Istnieje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fundacja</a:t>
            </a:r>
            <a:r>
              <a:rPr lang="en-US" sz="2200" dirty="0">
                <a:latin typeface="Arial"/>
                <a:cs typeface="Arial"/>
              </a:rPr>
              <a:t> Proyecto </a:t>
            </a:r>
            <a:r>
              <a:rPr lang="en-US" sz="2200" dirty="0" err="1">
                <a:latin typeface="Arial"/>
                <a:cs typeface="Arial"/>
              </a:rPr>
              <a:t>Domeyko</a:t>
            </a:r>
            <a:r>
              <a:rPr lang="en-US" sz="2200" dirty="0">
                <a:latin typeface="Arial"/>
                <a:cs typeface="Arial"/>
              </a:rPr>
              <a:t> Polska, </a:t>
            </a:r>
            <a:r>
              <a:rPr lang="en-US" sz="2200" dirty="0" err="1">
                <a:latin typeface="Arial"/>
                <a:cs typeface="Arial"/>
              </a:rPr>
              <a:t>której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celem</a:t>
            </a:r>
            <a:r>
              <a:rPr lang="en-US" sz="2200" dirty="0">
                <a:latin typeface="Arial"/>
                <a:cs typeface="Arial"/>
              </a:rPr>
              <a:t> jest </a:t>
            </a:r>
            <a:r>
              <a:rPr lang="en-US" sz="2200" dirty="0" err="1">
                <a:latin typeface="Arial"/>
                <a:cs typeface="Arial"/>
              </a:rPr>
              <a:t>promowanie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dirty="0" err="1">
                <a:latin typeface="Arial"/>
                <a:cs typeface="Arial"/>
              </a:rPr>
              <a:t>współpracy</a:t>
            </a:r>
            <a:r>
              <a:rPr lang="en-US" sz="2200" dirty="0">
                <a:latin typeface="Arial"/>
                <a:cs typeface="Arial"/>
              </a:rPr>
              <a:t> z Chile.</a:t>
            </a:r>
            <a:endParaRPr lang="en-US" sz="2200" dirty="0">
              <a:latin typeface="Arial"/>
              <a:ea typeface="Calibri"/>
              <a:cs typeface="Arial"/>
            </a:endParaRPr>
          </a:p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Arial"/>
              <a:cs typeface="Arial"/>
            </a:endParaRPr>
          </a:p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Arial"/>
              <a:cs typeface="Arial"/>
            </a:endParaRPr>
          </a:p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Arial"/>
              <a:cs typeface="Arial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30069EA2-5E24-FAF7-B6FE-30B48C94B19F}"/>
              </a:ext>
            </a:extLst>
          </p:cNvPr>
          <p:cNvSpPr txBox="1"/>
          <p:nvPr/>
        </p:nvSpPr>
        <p:spPr>
          <a:xfrm>
            <a:off x="5342880" y="6094836"/>
            <a:ext cx="289555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l-PL" sz="1800" dirty="0">
                <a:solidFill>
                  <a:schemeClr val="bg1"/>
                </a:solidFill>
                <a:latin typeface="Arial"/>
                <a:cs typeface="Times New Roman"/>
              </a:rPr>
              <a:t>Góry Domeyki w Andach w północnym Chile</a:t>
            </a:r>
            <a:endParaRPr lang="pl-PL" sz="18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5" name="Obraz 4" descr="Obraz zawierający na wolnym powietrzu, grób, memoriał, cmentarz&#10;&#10;Zawartość wygenerowana przez AI może być niepoprawna.">
            <a:extLst>
              <a:ext uri="{FF2B5EF4-FFF2-40B4-BE49-F238E27FC236}">
                <a16:creationId xmlns:a16="http://schemas.microsoft.com/office/drawing/2014/main" id="{3BE9C032-C439-D4E9-BF93-41D1F97EE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4286" y="0"/>
            <a:ext cx="45575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4734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-108520" y="332656"/>
            <a:ext cx="9144000" cy="548680"/>
          </a:xfrm>
        </p:spPr>
        <p:txBody>
          <a:bodyPr>
            <a:normAutofit fontScale="90000"/>
          </a:bodyPr>
          <a:lstStyle/>
          <a:p>
            <a:r>
              <a:rPr lang="pl-PL" b="1">
                <a:latin typeface="Arial"/>
                <a:cs typeface="Arial"/>
              </a:rPr>
              <a:t>Źródła</a:t>
            </a:r>
            <a:endParaRPr lang="en-GB" b="1">
              <a:latin typeface="Arial"/>
              <a:cs typeface="Arial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467544" y="1124744"/>
            <a:ext cx="8208912" cy="648863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3"/>
              </a:rPr>
              <a:t>https://pl</a:t>
            </a:r>
            <a:r>
              <a:rPr lang="pl-PL" sz="1400" dirty="0">
                <a:solidFill>
                  <a:srgbClr val="0000FF"/>
                </a:solidFill>
                <a:effectLst/>
                <a:latin typeface="Arial"/>
                <a:ea typeface="Calibri"/>
                <a:cs typeface="Times New Roman"/>
                <a:hlinkClick r:id="rId3"/>
              </a:rPr>
              <a:t>.</a:t>
            </a: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3"/>
              </a:rPr>
              <a:t>wikipedia.org/wiki/Ignacy_Domeyko</a:t>
            </a:r>
            <a:endParaRPr lang="pl-PL" sz="1400" dirty="0">
              <a:solidFill>
                <a:srgbClr val="000000"/>
              </a:solidFill>
              <a:latin typeface="Arial"/>
              <a:ea typeface="Calibri"/>
              <a:cs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4"/>
              </a:rPr>
              <a:t>https://www.gov.pl/web/polonia/spotkanie-z-polonia-z-chile</a:t>
            </a:r>
            <a:endParaRPr lang="pl-PL" sz="1400" dirty="0">
              <a:solidFill>
                <a:srgbClr val="0000FF"/>
              </a:solidFill>
              <a:latin typeface="Arial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5"/>
              </a:rPr>
              <a:t>https://miesiecznik.forumakademickie.pl/czasopisma/fa-12-2023/pare-ciekawostek-o-ignacym-domeyce%E2%80%A9/</a:t>
            </a:r>
            <a:endParaRPr lang="pl-PL" sz="1400" dirty="0">
              <a:solidFill>
                <a:srgbClr val="0000FF"/>
              </a:solidFill>
              <a:latin typeface="Arial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6"/>
              </a:rPr>
              <a:t>https://pl.wikipedia.org/wiki/Kalendarium_historii_Polski</a:t>
            </a:r>
            <a:endParaRPr lang="pl-PL" sz="1400" dirty="0">
              <a:solidFill>
                <a:srgbClr val="0000FF"/>
              </a:solidFill>
              <a:latin typeface="Arial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7"/>
              </a:rPr>
              <a:t>https://ruj.uj.edu.pl/bitstreams/6c474b9a-91a0-4e7e-b8bb-d2df3db00cac/download</a:t>
            </a:r>
            <a:endParaRPr lang="pl-PL" sz="1400" dirty="0">
              <a:latin typeface="Arial"/>
              <a:cs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8"/>
              </a:rPr>
              <a:t>https://polesie.org/2794/z-listow-milosnych-ignacego-domeyki/</a:t>
            </a:r>
            <a:endParaRPr lang="pl-PL" sz="1400" dirty="0">
              <a:latin typeface="Arial"/>
              <a:cs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9"/>
              </a:rPr>
              <a:t>https://pl.wikiquote.org/wiki/Adam_Mickiewicz</a:t>
            </a:r>
            <a:endParaRPr lang="pl-PL" sz="1400">
              <a:latin typeface="Arial"/>
              <a:cs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10"/>
              </a:rPr>
              <a:t>https://pl.wikipedia.org/wiki/Towarzystwo_Filomatyczne</a:t>
            </a:r>
            <a:endParaRPr lang="pl-PL" dirty="0">
              <a:latin typeface="Arial"/>
              <a:cs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11"/>
              </a:rPr>
              <a:t>https://blog.polona.pl/2020/07/ignacy-domeyko-apostol-nauki/</a:t>
            </a:r>
            <a:endParaRPr lang="pl-PL" dirty="0">
              <a:latin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12"/>
              </a:rPr>
              <a:t>https://wip.pbp.poznan.pl/1760879/Towarzystwo+Filomat%C3%B3w</a:t>
            </a:r>
            <a:endParaRPr lang="pl-PL" dirty="0">
              <a:latin typeface="Arial"/>
              <a:cs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13"/>
              </a:rPr>
              <a:t>https://pl.wikipedia.org/wiki/Karol_Marcinkowski</a:t>
            </a:r>
            <a:endParaRPr lang="pl-PL" dirty="0">
              <a:latin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14"/>
              </a:rPr>
              <a:t>https://pl.wikipedia.org/wiki/Technische_Universit%C3%A4t_Bergakademie_Freiberg</a:t>
            </a:r>
            <a:endParaRPr lang="pl-PL" dirty="0">
              <a:latin typeface="Arial"/>
              <a:cs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15"/>
              </a:rPr>
              <a:t>https://www.topminerals.cz/shop/d/domeykit-kuprit-chryzokol-malachit-64968/2596?lang=en</a:t>
            </a:r>
            <a:endParaRPr lang="pl-PL" dirty="0">
              <a:latin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16"/>
              </a:rPr>
              <a:t>https://polonika.pl/polonik-tygodnia/-ignacy-domeyko-i-jego-nagrobek-w-chile</a:t>
            </a:r>
            <a:endParaRPr lang="pl-PL" dirty="0">
              <a:latin typeface="Arial"/>
              <a:cs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solidFill>
                  <a:srgbClr val="0000FF"/>
                </a:solidFill>
                <a:latin typeface="Arial"/>
                <a:ea typeface="Calibri"/>
                <a:cs typeface="Times New Roman"/>
              </a:rPr>
              <a:t>https://pl.wikipedia.org/wiki/G%C3%B3ry_Domeyki</a:t>
            </a:r>
            <a:endParaRPr lang="pl-PL" dirty="0">
              <a:latin typeface="Arial"/>
              <a:cs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2000">
              <a:solidFill>
                <a:srgbClr val="0000FF"/>
              </a:solidFill>
              <a:latin typeface="Arial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2000">
              <a:solidFill>
                <a:srgbClr val="0000FF"/>
              </a:solidFill>
              <a:latin typeface="Arial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2000">
              <a:solidFill>
                <a:srgbClr val="0000FF"/>
              </a:solidFill>
              <a:latin typeface="Arial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14801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DAE22-479D-392D-E201-83D9B0300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EF5B18E3-620A-3C72-CD0A-F11F2A7A55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5104"/>
            <a:ext cx="9144000" cy="609600"/>
          </a:xfrm>
        </p:spPr>
        <p:txBody>
          <a:bodyPr>
            <a:normAutofit/>
          </a:bodyPr>
          <a:lstStyle/>
          <a:p>
            <a:r>
              <a:rPr lang="pl-PL" sz="3400" b="1" dirty="0">
                <a:latin typeface="Arial"/>
                <a:cs typeface="Arial"/>
              </a:rPr>
              <a:t>Polscy naukowcy, odkrywcy i wynalazcy</a:t>
            </a:r>
            <a:endParaRPr lang="en-GB" sz="3400" b="1">
              <a:latin typeface="Arial" pitchFamily="34" charset="0"/>
              <a:cs typeface="Arial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5FAA6A1C-5B28-5A6B-362A-F84D167427BD}"/>
              </a:ext>
            </a:extLst>
          </p:cNvPr>
          <p:cNvSpPr txBox="1"/>
          <p:nvPr/>
        </p:nvSpPr>
        <p:spPr>
          <a:xfrm>
            <a:off x="683568" y="543755"/>
            <a:ext cx="7776864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pl-PL" sz="400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algn="ctr"/>
            <a:r>
              <a:rPr lang="pl-PL" sz="6000" b="1" dirty="0">
                <a:solidFill>
                  <a:srgbClr val="0070C0"/>
                </a:solidFill>
                <a:latin typeface="Arial"/>
                <a:ea typeface="Calibri"/>
                <a:cs typeface="Calibri"/>
              </a:rPr>
              <a:t>Ignacy Domeyko</a:t>
            </a:r>
            <a:endParaRPr lang="pl-PL" sz="6000" b="1"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657335D-B903-3B5B-B45F-8DB1FB124635}"/>
              </a:ext>
            </a:extLst>
          </p:cNvPr>
          <p:cNvSpPr txBox="1"/>
          <p:nvPr/>
        </p:nvSpPr>
        <p:spPr>
          <a:xfrm>
            <a:off x="2003057" y="2548880"/>
            <a:ext cx="5142474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l-PL" sz="5400">
                <a:solidFill>
                  <a:srgbClr val="FF0000"/>
                </a:solidFill>
                <a:latin typeface="Arial"/>
                <a:cs typeface="Times New Roman"/>
              </a:rPr>
              <a:t>Dziękujemy za uwagę!</a:t>
            </a:r>
            <a:endParaRPr lang="pl-PL" sz="5400">
              <a:solidFill>
                <a:srgbClr val="FF0000"/>
              </a:solidFill>
              <a:latin typeface="Arial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9381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>
                <a:latin typeface="Arial" pitchFamily="34" charset="0"/>
              </a:rPr>
              <a:t>Informacja w pigułce</a:t>
            </a:r>
            <a:endParaRPr lang="en-GB" sz="3600" b="1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7171" name="Text Box 1027"/>
          <p:cNvSpPr txBox="1">
            <a:spLocks noChangeArrowheads="1"/>
          </p:cNvSpPr>
          <p:nvPr/>
        </p:nvSpPr>
        <p:spPr bwMode="auto">
          <a:xfrm>
            <a:off x="4047863" y="1146042"/>
            <a:ext cx="4700602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>
            <a:spAutoFit/>
          </a:bodyPr>
          <a:lstStyle/>
          <a:p>
            <a:pPr marL="290195" indent="-290195">
              <a:spcBef>
                <a:spcPts val="0"/>
              </a:spcBef>
              <a:buFont typeface="Arial" pitchFamily="34" charset="0"/>
              <a:buChar char="•"/>
            </a:pPr>
            <a:r>
              <a:rPr lang="pl-PL" sz="2200">
                <a:latin typeface="Arial"/>
                <a:cs typeface="Arial"/>
              </a:rPr>
              <a:t>Uczestnik powstania listopadowego</a:t>
            </a:r>
          </a:p>
          <a:p>
            <a:pPr marL="290195" indent="-290195">
              <a:spcBef>
                <a:spcPts val="0"/>
              </a:spcBef>
              <a:buFont typeface="Arial" pitchFamily="34" charset="0"/>
              <a:buChar char="•"/>
            </a:pPr>
            <a:r>
              <a:rPr lang="pl-PL" sz="2200">
                <a:latin typeface="Arial"/>
                <a:cs typeface="Arial"/>
              </a:rPr>
              <a:t>Członek Towarzystwa Filomatów</a:t>
            </a:r>
            <a:endParaRPr lang="pl-PL" sz="2200">
              <a:latin typeface="Arial" pitchFamily="34" charset="0"/>
              <a:cs typeface="Arial"/>
            </a:endParaRPr>
          </a:p>
          <a:p>
            <a:pPr marL="290195" indent="-290195">
              <a:spcBef>
                <a:spcPts val="0"/>
              </a:spcBef>
              <a:buFont typeface="Arial" pitchFamily="34" charset="0"/>
              <a:buChar char="•"/>
            </a:pPr>
            <a:r>
              <a:rPr lang="pl-PL" sz="2200">
                <a:latin typeface="Arial"/>
                <a:cs typeface="Arial"/>
              </a:rPr>
              <a:t>Profesor i rektor Uniwersytetu w Santiago (Chile)</a:t>
            </a:r>
            <a:endParaRPr lang="pl-PL" sz="2200">
              <a:latin typeface="Arial" pitchFamily="34" charset="0"/>
              <a:cs typeface="Arial"/>
            </a:endParaRPr>
          </a:p>
          <a:p>
            <a:pPr marL="290195" indent="-290195">
              <a:spcBef>
                <a:spcPts val="0"/>
              </a:spcBef>
              <a:buFont typeface="Arial" pitchFamily="34" charset="0"/>
              <a:buChar char="•"/>
            </a:pPr>
            <a:r>
              <a:rPr lang="pl-PL" sz="2200">
                <a:latin typeface="Arial"/>
                <a:cs typeface="Arial"/>
              </a:rPr>
              <a:t>Reformator systemu edukacji w Chile</a:t>
            </a:r>
            <a:endParaRPr lang="pl-PL" sz="2200">
              <a:latin typeface="Arial" pitchFamily="34" charset="0"/>
              <a:cs typeface="Arial"/>
            </a:endParaRPr>
          </a:p>
          <a:p>
            <a:pPr marL="290195" indent="-290195">
              <a:spcBef>
                <a:spcPts val="0"/>
              </a:spcBef>
              <a:buFont typeface="Arial" pitchFamily="34" charset="0"/>
              <a:buChar char="•"/>
            </a:pPr>
            <a:r>
              <a:rPr lang="pl-PL" sz="2200">
                <a:latin typeface="Arial"/>
                <a:cs typeface="Arial"/>
              </a:rPr>
              <a:t>Pionier badań geologicznych Andów</a:t>
            </a:r>
            <a:endParaRPr lang="pl-PL" sz="2200">
              <a:latin typeface="Arial" pitchFamily="34" charset="0"/>
              <a:cs typeface="Arial"/>
            </a:endParaRPr>
          </a:p>
          <a:p>
            <a:pPr marL="290195" indent="-290195">
              <a:spcBef>
                <a:spcPts val="0"/>
              </a:spcBef>
              <a:buFont typeface="Arial" pitchFamily="34" charset="0"/>
              <a:buChar char="•"/>
            </a:pPr>
            <a:r>
              <a:rPr lang="pl-PL" sz="2200">
                <a:latin typeface="Arial"/>
                <a:cs typeface="Arial"/>
              </a:rPr>
              <a:t>Członek honorowy Poznańskiego Towarzystwa Przyjaciół Nauk</a:t>
            </a:r>
            <a:endParaRPr lang="pl-PL" sz="2200">
              <a:latin typeface="Arial" pitchFamily="34" charset="0"/>
              <a:cs typeface="Arial"/>
            </a:endParaRPr>
          </a:p>
          <a:p>
            <a:pPr marL="290195" indent="-290195">
              <a:spcBef>
                <a:spcPts val="0"/>
              </a:spcBef>
              <a:buFont typeface="Arial" pitchFamily="34" charset="0"/>
              <a:buChar char="•"/>
            </a:pPr>
            <a:endParaRPr lang="pl-PL" sz="2200">
              <a:latin typeface="Arial" pitchFamily="34" charset="0"/>
              <a:cs typeface="Arial"/>
            </a:endParaRPr>
          </a:p>
          <a:p>
            <a:pPr marL="290195" indent="-290195">
              <a:spcBef>
                <a:spcPts val="0"/>
              </a:spcBef>
              <a:buFont typeface="Arial" pitchFamily="34" charset="0"/>
              <a:buChar char="•"/>
            </a:pPr>
            <a:endParaRPr lang="pl-PL" sz="2200">
              <a:latin typeface="Arial" pitchFamily="34" charset="0"/>
              <a:cs typeface="Arial"/>
            </a:endParaRPr>
          </a:p>
        </p:txBody>
      </p:sp>
      <p:sp>
        <p:nvSpPr>
          <p:cNvPr id="7174" name="pole tekstowe 8"/>
          <p:cNvSpPr txBox="1">
            <a:spLocks noChangeArrowheads="1"/>
          </p:cNvSpPr>
          <p:nvPr/>
        </p:nvSpPr>
        <p:spPr bwMode="auto">
          <a:xfrm>
            <a:off x="1264906" y="5010742"/>
            <a:ext cx="165618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l-PL" sz="2200" b="1">
                <a:solidFill>
                  <a:srgbClr val="C00000"/>
                </a:solidFill>
                <a:latin typeface="Arial"/>
                <a:cs typeface="Arial"/>
              </a:rPr>
              <a:t>1802-1889</a:t>
            </a:r>
            <a:endParaRPr lang="en-GB" sz="220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az 2" descr="Obraz zawierający Ludzka twarz, portret, ubrania, osoba&#10;&#10;Zawartość wygenerowana przez AI może być niepoprawna.">
            <a:extLst>
              <a:ext uri="{FF2B5EF4-FFF2-40B4-BE49-F238E27FC236}">
                <a16:creationId xmlns:a16="http://schemas.microsoft.com/office/drawing/2014/main" id="{6C9C5C6A-73DA-DB45-FB45-A5884C6413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9000"/>
                    </a14:imgEffect>
                    <a14:imgEffect>
                      <a14:brightnessContras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0798" y="1149415"/>
            <a:ext cx="2958517" cy="3430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>
                <a:latin typeface="Arial" pitchFamily="34" charset="0"/>
              </a:rPr>
              <a:t>Polska - kalendarium</a:t>
            </a:r>
            <a:endParaRPr lang="en-GB" sz="3600" b="1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844653"/>
              </p:ext>
            </p:extLst>
          </p:nvPr>
        </p:nvGraphicFramePr>
        <p:xfrm>
          <a:off x="178008" y="618344"/>
          <a:ext cx="8820471" cy="57302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92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1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39">
                <a:tc gridSpan="2"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 i="0" u="none" strike="noStrike" noProof="0" err="1">
                          <a:solidFill>
                            <a:schemeClr val="tx1"/>
                          </a:solidFill>
                          <a:latin typeface="Arial"/>
                        </a:rPr>
                        <a:t>Pierwsze</a:t>
                      </a:r>
                      <a:r>
                        <a:rPr lang="en-GB" sz="1800" b="1" i="0" u="none" strike="noStrike" noProof="0">
                          <a:solidFill>
                            <a:schemeClr val="tx1"/>
                          </a:solidFill>
                          <a:latin typeface="Arial"/>
                        </a:rPr>
                        <a:t> </a:t>
                      </a:r>
                      <a:r>
                        <a:rPr lang="en-GB" sz="1800" b="1" i="0" u="none" strike="noStrike" noProof="0" err="1">
                          <a:solidFill>
                            <a:schemeClr val="tx1"/>
                          </a:solidFill>
                          <a:latin typeface="Arial"/>
                        </a:rPr>
                        <a:t>lata</a:t>
                      </a:r>
                      <a:r>
                        <a:rPr lang="en-GB" sz="1800" b="1" i="0" u="none" strike="noStrike" noProof="0">
                          <a:solidFill>
                            <a:schemeClr val="tx1"/>
                          </a:solidFill>
                          <a:latin typeface="Arial"/>
                        </a:rPr>
                        <a:t> </a:t>
                      </a:r>
                      <a:r>
                        <a:rPr lang="en-GB" sz="1800" b="1" i="0" u="none" strike="noStrike" noProof="0" err="1">
                          <a:solidFill>
                            <a:schemeClr val="tx1"/>
                          </a:solidFill>
                          <a:latin typeface="Arial"/>
                        </a:rPr>
                        <a:t>zaborów</a:t>
                      </a:r>
                      <a:r>
                        <a:rPr lang="en-GB" sz="1800" b="1" i="0" u="none" strike="noStrike" noProof="0">
                          <a:solidFill>
                            <a:schemeClr val="tx1"/>
                          </a:solidFill>
                          <a:latin typeface="Arial"/>
                        </a:rPr>
                        <a:t> (1795–1815)</a:t>
                      </a:r>
                      <a:endParaRPr lang="pl-PL" sz="1800" b="1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algn="ctr"/>
                      <a:r>
                        <a:rPr lang="pl-PL" sz="1800">
                          <a:latin typeface="Arial"/>
                        </a:rPr>
                        <a:t>1813</a:t>
                      </a:r>
                      <a:endParaRPr lang="en-GB" sz="18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>
                          <a:latin typeface="Arial"/>
                        </a:rPr>
                        <a:t>Wkroczenie wojsk rosyjskich do Warszawy</a:t>
                      </a:r>
                      <a:endParaRPr lang="en-GB" sz="1800"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latin typeface="Arial"/>
                        </a:rPr>
                        <a:t>1815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b="1">
                          <a:latin typeface="Arial"/>
                        </a:rPr>
                        <a:t>Utworzenie Królestwa Polskiego</a:t>
                      </a:r>
                      <a:endParaRPr lang="pl-PL" b="1"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GB" sz="1800" b="1" err="1">
                          <a:latin typeface="Arial"/>
                        </a:rPr>
                        <a:t>Królestwo</a:t>
                      </a:r>
                      <a:r>
                        <a:rPr lang="en-GB" sz="1800" b="1">
                          <a:latin typeface="Arial"/>
                        </a:rPr>
                        <a:t> Polskie (1815-1918)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latin typeface="Arial"/>
                        </a:rPr>
                        <a:t>1816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8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Utworzenie Uniwersytetu Warszawskiego i Szkoły Akademiczno-Górniczej w Kielcach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>
                          <a:latin typeface="Arial"/>
                        </a:rPr>
                        <a:t>1830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b="1" i="0" u="none" strike="noStrike" noProof="0">
                          <a:latin typeface="Arial"/>
                        </a:rPr>
                        <a:t>Wybuch powstania listopadowego w Warszawie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0186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latin typeface="Arial"/>
                        </a:rPr>
                        <a:t>1831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err="1">
                          <a:latin typeface="Arial"/>
                        </a:rPr>
                        <a:t>Początek</a:t>
                      </a:r>
                      <a:r>
                        <a:rPr lang="en-GB">
                          <a:latin typeface="Arial"/>
                        </a:rPr>
                        <a:t> </a:t>
                      </a:r>
                      <a:r>
                        <a:rPr lang="en-GB" err="1">
                          <a:latin typeface="Arial"/>
                        </a:rPr>
                        <a:t>Wielkiej</a:t>
                      </a:r>
                      <a:r>
                        <a:rPr lang="en-GB">
                          <a:latin typeface="Arial"/>
                        </a:rPr>
                        <a:t> </a:t>
                      </a:r>
                      <a:r>
                        <a:rPr lang="en-GB" err="1">
                          <a:latin typeface="Arial"/>
                        </a:rPr>
                        <a:t>Emigracji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latin typeface="Arial"/>
                        </a:rPr>
                        <a:t>1846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Rabacja galicyjska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>
                          <a:latin typeface="Arial"/>
                        </a:rPr>
                        <a:t>1863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b="1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Wybuch powstania styczniowego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861202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>
                          <a:latin typeface="Arial"/>
                        </a:rPr>
                        <a:t>1864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Uwłaszczenie chłopów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131469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>
                          <a:latin typeface="Arial"/>
                        </a:rPr>
                        <a:t>1878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Powstanie "Bitwy pod Grunwaldem" Jana Matejki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154305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>
                          <a:latin typeface="Arial"/>
                        </a:rPr>
                        <a:t>1885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Rugi pruskie - </a:t>
                      </a:r>
                      <a:r>
                        <a:rPr lang="pl-PL" sz="1800" b="0" i="0" u="none" strike="noStrike" kern="1200" noProof="0">
                          <a:solidFill>
                            <a:schemeClr val="tx1"/>
                          </a:solidFill>
                          <a:latin typeface="Arial"/>
                        </a:rPr>
                        <a:t>masowe wysiedlenia Polaków i Żydów z paszportem rosyjskim i austriackim z Prus</a:t>
                      </a:r>
                      <a:endParaRPr lang="pl-PL" sz="1800" kern="120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3668772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>
                          <a:latin typeface="Arial"/>
                        </a:rPr>
                        <a:t>1892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b="0" i="0" u="none" strike="noStrike" kern="1200" noProof="0">
                          <a:solidFill>
                            <a:schemeClr val="tx1"/>
                          </a:solidFill>
                          <a:latin typeface="Arial"/>
                        </a:rPr>
                        <a:t>Powołanie Polskiej Partii Socjalistycznej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757780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>
                          <a:latin typeface="Arial"/>
                        </a:rPr>
                        <a:t>1896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b="0" i="0" u="none" strike="noStrike" kern="1200" noProof="0">
                          <a:solidFill>
                            <a:schemeClr val="tx1"/>
                          </a:solidFill>
                          <a:latin typeface="Arial"/>
                        </a:rPr>
                        <a:t>Ukazanie się "Quo </a:t>
                      </a:r>
                      <a:r>
                        <a:rPr lang="pl-PL" sz="1800" b="0" i="0" u="none" strike="noStrike" kern="1200" noProof="0" err="1">
                          <a:solidFill>
                            <a:schemeClr val="tx1"/>
                          </a:solidFill>
                          <a:latin typeface="Arial"/>
                        </a:rPr>
                        <a:t>vadis</a:t>
                      </a:r>
                      <a:r>
                        <a:rPr lang="pl-PL" sz="1800" b="0" i="0" u="none" strike="noStrike" kern="1200" noProof="0">
                          <a:solidFill>
                            <a:schemeClr val="tx1"/>
                          </a:solidFill>
                          <a:latin typeface="Arial"/>
                        </a:rPr>
                        <a:t>" Henryka Sienkiewicza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369898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>
                <a:solidFill>
                  <a:srgbClr val="FF0000"/>
                </a:solidFill>
                <a:latin typeface="Arial"/>
                <a:cs typeface="Arial"/>
              </a:rPr>
              <a:t>Domeyko</a:t>
            </a:r>
            <a:r>
              <a:rPr lang="pl-PL" sz="3600" b="1">
                <a:latin typeface="Arial"/>
                <a:cs typeface="Arial"/>
              </a:rPr>
              <a:t> -  kalendarium </a:t>
            </a:r>
            <a:endParaRPr lang="en-GB" sz="3600" b="1">
              <a:solidFill>
                <a:schemeClr val="tx1"/>
              </a:solidFill>
              <a:latin typeface="Arial"/>
              <a:cs typeface="Arial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546854"/>
              </p:ext>
            </p:extLst>
          </p:nvPr>
        </p:nvGraphicFramePr>
        <p:xfrm>
          <a:off x="251520" y="570058"/>
          <a:ext cx="8640957" cy="5802062"/>
        </p:xfrm>
        <a:graphic>
          <a:graphicData uri="http://schemas.openxmlformats.org/drawingml/2006/table">
            <a:tbl>
              <a:tblPr/>
              <a:tblGrid>
                <a:gridCol w="1368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5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31/07/1802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W </a:t>
                      </a:r>
                      <a:r>
                        <a:rPr lang="pl-PL" sz="1700" err="1">
                          <a:latin typeface="Arial"/>
                          <a:ea typeface="Calibri"/>
                          <a:cs typeface="Times New Roman"/>
                        </a:rPr>
                        <a:t>Niedźwiadce</a:t>
                      </a: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 Wielkiej (Białoruś), urodził się Ignacy Domeyko jako syn Hipolita Domeyki i Karoliny </a:t>
                      </a:r>
                      <a:r>
                        <a:rPr lang="pl-PL" sz="1700" err="1">
                          <a:latin typeface="Arial"/>
                          <a:ea typeface="Calibri"/>
                          <a:cs typeface="Times New Roman"/>
                        </a:rPr>
                        <a:t>Ancutówny</a:t>
                      </a: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.</a:t>
                      </a:r>
                      <a:endParaRPr lang="pl-PL" sz="1700" err="1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5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1812-1816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Nauka w Kolegium Księży Pijarów w Szczuczynie.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1816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Przybycie do Wilna, przyjęcie na studia</a:t>
                      </a:r>
                      <a:r>
                        <a:rPr lang="pl-PL" sz="17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 w Oddziale Nauk Fizycznych i Matematycznych Uniwersytetu Wileńskiego. Początek przyjaźni z Adamem Mickiewiczem.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5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1820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Formalny koniec studiów (chodził na zajęcia i wykłady do 1823).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8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1820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Dołączenie do Towarzystwa Filomatów jako członek korespondent.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1822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Nadanie tytułu magistra.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7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1823/1824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Uwięzienie w klasztorze Bazylianów za udział w Towarzystwie Filomatów.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5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1831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Uczestnictwo w powstaniu listopadowym.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7564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pl-PL" sz="17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1832</a:t>
                      </a:r>
                      <a:endParaRPr lang="pl-PL" sz="17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pl-PL" sz="17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Wyjazd najpierw do Niemiec, następnie do Francji.</a:t>
                      </a:r>
                      <a:endParaRPr lang="pl-PL" sz="17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7565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7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1835</a:t>
                      </a:r>
                    </a:p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endParaRPr lang="pl-PL" sz="17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7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Początek studiów w Paryskiej Szkole Górniczej (</a:t>
                      </a:r>
                      <a:r>
                        <a:rPr lang="pl-PL" sz="1700" b="0" i="0" u="none" strike="noStrike" noProof="0" err="1">
                          <a:solidFill>
                            <a:schemeClr val="tx1"/>
                          </a:solidFill>
                          <a:latin typeface="Arial"/>
                        </a:rPr>
                        <a:t>É</a:t>
                      </a:r>
                      <a:r>
                        <a:rPr lang="pl-PL" sz="1700" b="0" i="0" u="none" strike="noStrike" noProof="0" err="1">
                          <a:solidFill>
                            <a:srgbClr val="000000"/>
                          </a:solidFill>
                          <a:latin typeface="Arial"/>
                        </a:rPr>
                        <a:t>cole</a:t>
                      </a:r>
                      <a:r>
                        <a:rPr lang="pl-PL" sz="17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 des </a:t>
                      </a:r>
                      <a:r>
                        <a:rPr lang="pl-PL" sz="1700" b="0" i="0" u="none" strike="noStrike" noProof="0" err="1">
                          <a:solidFill>
                            <a:srgbClr val="000000"/>
                          </a:solidFill>
                          <a:latin typeface="Arial"/>
                        </a:rPr>
                        <a:t>Mines</a:t>
                      </a:r>
                      <a:r>
                        <a:rPr lang="pl-PL" sz="17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 de Paris).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7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1837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Ukończenie Szkoły Górniczej w Paryżu. </a:t>
                      </a:r>
                      <a:endParaRPr lang="pl-PL" sz="17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5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1838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700" b="0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Objęcie posady profesora chemii i mineralogii na Uniwersytecie w Chile.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5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1842-1845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Liczne podróże i wyprawy eksploracyjne po Chile.</a:t>
                      </a:r>
                      <a:endParaRPr lang="pl-PL"/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5127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1852</a:t>
                      </a:r>
                      <a:endParaRPr lang="pl-PL"/>
                    </a:p>
                  </a:txBody>
                  <a:tcPr marL="38844" marR="38844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Uzyskanie obywatelstwa chilijskiego</a:t>
                      </a:r>
                      <a:endParaRPr lang="pl-PL"/>
                    </a:p>
                  </a:txBody>
                  <a:tcPr marL="38844" marR="38844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757010"/>
                  </a:ext>
                </a:extLst>
              </a:tr>
              <a:tr h="235126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1867</a:t>
                      </a:r>
                      <a:endParaRPr lang="pl-PL"/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Zostanie rektorem Uniwersytetu w Chile.</a:t>
                      </a:r>
                      <a:endParaRPr lang="pl-PL"/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167501"/>
                  </a:ext>
                </a:extLst>
              </a:tr>
              <a:tr h="117564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1879-1884</a:t>
                      </a:r>
                    </a:p>
                  </a:txBody>
                  <a:tcPr marL="38844" marR="38844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Udział w wojnie o Pacyfik jako autorytet moralny i naukowy.</a:t>
                      </a:r>
                    </a:p>
                  </a:txBody>
                  <a:tcPr marL="38844" marR="38844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241201"/>
                  </a:ext>
                </a:extLst>
              </a:tr>
              <a:tr h="117564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1884-1889</a:t>
                      </a:r>
                    </a:p>
                  </a:txBody>
                  <a:tcPr marL="38843" marR="38843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Podróże po Europie, po nich powrót do Chile.</a:t>
                      </a:r>
                    </a:p>
                  </a:txBody>
                  <a:tcPr marL="38843" marR="38843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69587"/>
                  </a:ext>
                </a:extLst>
              </a:tr>
              <a:tr h="2351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23/01/1889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>
                          <a:latin typeface="Arial"/>
                          <a:ea typeface="Calibri"/>
                          <a:cs typeface="Times New Roman"/>
                        </a:rPr>
                        <a:t>Domeyko umiera prawdopodobnie w wyniku chorób w Santiago (Chile).</a:t>
                      </a:r>
                    </a:p>
                  </a:txBody>
                  <a:tcPr marL="38845" marR="388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Domeykomania. Dlaczego w Chile kochają polskiego geologa? – Niezależna  Gazeta Obywatelska">
            <a:extLst>
              <a:ext uri="{FF2B5EF4-FFF2-40B4-BE49-F238E27FC236}">
                <a16:creationId xmlns:a16="http://schemas.microsoft.com/office/drawing/2014/main" id="{4CC746DC-3809-EEB0-5519-8C5E008426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712" r="-2" b="-2"/>
          <a:stretch>
            <a:fillRect/>
          </a:stretch>
        </p:blipFill>
        <p:spPr>
          <a:xfrm>
            <a:off x="3652415" y="7736"/>
            <a:ext cx="5491585" cy="348322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" name="Obraz 2" descr="undefined">
            <a:extLst>
              <a:ext uri="{FF2B5EF4-FFF2-40B4-BE49-F238E27FC236}">
                <a16:creationId xmlns:a16="http://schemas.microsoft.com/office/drawing/2014/main" id="{7AAF7D33-A0D2-DB02-EBA9-6AD4C3AEDB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9727" r="-2" b="-2"/>
          <a:stretch>
            <a:fillRect/>
          </a:stretch>
        </p:blipFill>
        <p:spPr>
          <a:xfrm>
            <a:off x="3652415" y="3473302"/>
            <a:ext cx="5491585" cy="3384698"/>
          </a:xfrm>
          <a:prstGeom prst="rect">
            <a:avLst/>
          </a:prstGeom>
          <a:ln>
            <a:noFill/>
          </a:ln>
          <a:effectLst/>
        </p:spPr>
      </p:pic>
      <p:sp useBgFill="1">
        <p:nvSpPr>
          <p:cNvPr id="19" name="Freeform: Shape 11" hidden="1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1" name="Freeform: Shape 13" hidden="1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5499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373EC2C-E449-5443-BD5D-B9D799BC3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42" y="859536"/>
            <a:ext cx="3313705" cy="1243584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>
              <a:lnSpc>
                <a:spcPct val="90000"/>
              </a:lnSpc>
            </a:pPr>
            <a:r>
              <a:rPr lang="en-US" sz="3200" b="1" kern="1200" err="1">
                <a:latin typeface="Arial"/>
                <a:cs typeface="Arial"/>
              </a:rPr>
              <a:t>Dwór</a:t>
            </a:r>
            <a:r>
              <a:rPr lang="en-US" sz="3200" b="1" kern="1200" dirty="0">
                <a:latin typeface="Arial"/>
                <a:cs typeface="Arial"/>
              </a:rPr>
              <a:t> </a:t>
            </a:r>
            <a:r>
              <a:rPr lang="en-US" sz="3200" b="1" kern="1200" err="1">
                <a:latin typeface="Arial"/>
                <a:cs typeface="Arial"/>
              </a:rPr>
              <a:t>Domeyki</a:t>
            </a:r>
            <a:r>
              <a:rPr lang="en-US" sz="3200" b="1" kern="1200" dirty="0">
                <a:latin typeface="Arial"/>
                <a:cs typeface="Arial"/>
              </a:rPr>
              <a:t> w </a:t>
            </a:r>
            <a:r>
              <a:rPr lang="en-US" sz="3200" b="1" kern="1200" err="1">
                <a:latin typeface="Arial"/>
                <a:cs typeface="Arial"/>
              </a:rPr>
              <a:t>Niedźwiadce</a:t>
            </a:r>
            <a:r>
              <a:rPr lang="en-US" sz="3200" b="1" kern="1200" dirty="0">
                <a:latin typeface="Arial"/>
                <a:cs typeface="Arial"/>
              </a:rPr>
              <a:t> </a:t>
            </a:r>
            <a:r>
              <a:rPr lang="en-US" sz="3200" b="1" kern="1200" err="1">
                <a:latin typeface="Arial"/>
                <a:cs typeface="Arial"/>
              </a:rPr>
              <a:t>Wielkiej</a:t>
            </a:r>
            <a:endParaRPr lang="en-US" sz="3200" b="1" kern="1200">
              <a:latin typeface="Arial"/>
              <a:cs typeface="Arial"/>
            </a:endParaRPr>
          </a:p>
        </p:txBody>
      </p:sp>
      <p:sp>
        <p:nvSpPr>
          <p:cNvPr id="16" name="Rectangle 15" hidden="1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FD8A850-21AA-E020-12C8-CB9F588CB26F}"/>
              </a:ext>
            </a:extLst>
          </p:cNvPr>
          <p:cNvSpPr txBox="1"/>
          <p:nvPr/>
        </p:nvSpPr>
        <p:spPr>
          <a:xfrm>
            <a:off x="336042" y="2512611"/>
            <a:ext cx="3295418" cy="3664351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US" sz="2200" err="1">
                <a:latin typeface="Arial"/>
                <a:cs typeface="Arial"/>
              </a:rPr>
              <a:t>Dwór</a:t>
            </a:r>
            <a:r>
              <a:rPr lang="en-US" sz="2200" dirty="0">
                <a:latin typeface="Arial"/>
                <a:cs typeface="Arial"/>
              </a:rPr>
              <a:t> w </a:t>
            </a:r>
            <a:r>
              <a:rPr lang="en-US" sz="2200" err="1">
                <a:latin typeface="Arial"/>
                <a:cs typeface="Arial"/>
              </a:rPr>
              <a:t>Niedźwiadce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err="1">
                <a:latin typeface="Arial"/>
                <a:cs typeface="Arial"/>
              </a:rPr>
              <a:t>Wielkiej</a:t>
            </a:r>
            <a:r>
              <a:rPr lang="en-US" sz="2200" dirty="0">
                <a:latin typeface="Arial"/>
                <a:cs typeface="Arial"/>
              </a:rPr>
              <a:t> to </a:t>
            </a:r>
            <a:r>
              <a:rPr lang="en-US" sz="2200" err="1">
                <a:latin typeface="Arial"/>
                <a:cs typeface="Arial"/>
              </a:rPr>
              <a:t>miejsce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err="1">
                <a:latin typeface="Arial"/>
                <a:cs typeface="Arial"/>
              </a:rPr>
              <a:t>narodzin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err="1">
                <a:latin typeface="Arial"/>
                <a:cs typeface="Arial"/>
              </a:rPr>
              <a:t>słynnego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err="1">
                <a:latin typeface="Arial"/>
                <a:cs typeface="Arial"/>
              </a:rPr>
              <a:t>geologa</a:t>
            </a:r>
            <a:r>
              <a:rPr lang="en-US" sz="2200" dirty="0">
                <a:latin typeface="Arial"/>
                <a:cs typeface="Arial"/>
              </a:rPr>
              <a:t>, </a:t>
            </a:r>
            <a:r>
              <a:rPr lang="en-US" sz="2200" err="1">
                <a:latin typeface="Arial"/>
                <a:cs typeface="Arial"/>
              </a:rPr>
              <a:t>mineraloga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err="1">
                <a:latin typeface="Arial"/>
                <a:cs typeface="Arial"/>
              </a:rPr>
              <a:t>i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err="1">
                <a:latin typeface="Arial"/>
                <a:cs typeface="Arial"/>
              </a:rPr>
              <a:t>pedagoga</a:t>
            </a:r>
            <a:r>
              <a:rPr lang="en-US" sz="2200" dirty="0">
                <a:latin typeface="Arial"/>
                <a:cs typeface="Arial"/>
              </a:rPr>
              <a:t>, </a:t>
            </a:r>
            <a:r>
              <a:rPr lang="en-US" sz="2200" err="1">
                <a:latin typeface="Arial"/>
                <a:cs typeface="Arial"/>
              </a:rPr>
              <a:t>Ignacego</a:t>
            </a:r>
            <a:r>
              <a:rPr lang="en-US" sz="2200" dirty="0">
                <a:latin typeface="Arial"/>
                <a:cs typeface="Arial"/>
              </a:rPr>
              <a:t> </a:t>
            </a:r>
            <a:r>
              <a:rPr lang="en-US" sz="2200" err="1">
                <a:latin typeface="Arial"/>
                <a:cs typeface="Arial"/>
              </a:rPr>
              <a:t>Domeyki</a:t>
            </a:r>
            <a:r>
              <a:rPr lang="en-US" sz="2200" dirty="0">
                <a:latin typeface="Arial"/>
                <a:cs typeface="Arial"/>
              </a:rPr>
              <a:t>.</a:t>
            </a:r>
            <a:endParaRPr lang="en-US" sz="2200">
              <a:latin typeface="Arial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7426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83096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>
                <a:latin typeface="Arial" pitchFamily="34" charset="0"/>
              </a:rPr>
              <a:t>Najbliższa rodzina, przyjaciele</a:t>
            </a:r>
            <a:endParaRPr lang="en-GB" sz="3600" b="1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974ED783-7AF9-907D-D63E-5FB8421CE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14" y="948666"/>
            <a:ext cx="2492116" cy="3036289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1D002515-4757-3283-C9E6-F4836F86594A}"/>
              </a:ext>
            </a:extLst>
          </p:cNvPr>
          <p:cNvSpPr txBox="1"/>
          <p:nvPr/>
        </p:nvSpPr>
        <p:spPr>
          <a:xfrm>
            <a:off x="184371" y="3984520"/>
            <a:ext cx="302199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l-PL" sz="1600">
                <a:latin typeface="Arial"/>
                <a:cs typeface="Times New Roman"/>
              </a:rPr>
              <a:t>Ignacy Domeyko z żoną</a:t>
            </a:r>
            <a:r>
              <a:rPr lang="pl-PL" sz="16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Times New Roman"/>
              </a:rPr>
              <a:t> </a:t>
            </a:r>
            <a:r>
              <a:rPr lang="pl-PL" sz="1600" err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Times New Roman"/>
              </a:rPr>
              <a:t>Enriquettą</a:t>
            </a:r>
            <a:r>
              <a:rPr lang="pl-PL" sz="16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Times New Roman"/>
              </a:rPr>
              <a:t> </a:t>
            </a:r>
            <a:r>
              <a:rPr lang="pl-PL" sz="1600" err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Times New Roman"/>
              </a:rPr>
              <a:t>Sotomayor</a:t>
            </a:r>
            <a:r>
              <a:rPr lang="pl-PL" sz="16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Times New Roman"/>
              </a:rPr>
              <a:t> oraz dziećmi: Anną, Hermanem, Kazimierzem i Janem</a:t>
            </a:r>
            <a:endParaRPr lang="pl-PL" sz="160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22EF52C-D277-D522-B9DF-D65C333FE5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864" y="936495"/>
            <a:ext cx="2493676" cy="3045657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140CAE35-9F69-55E9-B1B3-69E5E5A85888}"/>
              </a:ext>
            </a:extLst>
          </p:cNvPr>
          <p:cNvSpPr txBox="1"/>
          <p:nvPr/>
        </p:nvSpPr>
        <p:spPr>
          <a:xfrm>
            <a:off x="6094218" y="3985091"/>
            <a:ext cx="2740947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l-PL" sz="1600">
                <a:latin typeface="Arial"/>
                <a:cs typeface="Times New Roman"/>
              </a:rPr>
              <a:t>Adam Mickiewicz był przyjacielem Ignacego z czasów studiów, często wymieniał z nim listy. To właśnie Mickiewicz podał Domeyce informację o możliwości pracy w Chile.</a:t>
            </a:r>
            <a:endParaRPr lang="pl-PL"/>
          </a:p>
        </p:txBody>
      </p:sp>
      <p:pic>
        <p:nvPicPr>
          <p:cNvPr id="3" name="Obraz 2" descr="Obraz zawierający symbol, korona, herb, godło&#10;&#10;Zawartość wygenerowana przez AI może być niepoprawna.">
            <a:extLst>
              <a:ext uri="{FF2B5EF4-FFF2-40B4-BE49-F238E27FC236}">
                <a16:creationId xmlns:a16="http://schemas.microsoft.com/office/drawing/2014/main" id="{5DF2E9D8-E1BB-6E16-A69A-088FAD838F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6021" y="1584174"/>
            <a:ext cx="1644040" cy="2042787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02F0A213-0165-DE47-7B4E-303EE9F7AA37}"/>
              </a:ext>
            </a:extLst>
          </p:cNvPr>
          <p:cNvSpPr txBox="1"/>
          <p:nvPr/>
        </p:nvSpPr>
        <p:spPr>
          <a:xfrm>
            <a:off x="3627729" y="3820438"/>
            <a:ext cx="185858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l-PL" sz="1600">
                <a:latin typeface="Arial"/>
                <a:cs typeface="Times New Roman"/>
              </a:rPr>
              <a:t>Herb Szlachecki</a:t>
            </a:r>
            <a:endParaRPr lang="pl-PL" sz="1600">
              <a:latin typeface="Arial"/>
              <a:cs typeface="Times New Roman" pitchFamily="18" charset="0"/>
            </a:endParaRPr>
          </a:p>
          <a:p>
            <a:pPr algn="ctr"/>
            <a:r>
              <a:rPr lang="pl-PL" sz="1600">
                <a:latin typeface="Arial"/>
                <a:cs typeface="Times New Roman"/>
              </a:rPr>
              <a:t>Rodziny Domeyko</a:t>
            </a:r>
            <a:endParaRPr lang="pl-PL" sz="1600">
              <a:latin typeface="Arial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8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D9470EE9-BFDB-C4F8-E8A0-2562FBA47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623" y="197862"/>
            <a:ext cx="5136715" cy="59709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200" b="1" dirty="0" err="1">
                <a:latin typeface="Arial"/>
                <a:ea typeface="Calibri"/>
                <a:cs typeface="Calibri"/>
              </a:rPr>
              <a:t>Edukacja</a:t>
            </a:r>
            <a:r>
              <a:rPr lang="en-US" sz="3200" b="1" dirty="0">
                <a:latin typeface="Arial"/>
                <a:ea typeface="Calibri"/>
                <a:cs typeface="Calibri"/>
              </a:rPr>
              <a:t> </a:t>
            </a:r>
            <a:r>
              <a:rPr lang="en-US" sz="3200" b="1" dirty="0" err="1">
                <a:latin typeface="Arial"/>
                <a:ea typeface="Calibri"/>
                <a:cs typeface="Calibri"/>
              </a:rPr>
              <a:t>Ignacego</a:t>
            </a:r>
            <a:endParaRPr lang="en-US" sz="3200" b="1" dirty="0">
              <a:latin typeface="Arial"/>
              <a:ea typeface="Calibri"/>
              <a:cs typeface="Calibri"/>
            </a:endParaRPr>
          </a:p>
        </p:txBody>
      </p:sp>
      <p:pic>
        <p:nvPicPr>
          <p:cNvPr id="4" name="Obraz 3" descr="Jędrzej Śniadecki – Wikipedia, wolna encyklopedia">
            <a:extLst>
              <a:ext uri="{FF2B5EF4-FFF2-40B4-BE49-F238E27FC236}">
                <a16:creationId xmlns:a16="http://schemas.microsoft.com/office/drawing/2014/main" id="{32EDC352-5016-6C12-AB2E-B3CF019479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188" t="18403" r="21018" b="2"/>
          <a:stretch>
            <a:fillRect/>
          </a:stretch>
        </p:blipFill>
        <p:spPr>
          <a:xfrm>
            <a:off x="729719" y="4530301"/>
            <a:ext cx="1307834" cy="1395980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21ACC525-3655-B0FE-64AA-BDAEA5BD3209}"/>
              </a:ext>
            </a:extLst>
          </p:cNvPr>
          <p:cNvSpPr txBox="1"/>
          <p:nvPr/>
        </p:nvSpPr>
        <p:spPr>
          <a:xfrm>
            <a:off x="93220" y="983296"/>
            <a:ext cx="5328339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800" dirty="0">
                <a:latin typeface="Arial"/>
                <a:cs typeface="Times New Roman"/>
              </a:rPr>
              <a:t>Już w wieku 7 lat Ignacy za sprawą swojego stryja Józefa odkrył swoje zainteresowanie geologią.</a:t>
            </a:r>
          </a:p>
          <a:p>
            <a:endParaRPr lang="pl-PL" sz="1800" dirty="0">
              <a:latin typeface="Arial"/>
              <a:cs typeface="Times New Roman"/>
            </a:endParaRPr>
          </a:p>
          <a:p>
            <a:r>
              <a:rPr lang="pl-PL" sz="1800" dirty="0">
                <a:latin typeface="Arial"/>
                <a:cs typeface="Times New Roman"/>
              </a:rPr>
              <a:t>W roku 1816 rozpoczął studia na wydziale Fizyczno-matematycznym Carskiego Uniwersytetu Wileńskiego mając zaledwie 14 lat, a w 1822 r. obronił pracę magisterską z zakresu matematyki na temat rachunku różniczkowego.</a:t>
            </a:r>
          </a:p>
          <a:p>
            <a:endParaRPr lang="pl-PL" sz="1800" dirty="0">
              <a:latin typeface="Arial"/>
              <a:cs typeface="Times New Roman"/>
            </a:endParaRPr>
          </a:p>
          <a:p>
            <a:r>
              <a:rPr lang="pl-PL" sz="1800" dirty="0">
                <a:latin typeface="Arial"/>
                <a:cs typeface="Times New Roman"/>
              </a:rPr>
              <a:t>Po obronie pracy magisterskiej udał się do Francji gdzie uczęszczał na wykłady najwybitniejszych francuskich uczonych.</a:t>
            </a:r>
          </a:p>
          <a:p>
            <a:endParaRPr lang="pl-PL" sz="1800">
              <a:cs typeface="Times New Roman"/>
            </a:endParaRPr>
          </a:p>
          <a:p>
            <a:endParaRPr lang="pl-PL" sz="1800">
              <a:cs typeface="Times New Roman"/>
            </a:endParaRPr>
          </a:p>
          <a:p>
            <a:endParaRPr lang="pl-PL" sz="1800">
              <a:cs typeface="Times New Roman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42FE66B-DA45-D4A8-BC01-A1636B9BCDE8}"/>
              </a:ext>
            </a:extLst>
          </p:cNvPr>
          <p:cNvSpPr txBox="1"/>
          <p:nvPr/>
        </p:nvSpPr>
        <p:spPr>
          <a:xfrm>
            <a:off x="205828" y="5918635"/>
            <a:ext cx="2379945" cy="10310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l-PL" sz="1500" dirty="0">
                <a:latin typeface="Arial"/>
                <a:cs typeface="Times New Roman"/>
              </a:rPr>
              <a:t>Jędrzej Śniadecki - wykładowca na Uniwersytecie Wileńskim</a:t>
            </a:r>
            <a:endParaRPr lang="pl-PL" sz="1500">
              <a:latin typeface="Arial"/>
              <a:cs typeface="Times New Roman" pitchFamily="18" charset="0"/>
            </a:endParaRPr>
          </a:p>
          <a:p>
            <a:pPr algn="ctr"/>
            <a:endParaRPr lang="pl-PL" sz="1600" dirty="0">
              <a:latin typeface="Arial"/>
              <a:cs typeface="Times New Roman"/>
            </a:endParaRPr>
          </a:p>
        </p:txBody>
      </p:sp>
      <p:pic>
        <p:nvPicPr>
          <p:cNvPr id="5" name="Obraz 4" descr="Léonce ÉLIE DE BEAUMONT">
            <a:extLst>
              <a:ext uri="{FF2B5EF4-FFF2-40B4-BE49-F238E27FC236}">
                <a16:creationId xmlns:a16="http://schemas.microsoft.com/office/drawing/2014/main" id="{C828AB6A-6A43-C1EC-0794-DF34B88911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9441" y="4529872"/>
            <a:ext cx="1301034" cy="1399490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1CEABE18-6A8F-128C-C374-DFC85511E545}"/>
              </a:ext>
            </a:extLst>
          </p:cNvPr>
          <p:cNvSpPr txBox="1"/>
          <p:nvPr/>
        </p:nvSpPr>
        <p:spPr>
          <a:xfrm>
            <a:off x="2509631" y="5928986"/>
            <a:ext cx="2361949" cy="7848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l-PL" sz="1500" dirty="0" err="1">
                <a:latin typeface="Arial"/>
                <a:cs typeface="Arial"/>
              </a:rPr>
              <a:t>Léonce</a:t>
            </a:r>
            <a:r>
              <a:rPr lang="pl-PL" sz="1500" dirty="0">
                <a:latin typeface="Arial"/>
                <a:cs typeface="Arial"/>
              </a:rPr>
              <a:t> </a:t>
            </a:r>
            <a:r>
              <a:rPr lang="pl-PL" sz="1500" dirty="0" err="1">
                <a:latin typeface="Arial"/>
                <a:cs typeface="Arial"/>
              </a:rPr>
              <a:t>Élie</a:t>
            </a:r>
            <a:r>
              <a:rPr lang="pl-PL" sz="1500" dirty="0">
                <a:latin typeface="Arial"/>
                <a:cs typeface="Arial"/>
              </a:rPr>
              <a:t> - geolog </a:t>
            </a:r>
            <a:endParaRPr lang="pl-PL" dirty="0"/>
          </a:p>
          <a:p>
            <a:pPr algn="ctr"/>
            <a:r>
              <a:rPr lang="pl-PL" sz="1500" dirty="0">
                <a:latin typeface="Arial"/>
                <a:cs typeface="Arial"/>
              </a:rPr>
              <a:t>i wykładowca w Szkole Górniczej w Paryżu</a:t>
            </a:r>
            <a:endParaRPr lang="pl-PL"/>
          </a:p>
        </p:txBody>
      </p:sp>
      <p:pic>
        <p:nvPicPr>
          <p:cNvPr id="9" name="Obraz 8" descr="Obraz zawierający tekst, dokument, papier, książka&#10;&#10;Zawartość wygenerowana przez AI może być niepoprawna.">
            <a:extLst>
              <a:ext uri="{FF2B5EF4-FFF2-40B4-BE49-F238E27FC236}">
                <a16:creationId xmlns:a16="http://schemas.microsoft.com/office/drawing/2014/main" id="{15636868-0587-267E-E03F-B4BE5B2A32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1627" y="1"/>
            <a:ext cx="3709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433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8" hidden="1">
            <a:extLst>
              <a:ext uri="{FF2B5EF4-FFF2-40B4-BE49-F238E27FC236}">
                <a16:creationId xmlns:a16="http://schemas.microsoft.com/office/drawing/2014/main" id="{C3D6EC93-F369-413E-AA67-5D4104161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52BC092-551D-4634-3037-FB1311E29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641752"/>
            <a:ext cx="3295650" cy="132343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200" b="1" dirty="0" err="1">
                <a:latin typeface="Arial"/>
                <a:cs typeface="Arial"/>
              </a:rPr>
              <a:t>Towarzystwo</a:t>
            </a:r>
            <a:r>
              <a:rPr lang="en-US" sz="3200" b="1" dirty="0">
                <a:latin typeface="Arial"/>
                <a:cs typeface="Arial"/>
              </a:rPr>
              <a:t> </a:t>
            </a:r>
            <a:r>
              <a:rPr lang="en-US" sz="3200" b="1" dirty="0" err="1">
                <a:latin typeface="Arial"/>
                <a:cs typeface="Arial"/>
              </a:rPr>
              <a:t>Filomatów</a:t>
            </a:r>
            <a:endParaRPr lang="en-US" sz="3200" b="1">
              <a:latin typeface="Arial"/>
              <a:ea typeface="Calibri"/>
              <a:cs typeface="Arial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EF4A31D4-8CEA-7E76-F65D-268CE00DD8B7}"/>
              </a:ext>
            </a:extLst>
          </p:cNvPr>
          <p:cNvSpPr txBox="1"/>
          <p:nvPr/>
        </p:nvSpPr>
        <p:spPr>
          <a:xfrm>
            <a:off x="234512" y="2959185"/>
            <a:ext cx="4083924" cy="335096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US" sz="1800" dirty="0">
                <a:latin typeface="Arial"/>
                <a:cs typeface="Arial"/>
              </a:rPr>
              <a:t>Ignacy </a:t>
            </a:r>
            <a:r>
              <a:rPr lang="en-US" sz="1800" dirty="0" err="1">
                <a:latin typeface="Arial"/>
                <a:cs typeface="Arial"/>
              </a:rPr>
              <a:t>Domeyko</a:t>
            </a:r>
            <a:r>
              <a:rPr lang="en-US" sz="1800" dirty="0">
                <a:latin typeface="Arial"/>
                <a:cs typeface="Arial"/>
              </a:rPr>
              <a:t> </a:t>
            </a:r>
            <a:r>
              <a:rPr lang="en-US" sz="1800" dirty="0" err="1">
                <a:latin typeface="Arial"/>
                <a:cs typeface="Arial"/>
              </a:rPr>
              <a:t>był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ważnym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członkiem</a:t>
            </a:r>
            <a:r>
              <a:rPr lang="en-US" sz="1800" dirty="0">
                <a:latin typeface="Arial"/>
                <a:cs typeface="Arial"/>
              </a:rPr>
              <a:t> </a:t>
            </a:r>
            <a:r>
              <a:rPr lang="en-US" sz="1800" dirty="0" err="1">
                <a:latin typeface="Arial"/>
                <a:cs typeface="Arial"/>
              </a:rPr>
              <a:t>Towarzystwa</a:t>
            </a:r>
            <a:r>
              <a:rPr lang="en-US" sz="1800" dirty="0">
                <a:latin typeface="Arial"/>
                <a:cs typeface="Arial"/>
              </a:rPr>
              <a:t> </a:t>
            </a:r>
            <a:r>
              <a:rPr lang="en-US" sz="1800" dirty="0" err="1">
                <a:latin typeface="Arial"/>
                <a:cs typeface="Arial"/>
              </a:rPr>
              <a:t>Filomatów</a:t>
            </a:r>
            <a:r>
              <a:rPr lang="en-US" sz="1800" dirty="0">
                <a:latin typeface="Arial"/>
                <a:cs typeface="Arial"/>
              </a:rPr>
              <a:t> w Wilnie (od 1819 r.), </a:t>
            </a:r>
            <a:r>
              <a:rPr lang="en-US" sz="1800" dirty="0" err="1">
                <a:latin typeface="Arial"/>
                <a:cs typeface="Arial"/>
              </a:rPr>
              <a:t>tajnego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stowarzyszenia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patriotycznego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skupiającego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młodzież</a:t>
            </a:r>
            <a:r>
              <a:rPr lang="en-US" sz="1800" dirty="0">
                <a:latin typeface="Arial"/>
                <a:cs typeface="Arial"/>
              </a:rPr>
              <a:t>, </a:t>
            </a:r>
            <a:r>
              <a:rPr lang="en-US" sz="1800" dirty="0" err="1">
                <a:latin typeface="Arial"/>
                <a:cs typeface="Arial"/>
              </a:rPr>
              <a:t>które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kładło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nacisk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na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rozwój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moralny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naukowy</a:t>
            </a:r>
            <a:r>
              <a:rPr lang="en-US" sz="1800" dirty="0">
                <a:latin typeface="Arial"/>
                <a:cs typeface="Arial"/>
              </a:rPr>
              <a:t>.</a:t>
            </a:r>
            <a:endParaRPr lang="en-US" sz="18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15" name="Group 10">
            <a:extLst>
              <a:ext uri="{FF2B5EF4-FFF2-40B4-BE49-F238E27FC236}">
                <a16:creationId xmlns:a16="http://schemas.microsoft.com/office/drawing/2014/main" id="{4EA04677-6B2C-40F4-975C-ED91965527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224273" y="0"/>
            <a:ext cx="656039" cy="6857455"/>
            <a:chOff x="5632356" y="0"/>
            <a:chExt cx="874718" cy="6857455"/>
          </a:xfrm>
        </p:grpSpPr>
        <p:sp>
          <p:nvSpPr>
            <p:cNvPr id="12" name="Freeform: Shape 11" hidden="1">
              <a:extLst>
                <a:ext uri="{FF2B5EF4-FFF2-40B4-BE49-F238E27FC236}">
                  <a16:creationId xmlns:a16="http://schemas.microsoft.com/office/drawing/2014/main" id="{3F1ABE2E-F19F-4BD3-B0FA-8A2D8885B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2640986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 hidden="1">
              <a:extLst>
                <a:ext uri="{FF2B5EF4-FFF2-40B4-BE49-F238E27FC236}">
                  <a16:creationId xmlns:a16="http://schemas.microsoft.com/office/drawing/2014/main" id="{C86D0F14-D449-4833-830D-A382829E2D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264098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2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5" name="Obraz 4" descr="Obraz zawierający tekst, książka, papier, sztuka&#10;&#10;Zawartość wygenerowana przez AI może być niepoprawna.">
            <a:extLst>
              <a:ext uri="{FF2B5EF4-FFF2-40B4-BE49-F238E27FC236}">
                <a16:creationId xmlns:a16="http://schemas.microsoft.com/office/drawing/2014/main" id="{B0D5E05A-22C5-974A-ABA5-95AB7CB94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3050" y="-3284"/>
            <a:ext cx="4722100" cy="686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9756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46C69D7D-FFAA-F99D-7FF5-C60FEB278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509" y="723898"/>
            <a:ext cx="4757771" cy="14954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200" b="1" dirty="0" err="1">
                <a:latin typeface="Arial"/>
                <a:cs typeface="Arial"/>
              </a:rPr>
              <a:t>Domeyko</a:t>
            </a:r>
            <a:r>
              <a:rPr lang="en-US" sz="3200" b="1" dirty="0">
                <a:latin typeface="Arial"/>
                <a:cs typeface="Arial"/>
              </a:rPr>
              <a:t> w </a:t>
            </a:r>
            <a:r>
              <a:rPr lang="en-US" sz="3200" b="1" dirty="0" err="1">
                <a:latin typeface="Arial"/>
                <a:cs typeface="Arial"/>
              </a:rPr>
              <a:t>Towarzystwie</a:t>
            </a:r>
            <a:r>
              <a:rPr lang="en-US" sz="3200" b="1" dirty="0">
                <a:latin typeface="Arial"/>
                <a:cs typeface="Arial"/>
              </a:rPr>
              <a:t> </a:t>
            </a:r>
            <a:r>
              <a:rPr lang="en-US" sz="3200" b="1" dirty="0" err="1">
                <a:latin typeface="Arial"/>
                <a:cs typeface="Arial"/>
              </a:rPr>
              <a:t>Filomatów</a:t>
            </a:r>
            <a:endParaRPr lang="en-US" sz="3200" b="1" dirty="0">
              <a:latin typeface="Arial"/>
              <a:cs typeface="Arial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47B59E8B-E433-B3CA-D648-199C98EDEF66}"/>
              </a:ext>
            </a:extLst>
          </p:cNvPr>
          <p:cNvSpPr txBox="1"/>
          <p:nvPr/>
        </p:nvSpPr>
        <p:spPr>
          <a:xfrm>
            <a:off x="627510" y="2405067"/>
            <a:ext cx="4501582" cy="372903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US" sz="1800" dirty="0">
                <a:latin typeface="Arial"/>
                <a:cs typeface="Arial"/>
              </a:rPr>
              <a:t>Ignacy </a:t>
            </a:r>
            <a:r>
              <a:rPr lang="en-US" sz="1800" err="1">
                <a:latin typeface="Arial"/>
                <a:cs typeface="Arial"/>
              </a:rPr>
              <a:t>był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kierownikiem</a:t>
            </a:r>
            <a:r>
              <a:rPr lang="en-US" sz="1800" i="0" dirty="0">
                <a:latin typeface="Arial"/>
                <a:cs typeface="Arial"/>
              </a:rPr>
              <a:t> </a:t>
            </a:r>
            <a:r>
              <a:rPr lang="en-US" sz="1800" i="0" err="1">
                <a:latin typeface="Arial"/>
                <a:cs typeface="Arial"/>
              </a:rPr>
              <a:t>działu</a:t>
            </a:r>
            <a:r>
              <a:rPr lang="en-US" sz="1800" i="0" dirty="0">
                <a:latin typeface="Arial"/>
                <a:cs typeface="Arial"/>
              </a:rPr>
              <a:t> </a:t>
            </a:r>
            <a:r>
              <a:rPr lang="en-US" sz="1800" i="0" err="1">
                <a:latin typeface="Arial"/>
                <a:cs typeface="Arial"/>
              </a:rPr>
              <a:t>przyrodniczego</a:t>
            </a:r>
            <a:r>
              <a:rPr lang="en-US" sz="1800" dirty="0">
                <a:latin typeface="Arial"/>
                <a:cs typeface="Arial"/>
              </a:rPr>
              <a:t>. Po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ukończeniu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studiów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. W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następstwie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działalności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filomackiej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objęty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został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śledztwem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w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sprawie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towarzystwa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.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Ostrzeżony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przez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 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Onufrego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Pietraszkiewicza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 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zdążył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spalić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wiążące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go z nim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dokumenty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, ale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i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tak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znalazł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się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wraz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z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dwustu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innymi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aresztantami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w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klasztorze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</a:t>
            </a:r>
            <a:r>
              <a:rPr lang="en-US" sz="1800" err="1">
                <a:highlight>
                  <a:srgbClr val="FFFFFF"/>
                </a:highlight>
                <a:latin typeface="Arial"/>
                <a:cs typeface="Arial"/>
              </a:rPr>
              <a:t>bazylianów</a:t>
            </a:r>
            <a:r>
              <a:rPr lang="en-US" sz="1800" dirty="0">
                <a:highlight>
                  <a:srgbClr val="FFFFFF"/>
                </a:highlight>
                <a:latin typeface="Arial"/>
                <a:cs typeface="Arial"/>
              </a:rPr>
              <a:t> w Wilnie.</a:t>
            </a:r>
            <a:endParaRPr lang="en-US" sz="1800" dirty="0">
              <a:latin typeface="Arial"/>
              <a:cs typeface="Arial"/>
            </a:endParaRPr>
          </a:p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>
              <a:latin typeface="+mn-lt"/>
            </a:endParaRPr>
          </a:p>
        </p:txBody>
      </p:sp>
      <p:pic>
        <p:nvPicPr>
          <p:cNvPr id="3" name="Obraz 2" descr="Obraz zawierający Ludzka twarz, osoba, ubrania, szkic&#10;&#10;Zawartość wygenerowana przez AI może być niepoprawna.">
            <a:extLst>
              <a:ext uri="{FF2B5EF4-FFF2-40B4-BE49-F238E27FC236}">
                <a16:creationId xmlns:a16="http://schemas.microsoft.com/office/drawing/2014/main" id="{C01B0A3C-EF0B-55E7-B92A-FF76AEA13B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27" r="20827"/>
          <a:stretch>
            <a:fillRect/>
          </a:stretch>
        </p:blipFill>
        <p:spPr>
          <a:xfrm>
            <a:off x="5399580" y="10"/>
            <a:ext cx="3744420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852478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Pokaz na ekranie (4:3)</PresentationFormat>
  <Slides>16</Slides>
  <Notes>7</Notes>
  <HiddenSlides>0</HiddenSlide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17" baseType="lpstr">
      <vt:lpstr>Motyw pakietu Office</vt:lpstr>
      <vt:lpstr>Polscy naukowcy, odkrywcy i wynalazcy</vt:lpstr>
      <vt:lpstr>Informacja w pigułce</vt:lpstr>
      <vt:lpstr>Polska - kalendarium</vt:lpstr>
      <vt:lpstr>Domeyko -  kalendarium </vt:lpstr>
      <vt:lpstr>Dwór Domeyki w Niedźwiadce Wielkiej</vt:lpstr>
      <vt:lpstr>Najbliższa rodzina, przyjaciele</vt:lpstr>
      <vt:lpstr>Edukacja Ignacego</vt:lpstr>
      <vt:lpstr>Towarzystwo Filomatów</vt:lpstr>
      <vt:lpstr>Domeyko w Towarzystwie Filomatów</vt:lpstr>
      <vt:lpstr>Powstanie Listopadowe</vt:lpstr>
      <vt:lpstr>Emigracja: Niemcy</vt:lpstr>
      <vt:lpstr>Działalność w Chile</vt:lpstr>
      <vt:lpstr>Osiągnięcia w Chile</vt:lpstr>
      <vt:lpstr>Upamiętnienie</vt:lpstr>
      <vt:lpstr>Źródła</vt:lpstr>
      <vt:lpstr>Polscy naukowcy, odkrywcy i wynalazcy</vt:lpstr>
    </vt:vector>
  </TitlesOfParts>
  <Company>SPI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techniki wydobywania wiedzy  dla celów zarządzania Marzena NOWAKOWSKA, Elżbieta ZAJĄC2  dr Marzena Nowakowska - Politechnika Świętokrzyska, Studium Podstaw Informatyki, Aleja Tysiąclecia Państwa Polskiego 3, PL- 25314 Kielce, 2 dr Elżbieta Zając  Akademia Świętokrzyska, Instytut Matematyki, ul. Świętokrzyska 15, PL  25314 Kielce; ezajac@pu.kielce.pl</dc:title>
  <dc:creator>Nowakowska</dc:creator>
  <cp:revision>341</cp:revision>
  <cp:lastPrinted>2002-06-22T14:15:10Z</cp:lastPrinted>
  <dcterms:created xsi:type="dcterms:W3CDTF">2002-01-07T16:06:39Z</dcterms:created>
  <dcterms:modified xsi:type="dcterms:W3CDTF">2025-12-08T19:47:14Z</dcterms:modified>
</cp:coreProperties>
</file>