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3" r:id="rId2"/>
    <p:sldId id="288" r:id="rId3"/>
    <p:sldId id="302" r:id="rId4"/>
    <p:sldId id="303" r:id="rId5"/>
    <p:sldId id="304" r:id="rId6"/>
    <p:sldId id="307" r:id="rId7"/>
    <p:sldId id="305" r:id="rId8"/>
    <p:sldId id="308" r:id="rId9"/>
    <p:sldId id="318" r:id="rId10"/>
    <p:sldId id="309" r:id="rId11"/>
    <p:sldId id="313" r:id="rId12"/>
    <p:sldId id="314" r:id="rId13"/>
    <p:sldId id="310" r:id="rId14"/>
    <p:sldId id="311" r:id="rId15"/>
    <p:sldId id="319" r:id="rId16"/>
    <p:sldId id="312" r:id="rId17"/>
    <p:sldId id="315" r:id="rId18"/>
    <p:sldId id="317" r:id="rId19"/>
    <p:sldId id="316" r:id="rId20"/>
    <p:sldId id="320" r:id="rId2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CCFFFF"/>
    <a:srgbClr val="99FFCC"/>
    <a:srgbClr val="0033CC"/>
    <a:srgbClr val="FFFF99"/>
    <a:srgbClr val="990099"/>
    <a:srgbClr val="4D4D4D"/>
    <a:srgbClr val="777777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82" d="100"/>
          <a:sy n="82" d="100"/>
        </p:scale>
        <p:origin x="3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F53132-3504-486D-A452-F55B36EE80F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wzorce stylu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8788F3-F89A-46CC-A96D-924ED376742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586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C5A0A-479C-4F98-88CD-847DAADB9623}" type="slidenum">
              <a:rPr lang="pl-PL"/>
              <a:pPr/>
              <a:t>1</a:t>
            </a:fld>
            <a:endParaRPr lang="pl-PL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82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10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11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12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13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6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14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9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15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29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16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02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17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6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18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84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19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2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6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20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3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0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4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5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1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6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7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8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9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21FE-79A3-43B4-85E1-68782F79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B63-63B0-442A-AE55-6D082E97C5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C23-998E-45A1-B910-7D8CDD37FB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A693-A6A9-42DC-80D5-23CFB9FBBC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BCB-1CA3-4A08-9521-980171E638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CBB5-81BF-475D-924F-4217723389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4F09-3092-4401-BD69-4351EFE53C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7FB1-74B4-4AD6-902E-FC37D7F2B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94B5-3E8C-4304-9CB9-A62658D799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254-A311-47EC-A1BB-144603FE31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D1A-FFAC-4DF0-AC8C-85EE1048DA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DDBB-E7DF-4D79-B787-B35CBE9772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tanis%C5%82aw_Ula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/search?q=everett++cornelius+scientist+picture&amp;udm=2&amp;tbs=rimg:CVK3WMfyqV8FYTX2dBqeC8BksgIAwAIA2AIA4AIA&amp;hl=pl&amp;sa=X&amp;ved=2ahUKEwj_0r642_mIAxUERVUIHYXXDy0QuIIBegQIABA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825" y="390809"/>
            <a:ext cx="8892480" cy="1080120"/>
          </a:xfrm>
        </p:spPr>
        <p:txBody>
          <a:bodyPr>
            <a:normAutofit/>
          </a:bodyPr>
          <a:lstStyle/>
          <a:p>
            <a:r>
              <a:rPr lang="pl-PL" sz="3800" b="1" dirty="0">
                <a:latin typeface="Arial" pitchFamily="34" charset="0"/>
              </a:rPr>
              <a:t>Polscy uczeni, odkrywcy i wynalazcy</a:t>
            </a:r>
            <a:endParaRPr lang="en-US" sz="3800" dirty="0">
              <a:latin typeface="Arial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724400"/>
            <a:ext cx="6767513" cy="1728788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2000" b="1" dirty="0">
                <a:solidFill>
                  <a:schemeClr val="tx1"/>
                </a:solidFill>
                <a:latin typeface="Arial" pitchFamily="34" charset="0"/>
              </a:rPr>
              <a:t>Marzena Nowakowska</a:t>
            </a:r>
          </a:p>
          <a:p>
            <a:pPr algn="l"/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Katedra Technologii Informatycznych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Wydział Zarządzania i Modelowania Komputerowego</a:t>
            </a:r>
          </a:p>
          <a:p>
            <a:pPr algn="l"/>
            <a:r>
              <a:rPr lang="pl-PL" sz="2000" b="1" dirty="0">
                <a:solidFill>
                  <a:schemeClr val="tx1"/>
                </a:solidFill>
                <a:latin typeface="Arial" pitchFamily="34" charset="0"/>
              </a:rPr>
              <a:t>Politechnika Świętokrzyska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spimn@tu.kielce.pl</a:t>
            </a:r>
            <a:endParaRPr lang="pl-P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9750" y="5084763"/>
          <a:ext cx="850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Obraz - mapa bitowa" r:id="rId4" imgW="3734321" imgH="4009524" progId="PBrush">
                  <p:embed/>
                </p:oleObj>
              </mc:Choice>
              <mc:Fallback>
                <p:oleObj name="Obraz - mapa bitowa" r:id="rId4" imgW="3734321" imgH="4009524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084763"/>
                        <a:ext cx="850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1988840"/>
            <a:ext cx="889248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Stanisław </a:t>
            </a:r>
            <a:r>
              <a:rPr kumimoji="0" lang="pl-PL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Ulam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Projekt Manhattan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323528" y="836712"/>
            <a:ext cx="3456384" cy="2376264"/>
            <a:chOff x="323528" y="836712"/>
            <a:chExt cx="3456384" cy="2376264"/>
          </a:xfrm>
        </p:grpSpPr>
        <p:pic>
          <p:nvPicPr>
            <p:cNvPr id="3" name="Obraz 2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836712"/>
              <a:ext cx="345638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pole tekstowe 3"/>
            <p:cNvSpPr txBox="1"/>
            <p:nvPr/>
          </p:nvSpPr>
          <p:spPr>
            <a:xfrm>
              <a:off x="2555776" y="980728"/>
              <a:ext cx="11272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800" dirty="0">
                  <a:latin typeface="+mn-lt"/>
                </a:rPr>
                <a:t>Ok. 54 km</a:t>
              </a:r>
              <a:endParaRPr lang="en-GB" sz="1800" dirty="0">
                <a:latin typeface="+mn-lt"/>
              </a:endParaRPr>
            </a:p>
          </p:txBody>
        </p:sp>
      </p:grpSp>
      <p:pic>
        <p:nvPicPr>
          <p:cNvPr id="6" name="Obraz 5" descr="Stanisław Ulam – Wikipedia, wolna encykloped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764704"/>
            <a:ext cx="1872208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764704"/>
            <a:ext cx="17281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504" y="3368749"/>
            <a:ext cx="88924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Wielka </a:t>
            </a:r>
            <a:r>
              <a:rPr kumimoji="0" 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presja</a:t>
            </a:r>
            <a:r>
              <a:rPr kumimoji="0" 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wśród pracowników spowodowana dwoma aspektami: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sz="1800" dirty="0">
                <a:latin typeface="+mj-lt"/>
                <a:ea typeface="Calibri" pitchFamily="34" charset="0"/>
                <a:cs typeface="Calibri" pitchFamily="34" charset="0"/>
              </a:rPr>
              <a:t>wynik decyduje o odwróceniu losów wojny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sz="1800" dirty="0">
                <a:latin typeface="+mj-lt"/>
                <a:ea typeface="Calibri" pitchFamily="34" charset="0"/>
                <a:cs typeface="Calibri" pitchFamily="34" charset="0"/>
              </a:rPr>
              <a:t>p</a:t>
            </a:r>
            <a:r>
              <a:rPr kumimoji="0" 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rzeznaczenie na Projekt niespotykanych do tej pory ogromnych pieniędzy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>
                <a:latin typeface="+mj-lt"/>
                <a:ea typeface="Calibri" pitchFamily="34" charset="0"/>
                <a:cs typeface="Calibri" pitchFamily="34" charset="0"/>
              </a:rPr>
              <a:t>Koszt</a:t>
            </a:r>
            <a:r>
              <a:rPr lang="pl-PL" sz="1800" dirty="0">
                <a:latin typeface="+mj-lt"/>
                <a:ea typeface="Calibri" pitchFamily="34" charset="0"/>
                <a:cs typeface="Calibri" pitchFamily="34" charset="0"/>
              </a:rPr>
              <a:t>: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sz="1800" dirty="0">
                <a:latin typeface="+mj-lt"/>
                <a:ea typeface="Calibri" pitchFamily="34" charset="0"/>
                <a:cs typeface="Calibri" pitchFamily="34" charset="0"/>
              </a:rPr>
              <a:t>w trakcie trwania projektu: 2 miliardy dolarów;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l-PL" sz="1800" dirty="0">
                <a:latin typeface="+mj-lt"/>
                <a:ea typeface="Calibri" pitchFamily="34" charset="0"/>
                <a:cs typeface="Calibri" pitchFamily="34" charset="0"/>
              </a:rPr>
              <a:t>obecnie, uwzględniając wskaźnik CPI (Consumer </a:t>
            </a:r>
            <a:r>
              <a:rPr lang="pl-PL" sz="1800" dirty="0" err="1">
                <a:latin typeface="+mj-lt"/>
                <a:ea typeface="Calibri" pitchFamily="34" charset="0"/>
                <a:cs typeface="Calibri" pitchFamily="34" charset="0"/>
              </a:rPr>
              <a:t>Price</a:t>
            </a:r>
            <a:r>
              <a:rPr lang="pl-PL" sz="18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pl-PL" sz="1800" dirty="0" err="1">
                <a:latin typeface="+mj-lt"/>
                <a:ea typeface="Calibri" pitchFamily="34" charset="0"/>
                <a:cs typeface="Calibri" pitchFamily="34" charset="0"/>
              </a:rPr>
              <a:t>Index</a:t>
            </a:r>
            <a:r>
              <a:rPr lang="pl-PL" sz="1800" dirty="0">
                <a:latin typeface="+mj-lt"/>
                <a:ea typeface="Calibri" pitchFamily="34" charset="0"/>
                <a:cs typeface="Calibri" pitchFamily="34" charset="0"/>
              </a:rPr>
              <a:t>, wzrost cen towarów i usług konsumpcyjnych) - 23 miliardy dolarów (dochody budżetu Polski 303 miliardy dolarów).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>
                <a:latin typeface="+mj-lt"/>
                <a:ea typeface="Calibri" pitchFamily="34" charset="0"/>
                <a:cs typeface="Calibri" pitchFamily="34" charset="0"/>
              </a:rPr>
              <a:t>Zatrudnienie</a:t>
            </a:r>
            <a:r>
              <a:rPr lang="pl-PL" sz="1800" dirty="0">
                <a:latin typeface="+mj-lt"/>
                <a:ea typeface="Calibri" pitchFamily="34" charset="0"/>
                <a:cs typeface="Calibri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Do roku 1944, 6 000 naukowców i inżynierów z czołowych uniwersytetów oraz laboratoriów badań przemysłowych.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Wybrani naukowcy Projektu Manhattan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1520" y="3984159"/>
            <a:ext cx="86044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Robert Oppenheimer;  Amerykanin, dyrektor naukowy projektu, fizyk teoretyczny, uważany za ojca bomby atomowej 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Niels Bohr; Duńczyk, fizyk, nagroda Nobla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James </a:t>
            </a:r>
            <a:r>
              <a:rPr kumimoji="0" 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Chadwick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, Anglik,  fizyk, nagroda Nobla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Enrico Fermi,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Włoch, fizyk, nagroda Nobla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Erwin </a:t>
            </a:r>
            <a:r>
              <a:rPr kumimoji="0" 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Schrödinger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, Austriak, fizyk teoretyk</a:t>
            </a:r>
            <a:r>
              <a:rPr kumimoji="0" lang="pl-PL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(eksperyment myślowy: kot </a:t>
            </a:r>
            <a:r>
              <a:rPr kumimoji="0" 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Schrödingera</a:t>
            </a:r>
            <a:r>
              <a:rPr lang="pl-PL" sz="1600" dirty="0">
                <a:latin typeface="+mn-lt"/>
                <a:ea typeface="Calibri" pitchFamily="34" charset="0"/>
                <a:cs typeface="Calibri" pitchFamily="34" charset="0"/>
              </a:rPr>
              <a:t>), nagroda Nobla 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Max </a:t>
            </a:r>
            <a:r>
              <a:rPr kumimoji="0" 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Born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; Niemiec, fizyk i matematyk, nagroda Nobla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Maria </a:t>
            </a:r>
            <a:r>
              <a:rPr kumimoji="0" 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Goeppert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 Mayer, Niemka, fizyk teoretyk, nagroda Nobla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Richard Feynman, Amerykanin, fizyk teoretyk, nagroda Nobla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John von Neumann, Węgier, matematyk, informatyk, inżynier, chemik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9" name="Obraz 8" descr="Conoce 5 curiosidades sobre Robert Oppenheimer, considerado el &quot;padre de la  bomba atómica&quot; | National Geograph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20688"/>
            <a:ext cx="1368152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Gado/Gado via Getty Imag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620688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Sir James Chadwick Quotes - 9 Science Quotes - Dictionary of Science  Quotations and Scientist Quot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20688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Enrico Fermi, urodzony we Włoszech amerykański fizyk jądrowy, ok. 1938 r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692696"/>
            <a:ext cx="1042472" cy="14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Erwin Schrödinger - Geniuses"/>
          <p:cNvPicPr/>
          <p:nvPr/>
        </p:nvPicPr>
        <p:blipFill>
          <a:blip r:embed="rId7" cstate="print"/>
          <a:srcRect r="12526"/>
          <a:stretch>
            <a:fillRect/>
          </a:stretch>
        </p:blipFill>
        <p:spPr bwMode="auto">
          <a:xfrm>
            <a:off x="539552" y="2348880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Max Born and the statistical interpretation of the Wave Function | SciHi  Blo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204864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Richard Feynman - Filmweb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2276872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Maria Goeppert-Mayer, nuclear physicist - Stock Image - C056/6790 - Science  Photo Library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2276872"/>
            <a:ext cx="1224960" cy="15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John von Neumann – Game Theory and the Digital Computer | SciHi Blo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5198" y="2266246"/>
            <a:ext cx="1224135" cy="1594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Bomba atomowa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Obraz 2" descr="Trinity: Why It Really Mattered | The National WWII Museum | New Orlean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836712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Czerpie energię z reakcji rozszczepienia ciężkich jąder atomowych (np. uranu lub plutonu) na lżejsze pod wpływem bombardowania neutronami. Rozpadające się jądra emitują kolejne neutrony, które bombardują inne jądra, co wywołuje reakcję łańcuchową.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Niszczycielska energia powstaje w wyniku reakcji łańcuchowej rozszczepienia jąder ciężkich pierwiastków np. uranu i plutonu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519042" y="3068960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latin typeface="+mj-lt"/>
              </a:rPr>
              <a:t>1945 - zakończenie produkcji pierwszej bomby atomowej. </a:t>
            </a:r>
          </a:p>
          <a:p>
            <a:r>
              <a:rPr lang="pl-PL" sz="1800" dirty="0">
                <a:latin typeface="+mj-lt"/>
              </a:rPr>
              <a:t>1945, 16 lipca, 5:30, pustynny poligon wojskowy w stanie Nowy Meksyk - pierwszy naziemny test broni atomowej (eksplozja), </a:t>
            </a:r>
          </a:p>
          <a:p>
            <a:r>
              <a:rPr lang="pl-PL" sz="1800" dirty="0">
                <a:latin typeface="+mj-lt"/>
              </a:rPr>
              <a:t>siłę około 20 kiloton</a:t>
            </a:r>
          </a:p>
          <a:p>
            <a:endParaRPr lang="pl-PL" sz="1800" dirty="0">
              <a:latin typeface="+mj-lt"/>
            </a:endParaRPr>
          </a:p>
          <a:p>
            <a:r>
              <a:rPr lang="pl-PL" sz="1800" dirty="0">
                <a:latin typeface="+mj-lt"/>
              </a:rPr>
              <a:t>Test miał nazwę </a:t>
            </a:r>
            <a:r>
              <a:rPr lang="pl-PL" sz="1800" dirty="0" err="1">
                <a:latin typeface="+mj-lt"/>
              </a:rPr>
              <a:t>Trinity</a:t>
            </a:r>
            <a:r>
              <a:rPr lang="pl-PL" sz="1800" dirty="0">
                <a:latin typeface="+mj-lt"/>
              </a:rPr>
              <a:t> (ang. </a:t>
            </a:r>
            <a:r>
              <a:rPr lang="pl-PL" sz="1800" i="1" dirty="0">
                <a:latin typeface="+mj-lt"/>
              </a:rPr>
              <a:t>Trójca</a:t>
            </a:r>
            <a:r>
              <a:rPr lang="pl-PL" sz="1800" dirty="0">
                <a:latin typeface="+mj-lt"/>
              </a:rPr>
              <a:t>) nadaną przez Roberta Oppenheimera.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67544" y="566124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800" dirty="0">
                <a:solidFill>
                  <a:srgbClr val="C00000"/>
                </a:solidFill>
                <a:latin typeface="Calibri"/>
              </a:rPr>
              <a:t>Test </a:t>
            </a:r>
            <a:r>
              <a:rPr lang="pl-PL" sz="1800" dirty="0" err="1">
                <a:solidFill>
                  <a:srgbClr val="C00000"/>
                </a:solidFill>
                <a:latin typeface="Calibri"/>
              </a:rPr>
              <a:t>Trinity</a:t>
            </a:r>
            <a:r>
              <a:rPr lang="pl-PL" sz="1800" dirty="0">
                <a:solidFill>
                  <a:srgbClr val="C00000"/>
                </a:solidFill>
                <a:latin typeface="Calibri"/>
              </a:rPr>
              <a:t> to moment kulminacyjny programu prac nad bronią jądrową</a:t>
            </a:r>
            <a:endParaRPr lang="en-GB" sz="1800" dirty="0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83096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Little Boy i </a:t>
            </a:r>
            <a:r>
              <a:rPr lang="pl-PL" sz="3600" b="1" dirty="0" err="1">
                <a:latin typeface="Arial" pitchFamily="34" charset="0"/>
              </a:rPr>
              <a:t>Fat</a:t>
            </a:r>
            <a:r>
              <a:rPr lang="pl-PL" sz="3600" b="1" dirty="0">
                <a:latin typeface="Arial" pitchFamily="34" charset="0"/>
              </a:rPr>
              <a:t> Man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Obraz 2" descr="Bomba Little Boy zrzucona na Hiroszimę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7"/>
            <a:ext cx="3024336" cy="21602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347864" y="908720"/>
            <a:ext cx="295232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6 sierpnia 1945 na Hiroszimę zrzucono bombę „Little Boy”;  miała moc wybuchu ok. 13-15 kiloton.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Liczba ofiar: ~250 tysięcy.</a:t>
            </a:r>
            <a:endParaRPr kumimoji="0" lang="pl-PL" sz="2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434730" y="3691771"/>
            <a:ext cx="2520280" cy="247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9 sierpnia 1945 na Nagasaki zrzucono bombę </a:t>
            </a:r>
            <a:r>
              <a:rPr kumimoji="0" lang="pl-PL" sz="2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„Fa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 Man”; miała moc wybuchu</a:t>
            </a:r>
            <a:r>
              <a:rPr kumimoji="0" lang="pl-PL" sz="22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20 kiloton.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Liczba ofiar: 74 tysiące.</a:t>
            </a:r>
            <a:endParaRPr kumimoji="0" lang="pl-PL" sz="2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https://upload.wikimedia.org/wikipedia/commons/thumb/0/06/Japan_map_hiroshima_nagasaki.png/220px-Japan_map_hiroshima_nagasa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2095500" cy="3052565"/>
          </a:xfrm>
          <a:prstGeom prst="rect">
            <a:avLst/>
          </a:prstGeom>
          <a:noFill/>
        </p:spPr>
      </p:pic>
      <p:pic>
        <p:nvPicPr>
          <p:cNvPr id="2052" name="Picture 4" descr="Ilustrac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4" y="3856602"/>
            <a:ext cx="3158759" cy="209267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83096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Praca nad bombą wodorową w Los Alamos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131840" y="764704"/>
            <a:ext cx="396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Szef zespołu: Edward Teller, Węgier, fizyk teoretyk, inżynier chemik</a:t>
            </a:r>
          </a:p>
        </p:txBody>
      </p:sp>
      <p:pic>
        <p:nvPicPr>
          <p:cNvPr id="4" name="Obraz 3" descr="Edward Teller - Wikiped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92696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George Gamow | Autor: Wszystkie książki, wywiady, artykuły | Lubimyczytać.p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979712" y="1484784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pl-PL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Zastępcy:</a:t>
            </a:r>
          </a:p>
          <a:p>
            <a:pPr marL="228600" lvl="0" indent="-228600" eaLnBrk="1" hangingPunct="1">
              <a:buFont typeface="Arial" pitchFamily="34" charset="0"/>
              <a:buChar char="•"/>
            </a:pPr>
            <a:r>
              <a:rPr lang="pl-PL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Stanisław </a:t>
            </a:r>
            <a:r>
              <a:rPr lang="pl-PL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Ulam</a:t>
            </a:r>
            <a:endParaRPr lang="pl-PL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28600" lvl="0" indent="-228600" eaLnBrk="1" hangingPunct="1">
              <a:buFont typeface="Arial" pitchFamily="34" charset="0"/>
              <a:buChar char="•"/>
            </a:pPr>
            <a:r>
              <a:rPr lang="pl-PL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George </a:t>
            </a:r>
            <a:r>
              <a:rPr lang="pl-PL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Gramow</a:t>
            </a:r>
            <a:r>
              <a:rPr lang="pl-PL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Rosjanin, fizyk teoretyk i kosmolog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3212976"/>
            <a:ext cx="48245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3300"/>
                </a:solidFill>
                <a:latin typeface="+mj-lt"/>
              </a:rPr>
              <a:t>Bezpośredni wkład w skonstruowanie broni termojądrowej </a:t>
            </a:r>
            <a:r>
              <a:rPr lang="pl-PL" sz="2200" dirty="0" err="1">
                <a:solidFill>
                  <a:srgbClr val="003300"/>
                </a:solidFill>
                <a:latin typeface="+mj-lt"/>
              </a:rPr>
              <a:t>Ulama</a:t>
            </a:r>
            <a:r>
              <a:rPr lang="pl-PL" sz="2200" dirty="0">
                <a:solidFill>
                  <a:srgbClr val="003300"/>
                </a:solidFill>
                <a:latin typeface="+mj-lt"/>
              </a:rPr>
              <a:t> polegał na wymyśleniu zapłonu do niej. Teller dodał kilka swoich pomysłów. </a:t>
            </a:r>
          </a:p>
          <a:p>
            <a:r>
              <a:rPr lang="pl-PL" sz="2200" dirty="0">
                <a:solidFill>
                  <a:srgbClr val="003300"/>
                </a:solidFill>
                <a:latin typeface="+mj-lt"/>
              </a:rPr>
              <a:t>Powstaje raport zawierający opracowane przez naukowców rozwiązania (konfiguracja </a:t>
            </a:r>
            <a:r>
              <a:rPr lang="pl-PL" sz="2200" dirty="0" err="1">
                <a:solidFill>
                  <a:srgbClr val="003300"/>
                </a:solidFill>
                <a:latin typeface="+mj-lt"/>
              </a:rPr>
              <a:t>Tellera-Ulama</a:t>
            </a:r>
            <a:r>
              <a:rPr lang="pl-PL" sz="2200" dirty="0">
                <a:solidFill>
                  <a:srgbClr val="003300"/>
                </a:solidFill>
                <a:latin typeface="+mj-lt"/>
              </a:rPr>
              <a:t>).</a:t>
            </a:r>
            <a:endParaRPr lang="en-GB" sz="22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364088" y="335699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+mj-lt"/>
              </a:rPr>
              <a:t>Budowa pierwszej na świecie bomby wodorowej </a:t>
            </a:r>
            <a:r>
              <a:rPr lang="pl-PL" dirty="0" err="1">
                <a:solidFill>
                  <a:srgbClr val="C00000"/>
                </a:solidFill>
                <a:latin typeface="+mj-lt"/>
              </a:rPr>
              <a:t>Ivy</a:t>
            </a:r>
            <a:r>
              <a:rPr lang="pl-PL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dirty="0" err="1">
                <a:solidFill>
                  <a:srgbClr val="C00000"/>
                </a:solidFill>
                <a:latin typeface="+mj-lt"/>
              </a:rPr>
              <a:t>Mike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1520" y="5733256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Noblista Hans </a:t>
            </a:r>
            <a:r>
              <a:rPr kumimoji="0" lang="pl-PL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Bethe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„Powiedziałbym , że to </a:t>
            </a:r>
            <a:r>
              <a:rPr kumimoji="0" lang="pl-PL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Ulam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jest ojcem bomby wodorowej, a Edward  matką, bo nosił to dziecko całkiem długo”.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Bomba wodorowa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7504" y="54868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rgbClr val="0000FF"/>
                </a:solidFill>
                <a:latin typeface="+mj-lt"/>
              </a:rPr>
              <a:t>Inaczej ładunek termojądrowy. </a:t>
            </a:r>
            <a:r>
              <a:rPr lang="pl-PL" sz="1800" b="1" dirty="0">
                <a:solidFill>
                  <a:srgbClr val="0000FF"/>
                </a:solidFill>
                <a:latin typeface="+mj-lt"/>
              </a:rPr>
              <a:t>Energia wybuchu powstaje wskutek niekontrolowanej, samopodtrzymującej się reakcji łańcuchowej - izotopy wodoru łączą się pod wpływem bardzo wysokiej temperatury. W wyniku reakcji powstaje hel. Dochodzi do fuzji nuklearnej</a:t>
            </a:r>
            <a:r>
              <a:rPr lang="pl-PL" sz="1800" dirty="0">
                <a:solidFill>
                  <a:srgbClr val="0000FF"/>
                </a:solidFill>
                <a:latin typeface="+mj-lt"/>
              </a:rPr>
              <a:t>. </a:t>
            </a:r>
          </a:p>
          <a:p>
            <a:r>
              <a:rPr lang="pl-PL" sz="1800" dirty="0">
                <a:solidFill>
                  <a:srgbClr val="0000FF"/>
                </a:solidFill>
                <a:latin typeface="+mj-lt"/>
              </a:rPr>
              <a:t>O potężnej mocy bomby wodorowej świadczy najlepiej fakt, że siła eksplozji pierwszej broni tego typu odpowiadała sile 700 bomb zrzuconych na Hiroszimę.</a:t>
            </a:r>
            <a:endParaRPr lang="en-GB" sz="18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547664" y="4221088"/>
            <a:ext cx="5793354" cy="2531210"/>
            <a:chOff x="467544" y="3933056"/>
            <a:chExt cx="5793354" cy="2531210"/>
          </a:xfrm>
        </p:grpSpPr>
        <p:pic>
          <p:nvPicPr>
            <p:cNvPr id="5" name="Obraz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933056"/>
              <a:ext cx="5793354" cy="253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Elipsa 5"/>
            <p:cNvSpPr/>
            <p:nvPr/>
          </p:nvSpPr>
          <p:spPr>
            <a:xfrm>
              <a:off x="5580112" y="4653136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Obraz 3" descr="Eksplozja bomby wodorowej Ivy Mik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3924797" cy="20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499992" y="2060848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latin typeface="+mj-lt"/>
              </a:rPr>
              <a:t>1952, wg czasu GMT 31 października, 19:15 (czas lokalny:  1 listopada 5:30, 7:15), atol </a:t>
            </a:r>
            <a:r>
              <a:rPr lang="pl-PL" sz="1800" dirty="0" err="1">
                <a:latin typeface="+mj-lt"/>
              </a:rPr>
              <a:t>Eniwetok</a:t>
            </a:r>
            <a:r>
              <a:rPr lang="pl-PL" sz="1800" dirty="0">
                <a:latin typeface="+mj-lt"/>
              </a:rPr>
              <a:t> w archipelagu wysp Marshalla.</a:t>
            </a:r>
          </a:p>
          <a:p>
            <a:r>
              <a:rPr lang="pl-PL" sz="1800" dirty="0">
                <a:latin typeface="+mj-lt"/>
              </a:rPr>
              <a:t>Moc wybuchu 460 razy większa niż bomba w Nagasaki, powstaje krater o średnicy 1,9 km i głębokości 50 m; wysepka </a:t>
            </a:r>
            <a:r>
              <a:rPr lang="pl-PL" sz="1800" dirty="0" err="1">
                <a:latin typeface="+mj-lt"/>
              </a:rPr>
              <a:t>Elugelab</a:t>
            </a:r>
            <a:r>
              <a:rPr lang="pl-PL" sz="1800" dirty="0">
                <a:latin typeface="+mj-lt"/>
              </a:rPr>
              <a:t> przestała istnieć.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1088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Dalsze aktywności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467544" y="764704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Udział w pracach zespołu przygotowującego program budowy rakiet międzykontynentalnych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Badania nad wykorzystaniem energii jądrowej do napędzania statków kosmicznych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Konsultant prezydenckiego (Kennedy) Naukowego Komitetu Doradczego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Konsultant dowództwa sił powietrznych USA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2000" dirty="0">
                <a:latin typeface="+mn-lt"/>
              </a:rPr>
              <a:t>Doradca naukowy (jedna z najważniejszych osób) dyrektora Los Alamos National </a:t>
            </a:r>
            <a:r>
              <a:rPr lang="pl-PL" sz="2000" dirty="0" err="1">
                <a:latin typeface="+mn-lt"/>
              </a:rPr>
              <a:t>Laboratory</a:t>
            </a:r>
            <a:r>
              <a:rPr lang="pl-PL" sz="2000" dirty="0">
                <a:latin typeface="+mn-lt"/>
              </a:rPr>
              <a:t>, do 1967 z przerwami na gościnne profesury w Harvardzie.</a:t>
            </a:r>
            <a:endParaRPr lang="en-GB" sz="2000" dirty="0"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04048" y="393305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00FF"/>
                </a:solidFill>
                <a:latin typeface="+mn-lt"/>
              </a:rPr>
              <a:t>16 lipca 1969 Amerykanin Neil Armstrong, jako pierwszy człowiek, stawia stopę na Księżycu, za kadencji prezydenta R. Nixona (prezydent </a:t>
            </a:r>
            <a:r>
              <a:rPr lang="pl-PL" sz="2000" dirty="0" err="1">
                <a:solidFill>
                  <a:srgbClr val="0000FF"/>
                </a:solidFill>
                <a:latin typeface="+mn-lt"/>
              </a:rPr>
              <a:t>J.F.Kennedy</a:t>
            </a:r>
            <a:r>
              <a:rPr lang="pl-PL" sz="2000" dirty="0">
                <a:solidFill>
                  <a:srgbClr val="0000FF"/>
                </a:solidFill>
                <a:latin typeface="+mn-lt"/>
              </a:rPr>
              <a:t> został zabity w 1963).</a:t>
            </a:r>
            <a:endParaRPr lang="en-GB" sz="20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Wybrane publikacje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40768"/>
            <a:ext cx="20162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340768"/>
            <a:ext cx="2048290" cy="27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259632" y="445092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+mn-lt"/>
              </a:rPr>
              <a:t>1960</a:t>
            </a:r>
            <a:endParaRPr lang="en-GB" dirty="0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11960" y="445092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+mn-lt"/>
              </a:rPr>
              <a:t>1976</a:t>
            </a:r>
            <a:endParaRPr lang="en-GB" dirty="0"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092280" y="443711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+mn-lt"/>
              </a:rPr>
              <a:t>1996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Zakończenie drogi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Obraz 2" descr="PORTRET z HISTORIĄ Stanisław Ula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0963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23928" y="908720"/>
            <a:ext cx="46805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1967: obejmuje funkcję dziekana Wydziału Matematyki na Uniwersytecie Colorado, </a:t>
            </a:r>
            <a:r>
              <a:rPr kumimoji="0" 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Boulder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, Colorado  (był już na rządowej emeryturze z Los Alamos).</a:t>
            </a:r>
          </a:p>
          <a:p>
            <a:pPr marL="58738"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University</a:t>
            </a:r>
            <a:r>
              <a:rPr kumimoji="0" lang="pl-PL" sz="20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of Colorado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nie mylić ze </a:t>
            </a:r>
            <a:r>
              <a:rPr kumimoji="0" lang="pl-PL" sz="20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State </a:t>
            </a:r>
            <a:r>
              <a:rPr kumimoji="0" lang="pl-PL" sz="2000" b="0" i="1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University</a:t>
            </a:r>
            <a:r>
              <a:rPr kumimoji="0" lang="pl-PL" sz="20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of Colorado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685800" lvl="0" indent="-685800">
              <a:spcBef>
                <a:spcPts val="600"/>
              </a:spcBef>
            </a:pPr>
            <a:r>
              <a:rPr lang="pl-PL" sz="2000" dirty="0">
                <a:latin typeface="+mj-lt"/>
                <a:ea typeface="Calibri" pitchFamily="34" charset="0"/>
                <a:cs typeface="Calibri" pitchFamily="34" charset="0"/>
              </a:rPr>
              <a:t>~1972: po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zakończeniu pracy w Colorado, przyjmuje posadę na Uniwersytecie Stanu Floryda. </a:t>
            </a:r>
          </a:p>
          <a:p>
            <a:pPr lvl="0">
              <a:spcBef>
                <a:spcPts val="600"/>
              </a:spcBef>
            </a:pPr>
            <a:r>
              <a:rPr lang="pl-PL" sz="2000" dirty="0">
                <a:latin typeface="+mj-lt"/>
                <a:cs typeface="Calibri" pitchFamily="34" charset="0"/>
              </a:rPr>
              <a:t>1973: przyjazd do Polski</a:t>
            </a:r>
          </a:p>
          <a:p>
            <a:pPr marL="627063" indent="-627063">
              <a:spcBef>
                <a:spcPts val="600"/>
              </a:spcBef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" pitchFamily="34" charset="0"/>
              </a:rPr>
              <a:t>1984: umiera nagle na zawał serca i zostaje </a:t>
            </a:r>
            <a:r>
              <a:rPr lang="pl-PL" sz="2000" dirty="0">
                <a:latin typeface="+mj-lt"/>
                <a:cs typeface="Calibri" pitchFamily="34" charset="0"/>
              </a:rPr>
              <a:t>pogrzebany Cmentarzu </a:t>
            </a:r>
            <a:r>
              <a:rPr lang="pl-PL" sz="2000" dirty="0" err="1">
                <a:latin typeface="+mj-lt"/>
                <a:cs typeface="Calibri" pitchFamily="34" charset="0"/>
              </a:rPr>
              <a:t>Montmarte</a:t>
            </a:r>
            <a:r>
              <a:rPr lang="pl-PL" sz="2000" dirty="0">
                <a:latin typeface="+mj-lt"/>
                <a:cs typeface="Calibri" pitchFamily="34" charset="0"/>
              </a:rPr>
              <a:t> w Paryżu.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Wybrane wypowiedzi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58525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Gimnazjum</a:t>
            </a:r>
            <a:r>
              <a:rPr lang="pl-PL" sz="1800" dirty="0">
                <a:latin typeface="+mn-lt"/>
              </a:rPr>
              <a:t>: „Byłem piątkowym uczniem, z wyjątkiem kaligrafii i rysunków, ale nie uczyłem się wiele”. 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11 lat</a:t>
            </a:r>
            <a:r>
              <a:rPr lang="pl-PL" sz="1800" dirty="0">
                <a:latin typeface="+mn-lt"/>
              </a:rPr>
              <a:t>: „Moja miłość od astronomii nigdy nie osłabła; sądzę, że była to jedna z dróg, które doprowadziły mnie do matematyki”.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Studia</a:t>
            </a:r>
            <a:r>
              <a:rPr lang="pl-PL" sz="1800" dirty="0">
                <a:latin typeface="+mn-lt"/>
              </a:rPr>
              <a:t>: „Zdałem coś rodzaju egzaminu ogólnego”.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Po doktoracie</a:t>
            </a:r>
            <a:r>
              <a:rPr lang="pl-PL" sz="1800" dirty="0">
                <a:latin typeface="+mn-lt"/>
              </a:rPr>
              <a:t>: „Stanowiska profesorskie były trudno dostępne. Szczególnie dla ludzi o żydowskim pochodzeniu, takich jak ja”.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W Princeton o Kawiarni Szkockiej</a:t>
            </a:r>
            <a:r>
              <a:rPr lang="pl-PL" sz="1800" dirty="0">
                <a:latin typeface="+mn-lt"/>
              </a:rPr>
              <a:t>:  „Tyle problemów do rozstrzygnięcia, tyle kaw do wypicia i kieliszków do wychylenia”.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W Harvardzie</a:t>
            </a:r>
            <a:r>
              <a:rPr lang="pl-PL" sz="1800" dirty="0">
                <a:latin typeface="+mn-lt"/>
              </a:rPr>
              <a:t>: „Podejście do pracy było zupełnie odmienne od tego w Polsce, gdzie nawet, jeśli ktoś pracował całą noc jak szalony, to następnego dnia i tak twierdził, że właściwie to nic nie robił”.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Los Alamos</a:t>
            </a:r>
            <a:r>
              <a:rPr lang="pl-PL" sz="1800" dirty="0">
                <a:latin typeface="+mn-lt"/>
              </a:rPr>
              <a:t>: „W całej historii nauki nie było, choćby w wielkim przybliżeniu, podobnego skupiska geniuszy”.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Hiroszima i Nagasaki</a:t>
            </a:r>
            <a:r>
              <a:rPr lang="pl-PL" sz="1800" dirty="0">
                <a:latin typeface="+mn-lt"/>
              </a:rPr>
              <a:t>: „Cyfry, wypisane biała kredą na czarnej tablicy i natychmiast potem miasto zmiecione z powierzchni ziemi”.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O metodzie Monte Carlo</a:t>
            </a:r>
            <a:r>
              <a:rPr lang="pl-PL" sz="1800" dirty="0">
                <a:latin typeface="+mn-lt"/>
              </a:rPr>
              <a:t>: „Nazwałem ją tak, bo chodziło o przypadek - jak wygrana w kartach w Monte Carlo”.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Bomba wodorowa</a:t>
            </a:r>
            <a:r>
              <a:rPr lang="pl-PL" sz="1800" dirty="0">
                <a:latin typeface="+mn-lt"/>
              </a:rPr>
              <a:t>: (Teller) „Pragnął stać się sławny nie tylko jako główny ale wręcz jedyny inicjator, obrońca i organizator całego przedsięwzięcia”.</a:t>
            </a:r>
          </a:p>
          <a:p>
            <a:pPr marL="287338" indent="-287338"/>
            <a:r>
              <a:rPr lang="pl-PL" sz="1800" dirty="0">
                <a:solidFill>
                  <a:srgbClr val="0000FF"/>
                </a:solidFill>
                <a:latin typeface="+mn-lt"/>
              </a:rPr>
              <a:t>Do </a:t>
            </a:r>
            <a:r>
              <a:rPr lang="pl-PL" sz="1800" dirty="0" err="1">
                <a:solidFill>
                  <a:srgbClr val="0000FF"/>
                </a:solidFill>
                <a:latin typeface="+mn-lt"/>
              </a:rPr>
              <a:t>Kennedy’ego</a:t>
            </a:r>
            <a:r>
              <a:rPr lang="pl-PL" sz="1800" dirty="0">
                <a:latin typeface="+mn-lt"/>
              </a:rPr>
              <a:t>: „A dlaczego nie mielibyśmy polecieć na Księżyc?”.</a:t>
            </a:r>
            <a:endParaRPr lang="en-GB" sz="18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Informacja w pigułce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3923928" y="980728"/>
            <a:ext cx="48965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>
                <a:latin typeface="Arial" pitchFamily="34" charset="0"/>
              </a:rPr>
              <a:t>Uczestnik Projektu Manhattan</a:t>
            </a:r>
          </a:p>
          <a:p>
            <a:pPr marL="290513" indent="-290513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>
                <a:latin typeface="Arial" pitchFamily="34" charset="0"/>
              </a:rPr>
              <a:t>Osiągnięcia w zakresie matematyki i fizyki matematycznej:</a:t>
            </a:r>
          </a:p>
          <a:p>
            <a:pPr marL="747713" lvl="1" indent="-290513">
              <a:spcBef>
                <a:spcPts val="0"/>
              </a:spcBef>
              <a:buFont typeface="Courier New" pitchFamily="49" charset="0"/>
              <a:buChar char="o"/>
            </a:pPr>
            <a:r>
              <a:rPr lang="pl-PL" sz="2200" dirty="0">
                <a:latin typeface="Arial" pitchFamily="34" charset="0"/>
              </a:rPr>
              <a:t>topologia</a:t>
            </a:r>
          </a:p>
          <a:p>
            <a:pPr marL="747713" lvl="1" indent="-290513">
              <a:spcBef>
                <a:spcPts val="0"/>
              </a:spcBef>
              <a:buFont typeface="Courier New" pitchFamily="49" charset="0"/>
              <a:buChar char="o"/>
            </a:pPr>
            <a:r>
              <a:rPr lang="pl-PL" sz="2200" dirty="0">
                <a:latin typeface="Arial" pitchFamily="34" charset="0"/>
              </a:rPr>
              <a:t>teoria mnogości</a:t>
            </a:r>
          </a:p>
          <a:p>
            <a:pPr marL="747713" lvl="1" indent="-290513">
              <a:spcBef>
                <a:spcPts val="0"/>
              </a:spcBef>
              <a:buFont typeface="Courier New" pitchFamily="49" charset="0"/>
              <a:buChar char="o"/>
            </a:pPr>
            <a:r>
              <a:rPr lang="pl-PL" sz="2200" dirty="0">
                <a:latin typeface="Arial" pitchFamily="34" charset="0"/>
              </a:rPr>
              <a:t>teoria miary</a:t>
            </a:r>
          </a:p>
          <a:p>
            <a:pPr marL="747713" lvl="1" indent="-290513">
              <a:spcBef>
                <a:spcPts val="0"/>
              </a:spcBef>
              <a:buFont typeface="Courier New" pitchFamily="49" charset="0"/>
              <a:buChar char="o"/>
            </a:pPr>
            <a:r>
              <a:rPr lang="pl-PL" sz="2200" dirty="0">
                <a:latin typeface="Arial" pitchFamily="34" charset="0"/>
              </a:rPr>
              <a:t>procesy gałązkowe</a:t>
            </a:r>
          </a:p>
          <a:p>
            <a:pPr marL="290513" indent="-290513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>
                <a:latin typeface="Arial" pitchFamily="34" charset="0"/>
              </a:rPr>
              <a:t>Twórca metod numerycznych (Monte Carlo)</a:t>
            </a:r>
          </a:p>
          <a:p>
            <a:pPr marL="290513" indent="-290513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>
                <a:latin typeface="Arial" pitchFamily="34" charset="0"/>
              </a:rPr>
              <a:t>Pionier w wykorzystaniu komputerów</a:t>
            </a:r>
          </a:p>
          <a:p>
            <a:pPr marL="290513" indent="-290513">
              <a:spcBef>
                <a:spcPts val="0"/>
              </a:spcBef>
              <a:buFont typeface="Arial" pitchFamily="34" charset="0"/>
              <a:buChar char="•"/>
            </a:pPr>
            <a:r>
              <a:rPr lang="pl-PL" sz="2200" dirty="0">
                <a:latin typeface="Arial" pitchFamily="34" charset="0"/>
              </a:rPr>
              <a:t>Publikacje: 160 prac z różnych dziedzin matematyki oraz wspomnienia</a:t>
            </a:r>
            <a:endParaRPr lang="en-US" sz="2200" dirty="0">
              <a:latin typeface="Arial" pitchFamily="34" charset="0"/>
            </a:endParaRPr>
          </a:p>
        </p:txBody>
      </p:sp>
      <p:sp>
        <p:nvSpPr>
          <p:cNvPr id="7174" name="pole tekstowe 8"/>
          <p:cNvSpPr txBox="1">
            <a:spLocks noChangeArrowheads="1"/>
          </p:cNvSpPr>
          <p:nvPr/>
        </p:nvSpPr>
        <p:spPr bwMode="auto">
          <a:xfrm>
            <a:off x="1115616" y="5589240"/>
            <a:ext cx="1656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1909-1984</a:t>
            </a:r>
            <a:endParaRPr lang="en-GB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29523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8520" y="332656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Źródła</a:t>
            </a:r>
            <a:endParaRPr lang="en-GB" b="1" dirty="0"/>
          </a:p>
        </p:txBody>
      </p:sp>
      <p:sp>
        <p:nvSpPr>
          <p:cNvPr id="3" name="Prostokąt 2"/>
          <p:cNvSpPr/>
          <p:nvPr/>
        </p:nvSpPr>
        <p:spPr>
          <a:xfrm>
            <a:off x="467544" y="1124744"/>
            <a:ext cx="8208912" cy="515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https://www.czczaplinski.com/post/portret-z-histori%C4%85-stanis%C5%82aw-ulam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http://historianadotyk.pl/stanislaw-m-ulam-13-04-1909-13-05-1984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https://www.newsweek.pl/historia/wodorowy-wynalazek-tellera-i-ulama/tymchxx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https://archive.org/details/wspomnieniaizapi0000stei/page/n3/mode/2up (Hugo Steinhaus, Wspomnienia i zapiski. Wyd. </a:t>
            </a:r>
            <a:r>
              <a:rPr lang="pl-PL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Atut 2002)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https://pl.wikipedia.org/wiki/Stanis%C5%82aw_Ulam</a:t>
            </a:r>
            <a:endParaRPr lang="pl-PL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https://pl.wikipedia.org/wiki/Projekt_Manhattan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https://www.google.com/search?q=everett++cornelius+scientist+picture&amp;udm=2&amp;tbs=rimg:CVK3WMfyqV8FYTX2dBqeC8BksgIAwAIA2AIA4AIA&amp;hl=pl&amp;sa=X&amp;ved=2ahUKEwj_0r642_mIAxUERVUIHYXXDy0QuIIBegQIABA8</a:t>
            </a:r>
            <a:endParaRPr lang="pl-PL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https://wiadomosci.onet.pl/tylko-w-onecie/stanislaw-ulam-kontra-edward-teller-kulisy-sporu-o-Bomba </a:t>
            </a:r>
            <a:r>
              <a:rPr lang="pl-PL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wodorowasuperbombe</a:t>
            </a: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/s23qxm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Stanisław </a:t>
            </a:r>
            <a:r>
              <a:rPr lang="pl-PL" sz="18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Ulam</a:t>
            </a: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Przygody Matematyka. Wyd. Prószyński </a:t>
            </a:r>
            <a:r>
              <a:rPr lang="pl-PL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 S-ka 1996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Mariusz Urbanek, Genialni/ Lwowska szkołą matematyczna. Wyd. Iskry 2014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0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Polska - kalendarium 1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620688"/>
          <a:ext cx="8820472" cy="5999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1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1772-1918 Polska pod zaborami (1772, 1793, 1795)</a:t>
                      </a:r>
                      <a:endParaRPr lang="en-GB" sz="18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1911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Maria Skłodowska-Curie otrzymuje  Nagrodę Nobla w dziedzinie chemii za pracę nad radem, polonem oraz promieniotwórczością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1914-1918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I wojna</a:t>
                      </a:r>
                      <a:r>
                        <a:rPr lang="pl-PL" sz="1800" baseline="0" dirty="0"/>
                        <a:t> światowa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1918-1926 II Rzeczpospolita</a:t>
                      </a:r>
                      <a:endParaRPr lang="en-GB" sz="18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1918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Koniec</a:t>
                      </a:r>
                      <a:r>
                        <a:rPr lang="pl-PL" sz="1800" baseline="0" dirty="0"/>
                        <a:t> I WŚ, Polska odzyskuje niepodległość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1920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Powstrzymanie rozprzestrzenienia się rewolucji komunistycznej na Europę Zachodnią; „cud nad </a:t>
                      </a:r>
                      <a:r>
                        <a:rPr lang="pl-PL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Wislą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1921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Konstytucja marcowa; 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wprowadzenie systemu rządów parlamentarnych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1924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Władysław Reymont otrzymuje Nagrodę Nobla za powieść „Chłopi”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1926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Zamach majowy, po którym władzę obejmuje</a:t>
                      </a:r>
                      <a:r>
                        <a:rPr lang="pl-PL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sanacja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1926-1939 rządy</a:t>
                      </a:r>
                      <a:r>
                        <a:rPr lang="pl-PL" sz="1800" b="1" baseline="0" dirty="0"/>
                        <a:t> sanacji</a:t>
                      </a:r>
                      <a:endParaRPr lang="en-GB" sz="18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1935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Konstytucja kwietniowa; 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wprowadzenie systemu prezydenckiego o charakterze autorytarnym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1939-1945 II  wojna światowa</a:t>
                      </a:r>
                      <a:endParaRPr lang="en-GB" sz="18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1939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Wybuch wojny - napaść Niemiec na Polskę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1945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Konferencja w Jałcie i oddanie Polski pod wpływy sowieckie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Polska - kalendarium 2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28" y="716280"/>
          <a:ext cx="8496944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5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1945-1989 Polska Rzeczpospolita Ludowa</a:t>
                      </a:r>
                      <a:endParaRPr lang="en-GB" sz="18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1945-1956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Rządy Bolesława Bieruta, PPR, potem PZPR  (</a:t>
                      </a:r>
                      <a:r>
                        <a:rPr lang="pl-PL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realizator interesów ZSRR wobec Polski i kierowanie procesem sowietyzacji)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1956-1970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Rządy Władysława Gomułki, PZPR („mała stabilizacja”, duża stagnacja, liberalizacja cenzury, amerykańskie filmy,</a:t>
                      </a:r>
                      <a:r>
                        <a:rPr lang="pl-PL" sz="1800" baseline="0" dirty="0"/>
                        <a:t> prasa zachodnia), niezadowolenia społeczne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1970-1980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Rządy Edwarda Gierka , PZPR (dążenie do modernizacji i unowocześnienia kraju – „druga Polska”, dług zagraniczny, propaganda sukcesu, poprawa zaopatrzenia w skalpach, rozwój budownictwa mieszkaniowego, promesy na wyjazd poza „demoludy”)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/>
                        <a:t>1980-1989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Rządy Wojciecha Jaruzelskiego,</a:t>
                      </a:r>
                      <a:r>
                        <a:rPr lang="pl-PL" sz="1800" baseline="0" dirty="0"/>
                        <a:t> PZPR (fala strajków i powstanie „Solidarności”, załamanie gospodarki, stan wojenny, masowe represje wobec społeczeństwa,  pacyfikacje: kopalnie „Wujek”  (9 ofiar śmiertelnych) i „Manifest Lipcowy”, huta „Katowice”, Stocznia Szczecińska, Stocznia Gdańska, sankcje USA wobec ZSRR, pomysły na reformy gospodarcze, kryzys społeczny, „Okrągły Stół”, koniec  PRL, pierwsze wolne wybory po II WŚ)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 err="1">
                <a:latin typeface="Arial" pitchFamily="34" charset="0"/>
              </a:rPr>
              <a:t>Ulam</a:t>
            </a:r>
            <a:r>
              <a:rPr lang="pl-PL" sz="3600" b="1" dirty="0">
                <a:latin typeface="Arial" pitchFamily="34" charset="0"/>
              </a:rPr>
              <a:t>  kalendarium 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570058"/>
          <a:ext cx="8640960" cy="5695722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13/04/1909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We Lwowie, urodził się Stanisław </a:t>
                      </a: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Ulam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jako syn Józefa </a:t>
                      </a: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Ulama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i Anny </a:t>
                      </a: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Auerbach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1919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Zdał egzaminy wstępne do ośmioletniego gimnazjum we Lwowie.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1927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Zdał trzydniowe egzaminy maturalne.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1927 -1932 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Studia inżynierskie w Politechnice Lwowskiej. Student Stefana Banacha.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~1930-1931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Dołączenie do stolika Banacha w kawiarni Szkockiej. 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1932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Egzamin dyplomowy</a:t>
                      </a:r>
                      <a:r>
                        <a:rPr lang="pl-PL" sz="1700" baseline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a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kademicki stopień  magistra. 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1933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Obrona doktoratu.  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1934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Podróże naukowe po Europie.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1935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Uzyskanie stypendium w Princeton i stałego pobytu w USA. 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1936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Uzyskanie 3-letnie stypendium na Uniwersytecie Harvarda.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08/ 1939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Opuszczenie Polski na stałe.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1943-1945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Praca w Los Alamos; Projekt</a:t>
                      </a:r>
                      <a:r>
                        <a:rPr lang="pl-PL" sz="1700" baseline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Manhattan.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1945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Praca w Uniwersytecie Południowej Kalifornii.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1946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Choroba mózgu, trepanacja czaszki; utrata zdolności długotrwałej koncentracji.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1946-1971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Praca w Los Alamos, 1960-1967 doradca naukowy dyrektora laboratorium 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1960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Publikacja najsłynniejszej książki </a:t>
                      </a: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Ulama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„A </a:t>
                      </a: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collection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Mathematical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Problems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”.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1967-1971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Dziekan na Uniwersytecie Colorado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1972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Posada na Uniwersytecie Stanu Floryda</a:t>
                      </a:r>
                      <a:endParaRPr lang="pl-PL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1976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Publikacja książki „</a:t>
                      </a: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Adventures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of a </a:t>
                      </a: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Matematician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”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13/05/ 1984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Ulam</a:t>
                      </a:r>
                      <a:r>
                        <a:rPr lang="pl-PL" sz="17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umiera nagle na zawał serca w Santa Fe w stanie Nowy Meksyk, USA. </a:t>
                      </a:r>
                      <a:endParaRPr lang="pl-PL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45" marR="38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Studia w Politechnice Lwowskiej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2331121"/>
            <a:ext cx="22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rgbClr val="0000FF"/>
                </a:solidFill>
                <a:latin typeface="+mj-lt"/>
              </a:rPr>
              <a:t>Politechnika Lwowska</a:t>
            </a:r>
            <a:endParaRPr lang="en-GB" sz="18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851920" y="764704"/>
          <a:ext cx="5112568" cy="5576443"/>
        </p:xfrm>
        <a:graphic>
          <a:graphicData uri="http://schemas.openxmlformats.org/drawingml/2006/table">
            <a:tbl>
              <a:tblPr/>
              <a:tblGrid>
                <a:gridCol w="923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1927/28</a:t>
                      </a:r>
                      <a:endParaRPr lang="pl-PL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Rozpoczęcie studiów inżynierskich na Wydziale Ogólnym Politechniki Lwowskiej. Student Stefana Banacha.</a:t>
                      </a:r>
                      <a:endParaRPr lang="pl-PL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j-lt"/>
                          <a:ea typeface="Calibri"/>
                          <a:cs typeface="Times New Roman"/>
                        </a:rPr>
                        <a:t>1929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j-lt"/>
                          <a:ea typeface="Calibri"/>
                          <a:cs typeface="Times New Roman"/>
                        </a:rPr>
                        <a:t>Publikacja 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 „Fundamenta </a:t>
                      </a:r>
                      <a:r>
                        <a:rPr lang="pl-PL" sz="18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Mathematicae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” </a:t>
                      </a:r>
                      <a:r>
                        <a:rPr lang="pl-PL" sz="1800" dirty="0">
                          <a:latin typeface="+mj-lt"/>
                          <a:ea typeface="Calibri"/>
                          <a:cs typeface="Times New Roman"/>
                        </a:rPr>
                        <a:t>pierwszej pracy nt. arytmetyki liczb kardynalnych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1929</a:t>
                      </a:r>
                      <a:endParaRPr lang="pl-PL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Podjęcie stanowiska sekretarza lwowskiego oddziału PTM </a:t>
                      </a:r>
                      <a:endParaRPr lang="pl-PL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~1930-1931</a:t>
                      </a:r>
                      <a:endParaRPr lang="pl-PL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Dołączenie do stolika Banacha w kawiarni Szkockiej. </a:t>
                      </a:r>
                      <a:endParaRPr lang="pl-PL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1932</a:t>
                      </a:r>
                      <a:endParaRPr lang="pl-PL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Egzamin dyplomowy z wynikiem celującym i uzyskanie „akademickiego stopnia  magistra”. Tytuł dyplomu: „O operacji produktu”. Opiekun: prof. K. Kuratowski.</a:t>
                      </a:r>
                      <a:endParaRPr lang="pl-PL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1933</a:t>
                      </a:r>
                      <a:endParaRPr lang="pl-PL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Obrona doktoratu na Wydziale Ogólnym PL; dysertacja „O teorii miary</a:t>
                      </a:r>
                      <a:endParaRPr lang="pl-PL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 ogólnej teorii mnogości”, opublikowana w osobnej broszurze we Lwowie 1933. Promotor: prof. K. Kuratowski,</a:t>
                      </a:r>
                      <a:endParaRPr lang="pl-PL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8" name="Obraz 7" descr="Stanisław Ulam. Świat o nim zapomniał, choć jego wynalazki zmieniły bieg  historii - Fragmenty Książek"/>
          <p:cNvPicPr/>
          <p:nvPr/>
        </p:nvPicPr>
        <p:blipFill>
          <a:blip r:embed="rId3" cstate="print"/>
          <a:srcRect r="34783"/>
          <a:stretch>
            <a:fillRect/>
          </a:stretch>
        </p:blipFill>
        <p:spPr bwMode="auto">
          <a:xfrm>
            <a:off x="107504" y="458112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11521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Gmach główny Politechniki Lwowskiej, 1925 r. Fot. NA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48680"/>
            <a:ext cx="2827517" cy="185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547665" y="314270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rgbClr val="0000FF"/>
                </a:solidFill>
                <a:latin typeface="+mj-lt"/>
              </a:rPr>
              <a:t>Prof. Kazimierz Kuratowski</a:t>
            </a:r>
            <a:endParaRPr lang="en-GB" sz="1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411760" y="5229200"/>
            <a:ext cx="128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rgbClr val="0000FF"/>
                </a:solidFill>
                <a:latin typeface="+mj-lt"/>
              </a:rPr>
              <a:t>Stanisław </a:t>
            </a:r>
            <a:r>
              <a:rPr lang="pl-PL" sz="1800" dirty="0" err="1">
                <a:solidFill>
                  <a:srgbClr val="0000FF"/>
                </a:solidFill>
                <a:latin typeface="+mj-lt"/>
              </a:rPr>
              <a:t>Ulam</a:t>
            </a:r>
            <a:endParaRPr lang="en-GB" sz="18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Kawiarnia Szkocka i Księga Szkocka 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Obraz 2" descr="https://upload.wikimedia.org/wikipedia/commons/thumb/5/52/Lwow_-_Kawiarnia_Szkocka.jpg/250px-Lwow_-_Kawiarnia_Szkoc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23528" y="242088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rgbClr val="0000FF"/>
                </a:solidFill>
                <a:latin typeface="+mj-lt"/>
              </a:rPr>
              <a:t>Budynek, w którym przed II wojną światową mieściła się Kawiarnia Szkocka.</a:t>
            </a:r>
          </a:p>
        </p:txBody>
      </p:sp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64704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64704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Ilustracj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764704"/>
            <a:ext cx="12241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131840" y="256490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solidFill>
                  <a:srgbClr val="003300"/>
                </a:solidFill>
                <a:latin typeface="+mj-lt"/>
              </a:rPr>
              <a:t>Hugo Steinhaus</a:t>
            </a:r>
            <a:endParaRPr lang="en-GB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76056" y="26962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solidFill>
                  <a:srgbClr val="003300"/>
                </a:solidFill>
                <a:latin typeface="+mj-lt"/>
              </a:rPr>
              <a:t>Stefan Banach</a:t>
            </a:r>
            <a:endParaRPr lang="en-GB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134615" y="25751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solidFill>
                  <a:srgbClr val="003300"/>
                </a:solidFill>
                <a:latin typeface="+mj-lt"/>
              </a:rPr>
              <a:t>Stanisław Mazur</a:t>
            </a:r>
            <a:endParaRPr lang="en-GB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51520" y="3356992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00FF"/>
                </a:solidFill>
                <a:latin typeface="+mn-lt"/>
              </a:rPr>
              <a:t>„Pokój śniadankowy”.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00FF"/>
                </a:solidFill>
                <a:latin typeface="+mn-lt"/>
              </a:rPr>
              <a:t>Spotkania na „śniadanka”: </a:t>
            </a:r>
          </a:p>
          <a:p>
            <a:pPr marL="576263"/>
            <a:r>
              <a:rPr lang="pl-PL" sz="1800" dirty="0">
                <a:solidFill>
                  <a:srgbClr val="0000FF"/>
                </a:solidFill>
                <a:latin typeface="+mn-lt"/>
              </a:rPr>
              <a:t>kaszanka z wódką, kawa.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00FF"/>
                </a:solidFill>
                <a:latin typeface="+mn-lt"/>
              </a:rPr>
              <a:t>Szachy, rozwiązywanie problemów matematycznych.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00FF"/>
                </a:solidFill>
                <a:latin typeface="+mn-lt"/>
              </a:rPr>
              <a:t>Dowody matematyczne:</a:t>
            </a:r>
          </a:p>
          <a:p>
            <a:pPr marL="515938"/>
            <a:r>
              <a:rPr lang="pl-PL" sz="1800" dirty="0">
                <a:solidFill>
                  <a:srgbClr val="0000FF"/>
                </a:solidFill>
                <a:latin typeface="+mn-lt"/>
              </a:rPr>
              <a:t>chusteczki, serwetki, kreda i ołówek na blatach stołów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00FF"/>
                </a:solidFill>
                <a:latin typeface="+mn-lt"/>
              </a:rPr>
              <a:t>Stolik Banacha, Mazura i </a:t>
            </a:r>
            <a:r>
              <a:rPr lang="pl-PL" sz="1800" dirty="0" err="1">
                <a:solidFill>
                  <a:srgbClr val="0000FF"/>
                </a:solidFill>
                <a:latin typeface="+mn-lt"/>
              </a:rPr>
              <a:t>Ulama</a:t>
            </a:r>
            <a:r>
              <a:rPr lang="pl-PL" sz="1800" dirty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00FF"/>
                </a:solidFill>
                <a:latin typeface="+mn-lt"/>
              </a:rPr>
              <a:t>„Rytuał przejścia”.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923928" y="3356992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3300"/>
                </a:solidFill>
                <a:latin typeface="+mn-lt"/>
              </a:rPr>
              <a:t>Banach, </a:t>
            </a:r>
            <a:r>
              <a:rPr lang="pl-PL" sz="1800" dirty="0" err="1">
                <a:solidFill>
                  <a:srgbClr val="003300"/>
                </a:solidFill>
                <a:latin typeface="+mn-lt"/>
              </a:rPr>
              <a:t>Ulam</a:t>
            </a:r>
            <a:r>
              <a:rPr lang="pl-PL" sz="1800" dirty="0">
                <a:solidFill>
                  <a:srgbClr val="003300"/>
                </a:solidFill>
                <a:latin typeface="+mn-lt"/>
              </a:rPr>
              <a:t> i Mazur: po 17 godz. sformułowanie na blacie twierdzenia w ramach tzw. przestrzeni Banacha, utracone.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3300"/>
                </a:solidFill>
                <a:latin typeface="+mn-lt"/>
              </a:rPr>
              <a:t>Żona Banacha, Łucja i zeszyt z twardą okładką – Księga Szkocka.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3300"/>
                </a:solidFill>
                <a:latin typeface="+mn-lt"/>
              </a:rPr>
              <a:t>Nagrody za rozwiązanie problemów (butelka wina, obiad na koszt autora)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pl-PL" sz="1800" dirty="0">
                <a:solidFill>
                  <a:srgbClr val="003300"/>
                </a:solidFill>
                <a:latin typeface="+mn-lt"/>
              </a:rPr>
              <a:t>Żywa gęś dla Szweda Pero </a:t>
            </a:r>
            <a:r>
              <a:rPr lang="pl-PL" sz="1800" dirty="0" err="1">
                <a:solidFill>
                  <a:srgbClr val="003300"/>
                </a:solidFill>
                <a:latin typeface="+mn-lt"/>
              </a:rPr>
              <a:t>Enflo</a:t>
            </a:r>
            <a:r>
              <a:rPr lang="pl-PL" sz="1800" dirty="0">
                <a:solidFill>
                  <a:srgbClr val="003300"/>
                </a:solidFill>
                <a:latin typeface="+mn-lt"/>
              </a:rPr>
              <a:t> za rozwiązanie w 1972 problemu sformułowanego przez Mazura w 1936 – transmisja telewizyjna.</a:t>
            </a:r>
            <a:endParaRPr lang="pl-PL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Pobyt w Stanach Zjednoczonych Ameryki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596336" y="51571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latin typeface="+mn-lt"/>
              </a:rPr>
              <a:t>John von Neuman</a:t>
            </a:r>
            <a:endParaRPr lang="en-GB" sz="1800" dirty="0">
              <a:latin typeface="+mn-lt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179512" y="548680"/>
            <a:ext cx="8712968" cy="4464496"/>
            <a:chOff x="179512" y="764704"/>
            <a:chExt cx="8712968" cy="4464496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535" b="3286"/>
            <a:stretch>
              <a:fillRect/>
            </a:stretch>
          </p:blipFill>
          <p:spPr bwMode="auto">
            <a:xfrm>
              <a:off x="179512" y="764704"/>
              <a:ext cx="8712968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ole tekstowe 4"/>
            <p:cNvSpPr txBox="1"/>
            <p:nvPr/>
          </p:nvSpPr>
          <p:spPr>
            <a:xfrm>
              <a:off x="7552378" y="2536854"/>
              <a:ext cx="14401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1</a:t>
              </a:r>
              <a:endParaRPr lang="en-GB" sz="1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7884368" y="2204864"/>
              <a:ext cx="14401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en-GB" sz="1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493474" y="2075478"/>
              <a:ext cx="14401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3</a:t>
              </a:r>
              <a:endParaRPr lang="en-GB" sz="1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059832" y="3140968"/>
              <a:ext cx="14401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4</a:t>
              </a:r>
              <a:endParaRPr lang="en-GB" sz="1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1259632" y="3717032"/>
              <a:ext cx="14401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n-lt"/>
                </a:rPr>
                <a:t>5</a:t>
              </a:r>
              <a:endParaRPr lang="en-GB" sz="1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2915816" y="3140968"/>
              <a:ext cx="14401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6</a:t>
              </a:r>
              <a:endParaRPr lang="en-GB" sz="1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059832" y="2564904"/>
              <a:ext cx="14401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7</a:t>
              </a:r>
              <a:endParaRPr lang="en-GB" sz="1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6228184" y="4293096"/>
              <a:ext cx="14401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rgbClr val="FF0000"/>
                  </a:solidFill>
                  <a:latin typeface="+mj-lt"/>
                </a:rPr>
                <a:t>8</a:t>
              </a:r>
              <a:endParaRPr lang="en-GB" sz="12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9" name="Obraz 8" descr="https://upload.wikimedia.org/wikipedia/commons/thumb/5/5e/JohnvonNeumann-LosAlamos.gif/220px-JohnvonNeumann-LosAlamos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284984"/>
            <a:ext cx="1332672" cy="17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4725144"/>
            <a:ext cx="69127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1500" dirty="0">
                <a:latin typeface="+mn-lt"/>
              </a:rPr>
              <a:t>1 - </a:t>
            </a:r>
            <a:r>
              <a:rPr lang="pl-PL" sz="1500" dirty="0" err="1">
                <a:latin typeface="+mn-lt"/>
              </a:rPr>
              <a:t>Institute</a:t>
            </a:r>
            <a:r>
              <a:rPr lang="pl-PL" sz="1500" dirty="0">
                <a:latin typeface="+mn-lt"/>
              </a:rPr>
              <a:t> for </a:t>
            </a:r>
            <a:r>
              <a:rPr lang="pl-PL" sz="1500" dirty="0" err="1">
                <a:latin typeface="+mn-lt"/>
              </a:rPr>
              <a:t>Advanced</a:t>
            </a:r>
            <a:r>
              <a:rPr lang="pl-PL" sz="1500" dirty="0">
                <a:latin typeface="+mn-lt"/>
              </a:rPr>
              <a:t> </a:t>
            </a:r>
            <a:r>
              <a:rPr lang="pl-PL" sz="1500" dirty="0" err="1">
                <a:latin typeface="+mn-lt"/>
              </a:rPr>
              <a:t>Study</a:t>
            </a:r>
            <a:r>
              <a:rPr lang="pl-PL" sz="1500" dirty="0">
                <a:latin typeface="+mn-lt"/>
              </a:rPr>
              <a:t>, Princeton, New Jersey (1935)</a:t>
            </a:r>
          </a:p>
          <a:p>
            <a:pPr marL="342900" indent="-342900"/>
            <a:r>
              <a:rPr lang="pl-PL" sz="1500" dirty="0">
                <a:latin typeface="+mn-lt"/>
              </a:rPr>
              <a:t>2 - Harvard </a:t>
            </a:r>
            <a:r>
              <a:rPr lang="pl-PL" sz="1500" dirty="0" err="1">
                <a:latin typeface="+mn-lt"/>
              </a:rPr>
              <a:t>University</a:t>
            </a:r>
            <a:r>
              <a:rPr lang="pl-PL" sz="1500" dirty="0">
                <a:latin typeface="+mn-lt"/>
              </a:rPr>
              <a:t>, Cambridge, </a:t>
            </a:r>
            <a:r>
              <a:rPr lang="pl-PL" sz="1500" dirty="0" err="1">
                <a:latin typeface="+mn-lt"/>
              </a:rPr>
              <a:t>Massachusets</a:t>
            </a:r>
            <a:r>
              <a:rPr lang="pl-PL" sz="1500" dirty="0">
                <a:latin typeface="+mn-lt"/>
              </a:rPr>
              <a:t> (1936)</a:t>
            </a:r>
          </a:p>
          <a:p>
            <a:pPr marL="342900" indent="-342900"/>
            <a:r>
              <a:rPr lang="pl-PL" sz="1500" dirty="0">
                <a:latin typeface="+mn-lt"/>
              </a:rPr>
              <a:t>3 - </a:t>
            </a:r>
            <a:r>
              <a:rPr lang="pl-PL" sz="1500" dirty="0" err="1">
                <a:latin typeface="+mn-lt"/>
              </a:rPr>
              <a:t>University</a:t>
            </a:r>
            <a:r>
              <a:rPr lang="pl-PL" sz="1500" dirty="0">
                <a:latin typeface="+mn-lt"/>
              </a:rPr>
              <a:t> of Wisconsin-Madison, Wisconsin (1939)</a:t>
            </a:r>
          </a:p>
          <a:p>
            <a:pPr marL="342900" indent="-342900"/>
            <a:r>
              <a:rPr lang="pl-PL" sz="1500" dirty="0">
                <a:latin typeface="+mn-lt"/>
              </a:rPr>
              <a:t>4 - Los Alamos Scientific </a:t>
            </a:r>
            <a:r>
              <a:rPr lang="pl-PL" sz="1500" dirty="0" err="1">
                <a:latin typeface="+mn-lt"/>
              </a:rPr>
              <a:t>Laboratory</a:t>
            </a:r>
            <a:r>
              <a:rPr lang="pl-PL" sz="1500" dirty="0">
                <a:latin typeface="+mn-lt"/>
              </a:rPr>
              <a:t>, Santa Fe, Los Alamos, New </a:t>
            </a:r>
            <a:r>
              <a:rPr lang="pl-PL" sz="1500" dirty="0" err="1">
                <a:latin typeface="+mn-lt"/>
              </a:rPr>
              <a:t>Mexico</a:t>
            </a:r>
            <a:r>
              <a:rPr lang="pl-PL" sz="1500" dirty="0">
                <a:latin typeface="+mn-lt"/>
              </a:rPr>
              <a:t> (1943)</a:t>
            </a:r>
          </a:p>
          <a:p>
            <a:pPr marL="342900" indent="-342900"/>
            <a:r>
              <a:rPr lang="pl-PL" sz="1500" dirty="0">
                <a:latin typeface="+mn-lt"/>
              </a:rPr>
              <a:t>5 - </a:t>
            </a:r>
            <a:r>
              <a:rPr lang="pl-PL" sz="1500" dirty="0" err="1">
                <a:latin typeface="+mn-lt"/>
              </a:rPr>
              <a:t>University</a:t>
            </a:r>
            <a:r>
              <a:rPr lang="pl-PL" sz="1500" dirty="0">
                <a:latin typeface="+mn-lt"/>
              </a:rPr>
              <a:t> of Southern California, </a:t>
            </a:r>
            <a:r>
              <a:rPr lang="pl-PL" sz="1500" dirty="0" err="1">
                <a:latin typeface="+mn-lt"/>
              </a:rPr>
              <a:t>California</a:t>
            </a:r>
            <a:r>
              <a:rPr lang="pl-PL" sz="1500" dirty="0">
                <a:latin typeface="+mn-lt"/>
              </a:rPr>
              <a:t> (1945)</a:t>
            </a:r>
          </a:p>
          <a:p>
            <a:pPr marL="342900" indent="-342900"/>
            <a:r>
              <a:rPr lang="pl-PL" sz="1500" dirty="0">
                <a:latin typeface="+mn-lt"/>
              </a:rPr>
              <a:t>6 - Los Alamos Scientific </a:t>
            </a:r>
            <a:r>
              <a:rPr lang="pl-PL" sz="1500" dirty="0" err="1">
                <a:latin typeface="+mn-lt"/>
              </a:rPr>
              <a:t>Laboratory</a:t>
            </a:r>
            <a:r>
              <a:rPr lang="pl-PL" sz="1500" dirty="0">
                <a:latin typeface="+mn-lt"/>
              </a:rPr>
              <a:t>, Los Alamos, New </a:t>
            </a:r>
            <a:r>
              <a:rPr lang="pl-PL" sz="1500" dirty="0" err="1">
                <a:latin typeface="+mn-lt"/>
              </a:rPr>
              <a:t>Mexico</a:t>
            </a:r>
            <a:r>
              <a:rPr lang="pl-PL" sz="1500" dirty="0">
                <a:latin typeface="+mn-lt"/>
              </a:rPr>
              <a:t> (1946)</a:t>
            </a:r>
          </a:p>
          <a:p>
            <a:pPr marL="342900" indent="-342900"/>
            <a:r>
              <a:rPr lang="pl-PL" sz="1500" dirty="0">
                <a:latin typeface="+mn-lt"/>
              </a:rPr>
              <a:t>7 - </a:t>
            </a:r>
            <a:r>
              <a:rPr lang="pl-PL" sz="1500" dirty="0" err="1">
                <a:latin typeface="+mn-lt"/>
              </a:rPr>
              <a:t>University</a:t>
            </a:r>
            <a:r>
              <a:rPr lang="pl-PL" sz="1500" dirty="0">
                <a:latin typeface="+mn-lt"/>
              </a:rPr>
              <a:t> of Colorado, </a:t>
            </a:r>
            <a:r>
              <a:rPr lang="pl-PL" sz="1500" dirty="0" err="1">
                <a:latin typeface="+mn-lt"/>
              </a:rPr>
              <a:t>Boulder</a:t>
            </a:r>
            <a:r>
              <a:rPr lang="pl-PL" sz="1500" dirty="0">
                <a:latin typeface="+mn-lt"/>
              </a:rPr>
              <a:t>, Colorado (1967)</a:t>
            </a:r>
          </a:p>
          <a:p>
            <a:pPr marL="342900" indent="-342900"/>
            <a:r>
              <a:rPr lang="pl-PL" sz="1500" dirty="0">
                <a:latin typeface="+mn-lt"/>
              </a:rPr>
              <a:t>8 – Florida State </a:t>
            </a:r>
            <a:r>
              <a:rPr lang="pl-PL" sz="1500" dirty="0" err="1">
                <a:latin typeface="+mn-lt"/>
              </a:rPr>
              <a:t>University</a:t>
            </a:r>
            <a:r>
              <a:rPr lang="pl-PL" sz="1500" dirty="0">
                <a:latin typeface="+mn-lt"/>
              </a:rPr>
              <a:t>, Tallahassee, Florida</a:t>
            </a:r>
            <a:endParaRPr lang="en-GB" sz="15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Najbliższa rodzina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Obraz 2" descr="Ulam, Stanislaw M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2856"/>
            <a:ext cx="1991198" cy="28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Family Pictur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1587114" cy="22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laire Ulam at MANIAC panel, 195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052736"/>
            <a:ext cx="2612832" cy="2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3212976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Adam Bruno </a:t>
            </a:r>
            <a:r>
              <a:rPr lang="pl-PL" sz="2000" dirty="0" err="1">
                <a:latin typeface="+mn-lt"/>
              </a:rPr>
              <a:t>Ulam</a:t>
            </a:r>
            <a:r>
              <a:rPr lang="pl-PL" sz="2000" dirty="0">
                <a:latin typeface="+mn-lt"/>
              </a:rPr>
              <a:t>; młodszy o 13 lat brat.</a:t>
            </a:r>
            <a:endParaRPr lang="en-GB" sz="2000" dirty="0"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63688" y="5013176"/>
            <a:ext cx="3366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Francuzka studentka poznana w Cambridge, </a:t>
            </a:r>
            <a:r>
              <a:rPr lang="pl-PL" sz="2000" dirty="0" err="1">
                <a:latin typeface="+mn-lt"/>
              </a:rPr>
              <a:t>Françoise</a:t>
            </a:r>
            <a:r>
              <a:rPr lang="pl-PL" sz="2000" dirty="0">
                <a:latin typeface="+mn-lt"/>
              </a:rPr>
              <a:t> Aron; ślub w 1941.</a:t>
            </a:r>
            <a:endParaRPr lang="en-GB" sz="2000" dirty="0">
              <a:latin typeface="+mn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292080" y="3356992"/>
            <a:ext cx="3366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Córka </a:t>
            </a:r>
            <a:r>
              <a:rPr lang="pl-PL" sz="2000" dirty="0" err="1">
                <a:latin typeface="+mn-lt"/>
              </a:rPr>
              <a:t>Ulama</a:t>
            </a:r>
            <a:r>
              <a:rPr lang="pl-PL" sz="2000" dirty="0">
                <a:latin typeface="+mn-lt"/>
              </a:rPr>
              <a:t>, </a:t>
            </a:r>
            <a:r>
              <a:rPr lang="pl-PL" sz="2000" dirty="0" err="1">
                <a:latin typeface="+mn-lt"/>
              </a:rPr>
              <a:t>Claire</a:t>
            </a:r>
            <a:r>
              <a:rPr lang="pl-PL" sz="2000" dirty="0">
                <a:latin typeface="+mn-lt"/>
              </a:rPr>
              <a:t>, jedyne dziecko, urodzona w 1944.</a:t>
            </a:r>
          </a:p>
          <a:p>
            <a:r>
              <a:rPr lang="pl-PL" sz="2000" dirty="0">
                <a:latin typeface="+mn-lt"/>
              </a:rPr>
              <a:t>Na zdjęciu: podczas dnia otwartego w Los Alamos Scientific </a:t>
            </a:r>
            <a:r>
              <a:rPr lang="pl-PL" sz="2000" dirty="0" err="1">
                <a:latin typeface="+mn-lt"/>
              </a:rPr>
              <a:t>Laboratory</a:t>
            </a:r>
            <a:r>
              <a:rPr lang="pl-PL" sz="2000" dirty="0">
                <a:latin typeface="+mn-lt"/>
              </a:rPr>
              <a:t>, przy panelu wczesnego komputera zbudowanego w Los Alamos, MANIAC.</a:t>
            </a:r>
            <a:endParaRPr lang="en-GB" sz="20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</TotalTime>
  <Words>1951</Words>
  <Application>Microsoft Office PowerPoint</Application>
  <PresentationFormat>Pokaz na ekranie (4:3)</PresentationFormat>
  <Paragraphs>257</Paragraphs>
  <Slides>20</Slides>
  <Notes>20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Motyw pakietu Office</vt:lpstr>
      <vt:lpstr>Obraz - mapa bitowa</vt:lpstr>
      <vt:lpstr>Polscy uczeni, odkrywcy i wynalazcy</vt:lpstr>
      <vt:lpstr>Informacja w pigułce</vt:lpstr>
      <vt:lpstr>Polska - kalendarium 1</vt:lpstr>
      <vt:lpstr>Polska - kalendarium 2</vt:lpstr>
      <vt:lpstr>Ulam  kalendarium </vt:lpstr>
      <vt:lpstr>Studia w Politechnice Lwowskiej</vt:lpstr>
      <vt:lpstr>Kawiarnia Szkocka i Księga Szkocka </vt:lpstr>
      <vt:lpstr>Pobyt w Stanach Zjednoczonych Ameryki</vt:lpstr>
      <vt:lpstr>Najbliższa rodzina</vt:lpstr>
      <vt:lpstr>Projekt Manhattan</vt:lpstr>
      <vt:lpstr>Wybrani naukowcy Projektu Manhattan</vt:lpstr>
      <vt:lpstr>Bomba atomowa</vt:lpstr>
      <vt:lpstr>Little Boy i Fat Man</vt:lpstr>
      <vt:lpstr>Praca nad bombą wodorową w Los Alamos</vt:lpstr>
      <vt:lpstr>Bomba wodorowa</vt:lpstr>
      <vt:lpstr>Dalsze aktywności</vt:lpstr>
      <vt:lpstr>Wybrane publikacje</vt:lpstr>
      <vt:lpstr>Zakończenie drogi</vt:lpstr>
      <vt:lpstr>Wybrane wypowiedzi</vt:lpstr>
      <vt:lpstr>Źródła</vt:lpstr>
    </vt:vector>
  </TitlesOfParts>
  <Company>SPI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wydobywania wiedzy  dla celów zarządzania Marzena NOWAKOWSKA, Elżbieta ZAJĄC2  dr Marzena Nowakowska - Politechnika Świętokrzyska, Studium Podstaw Informatyki, Aleja Tysiąclecia Państwa Polskiego 3, PL- 25314 Kielce, 2 dr Elżbieta Zając  Akademia Świętokrzyska, Instytut Matematyki, ul. Świętokrzyska 15, PL  25314 Kielce; ezajac@pu.kielce.pl</dc:title>
  <dc:creator>Nowakowska</dc:creator>
  <cp:lastModifiedBy>HP2</cp:lastModifiedBy>
  <cp:revision>259</cp:revision>
  <cp:lastPrinted>2002-06-22T14:15:10Z</cp:lastPrinted>
  <dcterms:created xsi:type="dcterms:W3CDTF">2002-01-07T16:06:39Z</dcterms:created>
  <dcterms:modified xsi:type="dcterms:W3CDTF">2024-10-16T10:34:00Z</dcterms:modified>
</cp:coreProperties>
</file>