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83" r:id="rId2"/>
    <p:sldId id="288" r:id="rId3"/>
    <p:sldId id="302" r:id="rId4"/>
    <p:sldId id="303" r:id="rId5"/>
    <p:sldId id="304" r:id="rId6"/>
    <p:sldId id="307" r:id="rId7"/>
    <p:sldId id="321" r:id="rId8"/>
    <p:sldId id="322" r:id="rId9"/>
    <p:sldId id="323" r:id="rId10"/>
    <p:sldId id="320" r:id="rId11"/>
    <p:sldId id="324" r:id="rId12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3300"/>
    <a:srgbClr val="CCFFFF"/>
    <a:srgbClr val="99FFCC"/>
    <a:srgbClr val="0033CC"/>
    <a:srgbClr val="FFFF99"/>
    <a:srgbClr val="990099"/>
    <a:srgbClr val="4D4D4D"/>
    <a:srgbClr val="777777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 varScale="1">
        <p:scale>
          <a:sx n="110" d="100"/>
          <a:sy n="110" d="100"/>
        </p:scale>
        <p:origin x="234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F53132-3504-486D-A452-F55B36EE80F1}" type="slidenum">
              <a:rPr lang="pl-PL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/>
              <a:t>Kliknij, aby edytować wzorce stylu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E8788F3-F89A-46CC-A96D-924ED3767427}" type="slidenum">
              <a:rPr lang="pl-PL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3C5A0A-479C-4F98-88CD-847DAADB9623}" type="slidenum">
              <a:rPr lang="pl-PL"/>
              <a:pPr/>
              <a:t>1</a:t>
            </a:fld>
            <a:endParaRPr lang="pl-PL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2A30E9-255E-48E8-BFFB-FE948B4A42A8}" type="slidenum">
              <a:rPr lang="pl-PL"/>
              <a:pPr/>
              <a:t>10</a:t>
            </a:fld>
            <a:endParaRPr lang="pl-PL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1180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2A30E9-255E-48E8-BFFB-FE948B4A42A8}" type="slidenum">
              <a:rPr lang="pl-PL"/>
              <a:pPr/>
              <a:t>11</a:t>
            </a:fld>
            <a:endParaRPr lang="pl-PL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2154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2A30E9-255E-48E8-BFFB-FE948B4A42A8}" type="slidenum">
              <a:rPr lang="pl-PL"/>
              <a:pPr/>
              <a:t>2</a:t>
            </a:fld>
            <a:endParaRPr lang="pl-PL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2A30E9-255E-48E8-BFFB-FE948B4A42A8}" type="slidenum">
              <a:rPr lang="pl-PL"/>
              <a:pPr/>
              <a:t>3</a:t>
            </a:fld>
            <a:endParaRPr lang="pl-PL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2A30E9-255E-48E8-BFFB-FE948B4A42A8}" type="slidenum">
              <a:rPr lang="pl-PL"/>
              <a:pPr/>
              <a:t>4</a:t>
            </a:fld>
            <a:endParaRPr lang="pl-PL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2A30E9-255E-48E8-BFFB-FE948B4A42A8}" type="slidenum">
              <a:rPr lang="pl-PL"/>
              <a:pPr/>
              <a:t>5</a:t>
            </a:fld>
            <a:endParaRPr lang="pl-PL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2A30E9-255E-48E8-BFFB-FE948B4A42A8}" type="slidenum">
              <a:rPr lang="pl-PL"/>
              <a:pPr/>
              <a:t>6</a:t>
            </a:fld>
            <a:endParaRPr lang="pl-PL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2A30E9-255E-48E8-BFFB-FE948B4A42A8}" type="slidenum">
              <a:rPr lang="pl-PL"/>
              <a:pPr/>
              <a:t>7</a:t>
            </a:fld>
            <a:endParaRPr lang="pl-PL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43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2A30E9-255E-48E8-BFFB-FE948B4A42A8}" type="slidenum">
              <a:rPr lang="pl-PL"/>
              <a:pPr/>
              <a:t>8</a:t>
            </a:fld>
            <a:endParaRPr lang="pl-PL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1925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2A30E9-255E-48E8-BFFB-FE948B4A42A8}" type="slidenum">
              <a:rPr lang="pl-PL"/>
              <a:pPr/>
              <a:t>9</a:t>
            </a:fld>
            <a:endParaRPr lang="pl-PL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742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821FE-79A3-43B4-85E1-68782F79956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0CB63-63B0-442A-AE55-6D082E97C56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07C23-998E-45A1-B910-7D8CDD37FB2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A693-A6A9-42DC-80D5-23CFB9FBBCC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FFBCB-1CA3-4A08-9521-980171E6381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CBB5-81BF-475D-924F-42177233894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4F09-3092-4401-BD69-4351EFE53C8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A7FB1-74B4-4AD6-902E-FC37D7F2BB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94B5-3E8C-4304-9CB9-A62658D7997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ED254-A311-47EC-A1BB-144603FE310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AD1A-FFAC-4DF0-AC8C-85EE1048DAC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2DDBB-E7DF-4D79-B787-B35CBE9772ED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6825" y="390809"/>
            <a:ext cx="8892480" cy="1080120"/>
          </a:xfrm>
        </p:spPr>
        <p:txBody>
          <a:bodyPr>
            <a:normAutofit/>
          </a:bodyPr>
          <a:lstStyle/>
          <a:p>
            <a:r>
              <a:rPr lang="pl-PL" sz="3800" b="1" dirty="0">
                <a:latin typeface="Arial" pitchFamily="34" charset="0"/>
              </a:rPr>
              <a:t>Polscy uczeni, odkrywcy i wynalazcy</a:t>
            </a:r>
            <a:endParaRPr lang="en-US" sz="3800" dirty="0">
              <a:latin typeface="Arial" pitchFamily="34" charset="0"/>
            </a:endParaRP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688" y="4077072"/>
            <a:ext cx="6480125" cy="2592288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l-PL" sz="1800" b="1" dirty="0">
                <a:solidFill>
                  <a:schemeClr val="tx1"/>
                </a:solidFill>
                <a:latin typeface="Arial" pitchFamily="34" charset="0"/>
              </a:rPr>
              <a:t>Autor prezentacji 1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l-PL" sz="1800" b="1" dirty="0">
                <a:solidFill>
                  <a:schemeClr val="tx1"/>
                </a:solidFill>
                <a:latin typeface="Arial" pitchFamily="34" charset="0"/>
              </a:rPr>
              <a:t>Autor prezentacji 2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pl-PL" sz="1800" dirty="0">
                <a:solidFill>
                  <a:schemeClr val="tx1"/>
                </a:solidFill>
                <a:latin typeface="Arial" pitchFamily="34" charset="0"/>
              </a:rPr>
              <a:t>Kierunek studiów: Inżynieria danych</a:t>
            </a:r>
            <a:br>
              <a:rPr lang="en-US" sz="1800" dirty="0">
                <a:solidFill>
                  <a:schemeClr val="tx1"/>
                </a:solidFill>
                <a:latin typeface="Arial" pitchFamily="34" charset="0"/>
              </a:rPr>
            </a:br>
            <a:r>
              <a:rPr lang="pl-PL" sz="1800" dirty="0">
                <a:solidFill>
                  <a:schemeClr val="tx1"/>
                </a:solidFill>
                <a:latin typeface="Arial" pitchFamily="34" charset="0"/>
              </a:rPr>
              <a:t>Wydział Zarządzania i Modelowania Komputerowego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pl-PL" sz="1800" b="1" dirty="0">
                <a:solidFill>
                  <a:schemeClr val="tx1"/>
                </a:solidFill>
                <a:latin typeface="Arial" pitchFamily="34" charset="0"/>
              </a:rPr>
              <a:t>Politechnika Świętokrzyska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pl-PL" sz="1800" dirty="0">
                <a:solidFill>
                  <a:schemeClr val="tx1"/>
                </a:solidFill>
                <a:latin typeface="Arial" pitchFamily="34" charset="0"/>
              </a:rPr>
              <a:t>adres_autora1</a:t>
            </a:r>
            <a:r>
              <a:rPr lang="en-US" sz="1800" dirty="0">
                <a:solidFill>
                  <a:schemeClr val="tx1"/>
                </a:solidFill>
                <a:latin typeface="Arial" pitchFamily="34" charset="0"/>
              </a:rPr>
              <a:t>@tu.kielce.pl</a:t>
            </a:r>
            <a:endParaRPr lang="pl-PL" sz="1800" dirty="0">
              <a:solidFill>
                <a:schemeClr val="tx1"/>
              </a:solidFill>
              <a:latin typeface="Arial" pitchFamily="34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l-PL" sz="1800" dirty="0">
                <a:solidFill>
                  <a:schemeClr val="tx1"/>
                </a:solidFill>
                <a:latin typeface="Arial" pitchFamily="34" charset="0"/>
              </a:rPr>
              <a:t>adres_autora2</a:t>
            </a:r>
            <a:r>
              <a:rPr lang="en-US" sz="1800" dirty="0">
                <a:solidFill>
                  <a:schemeClr val="tx1"/>
                </a:solidFill>
                <a:latin typeface="Arial" pitchFamily="34" charset="0"/>
              </a:rPr>
              <a:t>@tu.kielce.pl</a:t>
            </a:r>
            <a:endParaRPr lang="pl-PL" sz="1800" dirty="0">
              <a:solidFill>
                <a:schemeClr val="tx1"/>
              </a:solidFill>
              <a:latin typeface="Arial" pitchFamily="34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endParaRPr lang="pl-PL" sz="1800" dirty="0">
              <a:solidFill>
                <a:schemeClr val="tx1"/>
              </a:solidFill>
              <a:latin typeface="Arial" pitchFamily="34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endParaRPr lang="pl-PL" sz="1800" dirty="0">
              <a:solidFill>
                <a:schemeClr val="tx1"/>
              </a:solidFill>
              <a:latin typeface="Arial" pitchFamily="34" charset="0"/>
            </a:endParaRP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539750" y="5084763"/>
          <a:ext cx="8509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Obraz - mapa bitowa" r:id="rId4" imgW="3734321" imgH="4009524" progId="PBrush">
                  <p:embed/>
                </p:oleObj>
              </mc:Choice>
              <mc:Fallback>
                <p:oleObj name="Obraz - mapa bitowa" r:id="rId4" imgW="3734321" imgH="4009524" progId="PBrush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5084763"/>
                        <a:ext cx="8509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07504" y="1988840"/>
            <a:ext cx="8892480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6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j-ea"/>
                <a:cs typeface="+mj-cs"/>
              </a:rPr>
              <a:t>Imię nazwisko naukowca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-108520" y="332656"/>
            <a:ext cx="9144000" cy="548680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Źródła</a:t>
            </a:r>
            <a:endParaRPr lang="en-GB" b="1" dirty="0"/>
          </a:p>
        </p:txBody>
      </p:sp>
      <p:sp>
        <p:nvSpPr>
          <p:cNvPr id="3" name="Prostokąt 2"/>
          <p:cNvSpPr/>
          <p:nvPr/>
        </p:nvSpPr>
        <p:spPr>
          <a:xfrm>
            <a:off x="467544" y="1124744"/>
            <a:ext cx="8208912" cy="11734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Koniecznie podać źródła, z których się korzystało.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Zredagować wykaz źródeł w sposób analogiczny, jak w prezentacji o </a:t>
            </a:r>
            <a:r>
              <a:rPr lang="pl-PL" sz="1800" dirty="0" err="1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Ulamie</a:t>
            </a:r>
            <a:r>
              <a:rPr lang="pl-PL" sz="1800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Obecność bibliografii, jej objętość i jakość będzie wpływać na ocenę całej prezentacji</a:t>
            </a:r>
          </a:p>
        </p:txBody>
      </p:sp>
    </p:spTree>
    <p:extLst>
      <p:ext uri="{BB962C8B-B14F-4D97-AF65-F5344CB8AC3E}">
        <p14:creationId xmlns:p14="http://schemas.microsoft.com/office/powerpoint/2010/main" val="11148014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155104"/>
            <a:ext cx="9144000" cy="609600"/>
          </a:xfrm>
        </p:spPr>
        <p:txBody>
          <a:bodyPr>
            <a:normAutofit fontScale="90000"/>
          </a:bodyPr>
          <a:lstStyle/>
          <a:p>
            <a:r>
              <a:rPr lang="pl-PL" sz="3600" b="1" dirty="0">
                <a:solidFill>
                  <a:schemeClr val="tx1"/>
                </a:solidFill>
                <a:latin typeface="Arial" pitchFamily="34" charset="0"/>
              </a:rPr>
              <a:t>Slajd ostatni</a:t>
            </a:r>
            <a:endParaRPr lang="en-GB" sz="3600" b="1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EB9F9AA9-340D-4DB1-86FF-E3850F800503}"/>
              </a:ext>
            </a:extLst>
          </p:cNvPr>
          <p:cNvSpPr txBox="1"/>
          <p:nvPr/>
        </p:nvSpPr>
        <p:spPr>
          <a:xfrm>
            <a:off x="683568" y="1700808"/>
            <a:ext cx="777686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sz="5000" dirty="0">
              <a:latin typeface="+mj-lt"/>
            </a:endParaRPr>
          </a:p>
          <a:p>
            <a:pPr algn="ctr"/>
            <a:r>
              <a:rPr lang="pl-PL" sz="5000" dirty="0">
                <a:latin typeface="+mj-lt"/>
              </a:rPr>
              <a:t>Powodzenia!!!</a:t>
            </a:r>
          </a:p>
          <a:p>
            <a:pPr algn="ctr"/>
            <a:endParaRPr lang="pl-PL" sz="5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74477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115888"/>
            <a:ext cx="9144000" cy="609600"/>
          </a:xfrm>
        </p:spPr>
        <p:txBody>
          <a:bodyPr>
            <a:normAutofit fontScale="90000"/>
          </a:bodyPr>
          <a:lstStyle/>
          <a:p>
            <a:r>
              <a:rPr lang="pl-PL" sz="3600" b="1" dirty="0">
                <a:latin typeface="Arial" pitchFamily="34" charset="0"/>
              </a:rPr>
              <a:t>Informacja w pigułce</a:t>
            </a:r>
            <a:endParaRPr lang="en-GB" sz="3600" b="1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7171" name="Text Box 1027"/>
          <p:cNvSpPr txBox="1">
            <a:spLocks noChangeArrowheads="1"/>
          </p:cNvSpPr>
          <p:nvPr/>
        </p:nvSpPr>
        <p:spPr bwMode="auto">
          <a:xfrm>
            <a:off x="3923928" y="980728"/>
            <a:ext cx="4896544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90513" indent="-290513">
              <a:spcBef>
                <a:spcPts val="0"/>
              </a:spcBef>
              <a:buFont typeface="Arial" pitchFamily="34" charset="0"/>
              <a:buChar char="•"/>
            </a:pPr>
            <a:r>
              <a:rPr lang="pl-PL" sz="2200" dirty="0">
                <a:latin typeface="Arial" pitchFamily="34" charset="0"/>
              </a:rPr>
              <a:t>Ważne osiągnięcie lub wydarzenie w życiu uczonego </a:t>
            </a:r>
          </a:p>
          <a:p>
            <a:pPr marL="290513" indent="-290513">
              <a:spcBef>
                <a:spcPts val="0"/>
              </a:spcBef>
              <a:buFont typeface="Arial" pitchFamily="34" charset="0"/>
              <a:buChar char="•"/>
            </a:pPr>
            <a:r>
              <a:rPr lang="pl-PL" sz="2200" dirty="0">
                <a:latin typeface="Arial" pitchFamily="34" charset="0"/>
              </a:rPr>
              <a:t>Ważne osiągnięcie lub wydarzenie w życiu uczonego </a:t>
            </a:r>
          </a:p>
          <a:p>
            <a:pPr marL="290513" indent="-290513">
              <a:spcBef>
                <a:spcPts val="0"/>
              </a:spcBef>
              <a:buFont typeface="Arial" pitchFamily="34" charset="0"/>
              <a:buChar char="•"/>
            </a:pPr>
            <a:r>
              <a:rPr lang="pl-PL" sz="2200" dirty="0" err="1">
                <a:latin typeface="Arial" pitchFamily="34" charset="0"/>
              </a:rPr>
              <a:t>itd</a:t>
            </a:r>
            <a:endParaRPr lang="pl-PL" sz="2200" dirty="0">
              <a:latin typeface="Arial" pitchFamily="34" charset="0"/>
            </a:endParaRPr>
          </a:p>
        </p:txBody>
      </p:sp>
      <p:sp>
        <p:nvSpPr>
          <p:cNvPr id="7174" name="pole tekstowe 8"/>
          <p:cNvSpPr txBox="1">
            <a:spLocks noChangeArrowheads="1"/>
          </p:cNvSpPr>
          <p:nvPr/>
        </p:nvSpPr>
        <p:spPr bwMode="auto">
          <a:xfrm>
            <a:off x="1115616" y="5589240"/>
            <a:ext cx="165618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sz="22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rrrr-rrrr</a:t>
            </a:r>
            <a:endParaRPr lang="en-GB" sz="2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ABEC4DE8-E396-43D1-ABBF-D2A8C4E38B3A}"/>
              </a:ext>
            </a:extLst>
          </p:cNvPr>
          <p:cNvSpPr txBox="1"/>
          <p:nvPr/>
        </p:nvSpPr>
        <p:spPr>
          <a:xfrm>
            <a:off x="755576" y="1628800"/>
            <a:ext cx="28803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+mj-lt"/>
              </a:rPr>
              <a:t>Najważniejsze, wg autorów prezentacji, zdjęcie/portret uczonego</a:t>
            </a:r>
          </a:p>
          <a:p>
            <a:endParaRPr lang="pl-PL" dirty="0">
              <a:latin typeface="+mj-lt"/>
            </a:endParaRPr>
          </a:p>
          <a:p>
            <a:endParaRPr lang="pl-PL" dirty="0">
              <a:latin typeface="+mj-lt"/>
            </a:endParaRPr>
          </a:p>
          <a:p>
            <a:endParaRPr lang="pl-PL" dirty="0">
              <a:latin typeface="+mj-lt"/>
            </a:endParaRPr>
          </a:p>
          <a:p>
            <a:endParaRPr lang="pl-PL" dirty="0">
              <a:latin typeface="+mj-lt"/>
            </a:endParaRPr>
          </a:p>
          <a:p>
            <a:endParaRPr lang="pl-PL" dirty="0"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>
            <a:normAutofit fontScale="90000"/>
          </a:bodyPr>
          <a:lstStyle/>
          <a:p>
            <a:r>
              <a:rPr lang="pl-PL" sz="3600" b="1" dirty="0">
                <a:latin typeface="Arial" pitchFamily="34" charset="0"/>
              </a:rPr>
              <a:t>Polska - kalendarium 1</a:t>
            </a:r>
            <a:endParaRPr lang="en-GB" sz="3600" b="1" dirty="0">
              <a:solidFill>
                <a:schemeClr val="tx1"/>
              </a:solidFill>
              <a:latin typeface="Arial" pitchFamily="34" charset="0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1640980"/>
              </p:ext>
            </p:extLst>
          </p:nvPr>
        </p:nvGraphicFramePr>
        <p:xfrm>
          <a:off x="179512" y="620688"/>
          <a:ext cx="8820472" cy="4719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9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311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err="1"/>
                        <a:t>rrrr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dirty="0"/>
                        <a:t>Kalendarium dostosować do okresu życia uczonego.</a:t>
                      </a: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dirty="0"/>
                        <a:t>Można wyodrębnić okresy (jak tu kolorowym tłem), ale nie zawsze się to da zrobić.</a:t>
                      </a: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endParaRPr lang="en-GB" sz="1800" b="1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dirty="0"/>
                        <a:t>Wtedy bez wyodrębniania jw.</a:t>
                      </a: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endParaRPr lang="en-GB" sz="1800" b="1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Ważne wydarzenia w kalendarium można wyróżnić pogrubioną czcionką.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Jednak  nie przesadzać z wyróżnieniami.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>
            <a:normAutofit fontScale="90000"/>
          </a:bodyPr>
          <a:lstStyle/>
          <a:p>
            <a:r>
              <a:rPr lang="pl-PL" sz="3600" b="1" dirty="0">
                <a:latin typeface="Arial" pitchFamily="34" charset="0"/>
              </a:rPr>
              <a:t>Polska - kalendarium 2</a:t>
            </a:r>
            <a:endParaRPr lang="en-GB" sz="3600" b="1" dirty="0">
              <a:solidFill>
                <a:schemeClr val="tx1"/>
              </a:solidFill>
              <a:latin typeface="Arial" pitchFamily="34" charset="0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63718"/>
              </p:ext>
            </p:extLst>
          </p:nvPr>
        </p:nvGraphicFramePr>
        <p:xfrm>
          <a:off x="323528" y="716280"/>
          <a:ext cx="8496944" cy="212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309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659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dirty="0"/>
                        <a:t>Jeżeli kalendarium nie zmieści się na jednym slajdzie, można kontynuować na drugim.</a:t>
                      </a: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dirty="0"/>
                        <a:t>Nie więcej niż dwa slajdy na kalendarium Polski</a:t>
                      </a: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>
            <a:normAutofit fontScale="90000"/>
          </a:bodyPr>
          <a:lstStyle/>
          <a:p>
            <a:r>
              <a:rPr lang="pl-PL" sz="3600" b="1" dirty="0">
                <a:solidFill>
                  <a:srgbClr val="FF0000"/>
                </a:solidFill>
                <a:latin typeface="Arial" pitchFamily="34" charset="0"/>
              </a:rPr>
              <a:t>Uczony&lt;- podać  </a:t>
            </a:r>
            <a:r>
              <a:rPr lang="pl-PL" sz="3600" b="1" dirty="0">
                <a:latin typeface="Arial" pitchFamily="34" charset="0"/>
              </a:rPr>
              <a:t>kalendarium </a:t>
            </a:r>
            <a:endParaRPr lang="en-GB" sz="3600" b="1" dirty="0">
              <a:solidFill>
                <a:schemeClr val="tx1"/>
              </a:solidFill>
              <a:latin typeface="Arial" pitchFamily="34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703174"/>
              </p:ext>
            </p:extLst>
          </p:nvPr>
        </p:nvGraphicFramePr>
        <p:xfrm>
          <a:off x="251520" y="570058"/>
          <a:ext cx="8640960" cy="5079624"/>
        </p:xfrm>
        <a:graphic>
          <a:graphicData uri="http://schemas.openxmlformats.org/drawingml/2006/table">
            <a:tbl>
              <a:tblPr/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728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51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700" dirty="0" err="1">
                          <a:latin typeface="+mn-lt"/>
                          <a:ea typeface="Calibri"/>
                          <a:cs typeface="Times New Roman"/>
                        </a:rPr>
                        <a:t>rrrr-rrrr</a:t>
                      </a:r>
                      <a:endParaRPr lang="pl-PL" sz="17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845" marR="38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700" dirty="0">
                          <a:latin typeface="+mn-lt"/>
                          <a:ea typeface="Calibri"/>
                          <a:cs typeface="Times New Roman"/>
                        </a:rPr>
                        <a:t>Data urodzenia, rodzice, miejsce</a:t>
                      </a:r>
                    </a:p>
                  </a:txBody>
                  <a:tcPr marL="38845" marR="38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5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7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845" marR="38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700" dirty="0">
                          <a:latin typeface="+mn-lt"/>
                          <a:ea typeface="Calibri"/>
                          <a:cs typeface="Times New Roman"/>
                        </a:rPr>
                        <a:t>Dla ważnych lat podać jakie kolejne wydarzenia zaszły w życiu uczonego.</a:t>
                      </a:r>
                    </a:p>
                  </a:txBody>
                  <a:tcPr marL="38845" marR="38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5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7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845" marR="38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7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845" marR="38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51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7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845" marR="38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7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845" marR="38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68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7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845" marR="38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7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845" marR="38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7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845" marR="38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7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845" marR="38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75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7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845" marR="38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7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845" marR="38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51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7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845" marR="38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7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845" marR="38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75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7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845" marR="38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7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845" marR="38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75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7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845" marR="38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7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845" marR="38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175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7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845" marR="38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7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845" marR="38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175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7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845" marR="38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7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845" marR="38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51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7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845" marR="38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7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845" marR="38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51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7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845" marR="38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7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845" marR="38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51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7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845" marR="38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7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845" marR="38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175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7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845" marR="38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7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845" marR="38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175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7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845" marR="38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7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845" marR="38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351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7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845" marR="38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7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845" marR="38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51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700" dirty="0" err="1">
                          <a:latin typeface="+mn-lt"/>
                          <a:ea typeface="Calibri"/>
                          <a:cs typeface="Times New Roman"/>
                        </a:rPr>
                        <a:t>rrrr-rrrr</a:t>
                      </a:r>
                      <a:endParaRPr lang="pl-PL" sz="17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845" marR="38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700" dirty="0">
                          <a:latin typeface="+mn-lt"/>
                          <a:ea typeface="Calibri"/>
                          <a:cs typeface="Times New Roman"/>
                        </a:rPr>
                        <a:t>Data śmierci i miejsce</a:t>
                      </a:r>
                    </a:p>
                  </a:txBody>
                  <a:tcPr marL="38845" marR="38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83096"/>
            <a:ext cx="9144000" cy="609600"/>
          </a:xfrm>
        </p:spPr>
        <p:txBody>
          <a:bodyPr>
            <a:normAutofit fontScale="90000"/>
          </a:bodyPr>
          <a:lstStyle/>
          <a:p>
            <a:r>
              <a:rPr lang="pl-PL" sz="3600" b="1" dirty="0">
                <a:latin typeface="Arial" pitchFamily="34" charset="0"/>
              </a:rPr>
              <a:t>Najbliższa rodzina, przyjaciele</a:t>
            </a:r>
            <a:endParaRPr lang="en-GB" sz="3600" b="1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EB9F9AA9-340D-4DB1-86FF-E3850F800503}"/>
              </a:ext>
            </a:extLst>
          </p:cNvPr>
          <p:cNvSpPr txBox="1"/>
          <p:nvPr/>
        </p:nvSpPr>
        <p:spPr>
          <a:xfrm>
            <a:off x="1403648" y="1340768"/>
            <a:ext cx="53285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+mj-lt"/>
              </a:rPr>
              <a:t>Podać, co wiadomo o ww. </a:t>
            </a:r>
          </a:p>
          <a:p>
            <a:r>
              <a:rPr lang="pl-PL" dirty="0">
                <a:latin typeface="+mj-lt"/>
              </a:rPr>
              <a:t>W miarę możliwości załączyć zdjęcia, portrety, rysunki osób powiązanych z uczonym.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83096"/>
            <a:ext cx="9144000" cy="609600"/>
          </a:xfrm>
        </p:spPr>
        <p:txBody>
          <a:bodyPr>
            <a:normAutofit fontScale="90000"/>
          </a:bodyPr>
          <a:lstStyle/>
          <a:p>
            <a:r>
              <a:rPr lang="pl-PL" sz="3600" b="1" dirty="0">
                <a:solidFill>
                  <a:schemeClr val="tx1"/>
                </a:solidFill>
                <a:latin typeface="Arial" pitchFamily="34" charset="0"/>
              </a:rPr>
              <a:t>Adekwatny tytuł slajdu</a:t>
            </a:r>
            <a:endParaRPr lang="en-GB" sz="3600" b="1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EB9F9AA9-340D-4DB1-86FF-E3850F800503}"/>
              </a:ext>
            </a:extLst>
          </p:cNvPr>
          <p:cNvSpPr txBox="1"/>
          <p:nvPr/>
        </p:nvSpPr>
        <p:spPr>
          <a:xfrm>
            <a:off x="467544" y="1052736"/>
            <a:ext cx="777686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+mj-lt"/>
              </a:rPr>
              <a:t>Opracować </a:t>
            </a:r>
            <a:r>
              <a:rPr lang="pl-PL" b="1" dirty="0">
                <a:latin typeface="+mj-lt"/>
              </a:rPr>
              <a:t>kolejne</a:t>
            </a:r>
            <a:r>
              <a:rPr lang="pl-PL" dirty="0">
                <a:latin typeface="+mj-lt"/>
              </a:rPr>
              <a:t> slajdy chronologicznie przedstawiając kolejne wydarzenia w życiu uczonego. Rozplanować logicznie prezentację, poświęcając jeden slajd jednemu tematowi.</a:t>
            </a:r>
          </a:p>
          <a:p>
            <a:r>
              <a:rPr lang="pl-PL" dirty="0">
                <a:latin typeface="+mj-lt"/>
              </a:rPr>
              <a:t>Zwrócić szczególną uwagę na najważniejsze osiągnięcia.</a:t>
            </a:r>
          </a:p>
          <a:p>
            <a:r>
              <a:rPr lang="pl-PL" dirty="0">
                <a:latin typeface="+mj-lt"/>
              </a:rPr>
              <a:t>Można opracować grafikę wg własnego pomysłu (por. np. mapa pobytu </a:t>
            </a:r>
            <a:r>
              <a:rPr lang="pl-PL" dirty="0" err="1">
                <a:latin typeface="+mj-lt"/>
              </a:rPr>
              <a:t>Ulama</a:t>
            </a:r>
            <a:r>
              <a:rPr lang="pl-PL" dirty="0">
                <a:latin typeface="+mj-lt"/>
              </a:rPr>
              <a:t> w USA).</a:t>
            </a:r>
          </a:p>
          <a:p>
            <a:r>
              <a:rPr lang="pl-PL" dirty="0">
                <a:latin typeface="+mj-lt"/>
              </a:rPr>
              <a:t>Można wprowadzić schematy.</a:t>
            </a:r>
          </a:p>
          <a:p>
            <a:r>
              <a:rPr lang="pl-PL" dirty="0">
                <a:latin typeface="+mj-lt"/>
              </a:rPr>
              <a:t>Uwzględnić slajdy objaśniające niektóre pojęcia, rozwiązania, idee </a:t>
            </a:r>
            <a:r>
              <a:rPr lang="pl-PL" dirty="0" err="1">
                <a:latin typeface="+mj-lt"/>
              </a:rPr>
              <a:t>itp</a:t>
            </a:r>
            <a:r>
              <a:rPr lang="pl-PL" dirty="0">
                <a:latin typeface="+mj-lt"/>
              </a:rPr>
              <a:t> – por. np. definicje bomb atomowej i termojądrowej).</a:t>
            </a:r>
          </a:p>
          <a:p>
            <a:r>
              <a:rPr lang="pl-PL" dirty="0">
                <a:latin typeface="+mj-lt"/>
              </a:rPr>
              <a:t>Uwzględnić ciekawostki (anegdoty) związane z uczonym.</a:t>
            </a:r>
          </a:p>
          <a:p>
            <a:r>
              <a:rPr lang="pl-PL" dirty="0">
                <a:latin typeface="+mj-lt"/>
              </a:rPr>
              <a:t>Można przedstawić, opisać, narysować (inne sposoby) na czym polegało, a nie tylko jakie to były osiągniecia.</a:t>
            </a:r>
          </a:p>
        </p:txBody>
      </p:sp>
    </p:spTree>
    <p:extLst>
      <p:ext uri="{BB962C8B-B14F-4D97-AF65-F5344CB8AC3E}">
        <p14:creationId xmlns:p14="http://schemas.microsoft.com/office/powerpoint/2010/main" val="2030181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155104"/>
            <a:ext cx="9144000" cy="609600"/>
          </a:xfrm>
        </p:spPr>
        <p:txBody>
          <a:bodyPr>
            <a:normAutofit fontScale="90000"/>
          </a:bodyPr>
          <a:lstStyle/>
          <a:p>
            <a:r>
              <a:rPr lang="pl-PL" sz="3600" b="1" dirty="0">
                <a:solidFill>
                  <a:schemeClr val="tx1"/>
                </a:solidFill>
                <a:latin typeface="Arial" pitchFamily="34" charset="0"/>
              </a:rPr>
              <a:t>Adekwatny tytuł slajdu</a:t>
            </a:r>
            <a:endParaRPr lang="en-GB" sz="3600" b="1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EB9F9AA9-340D-4DB1-86FF-E3850F800503}"/>
              </a:ext>
            </a:extLst>
          </p:cNvPr>
          <p:cNvSpPr txBox="1"/>
          <p:nvPr/>
        </p:nvSpPr>
        <p:spPr>
          <a:xfrm>
            <a:off x="683568" y="836712"/>
            <a:ext cx="777686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>
              <a:latin typeface="+mj-lt"/>
            </a:endParaRPr>
          </a:p>
          <a:p>
            <a:r>
              <a:rPr lang="pl-PL" dirty="0">
                <a:latin typeface="+mj-lt"/>
              </a:rPr>
              <a:t>Zbierać materiały sukcesywnie i opracować sobie dokument z treścią, z którego powstanie prezentacja – to najlepszy i najbardziej rzetelny sposób pracy.</a:t>
            </a:r>
          </a:p>
          <a:p>
            <a:endParaRPr lang="pl-PL" dirty="0">
              <a:latin typeface="+mj-lt"/>
            </a:endParaRPr>
          </a:p>
          <a:p>
            <a:r>
              <a:rPr lang="pl-PL" dirty="0">
                <a:latin typeface="+mj-lt"/>
              </a:rPr>
              <a:t>Prezentacja o </a:t>
            </a:r>
            <a:r>
              <a:rPr lang="pl-PL" dirty="0" err="1">
                <a:latin typeface="+mj-lt"/>
              </a:rPr>
              <a:t>Ulamie</a:t>
            </a:r>
            <a:r>
              <a:rPr lang="pl-PL" dirty="0">
                <a:latin typeface="+mj-lt"/>
              </a:rPr>
              <a:t> pokazuje różne formy przekazywania informacji – proszę ją wykorzystać jako inspirację.</a:t>
            </a:r>
          </a:p>
          <a:p>
            <a:endParaRPr lang="pl-P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3080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155104"/>
            <a:ext cx="9144000" cy="609600"/>
          </a:xfrm>
        </p:spPr>
        <p:txBody>
          <a:bodyPr>
            <a:normAutofit fontScale="90000"/>
          </a:bodyPr>
          <a:lstStyle/>
          <a:p>
            <a:r>
              <a:rPr lang="pl-PL" sz="3600" b="1" dirty="0">
                <a:solidFill>
                  <a:schemeClr val="tx1"/>
                </a:solidFill>
                <a:latin typeface="Arial" pitchFamily="34" charset="0"/>
              </a:rPr>
              <a:t>Adekwatny tytuł slajdu</a:t>
            </a:r>
            <a:endParaRPr lang="en-GB" sz="3600" b="1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EB9F9AA9-340D-4DB1-86FF-E3850F800503}"/>
              </a:ext>
            </a:extLst>
          </p:cNvPr>
          <p:cNvSpPr txBox="1"/>
          <p:nvPr/>
        </p:nvSpPr>
        <p:spPr>
          <a:xfrm>
            <a:off x="683568" y="836712"/>
            <a:ext cx="777686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>
              <a:latin typeface="+mj-lt"/>
            </a:endParaRPr>
          </a:p>
          <a:p>
            <a:r>
              <a:rPr lang="pl-PL" dirty="0">
                <a:latin typeface="+mj-lt"/>
              </a:rPr>
              <a:t>Liczba slajdów ma być taka, aby prelegenci zmieścili się w 30 minutach wystąpienia. </a:t>
            </a:r>
          </a:p>
          <a:p>
            <a:r>
              <a:rPr lang="pl-PL" dirty="0">
                <a:latin typeface="+mj-lt"/>
              </a:rPr>
              <a:t>Po przygotowaniu, proszę dla każdego slajdu opracować tekst, który będzie wygłaszany. Gdy wszystko będzie gotowe zrobić próbę generalną, tzn. przed dowolnie wybranym audytorium wygłosić te prezentację i sprawdzić, czy prelegenci mieszczą się w czasie i jakie wrażenie zrobiło to wystąpienie na słuchaczach.</a:t>
            </a:r>
          </a:p>
          <a:p>
            <a:endParaRPr lang="pl-PL" dirty="0">
              <a:latin typeface="+mj-lt"/>
            </a:endParaRPr>
          </a:p>
          <a:p>
            <a:endParaRPr lang="pl-P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6857371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3195</TotalTime>
  <Words>466</Words>
  <Application>Microsoft Office PowerPoint</Application>
  <PresentationFormat>Pokaz na ekranie (4:3)</PresentationFormat>
  <Paragraphs>71</Paragraphs>
  <Slides>11</Slides>
  <Notes>11</Notes>
  <HiddenSlides>0</HiddenSlides>
  <MMClips>0</MMClips>
  <ScaleCrop>false</ScaleCrop>
  <HeadingPairs>
    <vt:vector size="8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Motyw pakietu Office</vt:lpstr>
      <vt:lpstr>Obraz - mapa bitowa</vt:lpstr>
      <vt:lpstr>Polscy uczeni, odkrywcy i wynalazcy</vt:lpstr>
      <vt:lpstr>Informacja w pigułce</vt:lpstr>
      <vt:lpstr>Polska - kalendarium 1</vt:lpstr>
      <vt:lpstr>Polska - kalendarium 2</vt:lpstr>
      <vt:lpstr>Uczony&lt;- podać  kalendarium </vt:lpstr>
      <vt:lpstr>Najbliższa rodzina, przyjaciele</vt:lpstr>
      <vt:lpstr>Adekwatny tytuł slajdu</vt:lpstr>
      <vt:lpstr>Adekwatny tytuł slajdu</vt:lpstr>
      <vt:lpstr>Adekwatny tytuł slajdu</vt:lpstr>
      <vt:lpstr>Źródła</vt:lpstr>
      <vt:lpstr>Slajd ostatni</vt:lpstr>
    </vt:vector>
  </TitlesOfParts>
  <Company>SPI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techniki wydobywania wiedzy  dla celów zarządzania Marzena NOWAKOWSKA, Elżbieta ZAJĄC2  dr Marzena Nowakowska - Politechnika Świętokrzyska, Studium Podstaw Informatyki, Aleja Tysiąclecia Państwa Polskiego 3, PL- 25314 Kielce, 2 dr Elżbieta Zając  Akademia Świętokrzyska, Instytut Matematyki, ul. Świętokrzyska 15, PL  25314 Kielce; ezajac@pu.kielce.pl</dc:title>
  <dc:creator>Nowakowska</dc:creator>
  <cp:lastModifiedBy>Marzena</cp:lastModifiedBy>
  <cp:revision>270</cp:revision>
  <cp:lastPrinted>2002-06-22T14:15:10Z</cp:lastPrinted>
  <dcterms:created xsi:type="dcterms:W3CDTF">2002-01-07T16:06:39Z</dcterms:created>
  <dcterms:modified xsi:type="dcterms:W3CDTF">2024-10-14T15:19:18Z</dcterms:modified>
</cp:coreProperties>
</file>