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302" r:id="rId2"/>
    <p:sldId id="314" r:id="rId3"/>
    <p:sldId id="288" r:id="rId4"/>
    <p:sldId id="303" r:id="rId5"/>
    <p:sldId id="304" r:id="rId6"/>
    <p:sldId id="305" r:id="rId7"/>
    <p:sldId id="306" r:id="rId8"/>
    <p:sldId id="308" r:id="rId9"/>
    <p:sldId id="309" r:id="rId10"/>
    <p:sldId id="310" r:id="rId11"/>
    <p:sldId id="311" r:id="rId12"/>
    <p:sldId id="312" r:id="rId13"/>
    <p:sldId id="294" r:id="rId14"/>
    <p:sldId id="313" r:id="rId15"/>
  </p:sldIdLst>
  <p:sldSz cx="9144000" cy="6858000" type="screen4x3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00FF"/>
    <a:srgbClr val="A50021"/>
    <a:srgbClr val="339966"/>
    <a:srgbClr val="6600CC"/>
    <a:srgbClr val="6600FF"/>
    <a:srgbClr val="CCFFFF"/>
    <a:srgbClr val="660033"/>
    <a:srgbClr val="9900CC"/>
    <a:srgbClr val="8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2787"/>
    <p:restoredTop sz="90929"/>
  </p:normalViewPr>
  <p:slideViewPr>
    <p:cSldViewPr>
      <p:cViewPr varScale="1">
        <p:scale>
          <a:sx n="69" d="100"/>
          <a:sy n="69" d="100"/>
        </p:scale>
        <p:origin x="-80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.xml"/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7F53132-3504-486D-A452-F55B36EE80F1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/>
              <a:t>Kliknij, aby edytować wzorce stylu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E8788F3-F89A-46CC-A96D-924ED3767427}" type="slidenum">
              <a:rPr lang="pl-PL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3C5A0A-479C-4F98-88CD-847DAADB9623}" type="slidenum">
              <a:rPr lang="pl-PL"/>
              <a:pPr/>
              <a:t>1</a:t>
            </a:fld>
            <a:endParaRPr lang="pl-PL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2A30E9-255E-48E8-BFFB-FE948B4A42A8}" type="slidenum">
              <a:rPr lang="pl-PL"/>
              <a:pPr/>
              <a:t>10</a:t>
            </a:fld>
            <a:endParaRPr lang="pl-PL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2A30E9-255E-48E8-BFFB-FE948B4A42A8}" type="slidenum">
              <a:rPr lang="pl-PL"/>
              <a:pPr/>
              <a:t>11</a:t>
            </a:fld>
            <a:endParaRPr lang="pl-PL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2A30E9-255E-48E8-BFFB-FE948B4A42A8}" type="slidenum">
              <a:rPr lang="pl-PL"/>
              <a:pPr/>
              <a:t>12</a:t>
            </a:fld>
            <a:endParaRPr lang="pl-PL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B04460-D2E7-431B-8E46-4144908748DE}" type="slidenum">
              <a:rPr lang="pl-PL"/>
              <a:pPr/>
              <a:t>13</a:t>
            </a:fld>
            <a:endParaRPr lang="pl-PL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2A30E9-255E-48E8-BFFB-FE948B4A42A8}" type="slidenum">
              <a:rPr lang="pl-PL"/>
              <a:pPr/>
              <a:t>14</a:t>
            </a:fld>
            <a:endParaRPr lang="pl-PL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CD3F61-E0AC-492F-AA7B-13456332CDBF}" type="slidenum">
              <a:rPr lang="pl-PL" altLang="en-US" smtClean="0"/>
              <a:pPr/>
              <a:t>2</a:t>
            </a:fld>
            <a:endParaRPr lang="pl-PL" alt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014548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2A30E9-255E-48E8-BFFB-FE948B4A42A8}" type="slidenum">
              <a:rPr lang="pl-PL"/>
              <a:pPr/>
              <a:t>3</a:t>
            </a:fld>
            <a:endParaRPr lang="pl-PL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2A30E9-255E-48E8-BFFB-FE948B4A42A8}" type="slidenum">
              <a:rPr lang="pl-PL"/>
              <a:pPr/>
              <a:t>4</a:t>
            </a:fld>
            <a:endParaRPr lang="pl-PL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2A30E9-255E-48E8-BFFB-FE948B4A42A8}" type="slidenum">
              <a:rPr lang="pl-PL"/>
              <a:pPr/>
              <a:t>5</a:t>
            </a:fld>
            <a:endParaRPr lang="pl-PL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2A30E9-255E-48E8-BFFB-FE948B4A42A8}" type="slidenum">
              <a:rPr lang="pl-PL"/>
              <a:pPr/>
              <a:t>6</a:t>
            </a:fld>
            <a:endParaRPr lang="pl-PL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2A30E9-255E-48E8-BFFB-FE948B4A42A8}" type="slidenum">
              <a:rPr lang="pl-PL"/>
              <a:pPr/>
              <a:t>7</a:t>
            </a:fld>
            <a:endParaRPr lang="pl-PL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2A30E9-255E-48E8-BFFB-FE948B4A42A8}" type="slidenum">
              <a:rPr lang="pl-PL"/>
              <a:pPr/>
              <a:t>8</a:t>
            </a:fld>
            <a:endParaRPr lang="pl-PL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2A30E9-255E-48E8-BFFB-FE948B4A42A8}" type="slidenum">
              <a:rPr lang="pl-PL"/>
              <a:pPr/>
              <a:t>9</a:t>
            </a:fld>
            <a:endParaRPr lang="pl-PL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821FE-79A3-43B4-85E1-68782F79956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CB63-63B0-442A-AE55-6D082E97C56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7C23-998E-45A1-B910-7D8CDD37FB2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AA693-A6A9-42DC-80D5-23CFB9FBBCC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FBCB-1CA3-4A08-9521-980171E6381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1CBB5-81BF-475D-924F-42177233894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4F09-3092-4401-BD69-4351EFE53C8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A7FB1-74B4-4AD6-902E-FC37D7F2BB9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B94B5-3E8C-4304-9CB9-A62658D7997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D254-A311-47EC-A1BB-144603FE310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8AD1A-FFAC-4DF0-AC8C-85EE1048DAC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DDBB-E7DF-4D79-B787-B35CBE9772E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504" y="692696"/>
            <a:ext cx="8892480" cy="2736304"/>
          </a:xfrm>
        </p:spPr>
        <p:txBody>
          <a:bodyPr>
            <a:noAutofit/>
          </a:bodyPr>
          <a:lstStyle/>
          <a:p>
            <a:r>
              <a:rPr lang="pl-PL" sz="6000" b="1" dirty="0">
                <a:solidFill>
                  <a:srgbClr val="0000FF"/>
                </a:solidFill>
                <a:latin typeface="Arial" pitchFamily="34" charset="0"/>
              </a:rPr>
              <a:t>Polscy uczeni, odkrywcy i wynalazcy</a:t>
            </a:r>
            <a:br>
              <a:rPr lang="pl-PL" sz="6000" b="1" dirty="0">
                <a:solidFill>
                  <a:srgbClr val="0000FF"/>
                </a:solidFill>
                <a:latin typeface="Arial" pitchFamily="34" charset="0"/>
              </a:rPr>
            </a:br>
            <a:r>
              <a:rPr lang="pl-PL" sz="6000" b="1" dirty="0">
                <a:solidFill>
                  <a:srgbClr val="0000FF"/>
                </a:solidFill>
                <a:latin typeface="Arial" pitchFamily="34" charset="0"/>
              </a:rPr>
              <a:t>Wprowadzenie</a:t>
            </a:r>
            <a:endParaRPr lang="en-US" sz="6000" b="1" dirty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4724400"/>
            <a:ext cx="6767513" cy="1728788"/>
          </a:xfrm>
        </p:spPr>
        <p:txBody>
          <a:bodyPr>
            <a:normAutofit lnSpcReduction="10000"/>
          </a:bodyPr>
          <a:lstStyle/>
          <a:p>
            <a:pPr algn="l"/>
            <a:r>
              <a:rPr lang="pl-PL" sz="2000" b="1" dirty="0">
                <a:solidFill>
                  <a:schemeClr val="tx1"/>
                </a:solidFill>
                <a:latin typeface="Arial" pitchFamily="34" charset="0"/>
              </a:rPr>
              <a:t>Marzena Nowakowska</a:t>
            </a:r>
          </a:p>
          <a:p>
            <a:pPr algn="l"/>
            <a:r>
              <a:rPr lang="pl-PL" sz="2000" dirty="0">
                <a:solidFill>
                  <a:schemeClr val="tx1"/>
                </a:solidFill>
                <a:latin typeface="Arial" pitchFamily="34" charset="0"/>
              </a:rPr>
              <a:t>Katedra Technologii Informatycznych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</a:rPr>
              <a:t/>
            </a:r>
            <a:br>
              <a:rPr lang="en-US" sz="2000" dirty="0">
                <a:solidFill>
                  <a:schemeClr val="tx1"/>
                </a:solidFill>
                <a:latin typeface="Arial" pitchFamily="34" charset="0"/>
              </a:rPr>
            </a:br>
            <a:r>
              <a:rPr lang="pl-PL" sz="2000" dirty="0">
                <a:solidFill>
                  <a:schemeClr val="tx1"/>
                </a:solidFill>
                <a:latin typeface="Arial" pitchFamily="34" charset="0"/>
              </a:rPr>
              <a:t>Wydział Zarządzania i Modelowania Komputerowego</a:t>
            </a:r>
          </a:p>
          <a:p>
            <a:pPr algn="l"/>
            <a:r>
              <a:rPr lang="pl-PL" sz="2000" b="1" dirty="0">
                <a:solidFill>
                  <a:schemeClr val="tx1"/>
                </a:solidFill>
                <a:latin typeface="Arial" pitchFamily="34" charset="0"/>
              </a:rPr>
              <a:t>Politechnika Świętokrzyska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</a:rPr>
              <a:t/>
            </a:r>
            <a:br>
              <a:rPr lang="en-US" sz="2000" dirty="0">
                <a:solidFill>
                  <a:schemeClr val="tx1"/>
                </a:solidFill>
                <a:latin typeface="Arial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Arial" pitchFamily="34" charset="0"/>
              </a:rPr>
              <a:t>spimn@tu.kielce.pl</a:t>
            </a:r>
            <a:endParaRPr lang="pl-PL" sz="2000" dirty="0">
              <a:solidFill>
                <a:schemeClr val="tx1"/>
              </a:solidFill>
              <a:latin typeface="Arial" pitchFamily="34" charset="0"/>
            </a:endParaRP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539750" y="5084763"/>
          <a:ext cx="850900" cy="914400"/>
        </p:xfrm>
        <a:graphic>
          <a:graphicData uri="http://schemas.openxmlformats.org/presentationml/2006/ole">
            <p:oleObj spid="_x0000_s15369" name="Obraz - mapa bitowa" r:id="rId4" imgW="3734321" imgH="4009524" progId="PBrush">
              <p:embed/>
            </p:oleObj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936104"/>
          </a:xfrm>
        </p:spPr>
        <p:txBody>
          <a:bodyPr>
            <a:normAutofit fontScale="90000"/>
          </a:bodyPr>
          <a:lstStyle/>
          <a:p>
            <a:r>
              <a:rPr lang="pl-PL" sz="3600" b="1" dirty="0">
                <a:latin typeface="Arial" pitchFamily="34" charset="0"/>
              </a:rPr>
              <a:t>Obszary nauki –</a:t>
            </a:r>
            <a:br>
              <a:rPr lang="pl-PL" sz="3600" b="1" dirty="0">
                <a:latin typeface="Arial" pitchFamily="34" charset="0"/>
              </a:rPr>
            </a:br>
            <a:r>
              <a:rPr lang="pl-PL" sz="3600" b="1" dirty="0">
                <a:latin typeface="Arial" pitchFamily="34" charset="0"/>
              </a:rPr>
              <a:t>klasyfikacja wg rodzajów badań</a:t>
            </a:r>
            <a:endParaRPr lang="en-GB" sz="36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5292080" y="1484784"/>
            <a:ext cx="3636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buFont typeface="Arial" pitchFamily="34" charset="0"/>
              <a:buChar char="•"/>
              <a:tabLst>
                <a:tab pos="914400" algn="l"/>
              </a:tabLst>
            </a:pPr>
            <a:r>
              <a:rPr lang="pl-PL" sz="2000" b="1" dirty="0">
                <a:latin typeface="+mj-lt"/>
              </a:rPr>
              <a:t>VII</a:t>
            </a:r>
            <a:r>
              <a:rPr lang="pl-PL" sz="2000" dirty="0">
                <a:latin typeface="+mj-lt"/>
              </a:rPr>
              <a:t> – techniczne, inżynieryjne</a:t>
            </a:r>
          </a:p>
          <a:p>
            <a:pPr marL="228600" lvl="0" indent="-228600">
              <a:buFont typeface="Arial" pitchFamily="34" charset="0"/>
              <a:buChar char="•"/>
              <a:tabLst>
                <a:tab pos="914400" algn="l"/>
              </a:tabLst>
            </a:pPr>
            <a:r>
              <a:rPr lang="pl-PL" sz="2000" b="1" dirty="0">
                <a:latin typeface="+mj-lt"/>
              </a:rPr>
              <a:t>VIII</a:t>
            </a:r>
            <a:r>
              <a:rPr lang="pl-PL" sz="2000" dirty="0">
                <a:latin typeface="+mj-lt"/>
              </a:rPr>
              <a:t> – rolnicze</a:t>
            </a:r>
          </a:p>
          <a:p>
            <a:pPr marL="228600" lvl="0" indent="-228600">
              <a:buFont typeface="Arial" pitchFamily="34" charset="0"/>
              <a:buChar char="•"/>
              <a:tabLst>
                <a:tab pos="914400" algn="l"/>
              </a:tabLst>
            </a:pPr>
            <a:r>
              <a:rPr lang="pl-PL" sz="2000" b="1" dirty="0">
                <a:latin typeface="+mj-lt"/>
              </a:rPr>
              <a:t>IX</a:t>
            </a:r>
            <a:r>
              <a:rPr lang="pl-PL" sz="2000" dirty="0">
                <a:latin typeface="+mj-lt"/>
              </a:rPr>
              <a:t> – ekonomiczne</a:t>
            </a:r>
          </a:p>
          <a:p>
            <a:pPr marL="228600" lvl="0" indent="-228600">
              <a:buFont typeface="Arial" pitchFamily="34" charset="0"/>
              <a:buChar char="•"/>
              <a:tabLst>
                <a:tab pos="914400" algn="l"/>
              </a:tabLst>
            </a:pPr>
            <a:r>
              <a:rPr lang="pl-PL" sz="2000" b="1" dirty="0">
                <a:latin typeface="+mj-lt"/>
              </a:rPr>
              <a:t>X</a:t>
            </a:r>
            <a:r>
              <a:rPr lang="pl-PL" sz="2000" dirty="0">
                <a:latin typeface="+mj-lt"/>
              </a:rPr>
              <a:t> – medyczne</a:t>
            </a:r>
          </a:p>
          <a:p>
            <a:pPr marL="228600" lvl="0" indent="-228600">
              <a:buFont typeface="Arial" pitchFamily="34" charset="0"/>
              <a:buChar char="•"/>
              <a:tabLst>
                <a:tab pos="914400" algn="l"/>
              </a:tabLst>
            </a:pPr>
            <a:r>
              <a:rPr lang="pl-PL" sz="2000" b="1" dirty="0">
                <a:latin typeface="+mj-lt"/>
              </a:rPr>
              <a:t>XI</a:t>
            </a:r>
            <a:r>
              <a:rPr lang="pl-PL" sz="2000" dirty="0">
                <a:latin typeface="+mj-lt"/>
              </a:rPr>
              <a:t> – pedagogiczne</a:t>
            </a:r>
          </a:p>
          <a:p>
            <a:pPr marL="228600" indent="-228600">
              <a:buFont typeface="Arial" pitchFamily="34" charset="0"/>
              <a:buChar char="•"/>
              <a:tabLst>
                <a:tab pos="914400" algn="l"/>
              </a:tabLst>
            </a:pPr>
            <a:r>
              <a:rPr lang="pl-PL" sz="2000" b="1" dirty="0">
                <a:latin typeface="+mj-lt"/>
              </a:rPr>
              <a:t>XII</a:t>
            </a:r>
            <a:r>
              <a:rPr lang="pl-PL" sz="2000" dirty="0">
                <a:latin typeface="+mj-lt"/>
              </a:rPr>
              <a:t> – rekreacyjne </a:t>
            </a:r>
            <a:endParaRPr lang="pl-PL" sz="2200" dirty="0">
              <a:solidFill>
                <a:srgbClr val="003300"/>
              </a:solidFill>
              <a:latin typeface="+mj-lt"/>
            </a:endParaRPr>
          </a:p>
        </p:txBody>
      </p:sp>
      <p:pic>
        <p:nvPicPr>
          <p:cNvPr id="4" name="Obraz 3" descr="https://upload.wikimedia.org/wikipedia/commons/thumb/4/47/Schemat%2C_Klasyfikacja_nauk.svg/500px-Schemat%2C_Klasyfikacja_nauk.sv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1196752"/>
            <a:ext cx="612068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179512" y="6165304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400" dirty="0"/>
              <a:t>https://pl.wikipedia.org/wiki/Nauka</a:t>
            </a:r>
            <a:endParaRPr lang="en-GB" sz="1400" dirty="0"/>
          </a:p>
        </p:txBody>
      </p:sp>
      <p:sp>
        <p:nvSpPr>
          <p:cNvPr id="7" name="Prostokąt 6"/>
          <p:cNvSpPr/>
          <p:nvPr/>
        </p:nvSpPr>
        <p:spPr>
          <a:xfrm>
            <a:off x="5292080" y="3861048"/>
            <a:ext cx="33843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latin typeface="+mj-lt"/>
              </a:rPr>
              <a:t>Na temat klasyfikowania nauk toczą się dyskusje i spory, jednak każda z propozycji klasyfikacji zawiera jakieś mankamenty. </a:t>
            </a:r>
            <a:endParaRPr lang="en-GB" sz="2000" dirty="0">
              <a:latin typeface="+mj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48072"/>
          </a:xfrm>
        </p:spPr>
        <p:txBody>
          <a:bodyPr>
            <a:normAutofit/>
          </a:bodyPr>
          <a:lstStyle/>
          <a:p>
            <a:r>
              <a:rPr lang="pl-PL" sz="3600" b="1" dirty="0">
                <a:latin typeface="Arial" pitchFamily="34" charset="0"/>
              </a:rPr>
              <a:t>Dziedziny i dyscypliny naukowe</a:t>
            </a:r>
            <a:endParaRPr lang="en-GB" sz="36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251520" y="764704"/>
            <a:ext cx="864096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latin typeface="+mj-lt"/>
              </a:rPr>
              <a:t>Dziedzina nauki</a:t>
            </a:r>
            <a:r>
              <a:rPr lang="pl-PL" sz="2000" dirty="0">
                <a:latin typeface="+mj-lt"/>
              </a:rPr>
              <a:t>  – wyodrębniony (stosunkowo jednorodny tematycznie) obszar ludzkiej działalności badawczo-naukowej. </a:t>
            </a:r>
          </a:p>
          <a:p>
            <a:pPr>
              <a:spcBef>
                <a:spcPts val="300"/>
              </a:spcBef>
            </a:pPr>
            <a:r>
              <a:rPr lang="pl-PL" sz="2000" b="1" dirty="0">
                <a:latin typeface="+mj-lt"/>
              </a:rPr>
              <a:t>Dyscyplina naukowa </a:t>
            </a:r>
            <a:r>
              <a:rPr lang="pl-PL" sz="2000" dirty="0">
                <a:latin typeface="+mj-lt"/>
              </a:rPr>
              <a:t>(nauki) – wyróżniony w dziedzinie nauki węższy tematycznie obszar aktywności naukowej, specjalizacja naukowa.  </a:t>
            </a:r>
          </a:p>
          <a:p>
            <a:pPr>
              <a:spcBef>
                <a:spcPts val="600"/>
              </a:spcBef>
            </a:pPr>
            <a:r>
              <a:rPr lang="pl-PL" sz="2000" dirty="0">
                <a:latin typeface="+mj-lt"/>
              </a:rPr>
              <a:t>Klasyfikacja dziedzin i dyscyplin naukowych to administracyjnie ustalony podział nauk, stosowany w organizacji badań, klasyfikacji dziedzin stopni naukowych i kierunków nauczania w uczelniach wyższych oraz dla celów statystycznych.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755576" y="3645024"/>
          <a:ext cx="7384288" cy="2609088"/>
        </p:xfrm>
        <a:graphic>
          <a:graphicData uri="http://schemas.openxmlformats.org/drawingml/2006/table">
            <a:tbl>
              <a:tblPr/>
              <a:tblGrid>
                <a:gridCol w="5397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902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542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</a:rPr>
                        <a:t>Nr</a:t>
                      </a:r>
                      <a:endParaRPr lang="pl-PL" sz="20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</a:rPr>
                        <a:t>Dziedzina</a:t>
                      </a:r>
                      <a:endParaRPr lang="pl-PL" sz="20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</a:rPr>
                        <a:t>Liczba dyscyplin</a:t>
                      </a:r>
                      <a:endParaRPr lang="pl-PL" sz="20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  <a:endParaRPr lang="pl-PL" sz="200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u="none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</a:rPr>
                        <a:t>Nauki przyrodnicze</a:t>
                      </a:r>
                      <a:endParaRPr lang="pl-PL" sz="2000" u="none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</a:rPr>
                        <a:t>7 (zawierają </a:t>
                      </a:r>
                      <a:r>
                        <a:rPr lang="pl-PL" sz="2000" dirty="0" err="1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</a:rPr>
                        <a:t>poddyscypliny</a:t>
                      </a:r>
                      <a:r>
                        <a:rPr lang="pl-PL" sz="2000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</a:rPr>
                        <a:t>)</a:t>
                      </a:r>
                      <a:endParaRPr lang="pl-PL" sz="20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  <a:endParaRPr lang="pl-PL" sz="200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u="none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</a:rPr>
                        <a:t>Nauki inżynieryjne i techniczne </a:t>
                      </a:r>
                      <a:endParaRPr lang="pl-PL" sz="2000" u="none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</a:rPr>
                        <a:t>11 (zawierają poddyscypliny)</a:t>
                      </a:r>
                      <a:endParaRPr lang="pl-PL" sz="200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</a:rPr>
                        <a:t>3</a:t>
                      </a:r>
                      <a:endParaRPr lang="pl-PL" sz="200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u="none" strike="noStrike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</a:rPr>
                        <a:t>Nauki medyczne</a:t>
                      </a:r>
                      <a:r>
                        <a:rPr lang="pl-PL" sz="2000" u="none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</a:rPr>
                        <a:t> i </a:t>
                      </a:r>
                      <a:r>
                        <a:rPr lang="pl-PL" sz="2000" u="none" strike="noStrike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</a:rPr>
                        <a:t>nauki o zdrowiu</a:t>
                      </a:r>
                      <a:endParaRPr lang="pl-PL" sz="2000" u="none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  <a:endParaRPr lang="pl-PL" sz="20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</a:rPr>
                        <a:t>4</a:t>
                      </a:r>
                      <a:endParaRPr lang="pl-PL" sz="200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u="none" strike="noStrike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</a:rPr>
                        <a:t>Nauki rolnicze</a:t>
                      </a:r>
                      <a:r>
                        <a:rPr lang="pl-PL" sz="2000" u="none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pl-PL" sz="2000" u="none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  <a:endParaRPr lang="pl-PL" sz="20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  <a:endParaRPr lang="pl-PL" sz="200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u="none" strike="noStrike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</a:rPr>
                        <a:t>Nauki społeczne</a:t>
                      </a:r>
                      <a:endParaRPr lang="pl-PL" sz="2000" u="none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</a:rPr>
                        <a:t>9</a:t>
                      </a:r>
                      <a:endParaRPr lang="pl-PL" sz="20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</a:rPr>
                        <a:t>6</a:t>
                      </a:r>
                      <a:endParaRPr lang="pl-PL" sz="200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u="none" strike="noStrike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</a:rPr>
                        <a:t>Nauki humanistyczne</a:t>
                      </a:r>
                      <a:endParaRPr lang="pl-PL" sz="2000" u="none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</a:rPr>
                        <a:t>4</a:t>
                      </a:r>
                      <a:endParaRPr lang="pl-PL" sz="20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A50021"/>
                          </a:solidFill>
                          <a:latin typeface="Calibri"/>
                          <a:ea typeface="Calibri"/>
                          <a:cs typeface="Calibri"/>
                        </a:rPr>
                        <a:t>7</a:t>
                      </a:r>
                      <a:endParaRPr lang="pl-PL" sz="2000" dirty="0">
                        <a:solidFill>
                          <a:srgbClr val="A5002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u="none" strike="noStrike" dirty="0">
                          <a:solidFill>
                            <a:srgbClr val="A50021"/>
                          </a:solidFill>
                          <a:latin typeface="Calibri"/>
                          <a:ea typeface="Calibri"/>
                          <a:cs typeface="Calibri"/>
                        </a:rPr>
                        <a:t>Sztuka</a:t>
                      </a:r>
                      <a:endParaRPr lang="pl-PL" sz="2000" u="none" dirty="0">
                        <a:solidFill>
                          <a:srgbClr val="A5002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A50021"/>
                          </a:solidFill>
                          <a:latin typeface="Calibri"/>
                          <a:ea typeface="Calibri"/>
                          <a:cs typeface="Calibri"/>
                        </a:rPr>
                        <a:t>3</a:t>
                      </a:r>
                      <a:endParaRPr lang="pl-PL" sz="2000" dirty="0">
                        <a:solidFill>
                          <a:srgbClr val="A5002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9" name="Prostokąt 8"/>
          <p:cNvSpPr/>
          <p:nvPr/>
        </p:nvSpPr>
        <p:spPr>
          <a:xfrm>
            <a:off x="2627784" y="3198168"/>
            <a:ext cx="35517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0000FF"/>
                </a:solidFill>
                <a:latin typeface="+mj-lt"/>
              </a:rPr>
              <a:t>Dziedziny nauki wg OECD</a:t>
            </a:r>
            <a:endParaRPr lang="en-GB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683568" y="6165304"/>
            <a:ext cx="7488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solidFill>
                  <a:srgbClr val="0000FF"/>
                </a:solidFill>
                <a:latin typeface="+mj-lt"/>
              </a:rPr>
              <a:t>OECD</a:t>
            </a:r>
            <a:r>
              <a:rPr lang="pl-PL" sz="2000" dirty="0">
                <a:solidFill>
                  <a:srgbClr val="0000FF"/>
                </a:solidFill>
                <a:latin typeface="+mj-lt"/>
              </a:rPr>
              <a:t> - </a:t>
            </a:r>
            <a:r>
              <a:rPr lang="pl-PL" sz="2000" dirty="0" err="1">
                <a:solidFill>
                  <a:srgbClr val="0000FF"/>
                </a:solidFill>
                <a:latin typeface="+mj-lt"/>
              </a:rPr>
              <a:t>Organisation</a:t>
            </a:r>
            <a:r>
              <a:rPr lang="pl-PL" sz="2000" dirty="0">
                <a:solidFill>
                  <a:srgbClr val="0000FF"/>
                </a:solidFill>
                <a:latin typeface="+mj-lt"/>
              </a:rPr>
              <a:t> for </a:t>
            </a:r>
            <a:r>
              <a:rPr lang="pl-PL" sz="2000" dirty="0" err="1">
                <a:solidFill>
                  <a:srgbClr val="0000FF"/>
                </a:solidFill>
                <a:latin typeface="+mj-lt"/>
              </a:rPr>
              <a:t>Economic</a:t>
            </a:r>
            <a:r>
              <a:rPr lang="pl-PL" sz="2000" dirty="0">
                <a:solidFill>
                  <a:srgbClr val="0000FF"/>
                </a:solidFill>
                <a:latin typeface="+mj-lt"/>
              </a:rPr>
              <a:t> </a:t>
            </a:r>
            <a:r>
              <a:rPr lang="pl-PL" sz="2000" dirty="0" err="1">
                <a:solidFill>
                  <a:srgbClr val="0000FF"/>
                </a:solidFill>
                <a:latin typeface="+mj-lt"/>
              </a:rPr>
              <a:t>Co-operation</a:t>
            </a:r>
            <a:r>
              <a:rPr lang="pl-PL" sz="2000" dirty="0">
                <a:solidFill>
                  <a:srgbClr val="0000FF"/>
                </a:solidFill>
                <a:latin typeface="+mj-lt"/>
              </a:rPr>
              <a:t> and Development </a:t>
            </a:r>
            <a:endParaRPr lang="en-GB" sz="2000" dirty="0">
              <a:solidFill>
                <a:srgbClr val="0000FF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>
            <a:noAutofit/>
          </a:bodyPr>
          <a:lstStyle/>
          <a:p>
            <a:r>
              <a:rPr lang="pl-PL" sz="3600" b="1" dirty="0">
                <a:latin typeface="Arial" pitchFamily="34" charset="0"/>
              </a:rPr>
              <a:t>Dziedziny nauki w Polsce od 2022</a:t>
            </a:r>
            <a:endParaRPr lang="en-GB" sz="3600" b="1" dirty="0">
              <a:solidFill>
                <a:schemeClr val="tx1"/>
              </a:solidFill>
              <a:latin typeface="Arial" pitchFamily="34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932128" y="764704"/>
          <a:ext cx="7384288" cy="3587496"/>
        </p:xfrm>
        <a:graphic>
          <a:graphicData uri="http://schemas.openxmlformats.org/drawingml/2006/table">
            <a:tbl>
              <a:tblPr/>
              <a:tblGrid>
                <a:gridCol w="5397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902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542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</a:rPr>
                        <a:t>Nr</a:t>
                      </a:r>
                      <a:endParaRPr lang="pl-PL" sz="20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</a:rPr>
                        <a:t>Dziedzina</a:t>
                      </a:r>
                      <a:endParaRPr lang="pl-PL" sz="20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</a:rPr>
                        <a:t>Liczba dyscyplin</a:t>
                      </a:r>
                      <a:endParaRPr lang="pl-PL" sz="20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  <a:endParaRPr lang="pl-PL" sz="20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</a:rPr>
                        <a:t>Nauki ścisłe i przyrodnicze</a:t>
                      </a:r>
                      <a:endParaRPr lang="pl-PL" sz="20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</a:rPr>
                        <a:t>8</a:t>
                      </a:r>
                      <a:endParaRPr lang="pl-PL" sz="200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  <a:endParaRPr lang="pl-PL" sz="20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</a:rPr>
                        <a:t>Nauki inżynieryjno-techniczne </a:t>
                      </a:r>
                      <a:endParaRPr lang="pl-PL" sz="20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</a:rPr>
                        <a:t>11 </a:t>
                      </a:r>
                      <a:endParaRPr lang="pl-PL" sz="20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</a:rPr>
                        <a:t>3</a:t>
                      </a:r>
                      <a:endParaRPr lang="pl-PL" sz="200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u="none" strike="noStrike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</a:rPr>
                        <a:t>Nauki medyczne</a:t>
                      </a:r>
                      <a:r>
                        <a:rPr lang="pl-PL" sz="2000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</a:rPr>
                        <a:t> i </a:t>
                      </a:r>
                      <a:r>
                        <a:rPr lang="pl-PL" sz="2000" u="none" strike="noStrike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</a:rPr>
                        <a:t>nauki o zdrowiu</a:t>
                      </a:r>
                      <a:endParaRPr lang="pl-PL" sz="20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  <a:endParaRPr lang="pl-PL" sz="20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</a:rPr>
                        <a:t>4</a:t>
                      </a:r>
                      <a:endParaRPr lang="pl-PL" sz="200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</a:rPr>
                        <a:t>Nauki o rodzinie</a:t>
                      </a:r>
                      <a:endParaRPr lang="pl-PL" sz="20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  <a:endParaRPr lang="pl-PL" sz="20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  <a:endParaRPr lang="pl-PL" sz="200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u="none" strike="noStrike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</a:rPr>
                        <a:t>Nauki rolnicze</a:t>
                      </a:r>
                      <a:r>
                        <a:rPr lang="pl-PL" sz="2000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pl-PL" sz="20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</a:rPr>
                        <a:t>4</a:t>
                      </a:r>
                      <a:endParaRPr lang="pl-PL" sz="20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</a:rPr>
                        <a:t>6</a:t>
                      </a:r>
                      <a:endParaRPr lang="pl-PL" sz="20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u="none" strike="noStrike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</a:rPr>
                        <a:t>Nauki społeczne</a:t>
                      </a:r>
                      <a:endParaRPr lang="pl-PL" sz="20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</a:rPr>
                        <a:t>12</a:t>
                      </a:r>
                      <a:endParaRPr lang="pl-PL" sz="20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u="none" strike="noStrike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</a:rPr>
                        <a:t>Nauki humanistyczne</a:t>
                      </a:r>
                      <a:endParaRPr lang="pl-PL" sz="20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</a:rPr>
                        <a:t>9</a:t>
                      </a:r>
                      <a:endParaRPr lang="pl-PL" sz="20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</a:rPr>
                        <a:t>Nauki weterynaryjne</a:t>
                      </a:r>
                      <a:endParaRPr lang="pl-PL" sz="20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  <a:endParaRPr lang="pl-PL" sz="20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</a:rPr>
                        <a:t>Nauki teologiczne</a:t>
                      </a:r>
                      <a:endParaRPr lang="pl-PL" sz="20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  <a:endParaRPr lang="pl-PL" sz="20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A50021"/>
                          </a:solidFill>
                          <a:latin typeface="Calibri"/>
                          <a:ea typeface="Calibri"/>
                          <a:cs typeface="Calibri"/>
                        </a:rPr>
                        <a:t>10</a:t>
                      </a:r>
                      <a:endParaRPr lang="pl-PL" sz="2000" dirty="0">
                        <a:solidFill>
                          <a:srgbClr val="A5002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u="none" strike="noStrike" dirty="0">
                          <a:solidFill>
                            <a:srgbClr val="A50021"/>
                          </a:solidFill>
                          <a:latin typeface="Calibri"/>
                          <a:ea typeface="Calibri"/>
                          <a:cs typeface="Calibri"/>
                        </a:rPr>
                        <a:t>Sztuka</a:t>
                      </a:r>
                      <a:endParaRPr lang="pl-PL" sz="2000" u="none" dirty="0">
                        <a:solidFill>
                          <a:srgbClr val="A5002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solidFill>
                            <a:srgbClr val="A50021"/>
                          </a:solidFill>
                          <a:latin typeface="Calibri"/>
                          <a:ea typeface="Calibri"/>
                          <a:cs typeface="Calibri"/>
                        </a:rPr>
                        <a:t>3</a:t>
                      </a:r>
                      <a:endParaRPr lang="pl-PL" sz="2000" dirty="0">
                        <a:solidFill>
                          <a:srgbClr val="A5002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11" name="pole tekstowe 10"/>
          <p:cNvSpPr txBox="1"/>
          <p:nvPr/>
        </p:nvSpPr>
        <p:spPr>
          <a:xfrm>
            <a:off x="179512" y="4293096"/>
            <a:ext cx="84249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dirty="0">
                <a:latin typeface="+mj-lt"/>
              </a:rPr>
              <a:t>Program studiów kierunku </a:t>
            </a:r>
            <a:r>
              <a:rPr lang="pl-PL" sz="2200" b="1" dirty="0">
                <a:solidFill>
                  <a:srgbClr val="003300"/>
                </a:solidFill>
                <a:latin typeface="+mj-lt"/>
              </a:rPr>
              <a:t>inżynieria danych </a:t>
            </a:r>
            <a:r>
              <a:rPr lang="pl-PL" sz="2200" dirty="0">
                <a:latin typeface="+mj-lt"/>
              </a:rPr>
              <a:t>obejmuje następujące dyscypliny naukowe:</a:t>
            </a:r>
          </a:p>
          <a:p>
            <a:pPr marL="228600" lvl="0" indent="-228600">
              <a:buFont typeface="Arial" pitchFamily="34" charset="0"/>
              <a:buChar char="•"/>
            </a:pPr>
            <a:r>
              <a:rPr lang="pl-PL" sz="2200" dirty="0">
                <a:latin typeface="+mj-lt"/>
              </a:rPr>
              <a:t>informatyka techniczna i telekomunikacja – dyscyplina wiodąca, 52%  (dziedzina nauk inżynieryjno-technicznych)</a:t>
            </a:r>
          </a:p>
          <a:p>
            <a:pPr marL="228600" lvl="0" indent="-228600">
              <a:buFont typeface="Arial" pitchFamily="34" charset="0"/>
              <a:buChar char="•"/>
            </a:pPr>
            <a:r>
              <a:rPr lang="pl-PL" sz="2200" dirty="0">
                <a:latin typeface="+mj-lt"/>
              </a:rPr>
              <a:t>nauki o zarządzaniu i jakości –  31% (dziedzina nauk społecznych)</a:t>
            </a:r>
          </a:p>
          <a:p>
            <a:pPr marL="228600" lvl="0" indent="-228600">
              <a:buFont typeface="Arial" pitchFamily="34" charset="0"/>
              <a:buChar char="•"/>
            </a:pPr>
            <a:r>
              <a:rPr lang="pl-PL" sz="2200" dirty="0">
                <a:latin typeface="+mj-lt"/>
              </a:rPr>
              <a:t>matematyka – 17% (dziedzina nauk ścisłych i przyrodniczych)</a:t>
            </a:r>
            <a:endParaRPr lang="en-GB" sz="2200" dirty="0">
              <a:latin typeface="+mj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2008"/>
            <a:ext cx="9144000" cy="836712"/>
          </a:xfrm>
        </p:spPr>
        <p:txBody>
          <a:bodyPr>
            <a:normAutofit fontScale="90000"/>
          </a:bodyPr>
          <a:lstStyle/>
          <a:p>
            <a:r>
              <a:rPr lang="pl-PL" sz="3600" b="1" dirty="0">
                <a:latin typeface="Arial" pitchFamily="34" charset="0"/>
                <a:cs typeface="Arial" pitchFamily="34" charset="0"/>
              </a:rPr>
              <a:t>Wybrani polscy naukowcy, odkrywcy </a:t>
            </a:r>
            <a:br>
              <a:rPr lang="pl-PL" sz="3600" b="1" dirty="0">
                <a:latin typeface="Arial" pitchFamily="34" charset="0"/>
                <a:cs typeface="Arial" pitchFamily="34" charset="0"/>
              </a:rPr>
            </a:br>
            <a:r>
              <a:rPr lang="pl-PL" sz="3600" b="1" dirty="0">
                <a:latin typeface="Arial" pitchFamily="34" charset="0"/>
                <a:cs typeface="Arial" pitchFamily="34" charset="0"/>
              </a:rPr>
              <a:t>i wynalazcy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417780" y="1124744"/>
          <a:ext cx="4162758" cy="4752520"/>
        </p:xfrm>
        <a:graphic>
          <a:graphicData uri="http://schemas.openxmlformats.org/drawingml/2006/table">
            <a:tbl>
              <a:tblPr/>
              <a:tblGrid>
                <a:gridCol w="3581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351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718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9761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795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  <a:endParaRPr lang="pl-PL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Calibri"/>
                          <a:ea typeface="Calibri"/>
                          <a:cs typeface="Calibri"/>
                        </a:rPr>
                        <a:t>Jan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Calibri"/>
                          <a:ea typeface="Calibri"/>
                          <a:cs typeface="Calibri"/>
                        </a:rPr>
                        <a:t>Heweliusz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Calibri"/>
                          <a:ea typeface="Calibri"/>
                          <a:cs typeface="Calibri"/>
                        </a:rPr>
                        <a:t>(1611-1687)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95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Calibri"/>
                          <a:ea typeface="Calibri"/>
                          <a:cs typeface="Calibri"/>
                        </a:rPr>
                        <a:t>Jędrzej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Calibri"/>
                          <a:ea typeface="Calibri"/>
                          <a:cs typeface="Calibri"/>
                        </a:rPr>
                        <a:t>Śniadecki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latin typeface="Calibri"/>
                          <a:ea typeface="Calibri"/>
                          <a:cs typeface="Calibri"/>
                        </a:rPr>
                        <a:t>(1768-1838)</a:t>
                      </a:r>
                      <a:endParaRPr lang="pl-PL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95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Calibri"/>
                          <a:ea typeface="Calibri"/>
                          <a:cs typeface="Calibri"/>
                        </a:rPr>
                        <a:t>3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Calibri"/>
                          <a:ea typeface="Calibri"/>
                          <a:cs typeface="Calibri"/>
                        </a:rPr>
                        <a:t>Paweł Edmund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Calibri"/>
                          <a:ea typeface="Calibri"/>
                          <a:cs typeface="Calibri"/>
                        </a:rPr>
                        <a:t>Strzelecki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Calibri"/>
                          <a:ea typeface="Calibri"/>
                          <a:cs typeface="Calibri"/>
                        </a:rPr>
                        <a:t>(1797-1873)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95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Calibri"/>
                          <a:ea typeface="Calibri"/>
                          <a:cs typeface="Calibri"/>
                        </a:rPr>
                        <a:t>4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Calibri"/>
                          <a:ea typeface="Calibri"/>
                          <a:cs typeface="Calibri"/>
                        </a:rPr>
                        <a:t>Ignacy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Calibri"/>
                          <a:ea typeface="Calibri"/>
                          <a:cs typeface="Calibri"/>
                        </a:rPr>
                        <a:t>Domeyko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latin typeface="Calibri"/>
                          <a:ea typeface="Calibri"/>
                          <a:cs typeface="Calibri"/>
                        </a:rPr>
                        <a:t>(1802-1889)</a:t>
                      </a:r>
                      <a:endParaRPr lang="pl-PL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95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Calibri"/>
                          <a:ea typeface="Calibri"/>
                          <a:cs typeface="Calibri"/>
                        </a:rPr>
                        <a:t>Oskar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latin typeface="Calibri"/>
                          <a:ea typeface="Calibri"/>
                          <a:cs typeface="Calibri"/>
                        </a:rPr>
                        <a:t>Kolberg</a:t>
                      </a:r>
                      <a:endParaRPr lang="pl-PL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Calibri"/>
                          <a:ea typeface="Calibri"/>
                          <a:cs typeface="Calibri"/>
                        </a:rPr>
                        <a:t>(1814-1890)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95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Calibri"/>
                          <a:ea typeface="Calibri"/>
                          <a:cs typeface="Calibri"/>
                        </a:rPr>
                        <a:t>6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Calibri"/>
                          <a:ea typeface="Calibri"/>
                          <a:cs typeface="Calibri"/>
                        </a:rPr>
                        <a:t>Tytus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Calibri"/>
                          <a:ea typeface="Calibri"/>
                          <a:cs typeface="Calibri"/>
                        </a:rPr>
                        <a:t>Chałubiński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Calibri"/>
                          <a:ea typeface="Calibri"/>
                          <a:cs typeface="Calibri"/>
                        </a:rPr>
                        <a:t>(1820-1889)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95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Calibri"/>
                          <a:ea typeface="Calibri"/>
                          <a:cs typeface="Calibri"/>
                        </a:rPr>
                        <a:t>7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Calibri"/>
                          <a:ea typeface="Calibri"/>
                          <a:cs typeface="Calibri"/>
                        </a:rPr>
                        <a:t>Ignacy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Calibri"/>
                          <a:ea typeface="Calibri"/>
                          <a:cs typeface="Calibri"/>
                        </a:rPr>
                        <a:t>Łukasiewicz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Calibri"/>
                          <a:ea typeface="Calibri"/>
                          <a:cs typeface="Calibri"/>
                        </a:rPr>
                        <a:t>(1822-1882)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95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Calibri"/>
                          <a:ea typeface="Calibri"/>
                          <a:cs typeface="Calibri"/>
                        </a:rPr>
                        <a:t>8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Calibri"/>
                          <a:ea typeface="Calibri"/>
                          <a:cs typeface="Calibri"/>
                        </a:rPr>
                        <a:t>Stefan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Calibri"/>
                          <a:ea typeface="Calibri"/>
                          <a:cs typeface="Calibri"/>
                        </a:rPr>
                        <a:t>Drzewiecki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Calibri"/>
                          <a:ea typeface="Calibri"/>
                          <a:cs typeface="Calibri"/>
                        </a:rPr>
                        <a:t>(1844-1938)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95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Calibri"/>
                          <a:ea typeface="Calibri"/>
                          <a:cs typeface="Calibri"/>
                        </a:rPr>
                        <a:t>9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Calibri"/>
                          <a:ea typeface="Calibri"/>
                          <a:cs typeface="Calibri"/>
                        </a:rPr>
                        <a:t>Karol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Calibri"/>
                          <a:ea typeface="Calibri"/>
                          <a:cs typeface="Calibri"/>
                        </a:rPr>
                        <a:t>Olszewski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Calibri"/>
                          <a:ea typeface="Calibri"/>
                          <a:cs typeface="Calibri"/>
                        </a:rPr>
                        <a:t>(1840-1915)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95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Calibri"/>
                          <a:ea typeface="Calibri"/>
                          <a:cs typeface="Calibri"/>
                        </a:rPr>
                        <a:t>10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Calibri"/>
                          <a:ea typeface="Calibri"/>
                          <a:cs typeface="Calibri"/>
                        </a:rPr>
                        <a:t>Eugeniusz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latin typeface="Calibri"/>
                          <a:ea typeface="Calibri"/>
                          <a:cs typeface="Calibri"/>
                        </a:rPr>
                        <a:t>Romer</a:t>
                      </a:r>
                      <a:endParaRPr lang="pl-PL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Calibri"/>
                          <a:ea typeface="Calibri"/>
                          <a:cs typeface="Calibri"/>
                        </a:rPr>
                        <a:t>(1871-1954)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95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Calibri"/>
                          <a:ea typeface="Calibri"/>
                          <a:cs typeface="Calibri"/>
                        </a:rPr>
                        <a:t>11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Calibri"/>
                          <a:ea typeface="Calibri"/>
                          <a:cs typeface="Calibri"/>
                        </a:rPr>
                        <a:t>Henryk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Calibri"/>
                          <a:ea typeface="Calibri"/>
                          <a:cs typeface="Calibri"/>
                        </a:rPr>
                        <a:t>Arctowski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Calibri"/>
                          <a:ea typeface="Calibri"/>
                          <a:cs typeface="Calibri"/>
                        </a:rPr>
                        <a:t>(1871-1958)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95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Calibri"/>
                          <a:ea typeface="Calibri"/>
                          <a:cs typeface="Calibri"/>
                        </a:rPr>
                        <a:t>12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Calibri"/>
                          <a:ea typeface="Calibri"/>
                          <a:cs typeface="Calibri"/>
                        </a:rPr>
                        <a:t>Jan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Calibri"/>
                          <a:ea typeface="Calibri"/>
                          <a:cs typeface="Calibri"/>
                        </a:rPr>
                        <a:t>Szczepanik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Calibri"/>
                          <a:ea typeface="Calibri"/>
                          <a:cs typeface="Calibri"/>
                        </a:rPr>
                        <a:t>(1872-1926)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95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Calibri"/>
                          <a:ea typeface="Calibri"/>
                          <a:cs typeface="Calibri"/>
                        </a:rPr>
                        <a:t>13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Calibri"/>
                          <a:ea typeface="Calibri"/>
                          <a:cs typeface="Calibri"/>
                        </a:rPr>
                        <a:t>Napoleon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Calibri"/>
                          <a:ea typeface="Calibri"/>
                          <a:cs typeface="Calibri"/>
                        </a:rPr>
                        <a:t>Cybulski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Calibri"/>
                          <a:ea typeface="Calibri"/>
                          <a:cs typeface="Calibri"/>
                        </a:rPr>
                        <a:t>(1854-1919)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795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Calibri"/>
                          <a:ea typeface="Calibri"/>
                          <a:cs typeface="Calibri"/>
                        </a:rPr>
                        <a:t>14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Calibri"/>
                          <a:ea typeface="Calibri"/>
                          <a:cs typeface="Calibri"/>
                        </a:rPr>
                        <a:t>Ignacy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Calibri"/>
                          <a:ea typeface="Calibri"/>
                          <a:cs typeface="Calibri"/>
                        </a:rPr>
                        <a:t>Mościcki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Calibri"/>
                          <a:ea typeface="Calibri"/>
                          <a:cs typeface="Calibri"/>
                        </a:rPr>
                        <a:t>(1867-1946)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795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Calibri"/>
                          <a:ea typeface="Calibri"/>
                          <a:cs typeface="Calibri"/>
                        </a:rPr>
                        <a:t>15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Calibri"/>
                          <a:ea typeface="Calibri"/>
                          <a:cs typeface="Calibri"/>
                        </a:rPr>
                        <a:t>Kazimierz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Calibri"/>
                          <a:ea typeface="Calibri"/>
                          <a:cs typeface="Calibri"/>
                        </a:rPr>
                        <a:t>Żegleń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Calibri"/>
                          <a:ea typeface="Calibri"/>
                          <a:cs typeface="Calibri"/>
                        </a:rPr>
                        <a:t>(1869-1910)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795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Calibri"/>
                          <a:ea typeface="Calibri"/>
                          <a:cs typeface="Calibri"/>
                        </a:rPr>
                        <a:t>16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Calibri"/>
                          <a:ea typeface="Calibri"/>
                          <a:cs typeface="Calibri"/>
                        </a:rPr>
                        <a:t>Kazimierz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latin typeface="Calibri"/>
                          <a:ea typeface="Calibri"/>
                          <a:cs typeface="Calibri"/>
                        </a:rPr>
                        <a:t>Prószyński</a:t>
                      </a:r>
                      <a:endParaRPr lang="pl-PL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latin typeface="Calibri"/>
                          <a:ea typeface="Calibri"/>
                          <a:cs typeface="Calibri"/>
                        </a:rPr>
                        <a:t>(1875-1945)</a:t>
                      </a:r>
                      <a:endParaRPr lang="pl-PL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795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Calibri"/>
                          <a:ea typeface="Calibri"/>
                          <a:cs typeface="Calibri"/>
                        </a:rPr>
                        <a:t>17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latin typeface="Calibri"/>
                          <a:ea typeface="Calibri"/>
                          <a:cs typeface="Calibri"/>
                        </a:rPr>
                        <a:t>Józef</a:t>
                      </a:r>
                      <a:endParaRPr lang="pl-PL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Calibri"/>
                          <a:ea typeface="Calibri"/>
                          <a:cs typeface="Calibri"/>
                        </a:rPr>
                        <a:t>Bednarz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latin typeface="Calibri"/>
                          <a:ea typeface="Calibri"/>
                          <a:cs typeface="Calibri"/>
                        </a:rPr>
                        <a:t>(1879-1939)</a:t>
                      </a:r>
                      <a:endParaRPr lang="pl-PL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43771712"/>
              </p:ext>
            </p:extLst>
          </p:nvPr>
        </p:nvGraphicFramePr>
        <p:xfrm>
          <a:off x="4788024" y="1116847"/>
          <a:ext cx="3913125" cy="4818888"/>
        </p:xfrm>
        <a:graphic>
          <a:graphicData uri="http://schemas.openxmlformats.org/drawingml/2006/table">
            <a:tbl>
              <a:tblPr/>
              <a:tblGrid>
                <a:gridCol w="3895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712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46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9761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34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latin typeface="Calibri"/>
                          <a:ea typeface="Calibri"/>
                          <a:cs typeface="Calibri"/>
                        </a:rPr>
                        <a:t>18</a:t>
                      </a:r>
                      <a:endParaRPr lang="pl-PL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latin typeface="Calibri"/>
                          <a:ea typeface="Calibri"/>
                          <a:cs typeface="Calibri"/>
                        </a:rPr>
                        <a:t>Józef</a:t>
                      </a:r>
                      <a:endParaRPr lang="pl-PL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Calibri"/>
                          <a:ea typeface="Calibri"/>
                          <a:cs typeface="Calibri"/>
                        </a:rPr>
                        <a:t>Hofmann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Calibri"/>
                          <a:ea typeface="Calibri"/>
                          <a:cs typeface="Calibri"/>
                        </a:rPr>
                        <a:t>(1876-1957)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Calibri"/>
                          <a:ea typeface="Calibri"/>
                          <a:cs typeface="Calibri"/>
                        </a:rPr>
                        <a:t>19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Calibri"/>
                          <a:ea typeface="Calibri"/>
                          <a:cs typeface="Calibri"/>
                        </a:rPr>
                        <a:t>Wacław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Calibri"/>
                          <a:ea typeface="Calibri"/>
                          <a:cs typeface="Calibri"/>
                        </a:rPr>
                        <a:t>Sierpiński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Calibri"/>
                          <a:ea typeface="Calibri"/>
                          <a:cs typeface="Calibri"/>
                        </a:rPr>
                        <a:t>(1882-1969)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Calibri"/>
                          <a:ea typeface="Calibri"/>
                          <a:cs typeface="Calibri"/>
                        </a:rPr>
                        <a:t>20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latin typeface="Calibri"/>
                          <a:ea typeface="Calibri"/>
                          <a:cs typeface="Calibri"/>
                        </a:rPr>
                        <a:t>Rudolf</a:t>
                      </a:r>
                      <a:endParaRPr lang="pl-PL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Calibri"/>
                          <a:ea typeface="Calibri"/>
                          <a:cs typeface="Calibri"/>
                        </a:rPr>
                        <a:t>Weigl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Calibri"/>
                          <a:ea typeface="Calibri"/>
                          <a:cs typeface="Calibri"/>
                        </a:rPr>
                        <a:t>(1883-1957)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Calibri"/>
                          <a:ea typeface="Calibri"/>
                          <a:cs typeface="Calibri"/>
                        </a:rPr>
                        <a:t>21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latin typeface="Calibri"/>
                          <a:ea typeface="Calibri"/>
                          <a:cs typeface="Calibri"/>
                        </a:rPr>
                        <a:t>Bronisław</a:t>
                      </a:r>
                      <a:endParaRPr lang="pl-PL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Calibri"/>
                          <a:ea typeface="Calibri"/>
                          <a:cs typeface="Calibri"/>
                        </a:rPr>
                        <a:t>Malinowski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Calibri"/>
                          <a:ea typeface="Calibri"/>
                          <a:cs typeface="Calibri"/>
                        </a:rPr>
                        <a:t>(1884-1942)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Calibri"/>
                          <a:ea typeface="Calibri"/>
                          <a:cs typeface="Calibri"/>
                        </a:rPr>
                        <a:t>22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latin typeface="Calibri"/>
                          <a:ea typeface="Calibri"/>
                          <a:cs typeface="Calibri"/>
                        </a:rPr>
                        <a:t>Ludwik</a:t>
                      </a:r>
                      <a:endParaRPr lang="pl-PL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Calibri"/>
                          <a:ea typeface="Calibri"/>
                          <a:cs typeface="Calibri"/>
                        </a:rPr>
                        <a:t>Hirszfeld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Calibri"/>
                          <a:ea typeface="Calibri"/>
                          <a:cs typeface="Calibri"/>
                        </a:rPr>
                        <a:t>(1884-1954)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Calibri"/>
                          <a:ea typeface="Calibri"/>
                          <a:cs typeface="Calibri"/>
                        </a:rPr>
                        <a:t>23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Calibri"/>
                          <a:ea typeface="Calibri"/>
                          <a:cs typeface="Calibri"/>
                        </a:rPr>
                        <a:t>Kazimierz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Calibri"/>
                          <a:ea typeface="Calibri"/>
                          <a:cs typeface="Calibri"/>
                        </a:rPr>
                        <a:t>Funk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Calibri"/>
                          <a:ea typeface="Calibri"/>
                          <a:cs typeface="Calibri"/>
                        </a:rPr>
                        <a:t>(1884-1967)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Calibri"/>
                          <a:ea typeface="Calibri"/>
                          <a:cs typeface="Calibri"/>
                        </a:rPr>
                        <a:t>24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Calibri"/>
                          <a:ea typeface="Calibri"/>
                          <a:cs typeface="Calibri"/>
                        </a:rPr>
                        <a:t>Jan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Calibri"/>
                          <a:ea typeface="Calibri"/>
                          <a:cs typeface="Calibri"/>
                        </a:rPr>
                        <a:t>Czochralski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Calibri"/>
                          <a:ea typeface="Calibri"/>
                          <a:cs typeface="Calibri"/>
                        </a:rPr>
                        <a:t>(1885-1972)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Calibri"/>
                          <a:ea typeface="Calibri"/>
                          <a:cs typeface="Calibri"/>
                        </a:rPr>
                        <a:t>25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Calibri"/>
                          <a:ea typeface="Calibri"/>
                          <a:cs typeface="Calibri"/>
                        </a:rPr>
                        <a:t>Hugo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Calibri"/>
                          <a:ea typeface="Calibri"/>
                          <a:cs typeface="Calibri"/>
                        </a:rPr>
                        <a:t>Steinhaus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Calibri"/>
                          <a:ea typeface="Calibri"/>
                          <a:cs typeface="Calibri"/>
                        </a:rPr>
                        <a:t>(1887-1972)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Calibri"/>
                          <a:ea typeface="Calibri"/>
                          <a:cs typeface="Calibri"/>
                        </a:rPr>
                        <a:t>26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Calibri"/>
                          <a:ea typeface="Calibri"/>
                          <a:cs typeface="Calibri"/>
                        </a:rPr>
                        <a:t>Stefan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Calibri"/>
                          <a:ea typeface="Calibri"/>
                          <a:cs typeface="Calibri"/>
                        </a:rPr>
                        <a:t>Banach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Calibri"/>
                          <a:ea typeface="Calibri"/>
                          <a:cs typeface="Calibri"/>
                        </a:rPr>
                        <a:t>(1892-1945)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Calibri"/>
                          <a:ea typeface="Calibri"/>
                          <a:cs typeface="Calibri"/>
                        </a:rPr>
                        <a:t>27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Calibri"/>
                          <a:ea typeface="Calibri"/>
                          <a:cs typeface="Calibri"/>
                        </a:rPr>
                        <a:t>Kazimierz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Calibri"/>
                          <a:ea typeface="Calibri"/>
                          <a:cs typeface="Calibri"/>
                        </a:rPr>
                        <a:t>Kuratowski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Calibri"/>
                          <a:ea typeface="Calibri"/>
                          <a:cs typeface="Calibri"/>
                        </a:rPr>
                        <a:t>(1896-1980)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Calibri"/>
                          <a:ea typeface="Calibri"/>
                          <a:cs typeface="Calibri"/>
                        </a:rPr>
                        <a:t>28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latin typeface="Calibri"/>
                          <a:ea typeface="Calibri"/>
                          <a:cs typeface="Calibri"/>
                        </a:rPr>
                        <a:t>Rafał</a:t>
                      </a:r>
                      <a:endParaRPr lang="pl-PL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Calibri"/>
                          <a:ea typeface="Calibri"/>
                          <a:cs typeface="Calibri"/>
                        </a:rPr>
                        <a:t>Lemkin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Calibri"/>
                          <a:ea typeface="Calibri"/>
                          <a:cs typeface="Calibri"/>
                        </a:rPr>
                        <a:t>(1900-1959)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Calibri"/>
                          <a:ea typeface="Calibri"/>
                          <a:cs typeface="Calibri"/>
                        </a:rPr>
                        <a:t>29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Calibri"/>
                          <a:ea typeface="Calibri"/>
                          <a:cs typeface="Calibri"/>
                        </a:rPr>
                        <a:t>Mieczysław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Calibri"/>
                          <a:ea typeface="Calibri"/>
                          <a:cs typeface="Calibri"/>
                        </a:rPr>
                        <a:t>Bekker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Calibri"/>
                          <a:ea typeface="Calibri"/>
                          <a:cs typeface="Calibri"/>
                        </a:rPr>
                        <a:t>(1905-1989)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Calibri"/>
                          <a:ea typeface="Calibri"/>
                          <a:cs typeface="Calibri"/>
                        </a:rPr>
                        <a:t>30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Calibri"/>
                          <a:ea typeface="Calibri"/>
                          <a:cs typeface="Calibri"/>
                        </a:rPr>
                        <a:t>Stanisław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Calibri"/>
                          <a:ea typeface="Calibri"/>
                          <a:cs typeface="Calibri"/>
                        </a:rPr>
                        <a:t>Mazur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Calibri"/>
                          <a:ea typeface="Calibri"/>
                          <a:cs typeface="Calibri"/>
                        </a:rPr>
                        <a:t>(1905-1981)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Calibri"/>
                          <a:ea typeface="Calibri"/>
                          <a:cs typeface="Calibri"/>
                        </a:rPr>
                        <a:t>31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Calibri"/>
                          <a:ea typeface="Calibri"/>
                          <a:cs typeface="Calibri"/>
                        </a:rPr>
                        <a:t>Tadeusz Jan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Calibri"/>
                          <a:ea typeface="Calibri"/>
                          <a:cs typeface="Calibri"/>
                        </a:rPr>
                        <a:t>Krwawicz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Calibri"/>
                          <a:ea typeface="Calibri"/>
                          <a:cs typeface="Calibri"/>
                        </a:rPr>
                        <a:t>(1910-1988)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Calibri"/>
                          <a:ea typeface="Calibri"/>
                          <a:cs typeface="Calibri"/>
                        </a:rPr>
                        <a:t>32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Calibri"/>
                          <a:ea typeface="Calibri"/>
                          <a:cs typeface="Calibri"/>
                        </a:rPr>
                        <a:t>Hilary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Calibri"/>
                          <a:ea typeface="Calibri"/>
                          <a:cs typeface="Calibri"/>
                        </a:rPr>
                        <a:t>Koprowski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Calibri"/>
                          <a:ea typeface="Calibri"/>
                          <a:cs typeface="Calibri"/>
                        </a:rPr>
                        <a:t>(1916-2013)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Calibri"/>
                          <a:ea typeface="Calibri"/>
                          <a:cs typeface="Calibri"/>
                        </a:rPr>
                        <a:t>33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Calibri"/>
                          <a:ea typeface="Calibri"/>
                          <a:cs typeface="Calibri"/>
                        </a:rPr>
                        <a:t>Antoni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Calibri"/>
                          <a:ea typeface="Calibri"/>
                          <a:cs typeface="Calibri"/>
                        </a:rPr>
                        <a:t>Kępiński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Calibri"/>
                          <a:ea typeface="Calibri"/>
                          <a:cs typeface="Calibri"/>
                        </a:rPr>
                        <a:t>(1918-1972)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Calibri"/>
                          <a:ea typeface="Calibri"/>
                          <a:cs typeface="Calibri"/>
                        </a:rPr>
                        <a:t>34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latin typeface="Calibri"/>
                          <a:ea typeface="Calibri"/>
                          <a:cs typeface="Calibri"/>
                        </a:rPr>
                        <a:t>Jacek</a:t>
                      </a:r>
                      <a:endParaRPr lang="pl-PL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latin typeface="Calibri"/>
                          <a:ea typeface="Calibri"/>
                          <a:cs typeface="Calibri"/>
                        </a:rPr>
                        <a:t>Karpiński</a:t>
                      </a:r>
                      <a:endParaRPr lang="pl-PL" sz="16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latin typeface="Calibri"/>
                          <a:ea typeface="Calibri"/>
                          <a:cs typeface="Calibri"/>
                        </a:rPr>
                        <a:t>(1927-2010)</a:t>
                      </a:r>
                      <a:endParaRPr lang="pl-PL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graphicFrame>
        <p:nvGraphicFramePr>
          <p:cNvPr id="2" name="Tabela 2">
            <a:extLst>
              <a:ext uri="{FF2B5EF4-FFF2-40B4-BE49-F238E27FC236}">
                <a16:creationId xmlns:a16="http://schemas.microsoft.com/office/drawing/2014/main" xmlns="" id="{94A2F0B6-018F-4AA6-BA17-3B17B7F9EF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6062907"/>
              </p:ext>
            </p:extLst>
          </p:nvPr>
        </p:nvGraphicFramePr>
        <p:xfrm>
          <a:off x="1619672" y="6151759"/>
          <a:ext cx="6096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xmlns="" val="176290848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414420624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315930268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36461544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xx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Stanisław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Ulam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1909-1984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7453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44624"/>
            <a:ext cx="9144000" cy="720080"/>
          </a:xfrm>
        </p:spPr>
        <p:txBody>
          <a:bodyPr>
            <a:normAutofit/>
          </a:bodyPr>
          <a:lstStyle/>
          <a:p>
            <a:r>
              <a:rPr lang="pl-PL" sz="3600" b="1" dirty="0">
                <a:latin typeface="Arial" pitchFamily="34" charset="0"/>
              </a:rPr>
              <a:t>Źródła</a:t>
            </a:r>
            <a:endParaRPr lang="en-GB" sz="36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51520" y="671691"/>
            <a:ext cx="86409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pl-PL" sz="1600" dirty="0">
                <a:solidFill>
                  <a:srgbClr val="003300"/>
                </a:solidFill>
                <a:latin typeface="+mn-lt"/>
              </a:rPr>
              <a:t>Sławomir Łotysz, Polscy wynalazcy,  wyd. Dragon, 2019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1600" dirty="0">
                <a:solidFill>
                  <a:srgbClr val="003300"/>
                </a:solidFill>
                <a:latin typeface="+mn-lt"/>
              </a:rPr>
              <a:t>Sławomir Łotysz, Polscy wynalazcy. Sylwetki 100 najznakomitszych polskich wynalazców, wyd. Dragon, 2019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1600" dirty="0">
                <a:solidFill>
                  <a:srgbClr val="003300"/>
                </a:solidFill>
                <a:latin typeface="+mn-lt"/>
              </a:rPr>
              <a:t>Sławomir Łotysz, Wynalazczość polska w Stanach Zjednoczonych,  wyd. </a:t>
            </a:r>
            <a:r>
              <a:rPr lang="pl-PL" sz="1600" dirty="0" err="1">
                <a:solidFill>
                  <a:srgbClr val="003300"/>
                </a:solidFill>
                <a:latin typeface="+mn-lt"/>
              </a:rPr>
              <a:t>Aspra</a:t>
            </a:r>
            <a:r>
              <a:rPr lang="pl-PL" sz="1600" dirty="0">
                <a:solidFill>
                  <a:srgbClr val="003300"/>
                </a:solidFill>
                <a:latin typeface="+mn-lt"/>
              </a:rPr>
              <a:t>, 2013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1600" dirty="0">
                <a:solidFill>
                  <a:srgbClr val="003300"/>
                </a:solidFill>
                <a:latin typeface="+mn-lt"/>
              </a:rPr>
              <a:t>Tomasz Rożek, Akademia </a:t>
            </a:r>
            <a:r>
              <a:rPr lang="pl-PL" sz="1600" dirty="0" err="1">
                <a:solidFill>
                  <a:srgbClr val="003300"/>
                </a:solidFill>
                <a:latin typeface="+mn-lt"/>
              </a:rPr>
              <a:t>Superbohaterów</a:t>
            </a:r>
            <a:r>
              <a:rPr lang="pl-PL" sz="1600" dirty="0">
                <a:solidFill>
                  <a:srgbClr val="003300"/>
                </a:solidFill>
                <a:latin typeface="+mn-lt"/>
              </a:rPr>
              <a:t>, wyd. Nauka. To lubię, wyd. 2, 2023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1600" dirty="0">
                <a:solidFill>
                  <a:srgbClr val="003300"/>
                </a:solidFill>
                <a:latin typeface="+mn-lt"/>
              </a:rPr>
              <a:t>Wojciech Paszyński, Niesamowici Polacy, wyd. </a:t>
            </a:r>
            <a:r>
              <a:rPr lang="pl-PL" sz="1600" dirty="0" err="1">
                <a:solidFill>
                  <a:srgbClr val="003300"/>
                </a:solidFill>
                <a:latin typeface="+mn-lt"/>
              </a:rPr>
              <a:t>Bosz</a:t>
            </a:r>
            <a:r>
              <a:rPr lang="pl-PL" sz="1600" dirty="0">
                <a:solidFill>
                  <a:srgbClr val="003300"/>
                </a:solidFill>
                <a:latin typeface="+mn-lt"/>
              </a:rPr>
              <a:t>, 2023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1600" dirty="0">
                <a:solidFill>
                  <a:srgbClr val="003300"/>
                </a:solidFill>
                <a:latin typeface="+mn-lt"/>
              </a:rPr>
              <a:t>Polski wkład w przyrodoznawstwo i technikę: słownik polskich i związanych z Polską odkrywców, wynalazców oraz pionierów nauk </a:t>
            </a:r>
            <a:r>
              <a:rPr lang="pl-PL" sz="1600" dirty="0" err="1">
                <a:solidFill>
                  <a:srgbClr val="003300"/>
                </a:solidFill>
                <a:latin typeface="+mn-lt"/>
              </a:rPr>
              <a:t>matematycznoprzyrodniczych</a:t>
            </a:r>
            <a:r>
              <a:rPr lang="pl-PL" sz="1600" dirty="0">
                <a:solidFill>
                  <a:srgbClr val="003300"/>
                </a:solidFill>
                <a:latin typeface="+mn-lt"/>
              </a:rPr>
              <a:t> i techniki, t. 1-4, red. nauk. Bolesław Orłowski, Warszawa: Instytut Historii Nauki im. Ludwika i Aleksandra </a:t>
            </a:r>
            <a:r>
              <a:rPr lang="pl-PL" sz="1600" dirty="0" err="1">
                <a:solidFill>
                  <a:srgbClr val="003300"/>
                </a:solidFill>
                <a:latin typeface="+mn-lt"/>
              </a:rPr>
              <a:t>Birkenmajerów</a:t>
            </a:r>
            <a:r>
              <a:rPr lang="pl-PL" sz="1600" dirty="0">
                <a:solidFill>
                  <a:srgbClr val="003300"/>
                </a:solidFill>
                <a:latin typeface="+mn-lt"/>
              </a:rPr>
              <a:t> Polskiej Akademii Nauk, Instytut Pamięci Narodowej – Komisja Ścigania Zbrodni przeciwko Narodowi Polskiemu, 2015, t. 1 ss. 521, t. 2 ss. 437, t. 3 ss. 511, t. 4 ss. 543, ISBN 978-83-8606-229-4; 978-83-8606-228-7; 978-83-7629-829-0; 978-83-7629-828-3; 978-83-7545-569-4; 978-83-7545-570-0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>
                <a:solidFill>
                  <a:srgbClr val="003300"/>
                </a:solidFill>
                <a:latin typeface="+mn-lt"/>
              </a:rPr>
              <a:t>Andrzej Kajetan Wróblewski, 300 uczonych prywatnie i na wesoło, wyd. Prószyński i spółka, 2020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>
                <a:solidFill>
                  <a:srgbClr val="003300"/>
                </a:solidFill>
                <a:latin typeface="+mn-lt"/>
              </a:rPr>
              <a:t>https://pl.wikipedia.org/wiki/Historia_nauki_polskiej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>
                <a:solidFill>
                  <a:srgbClr val="003300"/>
                </a:solidFill>
                <a:latin typeface="+mn-lt"/>
              </a:rPr>
              <a:t>https://naukatolubie.pl/14-odkryc-polskich-naukowcow-o-ktorych-nie-miales-pojecia/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 err="1">
                <a:solidFill>
                  <a:srgbClr val="003300"/>
                </a:solidFill>
                <a:latin typeface="+mn-lt"/>
              </a:rPr>
              <a:t>chrome-extension</a:t>
            </a:r>
            <a:r>
              <a:rPr lang="pl-PL" sz="1600" dirty="0">
                <a:solidFill>
                  <a:srgbClr val="003300"/>
                </a:solidFill>
                <a:latin typeface="+mn-lt"/>
              </a:rPr>
              <a:t>://</a:t>
            </a:r>
            <a:r>
              <a:rPr lang="pl-PL" sz="1600" dirty="0" err="1">
                <a:solidFill>
                  <a:srgbClr val="003300"/>
                </a:solidFill>
                <a:latin typeface="+mn-lt"/>
              </a:rPr>
              <a:t>efaidnbmnnnibpcajpcglclefindmkaj</a:t>
            </a:r>
            <a:r>
              <a:rPr lang="pl-PL" sz="1600" dirty="0">
                <a:solidFill>
                  <a:srgbClr val="003300"/>
                </a:solidFill>
                <a:latin typeface="+mn-lt"/>
              </a:rPr>
              <a:t>/https://</a:t>
            </a:r>
            <a:r>
              <a:rPr lang="pl-PL" sz="1600" dirty="0" err="1">
                <a:solidFill>
                  <a:srgbClr val="003300"/>
                </a:solidFill>
                <a:latin typeface="+mn-lt"/>
              </a:rPr>
              <a:t>embed.wprost.pl</a:t>
            </a:r>
            <a:r>
              <a:rPr lang="pl-PL" sz="1600" dirty="0">
                <a:solidFill>
                  <a:srgbClr val="003300"/>
                </a:solidFill>
                <a:latin typeface="+mn-lt"/>
              </a:rPr>
              <a:t>/_f//</a:t>
            </a:r>
            <a:r>
              <a:rPr lang="pl-PL" sz="1600" dirty="0" err="1">
                <a:solidFill>
                  <a:srgbClr val="003300"/>
                </a:solidFill>
                <a:latin typeface="+mn-lt"/>
              </a:rPr>
              <a:t>elements</a:t>
            </a:r>
            <a:r>
              <a:rPr lang="pl-PL" sz="1600" dirty="0">
                <a:solidFill>
                  <a:srgbClr val="003300"/>
                </a:solidFill>
                <a:latin typeface="+mn-lt"/>
              </a:rPr>
              <a:t>/2023-04/NaukaToPolskaSpecjalnosc-odc5-Najciekawsi-naukowcy-w-polskiej-historii.p</a:t>
            </a:r>
            <a:r>
              <a:rPr lang="pl-PL" sz="1600" dirty="0" err="1">
                <a:solidFill>
                  <a:srgbClr val="003300"/>
                </a:solidFill>
                <a:latin typeface="+mn-lt"/>
              </a:rPr>
              <a:t>df</a:t>
            </a:r>
            <a:endParaRPr lang="pl-PL" sz="1600" dirty="0">
              <a:solidFill>
                <a:srgbClr val="003300"/>
              </a:solidFill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sz="1600" dirty="0">
                <a:solidFill>
                  <a:srgbClr val="003300"/>
                </a:solidFill>
                <a:latin typeface="+mn-lt"/>
              </a:rPr>
              <a:t>Poszukać w Internecie wg słów kluczowych</a:t>
            </a: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467544" y="5877272"/>
            <a:ext cx="83164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https://newpr.pl/24-porady-jak-zrobic-dobra-prezentacje-w-powerpoincie/</a:t>
            </a:r>
            <a:endParaRPr kumimoji="0" 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https://www.ispring.pl/blog/jak-zrobic-dobra-prezentacje</a:t>
            </a:r>
            <a:endParaRPr kumimoji="0" 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647700"/>
          </a:xfrm>
        </p:spPr>
        <p:txBody>
          <a:bodyPr/>
          <a:lstStyle/>
          <a:p>
            <a:r>
              <a:rPr lang="pl-PL" altLang="en-US" sz="3000" b="1">
                <a:solidFill>
                  <a:srgbClr val="C00000"/>
                </a:solidFill>
              </a:rPr>
              <a:t>Informacje</a:t>
            </a:r>
            <a:r>
              <a:rPr lang="pl-PL" altLang="en-US" sz="3000" b="1">
                <a:solidFill>
                  <a:srgbClr val="C00000"/>
                </a:solidFill>
                <a:latin typeface="Arial" charset="0"/>
              </a:rPr>
              <a:t> </a:t>
            </a:r>
            <a:r>
              <a:rPr lang="pl-PL" altLang="en-US" sz="3000" b="1">
                <a:solidFill>
                  <a:srgbClr val="C00000"/>
                </a:solidFill>
              </a:rPr>
              <a:t>organizacyjne</a:t>
            </a:r>
          </a:p>
        </p:txBody>
      </p:sp>
      <p:sp>
        <p:nvSpPr>
          <p:cNvPr id="3075" name="Rectangle 6"/>
          <p:cNvSpPr>
            <a:spLocks noGrp="1" noChangeArrowheads="1"/>
          </p:cNvSpPr>
          <p:nvPr>
            <p:ph idx="1"/>
          </p:nvPr>
        </p:nvSpPr>
        <p:spPr>
          <a:xfrm>
            <a:off x="395288" y="1196974"/>
            <a:ext cx="8424862" cy="4824313"/>
          </a:xfrm>
        </p:spPr>
        <p:txBody>
          <a:bodyPr>
            <a:normAutofit fontScale="92500" lnSpcReduction="10000"/>
          </a:bodyPr>
          <a:lstStyle/>
          <a:p>
            <a:pPr marL="347663" indent="-347663">
              <a:lnSpc>
                <a:spcPct val="90000"/>
              </a:lnSpc>
              <a:spcBef>
                <a:spcPts val="600"/>
              </a:spcBef>
              <a:buFontTx/>
              <a:buAutoNum type="arabicPeriod"/>
            </a:pPr>
            <a:r>
              <a:rPr lang="pl-PL" altLang="en-US" sz="2400" dirty="0">
                <a:solidFill>
                  <a:srgbClr val="000000"/>
                </a:solidFill>
              </a:rPr>
              <a:t>Budynek C, piętro III, p. 3.21.</a:t>
            </a:r>
          </a:p>
          <a:p>
            <a:pPr marL="347663" indent="-347663">
              <a:lnSpc>
                <a:spcPct val="90000"/>
              </a:lnSpc>
              <a:spcBef>
                <a:spcPts val="600"/>
              </a:spcBef>
              <a:buFontTx/>
              <a:buAutoNum type="arabicPeriod"/>
            </a:pPr>
            <a:r>
              <a:rPr lang="pl-PL" altLang="en-US" sz="2400" dirty="0">
                <a:solidFill>
                  <a:srgbClr val="000000"/>
                </a:solidFill>
              </a:rPr>
              <a:t>Zaliczenie przedmiotu: uzyskanie co najmniej 50% sumarycznej liczby punktów za prezentację sylwetki naukowca i sprawdzianu końcowego (obejmującego wiedzę z prezentacji </a:t>
            </a:r>
            <a:r>
              <a:rPr lang="pl-PL" altLang="en-US" sz="2400" dirty="0" smtClean="0">
                <a:solidFill>
                  <a:srgbClr val="000000"/>
                </a:solidFill>
              </a:rPr>
              <a:t>prowadzącego zajęcia </a:t>
            </a:r>
            <a:r>
              <a:rPr lang="pl-PL" altLang="en-US" sz="2400" smtClean="0">
                <a:solidFill>
                  <a:srgbClr val="000000"/>
                </a:solidFill>
              </a:rPr>
              <a:t>i studenckich). </a:t>
            </a:r>
            <a:endParaRPr lang="pl-PL" altLang="en-US" sz="2400" u="sng" dirty="0">
              <a:solidFill>
                <a:srgbClr val="000000"/>
              </a:solidFill>
              <a:cs typeface="Times New Roman" pitchFamily="18" charset="0"/>
            </a:endParaRPr>
          </a:p>
          <a:p>
            <a:pPr marL="347663" indent="-347663">
              <a:lnSpc>
                <a:spcPct val="90000"/>
              </a:lnSpc>
              <a:spcBef>
                <a:spcPts val="600"/>
              </a:spcBef>
              <a:buFontTx/>
              <a:buAutoNum type="arabicPeriod"/>
            </a:pPr>
            <a:r>
              <a:rPr lang="pl-PL" altLang="en-US" sz="2400" dirty="0">
                <a:solidFill>
                  <a:srgbClr val="000000"/>
                </a:solidFill>
              </a:rPr>
              <a:t>Studenci w zespołach dwuosobowych przygotowują prezentację o wylosowanym naukowcu. Prezentacje (</a:t>
            </a:r>
            <a:r>
              <a:rPr lang="pl-PL" altLang="en-US" sz="2400" dirty="0" err="1">
                <a:solidFill>
                  <a:srgbClr val="000000"/>
                </a:solidFill>
              </a:rPr>
              <a:t>ppt</a:t>
            </a:r>
            <a:r>
              <a:rPr lang="pl-PL" altLang="en-US" sz="2400" dirty="0">
                <a:solidFill>
                  <a:srgbClr val="000000"/>
                </a:solidFill>
              </a:rPr>
              <a:t>) są przewidziane co tydzień od 12 grudnia 2024. Wszyscy studenci oddają swoją pracę najpóźniej do 10 grudnia (spimn@tu.kielce.pl). Nieakceptowane opracowanie tylko na podstawie Wikipedii.</a:t>
            </a:r>
          </a:p>
          <a:p>
            <a:pPr marL="347663" indent="-347663">
              <a:lnSpc>
                <a:spcPct val="90000"/>
              </a:lnSpc>
              <a:spcBef>
                <a:spcPts val="600"/>
              </a:spcBef>
              <a:buFontTx/>
              <a:buAutoNum type="arabicPeriod"/>
            </a:pPr>
            <a:r>
              <a:rPr lang="pl-PL" altLang="en-US" sz="2400" dirty="0">
                <a:solidFill>
                  <a:srgbClr val="000000"/>
                </a:solidFill>
              </a:rPr>
              <a:t>Materiały i informacje dotyczące przedmiotu - w Internecie (uzupełniane na bieżąco):</a:t>
            </a:r>
          </a:p>
          <a:p>
            <a:pPr marL="347663" lvl="2" indent="-347663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pl-PL" altLang="en-US" b="1" dirty="0">
                <a:solidFill>
                  <a:srgbClr val="000000"/>
                </a:solidFill>
              </a:rPr>
              <a:t>		</a:t>
            </a:r>
            <a:r>
              <a:rPr lang="pl-PL" altLang="en-US" b="1" dirty="0">
                <a:solidFill>
                  <a:srgbClr val="0000FF"/>
                </a:solidFill>
              </a:rPr>
              <a:t>https://staff.tu.kielce.pl/spimn/</a:t>
            </a:r>
          </a:p>
          <a:p>
            <a:pPr marL="347663" lvl="1" indent="-347663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pl-PL" altLang="en-US" sz="2400" dirty="0">
                <a:solidFill>
                  <a:srgbClr val="0000FF"/>
                </a:solidFill>
                <a:ea typeface="+mn-ea"/>
                <a:cs typeface="+mn-cs"/>
              </a:rPr>
              <a:t>	Z menu głównego sprawdzać pozycje: Materiały dydaktyczne, Ogłoszenia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pl-PL" sz="3600" b="1" dirty="0">
                <a:latin typeface="Arial" pitchFamily="34" charset="0"/>
              </a:rPr>
              <a:t>Definicje pojęcia „nauka”</a:t>
            </a:r>
            <a:endParaRPr lang="en-GB" sz="36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171" name="Text Box 1027"/>
          <p:cNvSpPr txBox="1">
            <a:spLocks noChangeArrowheads="1"/>
          </p:cNvSpPr>
          <p:nvPr/>
        </p:nvSpPr>
        <p:spPr bwMode="auto">
          <a:xfrm>
            <a:off x="395536" y="764704"/>
            <a:ext cx="8748464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pl-PL" sz="2200" b="1" i="1" dirty="0">
                <a:solidFill>
                  <a:srgbClr val="660033"/>
                </a:solidFill>
                <a:latin typeface="+mn-lt"/>
              </a:rPr>
              <a:t>Wielki słownik języka polskiego</a:t>
            </a:r>
            <a:r>
              <a:rPr lang="pl-PL" sz="2200" b="1" dirty="0">
                <a:solidFill>
                  <a:srgbClr val="660033"/>
                </a:solidFill>
                <a:latin typeface="+mn-lt"/>
              </a:rPr>
              <a:t> pod redakcją prof. Piotra Żmigrodzkiego</a:t>
            </a:r>
            <a:r>
              <a:rPr lang="pl-PL" sz="2200" dirty="0">
                <a:solidFill>
                  <a:srgbClr val="660033"/>
                </a:solidFill>
                <a:latin typeface="+mn-lt"/>
              </a:rPr>
              <a:t> </a:t>
            </a:r>
          </a:p>
          <a:p>
            <a:pPr marL="347663" lvl="1" indent="-288925">
              <a:buFont typeface="+mj-lt"/>
              <a:buAutoNum type="arabicPeriod"/>
            </a:pPr>
            <a:r>
              <a:rPr lang="pl-PL" sz="2200" dirty="0">
                <a:solidFill>
                  <a:srgbClr val="660033"/>
                </a:solidFill>
                <a:latin typeface="+mn-lt"/>
              </a:rPr>
              <a:t>Ogół badań nad różnymi zjawiskami oraz obiektami, prowadzonych według określonych metod i połączonych z formułowaniem sądów oraz teorii, a także wiedza wynikająca z tych badań</a:t>
            </a:r>
          </a:p>
          <a:p>
            <a:pPr marL="347663" lvl="1" indent="-288925">
              <a:buFont typeface="+mj-lt"/>
              <a:buAutoNum type="arabicPeriod"/>
            </a:pPr>
            <a:r>
              <a:rPr lang="pl-PL" sz="2200" dirty="0">
                <a:solidFill>
                  <a:srgbClr val="660033"/>
                </a:solidFill>
                <a:latin typeface="+mn-lt"/>
              </a:rPr>
              <a:t>Określona dziedzina wiedzy uznawana za dyscyplinę badawczą.</a:t>
            </a:r>
          </a:p>
          <a:p>
            <a:pPr>
              <a:spcBef>
                <a:spcPts val="600"/>
              </a:spcBef>
            </a:pPr>
            <a:r>
              <a:rPr lang="pl-PL" sz="2200" b="1" dirty="0">
                <a:latin typeface="+mn-lt"/>
              </a:rPr>
              <a:t> </a:t>
            </a:r>
            <a:r>
              <a:rPr lang="pl-PL" sz="2200" b="1" i="1" dirty="0">
                <a:solidFill>
                  <a:srgbClr val="0000FF"/>
                </a:solidFill>
                <a:latin typeface="+mn-lt"/>
              </a:rPr>
              <a:t>Słownik języka polskiego</a:t>
            </a:r>
            <a:r>
              <a:rPr lang="pl-PL" sz="2200" b="1" dirty="0">
                <a:solidFill>
                  <a:srgbClr val="0000FF"/>
                </a:solidFill>
                <a:latin typeface="+mn-lt"/>
              </a:rPr>
              <a:t> pod redakcją prof. Mieczysława Szymczaka</a:t>
            </a:r>
          </a:p>
          <a:p>
            <a:pPr marL="398463" lvl="0" indent="-339725">
              <a:buFont typeface="+mj-lt"/>
              <a:buAutoNum type="arabicPeriod"/>
            </a:pPr>
            <a:r>
              <a:rPr lang="pl-PL" sz="2200" dirty="0">
                <a:solidFill>
                  <a:srgbClr val="0000FF"/>
                </a:solidFill>
                <a:latin typeface="+mn-lt"/>
              </a:rPr>
              <a:t>Ogół wiedzy ludzkiej ułożony w system zagadnień wyrażonej w sądach prawdziwych i przypuszczeniach.</a:t>
            </a:r>
          </a:p>
          <a:p>
            <a:pPr marL="398463" lvl="0" indent="-339725">
              <a:buFont typeface="+mj-lt"/>
              <a:buAutoNum type="arabicPeriod"/>
            </a:pPr>
            <a:r>
              <a:rPr lang="pl-PL" sz="2200" dirty="0">
                <a:solidFill>
                  <a:srgbClr val="0000FF"/>
                </a:solidFill>
                <a:latin typeface="+mn-lt"/>
              </a:rPr>
              <a:t>Zespół poglądów stanowiących usystematyzowaną całość i wchodzących w skład określonej dyscypliny badawczej (teoria, doktryna).  </a:t>
            </a:r>
          </a:p>
          <a:p>
            <a:pPr lvl="0">
              <a:spcBef>
                <a:spcPts val="600"/>
              </a:spcBef>
            </a:pPr>
            <a:r>
              <a:rPr lang="en-US" sz="2200" b="1" i="1" dirty="0">
                <a:solidFill>
                  <a:srgbClr val="003300"/>
                </a:solidFill>
                <a:latin typeface="+mn-lt"/>
              </a:rPr>
              <a:t>Lexicon of Contemporary English </a:t>
            </a:r>
            <a:r>
              <a:rPr lang="en-US" sz="2200" b="1" dirty="0">
                <a:solidFill>
                  <a:srgbClr val="003300"/>
                </a:solidFill>
                <a:latin typeface="+mn-lt"/>
              </a:rPr>
              <a:t> pod </a:t>
            </a:r>
            <a:r>
              <a:rPr lang="en-US" sz="2200" b="1" dirty="0" err="1">
                <a:solidFill>
                  <a:srgbClr val="003300"/>
                </a:solidFill>
                <a:latin typeface="+mn-lt"/>
              </a:rPr>
              <a:t>redakcją</a:t>
            </a:r>
            <a:r>
              <a:rPr lang="en-US" sz="2200" b="1" dirty="0">
                <a:solidFill>
                  <a:srgbClr val="003300"/>
                </a:solidFill>
                <a:latin typeface="+mn-lt"/>
              </a:rPr>
              <a:t> T. </a:t>
            </a:r>
            <a:r>
              <a:rPr lang="en-US" sz="2200" b="1" dirty="0" err="1">
                <a:solidFill>
                  <a:srgbClr val="003300"/>
                </a:solidFill>
                <a:latin typeface="+mn-lt"/>
              </a:rPr>
              <a:t>McArthur’a</a:t>
            </a:r>
            <a:endParaRPr lang="pl-PL" sz="2200" b="1" dirty="0">
              <a:solidFill>
                <a:srgbClr val="003300"/>
              </a:solidFill>
              <a:latin typeface="+mn-lt"/>
            </a:endParaRPr>
          </a:p>
          <a:p>
            <a:pPr marL="398463" lvl="0" indent="-339725">
              <a:buFont typeface="+mj-lt"/>
              <a:buAutoNum type="arabicPeriod"/>
            </a:pPr>
            <a:r>
              <a:rPr lang="en-US" sz="2200" dirty="0" err="1">
                <a:solidFill>
                  <a:srgbClr val="003300"/>
                </a:solidFill>
                <a:latin typeface="+mn-lt"/>
              </a:rPr>
              <a:t>Kn</a:t>
            </a:r>
            <a:r>
              <a:rPr lang="pl-PL" sz="2200" dirty="0">
                <a:solidFill>
                  <a:srgbClr val="003300"/>
                </a:solidFill>
                <a:latin typeface="+mn-lt"/>
              </a:rPr>
              <a:t>o</a:t>
            </a:r>
            <a:r>
              <a:rPr lang="en-US" sz="2200" dirty="0" err="1">
                <a:solidFill>
                  <a:srgbClr val="003300"/>
                </a:solidFill>
                <a:latin typeface="+mn-lt"/>
              </a:rPr>
              <a:t>wledge</a:t>
            </a:r>
            <a:r>
              <a:rPr lang="en-US" sz="2200" dirty="0">
                <a:solidFill>
                  <a:srgbClr val="003300"/>
                </a:solidFill>
                <a:latin typeface="+mn-lt"/>
              </a:rPr>
              <a:t> which can be made into a system and which usually depends on seeing and testing facts and stating general laws. </a:t>
            </a:r>
            <a:endParaRPr lang="pl-PL" sz="2200" dirty="0">
              <a:solidFill>
                <a:srgbClr val="003300"/>
              </a:solidFill>
              <a:latin typeface="+mn-lt"/>
            </a:endParaRPr>
          </a:p>
          <a:p>
            <a:pPr marL="685800"/>
            <a:r>
              <a:rPr lang="pl-PL" sz="2200" i="1" dirty="0">
                <a:solidFill>
                  <a:srgbClr val="003300"/>
                </a:solidFill>
                <a:latin typeface="+mn-lt"/>
              </a:rPr>
              <a:t>Wiedza, którą można przekształcić w system i która zwykle zależy od obserwacji i testowania faktów oraz stwierdzania ogólnych praw.</a:t>
            </a:r>
          </a:p>
          <a:p>
            <a:pPr marL="398463" lvl="0" indent="-339725">
              <a:buFont typeface="+mj-lt"/>
              <a:buAutoNum type="arabicPeriod" startAt="2"/>
            </a:pPr>
            <a:r>
              <a:rPr lang="en-US" sz="2200" dirty="0">
                <a:solidFill>
                  <a:srgbClr val="003300"/>
                </a:solidFill>
                <a:latin typeface="+mn-lt"/>
              </a:rPr>
              <a:t>A branch of such (above) knowledge. </a:t>
            </a:r>
            <a:endParaRPr lang="pl-PL" sz="2200" dirty="0">
              <a:solidFill>
                <a:srgbClr val="003300"/>
              </a:solidFill>
              <a:latin typeface="+mn-lt"/>
            </a:endParaRPr>
          </a:p>
          <a:p>
            <a:pPr marL="685800">
              <a:tabLst>
                <a:tab pos="685800" algn="l"/>
              </a:tabLst>
            </a:pPr>
            <a:r>
              <a:rPr lang="pl-PL" sz="2200" i="1" dirty="0">
                <a:solidFill>
                  <a:srgbClr val="003300"/>
                </a:solidFill>
                <a:latin typeface="+mn-lt"/>
              </a:rPr>
              <a:t>Gałąź takiej (powyższej) wiedzy</a:t>
            </a:r>
            <a:r>
              <a:rPr lang="pl-PL" sz="2200" dirty="0">
                <a:solidFill>
                  <a:srgbClr val="003300"/>
                </a:solidFill>
                <a:latin typeface="+mn-lt"/>
              </a:rPr>
              <a:t>.</a:t>
            </a:r>
            <a:endParaRPr lang="en-US" sz="2200" dirty="0">
              <a:solidFill>
                <a:srgbClr val="0033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44624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pl-PL" sz="3600" b="1" dirty="0">
                <a:latin typeface="Arial" pitchFamily="34" charset="0"/>
              </a:rPr>
              <a:t>Pojęcia powiązane</a:t>
            </a:r>
            <a:endParaRPr lang="en-GB" sz="36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171" name="Text Box 1027"/>
          <p:cNvSpPr txBox="1">
            <a:spLocks noChangeArrowheads="1"/>
          </p:cNvSpPr>
          <p:nvPr/>
        </p:nvSpPr>
        <p:spPr bwMode="auto">
          <a:xfrm>
            <a:off x="179512" y="548680"/>
            <a:ext cx="8784976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pl-PL" sz="2200" b="1" dirty="0">
                <a:solidFill>
                  <a:srgbClr val="660033"/>
                </a:solidFill>
                <a:latin typeface="+mn-lt"/>
              </a:rPr>
              <a:t>Technologia</a:t>
            </a:r>
            <a:endParaRPr lang="pl-PL" sz="2200" dirty="0">
              <a:solidFill>
                <a:srgbClr val="660033"/>
              </a:solidFill>
              <a:latin typeface="+mn-lt"/>
            </a:endParaRPr>
          </a:p>
          <a:p>
            <a:pPr marL="58738" lvl="1"/>
            <a:r>
              <a:rPr lang="pl-PL" sz="2200" dirty="0">
                <a:solidFill>
                  <a:srgbClr val="660033"/>
                </a:solidFill>
                <a:latin typeface="+mn-lt"/>
              </a:rPr>
              <a:t>Wiedza o metodach przygotowania i realizacji procesu wytworzenia (produkcji), przetwarzania lub przesyłania czegoś (jakiegoś dobra lub informacji). Odnosi się do praktycznego wykorzystanie odkryć nauki. </a:t>
            </a:r>
          </a:p>
          <a:p>
            <a:pPr>
              <a:spcBef>
                <a:spcPts val="600"/>
              </a:spcBef>
            </a:pPr>
            <a:r>
              <a:rPr lang="pl-PL" sz="2200" b="1" dirty="0">
                <a:latin typeface="+mn-lt"/>
              </a:rPr>
              <a:t> </a:t>
            </a:r>
            <a:r>
              <a:rPr lang="pl-PL" sz="2200" b="1" dirty="0">
                <a:solidFill>
                  <a:srgbClr val="0000FF"/>
                </a:solidFill>
                <a:latin typeface="+mn-lt"/>
              </a:rPr>
              <a:t>Inżynieria</a:t>
            </a:r>
          </a:p>
          <a:p>
            <a:pPr marL="58738" lvl="0"/>
            <a:r>
              <a:rPr lang="pl-PL" sz="2200" dirty="0">
                <a:solidFill>
                  <a:srgbClr val="0000FF"/>
                </a:solidFill>
                <a:latin typeface="+mn-lt"/>
              </a:rPr>
              <a:t>Używanie właściwości materii, energii oraz obiektów abstrakcyjnych dla tworzenia konstrukcji, maszyn i produktów, przeznaczonych do wykonywania określonych funkcji lub rozwiązania określonego problemu, z wykorzystaniem wiedzy naukowej i technicznej.</a:t>
            </a:r>
          </a:p>
          <a:p>
            <a:pPr marL="58738" lvl="0">
              <a:spcBef>
                <a:spcPts val="600"/>
              </a:spcBef>
            </a:pPr>
            <a:r>
              <a:rPr lang="pl-PL" sz="2200" b="1" dirty="0">
                <a:solidFill>
                  <a:srgbClr val="003300"/>
                </a:solidFill>
                <a:latin typeface="+mn-lt"/>
              </a:rPr>
              <a:t>Odkrycie</a:t>
            </a:r>
          </a:p>
          <a:p>
            <a:pPr marL="58738"/>
            <a:r>
              <a:rPr lang="pl-PL" sz="2200" dirty="0">
                <a:solidFill>
                  <a:srgbClr val="003300"/>
                </a:solidFill>
                <a:latin typeface="+mn-lt"/>
              </a:rPr>
              <a:t>Zdobycie wiedzy o czymś dotychczas niezbadanym, dotarcie do nieznanych obszarów, stwierdzenie, że w jakimś zakresie prawda jest inna, niż sądzono dotychczas.</a:t>
            </a:r>
          </a:p>
          <a:p>
            <a:pPr marL="58738"/>
            <a:r>
              <a:rPr lang="pl-PL" sz="2200" b="1" dirty="0">
                <a:solidFill>
                  <a:srgbClr val="9900CC"/>
                </a:solidFill>
                <a:latin typeface="+mn-lt"/>
              </a:rPr>
              <a:t>Wynalazek</a:t>
            </a:r>
          </a:p>
          <a:p>
            <a:pPr marL="58738"/>
            <a:r>
              <a:rPr lang="pl-PL" sz="2200" dirty="0">
                <a:solidFill>
                  <a:srgbClr val="9900CC"/>
                </a:solidFill>
                <a:latin typeface="+mn-lt"/>
              </a:rPr>
              <a:t>Takie rozwiązanie problemu technicznego, które nadaje się do wykorzystania w praktyce. Może to być: urządzenie, metoda, kompozycja, pomysł, proces.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44624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pl-PL" sz="3600" b="1" dirty="0">
                <a:latin typeface="Arial" pitchFamily="34" charset="0"/>
              </a:rPr>
              <a:t>Rodzaje odkryć</a:t>
            </a:r>
            <a:endParaRPr lang="en-GB" sz="36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7171" name="Text Box 1027"/>
          <p:cNvSpPr txBox="1">
            <a:spLocks noChangeArrowheads="1"/>
          </p:cNvSpPr>
          <p:nvPr/>
        </p:nvSpPr>
        <p:spPr bwMode="auto">
          <a:xfrm>
            <a:off x="107504" y="548680"/>
            <a:ext cx="496855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pl-PL" sz="2000" b="1" dirty="0">
                <a:solidFill>
                  <a:srgbClr val="A50021"/>
                </a:solidFill>
                <a:latin typeface="+mn-lt"/>
              </a:rPr>
              <a:t>Przypadkowe</a:t>
            </a:r>
            <a:endParaRPr lang="pl-PL" sz="2000" dirty="0">
              <a:solidFill>
                <a:srgbClr val="A50021"/>
              </a:solidFill>
              <a:latin typeface="+mn-lt"/>
            </a:endParaRPr>
          </a:p>
          <a:p>
            <a:pPr marL="0" lvl="1"/>
            <a:r>
              <a:rPr lang="pl-PL" sz="2000" dirty="0">
                <a:solidFill>
                  <a:srgbClr val="A50021"/>
                </a:solidFill>
                <a:latin typeface="+mn-lt"/>
              </a:rPr>
              <a:t>Dokonane przy okazji prowadzenia badań skierowanych w inną niż odkrycie stronę. </a:t>
            </a:r>
          </a:p>
        </p:txBody>
      </p:sp>
      <p:sp>
        <p:nvSpPr>
          <p:cNvPr id="4" name="Prostokąt 3"/>
          <p:cNvSpPr/>
          <p:nvPr/>
        </p:nvSpPr>
        <p:spPr>
          <a:xfrm>
            <a:off x="35496" y="3781489"/>
            <a:ext cx="62646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rgbClr val="0000FF"/>
                </a:solidFill>
                <a:latin typeface="+mj-lt"/>
              </a:rPr>
              <a:t>Celowe</a:t>
            </a:r>
          </a:p>
          <a:p>
            <a:r>
              <a:rPr lang="pl-PL" sz="2000" dirty="0">
                <a:solidFill>
                  <a:srgbClr val="0000FF"/>
                </a:solidFill>
                <a:latin typeface="+mj-lt"/>
              </a:rPr>
              <a:t>Kiedy sukcesem kończy się program badawczy skierowany od razu na konkretny cel.</a:t>
            </a:r>
          </a:p>
        </p:txBody>
      </p:sp>
      <p:pic>
        <p:nvPicPr>
          <p:cNvPr id="5" name="Obraz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76672"/>
            <a:ext cx="230425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5"/>
          <p:cNvSpPr/>
          <p:nvPr/>
        </p:nvSpPr>
        <p:spPr>
          <a:xfrm>
            <a:off x="107504" y="1484784"/>
            <a:ext cx="5886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latin typeface="+mj-lt"/>
              </a:rPr>
              <a:t>Lekarz narzekał na warunki: „Nie mogę pracować. Nawet bakterie nie są  w stanie tego wytrzymać. Chociaż może w tym coś jest?”. </a:t>
            </a:r>
          </a:p>
        </p:txBody>
      </p:sp>
      <p:sp>
        <p:nvSpPr>
          <p:cNvPr id="7" name="Prostokąt 6"/>
          <p:cNvSpPr/>
          <p:nvPr/>
        </p:nvSpPr>
        <p:spPr>
          <a:xfrm>
            <a:off x="89248" y="2492896"/>
            <a:ext cx="88032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+mj-lt"/>
              </a:rPr>
              <a:t>1928</a:t>
            </a:r>
            <a:r>
              <a:rPr lang="pl-PL" sz="2000" dirty="0">
                <a:latin typeface="+mj-lt"/>
              </a:rPr>
              <a:t>: </a:t>
            </a:r>
            <a:r>
              <a:rPr lang="pl-PL" sz="2000" dirty="0">
                <a:solidFill>
                  <a:srgbClr val="A50021"/>
                </a:solidFill>
                <a:latin typeface="+mj-lt"/>
              </a:rPr>
              <a:t>Aleksander Fleming </a:t>
            </a:r>
            <a:r>
              <a:rPr lang="pl-PL" sz="2000" dirty="0">
                <a:latin typeface="+mj-lt"/>
              </a:rPr>
              <a:t>odkrywa </a:t>
            </a:r>
            <a:r>
              <a:rPr lang="en-GB" sz="2000" dirty="0" err="1">
                <a:latin typeface="+mj-lt"/>
              </a:rPr>
              <a:t>trując</a:t>
            </a:r>
            <a:r>
              <a:rPr lang="pl-PL" sz="2000" dirty="0">
                <a:latin typeface="+mj-lt"/>
              </a:rPr>
              <a:t>ą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substancj</a:t>
            </a:r>
            <a:r>
              <a:rPr lang="pl-PL" sz="2000" dirty="0">
                <a:latin typeface="+mj-lt"/>
              </a:rPr>
              <a:t>ę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wydzielan</a:t>
            </a:r>
            <a:r>
              <a:rPr lang="pl-PL" sz="2000" dirty="0">
                <a:latin typeface="+mj-lt"/>
              </a:rPr>
              <a:t>ą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przez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pleśniaka</a:t>
            </a:r>
            <a:r>
              <a:rPr lang="en-GB" sz="2000" dirty="0">
                <a:latin typeface="+mj-lt"/>
              </a:rPr>
              <a:t> z </a:t>
            </a:r>
            <a:r>
              <a:rPr lang="en-GB" sz="2000" dirty="0" err="1">
                <a:latin typeface="+mj-lt"/>
              </a:rPr>
              <a:t>gatunku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solidFill>
                  <a:srgbClr val="A50021"/>
                </a:solidFill>
                <a:latin typeface="+mj-lt"/>
              </a:rPr>
              <a:t>Penicillum</a:t>
            </a:r>
            <a:r>
              <a:rPr lang="en-GB" sz="2000" dirty="0">
                <a:latin typeface="+mj-lt"/>
              </a:rPr>
              <a:t>  </a:t>
            </a:r>
            <a:r>
              <a:rPr lang="pl-PL" sz="2000" dirty="0">
                <a:latin typeface="+mj-lt"/>
                <a:sym typeface="Wingdings" pitchFamily="2" charset="2"/>
              </a:rPr>
              <a:t> 1942: </a:t>
            </a:r>
            <a:r>
              <a:rPr lang="en-GB" sz="2000" dirty="0">
                <a:latin typeface="+mj-lt"/>
              </a:rPr>
              <a:t>Ernst Boris Chain </a:t>
            </a:r>
            <a:r>
              <a:rPr lang="en-GB" sz="2000" dirty="0" err="1">
                <a:latin typeface="+mj-lt"/>
              </a:rPr>
              <a:t>i</a:t>
            </a:r>
            <a:r>
              <a:rPr lang="en-GB" sz="2000" dirty="0">
                <a:latin typeface="+mj-lt"/>
              </a:rPr>
              <a:t> Howard Florey</a:t>
            </a:r>
            <a:r>
              <a:rPr lang="pl-PL" sz="2000" dirty="0">
                <a:latin typeface="+mj-lt"/>
              </a:rPr>
              <a:t> wyodrębniają preparat, co implikuje wprowadzenie go do lecznictwa </a:t>
            </a:r>
            <a:r>
              <a:rPr lang="pl-PL" sz="2000" dirty="0">
                <a:latin typeface="+mj-lt"/>
                <a:sym typeface="Wingdings" pitchFamily="2" charset="2"/>
              </a:rPr>
              <a:t> 1945: </a:t>
            </a:r>
            <a:r>
              <a:rPr lang="pl-PL" sz="2000" dirty="0">
                <a:latin typeface="+mj-lt"/>
              </a:rPr>
              <a:t>nagroda Nobla dla całej trójki.</a:t>
            </a:r>
            <a:endParaRPr lang="en-GB" sz="2000" dirty="0">
              <a:latin typeface="+mj-lt"/>
            </a:endParaRPr>
          </a:p>
        </p:txBody>
      </p:sp>
      <p:pic>
        <p:nvPicPr>
          <p:cNvPr id="9" name="Obraz 8" descr="Ilustracja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3861048"/>
            <a:ext cx="194421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rostokąt 9"/>
          <p:cNvSpPr/>
          <p:nvPr/>
        </p:nvSpPr>
        <p:spPr>
          <a:xfrm>
            <a:off x="35496" y="4725144"/>
            <a:ext cx="63367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rgbClr val="0000FF"/>
                </a:solidFill>
                <a:latin typeface="+mj-lt"/>
              </a:rPr>
              <a:t>Thomas Alva Edison </a:t>
            </a:r>
            <a:r>
              <a:rPr lang="pl-PL" sz="2000" dirty="0">
                <a:latin typeface="+mj-lt"/>
              </a:rPr>
              <a:t>chciał osiągnąć żarówkę tanią, dostępną dla wszystkich. Cała fabryka wynalazków w </a:t>
            </a:r>
            <a:r>
              <a:rPr lang="pl-PL" sz="2000" dirty="0" err="1">
                <a:latin typeface="+mj-lt"/>
              </a:rPr>
              <a:t>Menlo</a:t>
            </a:r>
            <a:r>
              <a:rPr lang="pl-PL" sz="2000" dirty="0">
                <a:latin typeface="+mj-lt"/>
              </a:rPr>
              <a:t> Park pracowała pełną parą, testując różne materiały. W końcu (1854), </a:t>
            </a:r>
            <a:r>
              <a:rPr lang="pl-PL" sz="2000" dirty="0">
                <a:solidFill>
                  <a:srgbClr val="0000FF"/>
                </a:solidFill>
                <a:latin typeface="+mj-lt"/>
              </a:rPr>
              <a:t>zwęglone włókna japońskiego bambusa </a:t>
            </a:r>
            <a:r>
              <a:rPr lang="pl-PL" sz="2000" dirty="0">
                <a:latin typeface="+mj-lt"/>
              </a:rPr>
              <a:t>paliły się w szklanej bańce z wypompowanym powietrzem przez kilkaset godzin jasnym żółtym światłem</a:t>
            </a:r>
            <a:endParaRPr lang="en-GB" sz="2000" dirty="0">
              <a:latin typeface="+mj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44624"/>
            <a:ext cx="9144000" cy="936104"/>
          </a:xfrm>
        </p:spPr>
        <p:txBody>
          <a:bodyPr>
            <a:normAutofit/>
          </a:bodyPr>
          <a:lstStyle/>
          <a:p>
            <a:pPr>
              <a:lnSpc>
                <a:spcPts val="2000"/>
              </a:lnSpc>
            </a:pPr>
            <a:r>
              <a:rPr lang="pl-PL" sz="3200" b="1" dirty="0">
                <a:latin typeface="Arial" pitchFamily="34" charset="0"/>
              </a:rPr>
              <a:t>Wynalazki, które zmieniły świat - 1</a:t>
            </a:r>
            <a:br>
              <a:rPr lang="pl-PL" sz="3200" b="1" dirty="0">
                <a:latin typeface="Arial" pitchFamily="34" charset="0"/>
              </a:rPr>
            </a:br>
            <a:r>
              <a:rPr lang="pl-PL" sz="2000" dirty="0">
                <a:latin typeface="Arial" pitchFamily="34" charset="0"/>
              </a:rPr>
              <a:t>(ocena subiektywna)</a:t>
            </a:r>
            <a:endParaRPr lang="en-GB" sz="2000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908719"/>
            <a:ext cx="6264696" cy="5784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44624"/>
            <a:ext cx="9144000" cy="936104"/>
          </a:xfrm>
        </p:spPr>
        <p:txBody>
          <a:bodyPr>
            <a:normAutofit/>
          </a:bodyPr>
          <a:lstStyle/>
          <a:p>
            <a:pPr>
              <a:lnSpc>
                <a:spcPts val="2000"/>
              </a:lnSpc>
            </a:pPr>
            <a:r>
              <a:rPr lang="pl-PL" sz="3200" b="1" dirty="0">
                <a:latin typeface="Arial" pitchFamily="34" charset="0"/>
              </a:rPr>
              <a:t>Wynalazki, które zmieniły świat - 2</a:t>
            </a:r>
            <a:br>
              <a:rPr lang="pl-PL" sz="3200" b="1" dirty="0">
                <a:latin typeface="Arial" pitchFamily="34" charset="0"/>
              </a:rPr>
            </a:br>
            <a:r>
              <a:rPr lang="pl-PL" sz="2000" dirty="0">
                <a:latin typeface="Arial" pitchFamily="34" charset="0"/>
              </a:rPr>
              <a:t>(ocena subiektywna)</a:t>
            </a:r>
            <a:endParaRPr lang="en-GB" sz="2000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980728"/>
            <a:ext cx="7134225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44624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pl-PL" sz="3600" b="1" dirty="0">
                <a:latin typeface="Arial" pitchFamily="34" charset="0"/>
              </a:rPr>
              <a:t>Osoby związane z nauką</a:t>
            </a:r>
            <a:endParaRPr lang="en-GB" sz="36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5496" y="2708920"/>
            <a:ext cx="91085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latin typeface="+mj-lt"/>
              </a:rPr>
              <a:t>Wynalazca</a:t>
            </a:r>
            <a:r>
              <a:rPr lang="pl-PL" sz="2000" dirty="0">
                <a:latin typeface="+mj-lt"/>
              </a:rPr>
              <a:t> to człowiek, który sam wymyślił lub opracował jakiś obiekt (lek, urządzenie narzędzie), który do tej pory nie został wynaleziony ani udowodniony i jest nowy.</a:t>
            </a:r>
          </a:p>
        </p:txBody>
      </p:sp>
      <p:sp>
        <p:nvSpPr>
          <p:cNvPr id="6" name="Prostokąt 5"/>
          <p:cNvSpPr/>
          <p:nvPr/>
        </p:nvSpPr>
        <p:spPr>
          <a:xfrm>
            <a:off x="35496" y="620688"/>
            <a:ext cx="89289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latin typeface="+mj-lt"/>
              </a:rPr>
              <a:t>Naukowiec</a:t>
            </a:r>
            <a:r>
              <a:rPr lang="pl-PL" sz="2000" dirty="0">
                <a:latin typeface="+mj-lt"/>
              </a:rPr>
              <a:t> to osoba zajmująca się zawodowo prowadzeniem badań naukowych. Ekspert w pewnej dziedzinie nauki, stosujący w swoich badaniach odpowiednie metody naukowe. Poszukuje odpowiedzi na pytania, na które dotychczas nikt nie odpowiedział, udowadniając tę odpowiedź.</a:t>
            </a: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5496" y="1988840"/>
            <a:ext cx="89289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Odkrywca </a:t>
            </a:r>
            <a:r>
              <a:rPr kumimoji="0" 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to osoba, która dokonała odkrycia. Człowiek, który odkrył coś, co istnieje, ale nikt tego przed nim tego nie zrobił.</a:t>
            </a:r>
            <a:endParaRPr kumimoji="0" lang="pl-P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Obraz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501008"/>
            <a:ext cx="172819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az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501008"/>
            <a:ext cx="172819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az 1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3501008"/>
            <a:ext cx="165618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pole tekstowe 15"/>
          <p:cNvSpPr txBox="1"/>
          <p:nvPr/>
        </p:nvSpPr>
        <p:spPr>
          <a:xfrm>
            <a:off x="251520" y="5805264"/>
            <a:ext cx="2232248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pl-PL" sz="1600" dirty="0">
                <a:latin typeface="+mn-lt"/>
              </a:rPr>
              <a:t>Anglik </a:t>
            </a:r>
            <a:r>
              <a:rPr lang="pl-PL" sz="1600" dirty="0">
                <a:solidFill>
                  <a:srgbClr val="0000FF"/>
                </a:solidFill>
                <a:latin typeface="+mn-lt"/>
              </a:rPr>
              <a:t>Isaac Newton</a:t>
            </a:r>
            <a:r>
              <a:rPr lang="pl-PL" sz="1600" dirty="0">
                <a:latin typeface="+mn-lt"/>
              </a:rPr>
              <a:t> -  m.in. fizyk, astronom, matematyk</a:t>
            </a:r>
            <a:endParaRPr lang="en-GB" sz="1600" dirty="0">
              <a:latin typeface="+mn-lt"/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3347864" y="5805264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latin typeface="+mj-lt"/>
              </a:rPr>
              <a:t>Niemiec </a:t>
            </a:r>
            <a:r>
              <a:rPr lang="pl-PL" sz="1600" dirty="0">
                <a:solidFill>
                  <a:srgbClr val="0000FF"/>
                </a:solidFill>
                <a:latin typeface="+mj-lt"/>
              </a:rPr>
              <a:t>Wilhelm </a:t>
            </a:r>
            <a:r>
              <a:rPr lang="pl-PL" sz="1600" dirty="0" err="1">
                <a:solidFill>
                  <a:srgbClr val="0000FF"/>
                </a:solidFill>
                <a:latin typeface="+mj-lt"/>
              </a:rPr>
              <a:t>Röntgen</a:t>
            </a:r>
            <a:r>
              <a:rPr lang="pl-PL" sz="1600" dirty="0">
                <a:latin typeface="+mj-lt"/>
              </a:rPr>
              <a:t> - promienie X</a:t>
            </a:r>
            <a:endParaRPr lang="en-GB" sz="1600" dirty="0">
              <a:latin typeface="+mj-lt"/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5508104" y="5733256"/>
            <a:ext cx="3635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latin typeface="+mn-lt"/>
              </a:rPr>
              <a:t>Serb </a:t>
            </a:r>
            <a:r>
              <a:rPr lang="pl-PL" sz="1600" dirty="0">
                <a:solidFill>
                  <a:srgbClr val="0000FF"/>
                </a:solidFill>
                <a:latin typeface="+mn-lt"/>
              </a:rPr>
              <a:t>Nicola Tesla </a:t>
            </a:r>
            <a:r>
              <a:rPr lang="pl-PL" sz="1600" dirty="0">
                <a:latin typeface="+mn-lt"/>
              </a:rPr>
              <a:t>- (300 opatentowanych wynalazków) silnik elektryczny i prądnica prądu przemiennego, autotransformator, dynamo rowerowe, bateria słoneczna</a:t>
            </a:r>
            <a:endParaRPr lang="en-GB" sz="1600" dirty="0"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44624"/>
            <a:ext cx="9144000" cy="936104"/>
          </a:xfrm>
        </p:spPr>
        <p:txBody>
          <a:bodyPr>
            <a:normAutofit fontScale="90000"/>
          </a:bodyPr>
          <a:lstStyle/>
          <a:p>
            <a:r>
              <a:rPr lang="pl-PL" sz="3600" b="1" dirty="0">
                <a:latin typeface="Arial" pitchFamily="34" charset="0"/>
              </a:rPr>
              <a:t>Obszary nauki –</a:t>
            </a:r>
            <a:br>
              <a:rPr lang="pl-PL" sz="3600" b="1" dirty="0">
                <a:latin typeface="Arial" pitchFamily="34" charset="0"/>
              </a:rPr>
            </a:br>
            <a:r>
              <a:rPr lang="pl-PL" sz="3600" b="1" dirty="0">
                <a:latin typeface="Arial" pitchFamily="34" charset="0"/>
              </a:rPr>
              <a:t>klasyfikacja wg sposobu wnioskowania</a:t>
            </a:r>
            <a:endParaRPr lang="en-GB" sz="36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395536" y="1196752"/>
            <a:ext cx="8173416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2200" b="1" dirty="0">
                <a:solidFill>
                  <a:srgbClr val="0000FF"/>
                </a:solidFill>
                <a:latin typeface="+mn-lt"/>
              </a:rPr>
              <a:t>Nauki formalne</a:t>
            </a:r>
            <a:r>
              <a:rPr lang="pl-PL" sz="2200" dirty="0">
                <a:solidFill>
                  <a:srgbClr val="0000FF"/>
                </a:solidFill>
                <a:latin typeface="+mn-lt"/>
              </a:rPr>
              <a:t>, inaczej aprioryczne lub dedukcyjne. To takie, w których uznaje się twierdzenia jedynie wówczas, gdy się je wyprowadzi metodą </a:t>
            </a:r>
            <a:r>
              <a:rPr lang="pl-PL" sz="2200" b="1" dirty="0">
                <a:solidFill>
                  <a:srgbClr val="0000FF"/>
                </a:solidFill>
                <a:latin typeface="+mn-lt"/>
              </a:rPr>
              <a:t>dedukcji</a:t>
            </a:r>
            <a:r>
              <a:rPr lang="pl-PL" sz="2200" dirty="0">
                <a:solidFill>
                  <a:srgbClr val="0000FF"/>
                </a:solidFill>
                <a:latin typeface="+mn-lt"/>
              </a:rPr>
              <a:t> z twierdzeń już uznanych. Odnoszą się do abstrakcyjnych struktur opisywanych przez systemy formalne.</a:t>
            </a:r>
          </a:p>
          <a:p>
            <a:pPr lvl="0">
              <a:spcBef>
                <a:spcPts val="600"/>
              </a:spcBef>
            </a:pPr>
            <a:r>
              <a:rPr lang="pl-PL" sz="2200" u="sng" dirty="0">
                <a:solidFill>
                  <a:srgbClr val="0000FF"/>
                </a:solidFill>
                <a:latin typeface="+mn-lt"/>
              </a:rPr>
              <a:t>Przykłady</a:t>
            </a:r>
            <a:r>
              <a:rPr lang="pl-PL" sz="2200" dirty="0">
                <a:solidFill>
                  <a:srgbClr val="0000FF"/>
                </a:solidFill>
                <a:latin typeface="+mn-lt"/>
              </a:rPr>
              <a:t>: matematyka, informatyka teoretyczna, sztuczna inteligencja, teoria informacji, teoria gier cybernetyka, teoria optymalizacji.</a:t>
            </a:r>
          </a:p>
          <a:p>
            <a:pPr lvl="0">
              <a:spcBef>
                <a:spcPts val="900"/>
              </a:spcBef>
            </a:pPr>
            <a:r>
              <a:rPr lang="pl-PL" sz="2200" b="1" dirty="0">
                <a:solidFill>
                  <a:srgbClr val="003300"/>
                </a:solidFill>
                <a:latin typeface="+mn-lt"/>
              </a:rPr>
              <a:t>Nauki empiryczne</a:t>
            </a:r>
            <a:r>
              <a:rPr lang="pl-PL" sz="2200" dirty="0">
                <a:solidFill>
                  <a:srgbClr val="003300"/>
                </a:solidFill>
                <a:latin typeface="+mn-lt"/>
              </a:rPr>
              <a:t>, inaczej aposterioryczne lub obserwacyjne. To takie, w których główną podstawa twierdzeń są zdania bezpośrednio wynikające z doświadczenia, uzasadniane metodą </a:t>
            </a:r>
            <a:r>
              <a:rPr lang="pl-PL" sz="2200" b="1" dirty="0">
                <a:solidFill>
                  <a:srgbClr val="003300"/>
                </a:solidFill>
                <a:latin typeface="+mn-lt"/>
              </a:rPr>
              <a:t>indukcji</a:t>
            </a:r>
            <a:r>
              <a:rPr lang="pl-PL" sz="2200" dirty="0">
                <a:solidFill>
                  <a:srgbClr val="003300"/>
                </a:solidFill>
                <a:latin typeface="+mn-lt"/>
              </a:rPr>
              <a:t>. W tych naukach twierdzenia i teorie wynikają z obserwacji rzeczywistości i odpowiedniej interpretacji. </a:t>
            </a:r>
          </a:p>
          <a:p>
            <a:pPr lvl="0">
              <a:spcBef>
                <a:spcPts val="600"/>
              </a:spcBef>
            </a:pPr>
            <a:r>
              <a:rPr lang="pl-PL" sz="2200" u="sng" dirty="0">
                <a:solidFill>
                  <a:srgbClr val="003300"/>
                </a:solidFill>
                <a:latin typeface="+mn-lt"/>
              </a:rPr>
              <a:t>Przykłady</a:t>
            </a:r>
            <a:r>
              <a:rPr lang="pl-PL" sz="2200" dirty="0">
                <a:solidFill>
                  <a:srgbClr val="003300"/>
                </a:solidFill>
                <a:latin typeface="+mn-lt"/>
              </a:rPr>
              <a:t>: chemia, biologia, psychologia, socjologia, nauki o zarządzaniu.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2712</TotalTime>
  <Words>1005</Words>
  <Application>Microsoft Office PowerPoint</Application>
  <PresentationFormat>Pokaz na ekranie (4:3)</PresentationFormat>
  <Paragraphs>300</Paragraphs>
  <Slides>14</Slides>
  <Notes>14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6" baseType="lpstr">
      <vt:lpstr>Motyw pakietu Office</vt:lpstr>
      <vt:lpstr>Obraz - mapa bitowa</vt:lpstr>
      <vt:lpstr>Polscy uczeni, odkrywcy i wynalazcy Wprowadzenie</vt:lpstr>
      <vt:lpstr>Informacje organizacyjne</vt:lpstr>
      <vt:lpstr>Definicje pojęcia „nauka”</vt:lpstr>
      <vt:lpstr>Pojęcia powiązane</vt:lpstr>
      <vt:lpstr>Rodzaje odkryć</vt:lpstr>
      <vt:lpstr>Wynalazki, które zmieniły świat - 1 (ocena subiektywna)</vt:lpstr>
      <vt:lpstr>Wynalazki, które zmieniły świat - 2 (ocena subiektywna)</vt:lpstr>
      <vt:lpstr>Osoby związane z nauką</vt:lpstr>
      <vt:lpstr>Obszary nauki – klasyfikacja wg sposobu wnioskowania</vt:lpstr>
      <vt:lpstr>Obszary nauki – klasyfikacja wg rodzajów badań</vt:lpstr>
      <vt:lpstr>Dziedziny i dyscypliny naukowe</vt:lpstr>
      <vt:lpstr>Dziedziny nauki w Polsce od 2022</vt:lpstr>
      <vt:lpstr>Wybrani polscy naukowcy, odkrywcy  i wynalazcy</vt:lpstr>
      <vt:lpstr>Źródła</vt:lpstr>
    </vt:vector>
  </TitlesOfParts>
  <Company>SPI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techniki wydobywania wiedzy  dla celów zarządzania Marzena NOWAKOWSKA, Elżbieta ZAJĄC2  dr Marzena Nowakowska - Politechnika Świętokrzyska, Studium Podstaw Informatyki, Aleja Tysiąclecia Państwa Polskiego 3, PL- 25314 Kielce, 2 dr Elżbieta Zając  Akademia Świętokrzyska, Instytut Matematyki, ul. Świętokrzyska 15, PL  25314 Kielce; ezajac@pu.kielce.pl</dc:title>
  <dc:creator>Nowakowska</dc:creator>
  <cp:lastModifiedBy>Marzena</cp:lastModifiedBy>
  <cp:revision>229</cp:revision>
  <cp:lastPrinted>2002-06-22T14:15:10Z</cp:lastPrinted>
  <dcterms:created xsi:type="dcterms:W3CDTF">2002-01-07T16:06:39Z</dcterms:created>
  <dcterms:modified xsi:type="dcterms:W3CDTF">2025-01-10T14:45:16Z</dcterms:modified>
</cp:coreProperties>
</file>