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12"/>
  </p:notesMasterIdLst>
  <p:sldIdLst>
    <p:sldId id="256" r:id="rId2"/>
    <p:sldId id="303" r:id="rId3"/>
    <p:sldId id="300" r:id="rId4"/>
    <p:sldId id="304" r:id="rId5"/>
    <p:sldId id="305" r:id="rId6"/>
    <p:sldId id="306" r:id="rId7"/>
    <p:sldId id="307" r:id="rId8"/>
    <p:sldId id="302" r:id="rId9"/>
    <p:sldId id="308" r:id="rId10"/>
    <p:sldId id="309" r:id="rId11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CC"/>
    <a:srgbClr val="66FF99"/>
    <a:srgbClr val="006600"/>
    <a:srgbClr val="660033"/>
    <a:srgbClr val="CC0000"/>
    <a:srgbClr val="FF0000"/>
    <a:srgbClr val="00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231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FB1DEE-BAA5-4E42-8BFC-87A6FF19B44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188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4CCA20-67A2-4234-9DE2-3385E231243B}" type="slidenum">
              <a:rPr lang="pl-PL" altLang="pl-PL" sz="1200"/>
              <a:pPr/>
              <a:t>6</a:t>
            </a:fld>
            <a:endParaRPr lang="pl-PL" altLang="pl-PL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85991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FCD467-7D64-4BEB-88FB-8EB80D054735}" type="slidenum">
              <a:rPr lang="pl-PL" altLang="pl-PL" sz="1200"/>
              <a:pPr/>
              <a:t>7</a:t>
            </a:fld>
            <a:endParaRPr lang="pl-PL" altLang="pl-PL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05129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7DA1D-90C1-45DD-BD03-0A53565EA6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0A58F-C5A7-4B1E-A70B-6B24FFB118F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555E-9621-4540-9CC2-3DC58045EA7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019DB-9DD5-4DC8-A16B-A4F730EF4D28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F0092-B7F6-4688-8B87-C32E0E4A69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BBDD1-CFB2-4E1F-B22D-45D9EF86D70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D3ECC-5734-426F-A92D-A994AF673C1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32737-A7EE-4807-81FD-01652B6EAC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15C1-A225-4C02-968E-C7AD7E5DD8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4E7F-43AB-499B-83D4-7373EF50E6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BBFAE-90E4-48D8-8EB0-110C6AD0A53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518A4-E192-424A-B6A9-D2CE55A7255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933657-2D8B-43BF-925F-B694FA3209E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11188" y="1412777"/>
            <a:ext cx="7772400" cy="2736304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Języki programowania – </a:t>
            </a:r>
            <a:r>
              <a:rPr lang="pl-PL" sz="4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Python</a:t>
            </a:r>
            <a:b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Drzewa decyzyjne</a:t>
            </a:r>
            <a:br>
              <a:rPr lang="pl-PL" sz="36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3600" b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413" y="4437063"/>
            <a:ext cx="8839200" cy="19351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Marzena Nowakowska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Wydział Zarządzania i Modelowania Komputerowego </a:t>
            </a:r>
            <a:b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Politechnika Świętokrzyska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Budynek C, p. 3.21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spimn@tu.kielce.pl</a:t>
            </a:r>
            <a:endParaRPr lang="pl-PL" altLang="en-US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-1" y="0"/>
            <a:ext cx="9108505" cy="90872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Drzewo decyzyjne w </a:t>
            </a:r>
            <a:r>
              <a:rPr lang="pl-PL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Pythonie</a:t>
            </a:r>
            <a:b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Zad_07_TitanicTree_DEMO.py </a:t>
            </a: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wybrane fragmenty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341783" y="908720"/>
            <a:ext cx="84249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>
                <a:solidFill>
                  <a:srgbClr val="0000FF"/>
                </a:solidFill>
              </a:rPr>
              <a:t>import pandas as </a:t>
            </a:r>
            <a:r>
              <a:rPr lang="pl-PL" sz="1200" dirty="0" err="1">
                <a:solidFill>
                  <a:srgbClr val="0000FF"/>
                </a:solidFill>
              </a:rPr>
              <a:t>pdfrom</a:t>
            </a:r>
            <a:r>
              <a:rPr lang="pl-PL" sz="1200" dirty="0">
                <a:solidFill>
                  <a:srgbClr val="0000FF"/>
                </a:solidFill>
              </a:rPr>
              <a:t> </a:t>
            </a:r>
            <a:r>
              <a:rPr lang="pl-PL" sz="1200" dirty="0" err="1">
                <a:solidFill>
                  <a:srgbClr val="0000FF"/>
                </a:solidFill>
              </a:rPr>
              <a:t>sklearn</a:t>
            </a:r>
            <a:r>
              <a:rPr lang="pl-PL" sz="1200" dirty="0">
                <a:solidFill>
                  <a:srgbClr val="0000FF"/>
                </a:solidFill>
              </a:rPr>
              <a:t> import </a:t>
            </a:r>
            <a:r>
              <a:rPr lang="pl-PL" sz="1200" dirty="0" err="1">
                <a:solidFill>
                  <a:srgbClr val="0000FF"/>
                </a:solidFill>
              </a:rPr>
              <a:t>tree</a:t>
            </a:r>
            <a:endParaRPr lang="pl-PL" sz="1200" dirty="0">
              <a:solidFill>
                <a:srgbClr val="0000FF"/>
              </a:solidFill>
            </a:endParaRPr>
          </a:p>
          <a:p>
            <a:r>
              <a:rPr lang="pl-PL" sz="1200" b="1" dirty="0"/>
              <a:t>#  Utworzenie klasyfikatora drzewiastego i wykres drzewa decyzyjnego</a:t>
            </a:r>
          </a:p>
          <a:p>
            <a:r>
              <a:rPr lang="pl-PL" sz="1200" b="1" dirty="0" err="1">
                <a:solidFill>
                  <a:srgbClr val="0000FF"/>
                </a:solidFill>
              </a:rPr>
              <a:t>clf</a:t>
            </a:r>
            <a:r>
              <a:rPr lang="pl-PL" sz="1200" dirty="0"/>
              <a:t> = </a:t>
            </a:r>
            <a:r>
              <a:rPr lang="pl-PL" sz="1200" dirty="0" err="1">
                <a:solidFill>
                  <a:srgbClr val="0000FF"/>
                </a:solidFill>
              </a:rPr>
              <a:t>tree.DecisionTreeClassifier</a:t>
            </a:r>
            <a:r>
              <a:rPr lang="pl-PL" sz="1200" dirty="0"/>
              <a:t>(random_state=1, </a:t>
            </a:r>
            <a:r>
              <a:rPr lang="pl-PL" sz="1200" dirty="0" err="1"/>
              <a:t>criterion='entropy</a:t>
            </a:r>
            <a:r>
              <a:rPr lang="pl-PL" sz="1200" dirty="0"/>
              <a:t>',  min_impurity_decrease=0.003, max_depth=4)</a:t>
            </a:r>
          </a:p>
          <a:p>
            <a:r>
              <a:rPr lang="pl-PL" sz="1200" b="1" dirty="0" err="1">
                <a:solidFill>
                  <a:srgbClr val="0000FF"/>
                </a:solidFill>
              </a:rPr>
              <a:t>clf</a:t>
            </a:r>
            <a:r>
              <a:rPr lang="pl-PL" sz="1200" dirty="0">
                <a:solidFill>
                  <a:srgbClr val="0000FF"/>
                </a:solidFill>
              </a:rPr>
              <a:t> = </a:t>
            </a:r>
            <a:r>
              <a:rPr lang="pl-PL" sz="1200" dirty="0" err="1">
                <a:solidFill>
                  <a:srgbClr val="0000FF"/>
                </a:solidFill>
              </a:rPr>
              <a:t>clf.fit</a:t>
            </a:r>
            <a:r>
              <a:rPr lang="pl-PL" sz="1200" dirty="0">
                <a:solidFill>
                  <a:srgbClr val="0000FF"/>
                </a:solidFill>
              </a:rPr>
              <a:t>(X, Y)</a:t>
            </a:r>
          </a:p>
          <a:p>
            <a:r>
              <a:rPr lang="pl-PL" sz="1200" dirty="0"/>
              <a:t># Zmienna celu jest dwuwartościowa i jest identyfikowana jako y. </a:t>
            </a:r>
          </a:p>
          <a:p>
            <a:r>
              <a:rPr lang="pl-PL" sz="1200" dirty="0"/>
              <a:t># Dla tej dwuwartościowej zmiennej celu: </a:t>
            </a:r>
          </a:p>
          <a:p>
            <a:r>
              <a:rPr lang="pl-PL" sz="1200" dirty="0"/>
              <a:t>#    y[0] wartość mniejsza (dla uratowanych = -1 -&gt; </a:t>
            </a:r>
            <a:r>
              <a:rPr lang="pl-PL" sz="1200" dirty="0" err="1"/>
              <a:t>dead</a:t>
            </a:r>
            <a:r>
              <a:rPr lang="pl-PL" sz="1200" dirty="0"/>
              <a:t>), </a:t>
            </a:r>
          </a:p>
          <a:p>
            <a:r>
              <a:rPr lang="pl-PL" sz="1200" dirty="0"/>
              <a:t>#    y[1] wartość większa (dla uratowanych = 1 -&gt; </a:t>
            </a:r>
            <a:r>
              <a:rPr lang="pl-PL" sz="1200" dirty="0" err="1"/>
              <a:t>alive</a:t>
            </a:r>
            <a:r>
              <a:rPr lang="pl-PL" sz="1200" dirty="0"/>
              <a:t>)</a:t>
            </a:r>
          </a:p>
          <a:p>
            <a:pPr>
              <a:spcAft>
                <a:spcPts val="600"/>
              </a:spcAft>
            </a:pPr>
            <a:r>
              <a:rPr lang="pl-PL" sz="1200" dirty="0"/>
              <a:t>#  Lewa gałąź reprezentuje odpowiedź </a:t>
            </a:r>
            <a:r>
              <a:rPr lang="pl-PL" sz="1200" i="1" dirty="0" err="1"/>
              <a:t>True</a:t>
            </a:r>
            <a:r>
              <a:rPr lang="pl-PL" sz="1200" dirty="0"/>
              <a:t> a prawa odpowiedź </a:t>
            </a:r>
            <a:r>
              <a:rPr lang="pl-PL" sz="1200" i="1" dirty="0" err="1"/>
              <a:t>False</a:t>
            </a:r>
            <a:r>
              <a:rPr lang="pl-PL" sz="1200" dirty="0"/>
              <a:t> dla pytanie definiujące podział zbioru</a:t>
            </a:r>
          </a:p>
          <a:p>
            <a:r>
              <a:rPr lang="pl-PL" sz="1200" dirty="0" err="1"/>
              <a:t>plt.figure</a:t>
            </a:r>
            <a:r>
              <a:rPr lang="pl-PL" sz="1200" dirty="0"/>
              <a:t>(</a:t>
            </a:r>
            <a:r>
              <a:rPr lang="pl-PL" sz="1200" dirty="0" err="1"/>
              <a:t>figsize</a:t>
            </a:r>
            <a:r>
              <a:rPr lang="pl-PL" sz="1200" dirty="0"/>
              <a:t> = (45, 25))</a:t>
            </a:r>
          </a:p>
          <a:p>
            <a:r>
              <a:rPr lang="pl-PL" sz="1200" dirty="0" err="1">
                <a:solidFill>
                  <a:srgbClr val="0000FF"/>
                </a:solidFill>
              </a:rPr>
              <a:t>tree.plot_tree</a:t>
            </a:r>
            <a:r>
              <a:rPr lang="pl-PL" sz="1200" dirty="0"/>
              <a:t>(</a:t>
            </a:r>
            <a:r>
              <a:rPr lang="pl-PL" sz="1200" dirty="0" err="1"/>
              <a:t>clf</a:t>
            </a:r>
            <a:r>
              <a:rPr lang="pl-PL" sz="1200" dirty="0"/>
              <a:t>, max_depth=4, </a:t>
            </a:r>
            <a:r>
              <a:rPr lang="pl-PL" sz="1200" dirty="0" err="1"/>
              <a:t>feature_names</a:t>
            </a:r>
            <a:r>
              <a:rPr lang="pl-PL" sz="1200" dirty="0"/>
              <a:t>=</a:t>
            </a:r>
            <a:r>
              <a:rPr lang="pl-PL" sz="1200" dirty="0" err="1"/>
              <a:t>X.columns.values</a:t>
            </a:r>
            <a:r>
              <a:rPr lang="pl-PL" sz="1200" dirty="0"/>
              <a:t>, </a:t>
            </a:r>
            <a:r>
              <a:rPr lang="pl-PL" sz="1200" dirty="0" err="1"/>
              <a:t>class_names</a:t>
            </a:r>
            <a:r>
              <a:rPr lang="pl-PL" sz="1200" dirty="0"/>
              <a:t>=["</a:t>
            </a:r>
            <a:r>
              <a:rPr lang="pl-PL" sz="1200" dirty="0" err="1"/>
              <a:t>dead</a:t>
            </a:r>
            <a:r>
              <a:rPr lang="pl-PL" sz="1200" dirty="0"/>
              <a:t> :-(", "</a:t>
            </a:r>
            <a:r>
              <a:rPr lang="pl-PL" sz="1200" dirty="0" err="1"/>
              <a:t>alive</a:t>
            </a:r>
            <a:r>
              <a:rPr lang="pl-PL" sz="1200" dirty="0"/>
              <a:t> :-)"], </a:t>
            </a:r>
            <a:r>
              <a:rPr lang="pl-PL" sz="1200" dirty="0" err="1"/>
              <a:t>rounded</a:t>
            </a:r>
            <a:r>
              <a:rPr lang="pl-PL" sz="1200" dirty="0"/>
              <a:t>=True, </a:t>
            </a:r>
            <a:r>
              <a:rPr lang="pl-PL" sz="1200" dirty="0" err="1"/>
              <a:t>filled</a:t>
            </a:r>
            <a:r>
              <a:rPr lang="pl-PL" sz="1200" dirty="0"/>
              <a:t>=True, </a:t>
            </a:r>
            <a:r>
              <a:rPr lang="pl-PL" sz="1200" dirty="0" err="1"/>
              <a:t>proportion</a:t>
            </a:r>
            <a:r>
              <a:rPr lang="pl-PL" sz="1200" dirty="0"/>
              <a:t> = </a:t>
            </a:r>
            <a:r>
              <a:rPr lang="pl-PL" sz="1200" dirty="0" err="1"/>
              <a:t>False</a:t>
            </a:r>
            <a:r>
              <a:rPr lang="pl-PL" sz="1200" dirty="0"/>
              <a:t>, fontsize=30)</a:t>
            </a:r>
          </a:p>
          <a:p>
            <a:pPr>
              <a:spcAft>
                <a:spcPts val="600"/>
              </a:spcAft>
            </a:pPr>
            <a:r>
              <a:rPr lang="pl-PL" sz="1200" dirty="0" err="1"/>
              <a:t>plt.show</a:t>
            </a:r>
            <a:r>
              <a:rPr lang="pl-PL" sz="1200" dirty="0"/>
              <a:t>()</a:t>
            </a:r>
          </a:p>
          <a:p>
            <a:r>
              <a:rPr lang="pl-PL" sz="1200" b="1" dirty="0"/>
              <a:t># Prognoza przeżycia katastrofy dla poszczególnych rekordów (osób) </a:t>
            </a:r>
          </a:p>
          <a:p>
            <a:r>
              <a:rPr lang="pl-PL" sz="1200" b="1" dirty="0"/>
              <a:t># Wyznaczenie miar oceny jakości klasyfikacji</a:t>
            </a:r>
          </a:p>
          <a:p>
            <a:r>
              <a:rPr lang="pl-PL" sz="1200" dirty="0" err="1">
                <a:solidFill>
                  <a:srgbClr val="0000FF"/>
                </a:solidFill>
              </a:rPr>
              <a:t>from</a:t>
            </a:r>
            <a:r>
              <a:rPr lang="pl-PL" sz="1200" dirty="0">
                <a:solidFill>
                  <a:srgbClr val="0000FF"/>
                </a:solidFill>
              </a:rPr>
              <a:t> </a:t>
            </a:r>
            <a:r>
              <a:rPr lang="pl-PL" sz="1200" dirty="0" err="1">
                <a:solidFill>
                  <a:srgbClr val="0000FF"/>
                </a:solidFill>
              </a:rPr>
              <a:t>sklearn</a:t>
            </a:r>
            <a:r>
              <a:rPr lang="pl-PL" sz="1200" dirty="0">
                <a:solidFill>
                  <a:srgbClr val="0000FF"/>
                </a:solidFill>
              </a:rPr>
              <a:t> import </a:t>
            </a:r>
            <a:r>
              <a:rPr lang="pl-PL" sz="1200" dirty="0" err="1">
                <a:solidFill>
                  <a:srgbClr val="0000FF"/>
                </a:solidFill>
              </a:rPr>
              <a:t>metrics</a:t>
            </a:r>
            <a:r>
              <a:rPr lang="pl-PL" sz="1200" dirty="0">
                <a:solidFill>
                  <a:srgbClr val="0000FF"/>
                </a:solidFill>
              </a:rPr>
              <a:t> </a:t>
            </a:r>
            <a:r>
              <a:rPr lang="pl-PL" sz="1200" dirty="0"/>
              <a:t>		# Import modułu </a:t>
            </a:r>
            <a:r>
              <a:rPr lang="pl-PL" sz="1200" dirty="0" err="1"/>
              <a:t>metrics</a:t>
            </a:r>
            <a:r>
              <a:rPr lang="pl-PL" sz="1200" dirty="0"/>
              <a:t> z </a:t>
            </a:r>
            <a:r>
              <a:rPr lang="pl-PL" sz="1200" dirty="0" err="1"/>
              <a:t>scikit-learn</a:t>
            </a:r>
            <a:r>
              <a:rPr lang="pl-PL" sz="1200" dirty="0"/>
              <a:t> w celu obliczenia jakości klasyfikacji</a:t>
            </a:r>
          </a:p>
          <a:p>
            <a:r>
              <a:rPr lang="pl-PL" sz="1200" dirty="0" err="1"/>
              <a:t>Y_pred</a:t>
            </a:r>
            <a:r>
              <a:rPr lang="pl-PL" sz="1200" dirty="0"/>
              <a:t> = </a:t>
            </a:r>
            <a:r>
              <a:rPr lang="pl-PL" sz="1200" b="1" dirty="0" err="1">
                <a:solidFill>
                  <a:srgbClr val="0000FF"/>
                </a:solidFill>
              </a:rPr>
              <a:t>clf</a:t>
            </a:r>
            <a:r>
              <a:rPr lang="pl-PL" sz="1200" dirty="0" err="1">
                <a:solidFill>
                  <a:srgbClr val="0000FF"/>
                </a:solidFill>
              </a:rPr>
              <a:t>.predict</a:t>
            </a:r>
            <a:r>
              <a:rPr lang="pl-PL" sz="1200" dirty="0">
                <a:solidFill>
                  <a:srgbClr val="0000FF"/>
                </a:solidFill>
              </a:rPr>
              <a:t>(X)</a:t>
            </a:r>
          </a:p>
          <a:p>
            <a:pPr>
              <a:spcAft>
                <a:spcPts val="600"/>
              </a:spcAft>
            </a:pPr>
            <a:r>
              <a:rPr lang="pl-PL" sz="1200" dirty="0" err="1"/>
              <a:t>print</a:t>
            </a:r>
            <a:r>
              <a:rPr lang="pl-PL" sz="1200" dirty="0"/>
              <a:t>("Dopasowanie: ", </a:t>
            </a:r>
            <a:r>
              <a:rPr lang="pl-PL" sz="1200" dirty="0" err="1">
                <a:solidFill>
                  <a:srgbClr val="0000FF"/>
                </a:solidFill>
              </a:rPr>
              <a:t>metrics.accuracy_score</a:t>
            </a:r>
            <a:r>
              <a:rPr lang="pl-PL" sz="1200" dirty="0"/>
              <a:t>(Y, </a:t>
            </a:r>
            <a:r>
              <a:rPr lang="pl-PL" sz="1200" dirty="0" err="1"/>
              <a:t>Y_pred</a:t>
            </a:r>
            <a:r>
              <a:rPr lang="pl-PL" sz="1200" dirty="0"/>
              <a:t>))</a:t>
            </a:r>
          </a:p>
          <a:p>
            <a:r>
              <a:rPr lang="pl-PL" sz="1200" dirty="0"/>
              <a:t># </a:t>
            </a:r>
            <a:r>
              <a:rPr lang="pl-PL" sz="1200" b="1" dirty="0"/>
              <a:t>Ocena </a:t>
            </a:r>
            <a:r>
              <a:rPr lang="pl-PL" sz="1200" b="1" dirty="0" err="1"/>
              <a:t>jakosci</a:t>
            </a:r>
            <a:r>
              <a:rPr lang="pl-PL" sz="1200" b="1" dirty="0"/>
              <a:t> klasyfikacji na podstawie macierzy </a:t>
            </a:r>
            <a:r>
              <a:rPr lang="pl-PL" sz="1200" b="1" dirty="0" err="1"/>
              <a:t>pomylek</a:t>
            </a:r>
            <a:endParaRPr lang="en-US" sz="1200" b="1" dirty="0"/>
          </a:p>
          <a:p>
            <a:r>
              <a:rPr lang="pl-PL" sz="1200" dirty="0"/>
              <a:t>Cm = </a:t>
            </a:r>
            <a:r>
              <a:rPr lang="pl-PL" sz="1200" dirty="0" err="1">
                <a:solidFill>
                  <a:srgbClr val="0000FF"/>
                </a:solidFill>
              </a:rPr>
              <a:t>metrics.confusion_matrix</a:t>
            </a:r>
            <a:r>
              <a:rPr lang="pl-PL" sz="1200" dirty="0"/>
              <a:t>(Y, </a:t>
            </a:r>
            <a:r>
              <a:rPr lang="pl-PL" sz="1200" dirty="0" err="1"/>
              <a:t>Y_pred</a:t>
            </a:r>
            <a:r>
              <a:rPr lang="pl-PL" sz="1200" dirty="0"/>
              <a:t>)</a:t>
            </a:r>
          </a:p>
          <a:p>
            <a:r>
              <a:rPr lang="pl-PL" sz="1200" dirty="0" err="1"/>
              <a:t>disp</a:t>
            </a:r>
            <a:r>
              <a:rPr lang="pl-PL" sz="1200" dirty="0"/>
              <a:t> = </a:t>
            </a:r>
            <a:r>
              <a:rPr lang="pl-PL" sz="1200" dirty="0" err="1">
                <a:solidFill>
                  <a:srgbClr val="0000FF"/>
                </a:solidFill>
              </a:rPr>
              <a:t>metrics.ConfusionMatrixDisplay</a:t>
            </a:r>
            <a:r>
              <a:rPr lang="pl-PL" sz="1200" dirty="0"/>
              <a:t>(</a:t>
            </a:r>
            <a:r>
              <a:rPr lang="pl-PL" sz="1200" dirty="0" err="1"/>
              <a:t>confusion_matrix</a:t>
            </a:r>
            <a:r>
              <a:rPr lang="pl-PL" sz="1200" dirty="0"/>
              <a:t>=</a:t>
            </a:r>
            <a:r>
              <a:rPr lang="pl-PL" sz="1200" dirty="0" err="1"/>
              <a:t>cm,display_labels</a:t>
            </a:r>
            <a:r>
              <a:rPr lang="pl-PL" sz="1200" dirty="0"/>
              <a:t>=["</a:t>
            </a:r>
            <a:r>
              <a:rPr lang="pl-PL" sz="1200" dirty="0" err="1"/>
              <a:t>dead</a:t>
            </a:r>
            <a:r>
              <a:rPr lang="pl-PL" sz="1200" dirty="0"/>
              <a:t> :-(", "</a:t>
            </a:r>
            <a:r>
              <a:rPr lang="pl-PL" sz="1200" dirty="0" err="1"/>
              <a:t>alive</a:t>
            </a:r>
            <a:r>
              <a:rPr lang="pl-PL" sz="1200" dirty="0"/>
              <a:t> :-)"])</a:t>
            </a:r>
          </a:p>
          <a:p>
            <a:r>
              <a:rPr lang="pl-PL" sz="1200" dirty="0" err="1"/>
              <a:t>disp.plot</a:t>
            </a:r>
            <a:r>
              <a:rPr lang="pl-PL" sz="1200" dirty="0"/>
              <a:t>()</a:t>
            </a:r>
          </a:p>
          <a:p>
            <a:pPr>
              <a:spcAft>
                <a:spcPts val="600"/>
              </a:spcAft>
            </a:pPr>
            <a:r>
              <a:rPr lang="pl-PL" sz="1200" dirty="0" err="1"/>
              <a:t>plt.show</a:t>
            </a:r>
            <a:r>
              <a:rPr lang="pl-PL" sz="1200" dirty="0"/>
              <a:t>()</a:t>
            </a:r>
          </a:p>
          <a:p>
            <a:r>
              <a:rPr lang="pl-PL" sz="1200" dirty="0"/>
              <a:t># </a:t>
            </a:r>
            <a:r>
              <a:rPr lang="pl-PL" sz="1200" b="1" dirty="0" err="1"/>
              <a:t>Waznosc</a:t>
            </a:r>
            <a:r>
              <a:rPr lang="pl-PL" sz="1200" b="1" dirty="0"/>
              <a:t> cech w tworzeniu klasyfikatora drzewiastego</a:t>
            </a:r>
          </a:p>
          <a:p>
            <a:r>
              <a:rPr lang="pl-PL" sz="1200" dirty="0" err="1"/>
              <a:t>Importances</a:t>
            </a:r>
            <a:r>
              <a:rPr lang="pl-PL" sz="1200" dirty="0"/>
              <a:t> = </a:t>
            </a:r>
            <a:r>
              <a:rPr lang="pl-PL" sz="1200" dirty="0" err="1">
                <a:solidFill>
                  <a:srgbClr val="0000FF"/>
                </a:solidFill>
              </a:rPr>
              <a:t>clf.feature_importances</a:t>
            </a:r>
            <a:r>
              <a:rPr lang="pl-PL" sz="1200" dirty="0"/>
              <a:t>_</a:t>
            </a:r>
          </a:p>
          <a:p>
            <a:r>
              <a:rPr lang="pl-PL" sz="1200" dirty="0" err="1"/>
              <a:t>importances_frame</a:t>
            </a:r>
            <a:r>
              <a:rPr lang="pl-PL" sz="1200" dirty="0"/>
              <a:t> = </a:t>
            </a:r>
            <a:r>
              <a:rPr lang="pl-PL" sz="1200" dirty="0" err="1"/>
              <a:t>pd.DataFrame</a:t>
            </a:r>
            <a:r>
              <a:rPr lang="pl-PL" sz="1200" dirty="0"/>
              <a:t>({'</a:t>
            </a:r>
            <a:r>
              <a:rPr lang="pl-PL" sz="1200" dirty="0" err="1"/>
              <a:t>Feature</a:t>
            </a:r>
            <a:r>
              <a:rPr lang="pl-PL" sz="1200" dirty="0"/>
              <a:t>': ["</a:t>
            </a:r>
            <a:r>
              <a:rPr lang="pl-PL" sz="1200" dirty="0" err="1"/>
              <a:t>embarked_kod</a:t>
            </a:r>
            <a:r>
              <a:rPr lang="pl-PL" sz="1200" dirty="0"/>
              <a:t>", "</a:t>
            </a:r>
            <a:r>
              <a:rPr lang="pl-PL" sz="1200" dirty="0" err="1"/>
              <a:t>pclass</a:t>
            </a:r>
            <a:r>
              <a:rPr lang="pl-PL" sz="1200" dirty="0"/>
              <a:t>", "</a:t>
            </a:r>
            <a:r>
              <a:rPr lang="pl-PL" sz="1200" dirty="0" err="1"/>
              <a:t>sex_kod</a:t>
            </a:r>
            <a:r>
              <a:rPr lang="pl-PL" sz="1200" dirty="0"/>
              <a:t>", "</a:t>
            </a:r>
            <a:r>
              <a:rPr lang="pl-PL" sz="1200" dirty="0" err="1"/>
              <a:t>age_kod</a:t>
            </a:r>
            <a:r>
              <a:rPr lang="pl-PL" sz="1200" dirty="0"/>
              <a:t>", "</a:t>
            </a:r>
            <a:r>
              <a:rPr lang="pl-PL" sz="1200" dirty="0" err="1"/>
              <a:t>fare_kod</a:t>
            </a:r>
            <a:r>
              <a:rPr lang="pl-PL" sz="1200" dirty="0"/>
              <a:t>"],  '</a:t>
            </a:r>
            <a:r>
              <a:rPr lang="pl-PL" sz="1200" dirty="0" err="1"/>
              <a:t>Importance</a:t>
            </a:r>
            <a:r>
              <a:rPr lang="pl-PL" sz="1200" dirty="0"/>
              <a:t>': </a:t>
            </a:r>
            <a:r>
              <a:rPr lang="pl-PL" sz="1200" dirty="0" err="1"/>
              <a:t>importances</a:t>
            </a:r>
            <a:r>
              <a:rPr lang="pl-PL" sz="1200" dirty="0"/>
              <a:t>})</a:t>
            </a:r>
          </a:p>
          <a:p>
            <a:r>
              <a:rPr lang="pl-PL" sz="1200" dirty="0" err="1"/>
              <a:t>print</a:t>
            </a:r>
            <a:r>
              <a:rPr lang="pl-PL" sz="1200" dirty="0"/>
              <a:t>(</a:t>
            </a:r>
            <a:r>
              <a:rPr lang="pl-PL" sz="1200" dirty="0" err="1"/>
              <a:t>importances_frame</a:t>
            </a:r>
            <a:r>
              <a:rPr lang="pl-PL" sz="1200" dirty="0"/>
              <a:t>)</a:t>
            </a:r>
          </a:p>
          <a:p>
            <a:r>
              <a:rPr lang="pl-PL" sz="1200" dirty="0" err="1"/>
              <a:t>importances_frame.plot</a:t>
            </a:r>
            <a:r>
              <a:rPr lang="pl-PL" sz="1200" dirty="0"/>
              <a:t>(kind = 'bar', y = '</a:t>
            </a:r>
            <a:r>
              <a:rPr lang="pl-PL" sz="1200" dirty="0" err="1"/>
              <a:t>Importance</a:t>
            </a:r>
            <a:r>
              <a:rPr lang="pl-PL" sz="1200" dirty="0"/>
              <a:t>', x="</a:t>
            </a:r>
            <a:r>
              <a:rPr lang="pl-PL" sz="1200" dirty="0" err="1"/>
              <a:t>Feature</a:t>
            </a:r>
            <a:r>
              <a:rPr lang="pl-PL" sz="1200" dirty="0"/>
              <a:t>", legend=</a:t>
            </a:r>
            <a:r>
              <a:rPr lang="pl-PL" sz="1200" dirty="0" err="1"/>
              <a:t>False</a:t>
            </a:r>
            <a:r>
              <a:rPr lang="pl-PL" sz="1200" dirty="0"/>
              <a:t>, title="Ważność zmiennych")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-468560" y="44624"/>
            <a:ext cx="10009112" cy="1031920"/>
          </a:xfrm>
        </p:spPr>
        <p:txBody>
          <a:bodyPr/>
          <a:lstStyle/>
          <a:p>
            <a:r>
              <a:rPr lang="pl-PL" altLang="pl-PL" sz="3800" b="1" dirty="0">
                <a:latin typeface="Calibri" panose="020F0502020204030204" pitchFamily="34" charset="0"/>
                <a:cs typeface="Calibri" panose="020F0502020204030204" pitchFamily="34" charset="0"/>
              </a:rPr>
              <a:t>Modelowanie nadzorowane - pojęcia </a:t>
            </a:r>
            <a:r>
              <a:rPr lang="pl-PL" alt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podstawowe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69342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 altLang="pl-PL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= f(X</a:t>
            </a:r>
            <a:r>
              <a:rPr lang="pl-PL" altLang="pl-PL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X</a:t>
            </a:r>
            <a:r>
              <a:rPr lang="pl-PL" altLang="pl-PL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..., </a:t>
            </a:r>
            <a:r>
              <a:rPr lang="pl-PL" alt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pl-PL" altLang="pl-PL" sz="24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53312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6764"/>
              </p:ext>
            </p:extLst>
          </p:nvPr>
        </p:nvGraphicFramePr>
        <p:xfrm>
          <a:off x="2590800" y="3932238"/>
          <a:ext cx="6335713" cy="1783080"/>
        </p:xfrm>
        <a:graphic>
          <a:graphicData uri="http://schemas.openxmlformats.org/drawingml/2006/table">
            <a:tbl>
              <a:tblPr/>
              <a:tblGrid>
                <a:gridCol w="1214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2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pclass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embarked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survived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4" name="Text Box 65"/>
          <p:cNvSpPr txBox="1">
            <a:spLocks noChangeArrowheads="1"/>
          </p:cNvSpPr>
          <p:nvPr/>
        </p:nvSpPr>
        <p:spPr bwMode="auto">
          <a:xfrm>
            <a:off x="5562600" y="6019800"/>
            <a:ext cx="28255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altLang="pl-PL" sz="1600" dirty="0">
                <a:solidFill>
                  <a:srgbClr val="0000FF"/>
                </a:solidFill>
                <a:latin typeface="Arial" charset="0"/>
              </a:rPr>
              <a:t>0 – nieuratowany, nie przeżył</a:t>
            </a:r>
          </a:p>
          <a:p>
            <a:r>
              <a:rPr lang="pl-PL" altLang="pl-PL" sz="1600" dirty="0">
                <a:solidFill>
                  <a:srgbClr val="0000FF"/>
                </a:solidFill>
                <a:latin typeface="Arial" charset="0"/>
              </a:rPr>
              <a:t>1 – uratowany, przeżył</a:t>
            </a:r>
          </a:p>
        </p:txBody>
      </p:sp>
      <p:sp>
        <p:nvSpPr>
          <p:cNvPr id="3115" name="Text Box 66"/>
          <p:cNvSpPr txBox="1">
            <a:spLocks noChangeArrowheads="1"/>
          </p:cNvSpPr>
          <p:nvPr/>
        </p:nvSpPr>
        <p:spPr bwMode="auto">
          <a:xfrm>
            <a:off x="755576" y="1700808"/>
            <a:ext cx="239520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alt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decyzja</a:t>
            </a:r>
          </a:p>
          <a:p>
            <a:r>
              <a:rPr lang="pl-PL" alt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atrybut decyzyjny</a:t>
            </a:r>
          </a:p>
          <a:p>
            <a:r>
              <a:rPr lang="pl-PL" alt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etykieta</a:t>
            </a:r>
          </a:p>
          <a:p>
            <a:r>
              <a:rPr lang="pl-PL" alt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zmienna celu</a:t>
            </a:r>
          </a:p>
        </p:txBody>
      </p:sp>
      <p:sp>
        <p:nvSpPr>
          <p:cNvPr id="3116" name="Text Box 67"/>
          <p:cNvSpPr txBox="1">
            <a:spLocks noChangeArrowheads="1"/>
          </p:cNvSpPr>
          <p:nvPr/>
        </p:nvSpPr>
        <p:spPr bwMode="auto">
          <a:xfrm>
            <a:off x="4038600" y="2349500"/>
            <a:ext cx="4050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atrybuty, atrybuty objaśniające</a:t>
            </a:r>
          </a:p>
        </p:txBody>
      </p:sp>
      <p:sp>
        <p:nvSpPr>
          <p:cNvPr id="3117" name="Text Box 68"/>
          <p:cNvSpPr txBox="1">
            <a:spLocks noChangeArrowheads="1"/>
          </p:cNvSpPr>
          <p:nvPr/>
        </p:nvSpPr>
        <p:spPr bwMode="auto">
          <a:xfrm>
            <a:off x="467544" y="4149080"/>
            <a:ext cx="15945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l-PL" altLang="pl-PL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Przykład zbioru danych</a:t>
            </a:r>
          </a:p>
        </p:txBody>
      </p:sp>
      <p:sp>
        <p:nvSpPr>
          <p:cNvPr id="3118" name="Line 69"/>
          <p:cNvSpPr>
            <a:spLocks noChangeShapeType="1"/>
          </p:cNvSpPr>
          <p:nvPr/>
        </p:nvSpPr>
        <p:spPr bwMode="auto">
          <a:xfrm flipH="1">
            <a:off x="3429000" y="2971800"/>
            <a:ext cx="1676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19" name="Line 70"/>
          <p:cNvSpPr>
            <a:spLocks noChangeShapeType="1"/>
          </p:cNvSpPr>
          <p:nvPr/>
        </p:nvSpPr>
        <p:spPr bwMode="auto">
          <a:xfrm flipH="1">
            <a:off x="4800600" y="28956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20" name="Line 71"/>
          <p:cNvSpPr>
            <a:spLocks noChangeShapeType="1"/>
          </p:cNvSpPr>
          <p:nvPr/>
        </p:nvSpPr>
        <p:spPr bwMode="auto">
          <a:xfrm>
            <a:off x="5715000" y="29718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21" name="Line 72"/>
          <p:cNvSpPr>
            <a:spLocks noChangeShapeType="1"/>
          </p:cNvSpPr>
          <p:nvPr/>
        </p:nvSpPr>
        <p:spPr bwMode="auto">
          <a:xfrm>
            <a:off x="6324600" y="2819400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22" name="Line 73"/>
          <p:cNvSpPr>
            <a:spLocks noChangeShapeType="1"/>
          </p:cNvSpPr>
          <p:nvPr/>
        </p:nvSpPr>
        <p:spPr bwMode="auto">
          <a:xfrm flipH="1" flipV="1">
            <a:off x="4648200" y="19812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23" name="AutoShape 74"/>
          <p:cNvSpPr>
            <a:spLocks/>
          </p:cNvSpPr>
          <p:nvPr/>
        </p:nvSpPr>
        <p:spPr bwMode="auto">
          <a:xfrm rot="-5420302">
            <a:off x="4366503" y="1089732"/>
            <a:ext cx="304800" cy="1477862"/>
          </a:xfrm>
          <a:prstGeom prst="leftBrace">
            <a:avLst>
              <a:gd name="adj1" fmla="val 41667"/>
              <a:gd name="adj2" fmla="val 509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cxnSp>
        <p:nvCxnSpPr>
          <p:cNvPr id="16" name="Łącznik prosty ze strzałką 15"/>
          <p:cNvCxnSpPr/>
          <p:nvPr/>
        </p:nvCxnSpPr>
        <p:spPr>
          <a:xfrm>
            <a:off x="1619672" y="4725144"/>
            <a:ext cx="864096" cy="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116632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Drzewo decyzyjne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7544" y="620688"/>
            <a:ext cx="813670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>
              <a:spcBef>
                <a:spcPct val="20000"/>
              </a:spcBef>
              <a:defRPr/>
            </a:pPr>
            <a:r>
              <a:rPr kumimoji="0" lang="pl-PL" alt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Drzewo decyzyjne jest metodą indukcyjnego uczenia. To technika analizy danych, za pomocą której, </a:t>
            </a:r>
            <a:r>
              <a:rPr lang="pl-PL" altLang="pl-PL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podstawie wartości wybranego zbioru atrybutów objaśniających, prognozuje </a:t>
            </a:r>
            <a:r>
              <a:rPr kumimoji="0" lang="pl-PL" alt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się wartość zmiennej celu (decyzji),</a:t>
            </a:r>
            <a:r>
              <a:rPr kumimoji="0" lang="pl-PL" altLang="pl-PL" sz="20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która jest cechą </a:t>
            </a:r>
            <a:r>
              <a:rPr kumimoji="0" lang="pl-PL" alt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jakościową (klasyfikacyjne drzewo decyzyjne) lub ilościową (regresyjne drzewo decyzyjne).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 eaLnBrk="1" hangingPunct="1">
              <a:spcBef>
                <a:spcPct val="20000"/>
              </a:spcBef>
            </a:pPr>
            <a:r>
              <a:rPr lang="pl-PL" sz="2000" noProof="0" dirty="0">
                <a:solidFill>
                  <a:srgbClr val="6600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Drzewo decyzyjne c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harakteryzuje się strukturą hierarchiczną,</a:t>
            </a:r>
            <a:r>
              <a:rPr kumimoji="0" lang="pl-PL" sz="2000" b="0" i="0" u="none" strike="noStrike" kern="1200" cap="none" spc="0" normalizeH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2000" dirty="0">
                <a:solidFill>
                  <a:srgbClr val="6600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złożoną z węzłów, gałęzi i liści. W tej strukturze </a:t>
            </a:r>
            <a:r>
              <a:rPr kumimoji="0" lang="pl-PL" sz="2000" b="0" i="0" u="none" strike="noStrike" kern="1200" cap="none" spc="0" normalizeH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zbiór danych jest dzielony na podzbiory </a:t>
            </a:r>
            <a:r>
              <a:rPr lang="pl-PL" sz="2000" dirty="0">
                <a:solidFill>
                  <a:srgbClr val="6600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wg wartości wybranego atrybutu, tworzące węzły. W każdym węźle następuje kolejny podział tworząc węzły niższych poziomów.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Proces postępuje tak długo, aż zostanie osiągnięte kryterium stopu. Każdy węzeł i wszystkie jego </a:t>
            </a:r>
            <a:r>
              <a:rPr kumimoji="0" lang="pl-PL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podwęzły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tworzą gałąź drzewa. </a:t>
            </a:r>
          </a:p>
          <a:p>
            <a:pPr lvl="0" eaLnBrk="1" hangingPunct="1">
              <a:spcBef>
                <a:spcPct val="20000"/>
              </a:spcBef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W algorytmach konstrukcji drzew jednym z kluczowych elementów jest wybór cech, według których, na poszczególnych etapach, będzie dokonywany podział zbioru danych. </a:t>
            </a:r>
          </a:p>
          <a:p>
            <a:pPr lvl="0" eaLnBrk="1" hangingPunct="1">
              <a:spcBef>
                <a:spcPct val="20000"/>
              </a:spcBef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Węzeł,</a:t>
            </a:r>
            <a:r>
              <a:rPr kumimoji="0" lang="pl-PL" sz="20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w którym nie ma już podziału zbioru jest nazywany węzłem terminalnym lub inaczej liściem. Liść decyduje jaka jest prognozowana wartość zmiennej celu, jeżeli zbiór zmiennych objaśniających ma określone wartości. </a:t>
            </a:r>
            <a:endParaRPr kumimoji="0" lang="pl-PL" altLang="pl-PL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39502" y="188640"/>
            <a:ext cx="8350696" cy="504056"/>
          </a:xfrm>
        </p:spPr>
        <p:txBody>
          <a:bodyPr/>
          <a:lstStyle/>
          <a:p>
            <a:r>
              <a:rPr lang="pl-PL" alt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Struktura drzewa decyzyjnego</a:t>
            </a:r>
          </a:p>
        </p:txBody>
      </p:sp>
      <p:sp>
        <p:nvSpPr>
          <p:cNvPr id="5123" name="Line 15"/>
          <p:cNvSpPr>
            <a:spLocks noChangeShapeType="1"/>
          </p:cNvSpPr>
          <p:nvPr/>
        </p:nvSpPr>
        <p:spPr bwMode="auto">
          <a:xfrm>
            <a:off x="4610100" y="1464345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4" name="Line 16"/>
          <p:cNvSpPr>
            <a:spLocks noChangeShapeType="1"/>
          </p:cNvSpPr>
          <p:nvPr/>
        </p:nvSpPr>
        <p:spPr bwMode="auto">
          <a:xfrm>
            <a:off x="2887663" y="17056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17"/>
          <p:cNvSpPr>
            <a:spLocks noChangeShapeType="1"/>
          </p:cNvSpPr>
          <p:nvPr/>
        </p:nvSpPr>
        <p:spPr bwMode="auto">
          <a:xfrm>
            <a:off x="4148138" y="17056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6" name="Line 18"/>
          <p:cNvSpPr>
            <a:spLocks noChangeShapeType="1"/>
          </p:cNvSpPr>
          <p:nvPr/>
        </p:nvSpPr>
        <p:spPr bwMode="auto">
          <a:xfrm>
            <a:off x="6037263" y="17056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7" name="Line 19"/>
          <p:cNvSpPr>
            <a:spLocks noChangeShapeType="1"/>
          </p:cNvSpPr>
          <p:nvPr/>
        </p:nvSpPr>
        <p:spPr bwMode="auto">
          <a:xfrm>
            <a:off x="2887663" y="1705645"/>
            <a:ext cx="1260475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8" name="Line 20"/>
          <p:cNvSpPr>
            <a:spLocks noChangeShapeType="1"/>
          </p:cNvSpPr>
          <p:nvPr/>
        </p:nvSpPr>
        <p:spPr bwMode="auto">
          <a:xfrm>
            <a:off x="4148138" y="1705645"/>
            <a:ext cx="461962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9" name="Line 21"/>
          <p:cNvSpPr>
            <a:spLocks noChangeShapeType="1"/>
          </p:cNvSpPr>
          <p:nvPr/>
        </p:nvSpPr>
        <p:spPr bwMode="auto">
          <a:xfrm>
            <a:off x="4610100" y="1705645"/>
            <a:ext cx="1427163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0" name="Line 22"/>
          <p:cNvSpPr>
            <a:spLocks noChangeShapeType="1"/>
          </p:cNvSpPr>
          <p:nvPr/>
        </p:nvSpPr>
        <p:spPr bwMode="auto">
          <a:xfrm>
            <a:off x="2887663" y="24930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1" name="Line 23"/>
          <p:cNvSpPr>
            <a:spLocks noChangeShapeType="1"/>
          </p:cNvSpPr>
          <p:nvPr/>
        </p:nvSpPr>
        <p:spPr bwMode="auto">
          <a:xfrm>
            <a:off x="2257425" y="2734345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2" name="Line 24"/>
          <p:cNvSpPr>
            <a:spLocks noChangeShapeType="1"/>
          </p:cNvSpPr>
          <p:nvPr/>
        </p:nvSpPr>
        <p:spPr bwMode="auto">
          <a:xfrm>
            <a:off x="3517900" y="2734345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3" name="Line 25"/>
          <p:cNvSpPr>
            <a:spLocks noChangeShapeType="1"/>
          </p:cNvSpPr>
          <p:nvPr/>
        </p:nvSpPr>
        <p:spPr bwMode="auto">
          <a:xfrm>
            <a:off x="2257425" y="2734345"/>
            <a:ext cx="63023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4" name="Line 26"/>
          <p:cNvSpPr>
            <a:spLocks noChangeShapeType="1"/>
          </p:cNvSpPr>
          <p:nvPr/>
        </p:nvSpPr>
        <p:spPr bwMode="auto">
          <a:xfrm>
            <a:off x="2887663" y="2734345"/>
            <a:ext cx="630237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5" name="Rectangle 27"/>
          <p:cNvSpPr>
            <a:spLocks noChangeArrowheads="1"/>
          </p:cNvSpPr>
          <p:nvPr/>
        </p:nvSpPr>
        <p:spPr bwMode="auto">
          <a:xfrm>
            <a:off x="1754188" y="2975645"/>
            <a:ext cx="1008062" cy="5445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36" name="Rectangle 28"/>
          <p:cNvSpPr>
            <a:spLocks noChangeArrowheads="1"/>
          </p:cNvSpPr>
          <p:nvPr/>
        </p:nvSpPr>
        <p:spPr bwMode="auto">
          <a:xfrm>
            <a:off x="1995488" y="3069308"/>
            <a:ext cx="519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37" name="Rectangle 29"/>
          <p:cNvSpPr>
            <a:spLocks noChangeArrowheads="1"/>
          </p:cNvSpPr>
          <p:nvPr/>
        </p:nvSpPr>
        <p:spPr bwMode="auto">
          <a:xfrm>
            <a:off x="1754188" y="2975645"/>
            <a:ext cx="1008062" cy="544513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38" name="Line 30"/>
          <p:cNvSpPr>
            <a:spLocks noChangeShapeType="1"/>
          </p:cNvSpPr>
          <p:nvPr/>
        </p:nvSpPr>
        <p:spPr bwMode="auto">
          <a:xfrm>
            <a:off x="3517900" y="3520158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9" name="Line 31"/>
          <p:cNvSpPr>
            <a:spLocks noChangeShapeType="1"/>
          </p:cNvSpPr>
          <p:nvPr/>
        </p:nvSpPr>
        <p:spPr bwMode="auto">
          <a:xfrm>
            <a:off x="2257425" y="3761458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0" name="Line 32"/>
          <p:cNvSpPr>
            <a:spLocks noChangeShapeType="1"/>
          </p:cNvSpPr>
          <p:nvPr/>
        </p:nvSpPr>
        <p:spPr bwMode="auto">
          <a:xfrm>
            <a:off x="3517900" y="3761458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1" name="Line 33"/>
          <p:cNvSpPr>
            <a:spLocks noChangeShapeType="1"/>
          </p:cNvSpPr>
          <p:nvPr/>
        </p:nvSpPr>
        <p:spPr bwMode="auto">
          <a:xfrm>
            <a:off x="4776788" y="3761458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2" name="Line 34"/>
          <p:cNvSpPr>
            <a:spLocks noChangeShapeType="1"/>
          </p:cNvSpPr>
          <p:nvPr/>
        </p:nvSpPr>
        <p:spPr bwMode="auto">
          <a:xfrm>
            <a:off x="2257425" y="3761458"/>
            <a:ext cx="1260475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3" name="Line 35"/>
          <p:cNvSpPr>
            <a:spLocks noChangeShapeType="1"/>
          </p:cNvSpPr>
          <p:nvPr/>
        </p:nvSpPr>
        <p:spPr bwMode="auto">
          <a:xfrm>
            <a:off x="3517900" y="3761458"/>
            <a:ext cx="1258888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4" name="Line 36"/>
          <p:cNvSpPr>
            <a:spLocks noChangeShapeType="1"/>
          </p:cNvSpPr>
          <p:nvPr/>
        </p:nvSpPr>
        <p:spPr bwMode="auto">
          <a:xfrm>
            <a:off x="2257425" y="4547270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5" name="Line 37"/>
          <p:cNvSpPr>
            <a:spLocks noChangeShapeType="1"/>
          </p:cNvSpPr>
          <p:nvPr/>
        </p:nvSpPr>
        <p:spPr bwMode="auto">
          <a:xfrm>
            <a:off x="1774825" y="4788570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6" name="Line 38"/>
          <p:cNvSpPr>
            <a:spLocks noChangeShapeType="1"/>
          </p:cNvSpPr>
          <p:nvPr/>
        </p:nvSpPr>
        <p:spPr bwMode="auto">
          <a:xfrm>
            <a:off x="2741613" y="4788570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7" name="Line 39"/>
          <p:cNvSpPr>
            <a:spLocks noChangeShapeType="1"/>
          </p:cNvSpPr>
          <p:nvPr/>
        </p:nvSpPr>
        <p:spPr bwMode="auto">
          <a:xfrm>
            <a:off x="1774825" y="4788570"/>
            <a:ext cx="48260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8" name="Line 40"/>
          <p:cNvSpPr>
            <a:spLocks noChangeShapeType="1"/>
          </p:cNvSpPr>
          <p:nvPr/>
        </p:nvSpPr>
        <p:spPr bwMode="auto">
          <a:xfrm>
            <a:off x="2257425" y="4788570"/>
            <a:ext cx="4841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9" name="Rectangle 41"/>
          <p:cNvSpPr>
            <a:spLocks noChangeArrowheads="1"/>
          </p:cNvSpPr>
          <p:nvPr/>
        </p:nvSpPr>
        <p:spPr bwMode="auto">
          <a:xfrm>
            <a:off x="1417638" y="5029870"/>
            <a:ext cx="714375" cy="5461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0" name="Rectangle 42"/>
          <p:cNvSpPr>
            <a:spLocks noChangeArrowheads="1"/>
          </p:cNvSpPr>
          <p:nvPr/>
        </p:nvSpPr>
        <p:spPr bwMode="auto">
          <a:xfrm>
            <a:off x="1512888" y="5123533"/>
            <a:ext cx="519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51" name="Rectangle 43"/>
          <p:cNvSpPr>
            <a:spLocks noChangeArrowheads="1"/>
          </p:cNvSpPr>
          <p:nvPr/>
        </p:nvSpPr>
        <p:spPr bwMode="auto">
          <a:xfrm>
            <a:off x="1417638" y="5029870"/>
            <a:ext cx="714375" cy="546100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2" name="Rectangle 44"/>
          <p:cNvSpPr>
            <a:spLocks noChangeArrowheads="1"/>
          </p:cNvSpPr>
          <p:nvPr/>
        </p:nvSpPr>
        <p:spPr bwMode="auto">
          <a:xfrm>
            <a:off x="2384425" y="5029870"/>
            <a:ext cx="712788" cy="5461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3" name="Rectangle 45"/>
          <p:cNvSpPr>
            <a:spLocks noChangeArrowheads="1"/>
          </p:cNvSpPr>
          <p:nvPr/>
        </p:nvSpPr>
        <p:spPr bwMode="auto">
          <a:xfrm>
            <a:off x="2478088" y="5123533"/>
            <a:ext cx="519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54" name="Rectangle 46"/>
          <p:cNvSpPr>
            <a:spLocks noChangeArrowheads="1"/>
          </p:cNvSpPr>
          <p:nvPr/>
        </p:nvSpPr>
        <p:spPr bwMode="auto">
          <a:xfrm>
            <a:off x="2384425" y="5029870"/>
            <a:ext cx="712788" cy="546100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5" name="Rectangle 47"/>
          <p:cNvSpPr>
            <a:spLocks noChangeArrowheads="1"/>
          </p:cNvSpPr>
          <p:nvPr/>
        </p:nvSpPr>
        <p:spPr bwMode="auto">
          <a:xfrm>
            <a:off x="1754188" y="4002758"/>
            <a:ext cx="1008062" cy="544512"/>
          </a:xfrm>
          <a:prstGeom prst="rect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6" name="Rectangle 48"/>
          <p:cNvSpPr>
            <a:spLocks noChangeArrowheads="1"/>
          </p:cNvSpPr>
          <p:nvPr/>
        </p:nvSpPr>
        <p:spPr bwMode="auto">
          <a:xfrm>
            <a:off x="1849438" y="4096420"/>
            <a:ext cx="8112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Węzeł</a:t>
            </a:r>
            <a:endParaRPr lang="pl-PL" altLang="pl-PL"/>
          </a:p>
        </p:txBody>
      </p:sp>
      <p:sp>
        <p:nvSpPr>
          <p:cNvPr id="5157" name="Rectangle 49"/>
          <p:cNvSpPr>
            <a:spLocks noChangeArrowheads="1"/>
          </p:cNvSpPr>
          <p:nvPr/>
        </p:nvSpPr>
        <p:spPr bwMode="auto">
          <a:xfrm>
            <a:off x="1754188" y="4002758"/>
            <a:ext cx="1008062" cy="544512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8" name="Rectangle 50"/>
          <p:cNvSpPr>
            <a:spLocks noChangeArrowheads="1"/>
          </p:cNvSpPr>
          <p:nvPr/>
        </p:nvSpPr>
        <p:spPr bwMode="auto">
          <a:xfrm>
            <a:off x="3013075" y="4002758"/>
            <a:ext cx="1008063" cy="5445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59" name="Rectangle 51"/>
          <p:cNvSpPr>
            <a:spLocks noChangeArrowheads="1"/>
          </p:cNvSpPr>
          <p:nvPr/>
        </p:nvSpPr>
        <p:spPr bwMode="auto">
          <a:xfrm>
            <a:off x="3255963" y="4096420"/>
            <a:ext cx="5191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60" name="Rectangle 52"/>
          <p:cNvSpPr>
            <a:spLocks noChangeArrowheads="1"/>
          </p:cNvSpPr>
          <p:nvPr/>
        </p:nvSpPr>
        <p:spPr bwMode="auto">
          <a:xfrm>
            <a:off x="3013075" y="4002758"/>
            <a:ext cx="1008063" cy="544512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1" name="Rectangle 53"/>
          <p:cNvSpPr>
            <a:spLocks noChangeArrowheads="1"/>
          </p:cNvSpPr>
          <p:nvPr/>
        </p:nvSpPr>
        <p:spPr bwMode="auto">
          <a:xfrm>
            <a:off x="4273550" y="4002758"/>
            <a:ext cx="1008063" cy="5445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2" name="Rectangle 54"/>
          <p:cNvSpPr>
            <a:spLocks noChangeArrowheads="1"/>
          </p:cNvSpPr>
          <p:nvPr/>
        </p:nvSpPr>
        <p:spPr bwMode="auto">
          <a:xfrm>
            <a:off x="4514850" y="4096420"/>
            <a:ext cx="51911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63" name="Rectangle 55"/>
          <p:cNvSpPr>
            <a:spLocks noChangeArrowheads="1"/>
          </p:cNvSpPr>
          <p:nvPr/>
        </p:nvSpPr>
        <p:spPr bwMode="auto">
          <a:xfrm>
            <a:off x="4273550" y="4002758"/>
            <a:ext cx="1008063" cy="544512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4" name="Rectangle 56"/>
          <p:cNvSpPr>
            <a:spLocks noChangeArrowheads="1"/>
          </p:cNvSpPr>
          <p:nvPr/>
        </p:nvSpPr>
        <p:spPr bwMode="auto">
          <a:xfrm>
            <a:off x="3013075" y="2975645"/>
            <a:ext cx="1008063" cy="544513"/>
          </a:xfrm>
          <a:prstGeom prst="rect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5" name="Rectangle 57"/>
          <p:cNvSpPr>
            <a:spLocks noChangeArrowheads="1"/>
          </p:cNvSpPr>
          <p:nvPr/>
        </p:nvSpPr>
        <p:spPr bwMode="auto">
          <a:xfrm>
            <a:off x="3108325" y="3069308"/>
            <a:ext cx="8112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Węzeł</a:t>
            </a:r>
            <a:endParaRPr lang="pl-PL" altLang="pl-PL"/>
          </a:p>
        </p:txBody>
      </p:sp>
      <p:sp>
        <p:nvSpPr>
          <p:cNvPr id="5166" name="Rectangle 58"/>
          <p:cNvSpPr>
            <a:spLocks noChangeArrowheads="1"/>
          </p:cNvSpPr>
          <p:nvPr/>
        </p:nvSpPr>
        <p:spPr bwMode="auto">
          <a:xfrm>
            <a:off x="3013075" y="2975645"/>
            <a:ext cx="1008063" cy="544513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7" name="Rectangle 59"/>
          <p:cNvSpPr>
            <a:spLocks noChangeArrowheads="1"/>
          </p:cNvSpPr>
          <p:nvPr/>
        </p:nvSpPr>
        <p:spPr bwMode="auto">
          <a:xfrm>
            <a:off x="2384425" y="1946945"/>
            <a:ext cx="1008063" cy="546100"/>
          </a:xfrm>
          <a:prstGeom prst="rect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68" name="Rectangle 60"/>
          <p:cNvSpPr>
            <a:spLocks noChangeArrowheads="1"/>
          </p:cNvSpPr>
          <p:nvPr/>
        </p:nvSpPr>
        <p:spPr bwMode="auto">
          <a:xfrm>
            <a:off x="2478088" y="2040608"/>
            <a:ext cx="8112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Węzeł</a:t>
            </a:r>
            <a:endParaRPr lang="pl-PL" altLang="pl-PL"/>
          </a:p>
        </p:txBody>
      </p:sp>
      <p:sp>
        <p:nvSpPr>
          <p:cNvPr id="5169" name="Rectangle 61"/>
          <p:cNvSpPr>
            <a:spLocks noChangeArrowheads="1"/>
          </p:cNvSpPr>
          <p:nvPr/>
        </p:nvSpPr>
        <p:spPr bwMode="auto">
          <a:xfrm>
            <a:off x="2384425" y="1946945"/>
            <a:ext cx="1008063" cy="546100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70" name="Rectangle 62"/>
          <p:cNvSpPr>
            <a:spLocks noChangeArrowheads="1"/>
          </p:cNvSpPr>
          <p:nvPr/>
        </p:nvSpPr>
        <p:spPr bwMode="auto">
          <a:xfrm>
            <a:off x="3643313" y="1946945"/>
            <a:ext cx="1008062" cy="5461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71" name="Rectangle 63"/>
          <p:cNvSpPr>
            <a:spLocks noChangeArrowheads="1"/>
          </p:cNvSpPr>
          <p:nvPr/>
        </p:nvSpPr>
        <p:spPr bwMode="auto">
          <a:xfrm>
            <a:off x="3851920" y="1989758"/>
            <a:ext cx="519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72" name="Rectangle 64"/>
          <p:cNvSpPr>
            <a:spLocks noChangeArrowheads="1"/>
          </p:cNvSpPr>
          <p:nvPr/>
        </p:nvSpPr>
        <p:spPr bwMode="auto">
          <a:xfrm>
            <a:off x="3643313" y="1946945"/>
            <a:ext cx="1008062" cy="546100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73" name="Line 65"/>
          <p:cNvSpPr>
            <a:spLocks noChangeShapeType="1"/>
          </p:cNvSpPr>
          <p:nvPr/>
        </p:nvSpPr>
        <p:spPr bwMode="auto">
          <a:xfrm>
            <a:off x="6037263" y="24930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4" name="Line 66"/>
          <p:cNvSpPr>
            <a:spLocks noChangeShapeType="1"/>
          </p:cNvSpPr>
          <p:nvPr/>
        </p:nvSpPr>
        <p:spPr bwMode="auto">
          <a:xfrm>
            <a:off x="5407025" y="2734345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5" name="Line 67"/>
          <p:cNvSpPr>
            <a:spLocks noChangeShapeType="1"/>
          </p:cNvSpPr>
          <p:nvPr/>
        </p:nvSpPr>
        <p:spPr bwMode="auto">
          <a:xfrm>
            <a:off x="6665913" y="2734345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6" name="Line 68"/>
          <p:cNvSpPr>
            <a:spLocks noChangeShapeType="1"/>
          </p:cNvSpPr>
          <p:nvPr/>
        </p:nvSpPr>
        <p:spPr bwMode="auto">
          <a:xfrm>
            <a:off x="5407025" y="2734345"/>
            <a:ext cx="63023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7" name="Line 69"/>
          <p:cNvSpPr>
            <a:spLocks noChangeShapeType="1"/>
          </p:cNvSpPr>
          <p:nvPr/>
        </p:nvSpPr>
        <p:spPr bwMode="auto">
          <a:xfrm>
            <a:off x="6037263" y="2734345"/>
            <a:ext cx="6286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8" name="Rectangle 70"/>
          <p:cNvSpPr>
            <a:spLocks noChangeArrowheads="1"/>
          </p:cNvSpPr>
          <p:nvPr/>
        </p:nvSpPr>
        <p:spPr bwMode="auto">
          <a:xfrm>
            <a:off x="4903788" y="2975645"/>
            <a:ext cx="1006475" cy="5445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79" name="Rectangle 71"/>
          <p:cNvSpPr>
            <a:spLocks noChangeArrowheads="1"/>
          </p:cNvSpPr>
          <p:nvPr/>
        </p:nvSpPr>
        <p:spPr bwMode="auto">
          <a:xfrm>
            <a:off x="5145088" y="3069308"/>
            <a:ext cx="519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80" name="Rectangle 72"/>
          <p:cNvSpPr>
            <a:spLocks noChangeArrowheads="1"/>
          </p:cNvSpPr>
          <p:nvPr/>
        </p:nvSpPr>
        <p:spPr bwMode="auto">
          <a:xfrm>
            <a:off x="4903788" y="2975645"/>
            <a:ext cx="1006475" cy="544513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81" name="Line 73"/>
          <p:cNvSpPr>
            <a:spLocks noChangeShapeType="1"/>
          </p:cNvSpPr>
          <p:nvPr/>
        </p:nvSpPr>
        <p:spPr bwMode="auto">
          <a:xfrm>
            <a:off x="6665913" y="3520158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2" name="Line 74"/>
          <p:cNvSpPr>
            <a:spLocks noChangeShapeType="1"/>
          </p:cNvSpPr>
          <p:nvPr/>
        </p:nvSpPr>
        <p:spPr bwMode="auto">
          <a:xfrm>
            <a:off x="6037263" y="3761458"/>
            <a:ext cx="1587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3" name="Line 75"/>
          <p:cNvSpPr>
            <a:spLocks noChangeShapeType="1"/>
          </p:cNvSpPr>
          <p:nvPr/>
        </p:nvSpPr>
        <p:spPr bwMode="auto">
          <a:xfrm>
            <a:off x="7296150" y="3761458"/>
            <a:ext cx="1588" cy="241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4" name="Line 76"/>
          <p:cNvSpPr>
            <a:spLocks noChangeShapeType="1"/>
          </p:cNvSpPr>
          <p:nvPr/>
        </p:nvSpPr>
        <p:spPr bwMode="auto">
          <a:xfrm>
            <a:off x="6037263" y="3761458"/>
            <a:ext cx="6286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5" name="Line 77"/>
          <p:cNvSpPr>
            <a:spLocks noChangeShapeType="1"/>
          </p:cNvSpPr>
          <p:nvPr/>
        </p:nvSpPr>
        <p:spPr bwMode="auto">
          <a:xfrm>
            <a:off x="6665913" y="3761458"/>
            <a:ext cx="630237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6" name="Rectangle 78"/>
          <p:cNvSpPr>
            <a:spLocks noChangeArrowheads="1"/>
          </p:cNvSpPr>
          <p:nvPr/>
        </p:nvSpPr>
        <p:spPr bwMode="auto">
          <a:xfrm>
            <a:off x="5532438" y="4002758"/>
            <a:ext cx="1008062" cy="5445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87" name="Rectangle 79"/>
          <p:cNvSpPr>
            <a:spLocks noChangeArrowheads="1"/>
          </p:cNvSpPr>
          <p:nvPr/>
        </p:nvSpPr>
        <p:spPr bwMode="auto">
          <a:xfrm>
            <a:off x="5773738" y="4096420"/>
            <a:ext cx="5191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88" name="Rectangle 80"/>
          <p:cNvSpPr>
            <a:spLocks noChangeArrowheads="1"/>
          </p:cNvSpPr>
          <p:nvPr/>
        </p:nvSpPr>
        <p:spPr bwMode="auto">
          <a:xfrm>
            <a:off x="5532438" y="4002758"/>
            <a:ext cx="1008062" cy="544512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89" name="Rectangle 81"/>
          <p:cNvSpPr>
            <a:spLocks noChangeArrowheads="1"/>
          </p:cNvSpPr>
          <p:nvPr/>
        </p:nvSpPr>
        <p:spPr bwMode="auto">
          <a:xfrm>
            <a:off x="6792913" y="4002758"/>
            <a:ext cx="1008062" cy="5445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0" name="Rectangle 82"/>
          <p:cNvSpPr>
            <a:spLocks noChangeArrowheads="1"/>
          </p:cNvSpPr>
          <p:nvPr/>
        </p:nvSpPr>
        <p:spPr bwMode="auto">
          <a:xfrm>
            <a:off x="7034213" y="4096420"/>
            <a:ext cx="5191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Liść</a:t>
            </a:r>
            <a:endParaRPr lang="pl-PL" altLang="pl-PL"/>
          </a:p>
        </p:txBody>
      </p:sp>
      <p:sp>
        <p:nvSpPr>
          <p:cNvPr id="5191" name="Rectangle 83"/>
          <p:cNvSpPr>
            <a:spLocks noChangeArrowheads="1"/>
          </p:cNvSpPr>
          <p:nvPr/>
        </p:nvSpPr>
        <p:spPr bwMode="auto">
          <a:xfrm>
            <a:off x="6792913" y="4002758"/>
            <a:ext cx="1008062" cy="544512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2" name="Rectangle 84"/>
          <p:cNvSpPr>
            <a:spLocks noChangeArrowheads="1"/>
          </p:cNvSpPr>
          <p:nvPr/>
        </p:nvSpPr>
        <p:spPr bwMode="auto">
          <a:xfrm>
            <a:off x="6162675" y="2975645"/>
            <a:ext cx="1008063" cy="544513"/>
          </a:xfrm>
          <a:prstGeom prst="rect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3" name="Rectangle 85"/>
          <p:cNvSpPr>
            <a:spLocks noChangeArrowheads="1"/>
          </p:cNvSpPr>
          <p:nvPr/>
        </p:nvSpPr>
        <p:spPr bwMode="auto">
          <a:xfrm>
            <a:off x="6257925" y="3069308"/>
            <a:ext cx="8112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Węzeł</a:t>
            </a:r>
            <a:endParaRPr lang="pl-PL" altLang="pl-PL"/>
          </a:p>
        </p:txBody>
      </p:sp>
      <p:sp>
        <p:nvSpPr>
          <p:cNvPr id="5194" name="Rectangle 86"/>
          <p:cNvSpPr>
            <a:spLocks noChangeArrowheads="1"/>
          </p:cNvSpPr>
          <p:nvPr/>
        </p:nvSpPr>
        <p:spPr bwMode="auto">
          <a:xfrm>
            <a:off x="6162675" y="2975645"/>
            <a:ext cx="1008063" cy="544513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5" name="Rectangle 87"/>
          <p:cNvSpPr>
            <a:spLocks noChangeArrowheads="1"/>
          </p:cNvSpPr>
          <p:nvPr/>
        </p:nvSpPr>
        <p:spPr bwMode="auto">
          <a:xfrm>
            <a:off x="5532438" y="1946945"/>
            <a:ext cx="1008062" cy="546100"/>
          </a:xfrm>
          <a:prstGeom prst="rect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6" name="Rectangle 88"/>
          <p:cNvSpPr>
            <a:spLocks noChangeArrowheads="1"/>
          </p:cNvSpPr>
          <p:nvPr/>
        </p:nvSpPr>
        <p:spPr bwMode="auto">
          <a:xfrm>
            <a:off x="5627688" y="2040608"/>
            <a:ext cx="8112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>
                <a:solidFill>
                  <a:srgbClr val="000000"/>
                </a:solidFill>
                <a:latin typeface="Arial" charset="0"/>
              </a:rPr>
              <a:t>Węzeł</a:t>
            </a:r>
            <a:endParaRPr lang="pl-PL" altLang="pl-PL"/>
          </a:p>
        </p:txBody>
      </p:sp>
      <p:sp>
        <p:nvSpPr>
          <p:cNvPr id="5197" name="Rectangle 89"/>
          <p:cNvSpPr>
            <a:spLocks noChangeArrowheads="1"/>
          </p:cNvSpPr>
          <p:nvPr/>
        </p:nvSpPr>
        <p:spPr bwMode="auto">
          <a:xfrm>
            <a:off x="5532438" y="1946945"/>
            <a:ext cx="1008062" cy="546100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8" name="Rectangle 90"/>
          <p:cNvSpPr>
            <a:spLocks noChangeArrowheads="1"/>
          </p:cNvSpPr>
          <p:nvPr/>
        </p:nvSpPr>
        <p:spPr bwMode="auto">
          <a:xfrm>
            <a:off x="3465513" y="908720"/>
            <a:ext cx="2287587" cy="5556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5199" name="Rectangle 91"/>
          <p:cNvSpPr>
            <a:spLocks noChangeArrowheads="1"/>
          </p:cNvSpPr>
          <p:nvPr/>
        </p:nvSpPr>
        <p:spPr bwMode="auto">
          <a:xfrm>
            <a:off x="3559175" y="1003970"/>
            <a:ext cx="20589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l-PL" altLang="pl-PL" sz="2300" b="1">
                <a:solidFill>
                  <a:srgbClr val="000000"/>
                </a:solidFill>
                <a:latin typeface="Arial" charset="0"/>
              </a:rPr>
              <a:t>Korzeń drzewa</a:t>
            </a:r>
            <a:endParaRPr lang="pl-PL" altLang="pl-PL"/>
          </a:p>
        </p:txBody>
      </p:sp>
      <p:sp>
        <p:nvSpPr>
          <p:cNvPr id="5200" name="Rectangle 92"/>
          <p:cNvSpPr>
            <a:spLocks noChangeArrowheads="1"/>
          </p:cNvSpPr>
          <p:nvPr/>
        </p:nvSpPr>
        <p:spPr bwMode="auto">
          <a:xfrm>
            <a:off x="3465513" y="908720"/>
            <a:ext cx="2287587" cy="555625"/>
          </a:xfrm>
          <a:prstGeom prst="rect">
            <a:avLst/>
          </a:prstGeom>
          <a:noFill/>
          <a:ln w="20638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84238" y="1286545"/>
            <a:ext cx="7937500" cy="4687888"/>
            <a:chOff x="557" y="1082"/>
            <a:chExt cx="5000" cy="2953"/>
          </a:xfrm>
        </p:grpSpPr>
        <p:sp>
          <p:nvSpPr>
            <p:cNvPr id="5202" name="Line 5"/>
            <p:cNvSpPr>
              <a:spLocks noChangeShapeType="1"/>
            </p:cNvSpPr>
            <p:nvPr/>
          </p:nvSpPr>
          <p:spPr bwMode="auto">
            <a:xfrm>
              <a:off x="576" y="1244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03" name="Line 6"/>
            <p:cNvSpPr>
              <a:spLocks noChangeShapeType="1"/>
            </p:cNvSpPr>
            <p:nvPr/>
          </p:nvSpPr>
          <p:spPr bwMode="auto">
            <a:xfrm>
              <a:off x="609" y="2581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04" name="Line 7"/>
            <p:cNvSpPr>
              <a:spLocks noChangeShapeType="1"/>
            </p:cNvSpPr>
            <p:nvPr/>
          </p:nvSpPr>
          <p:spPr bwMode="auto">
            <a:xfrm>
              <a:off x="557" y="1920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05" name="Line 8"/>
            <p:cNvSpPr>
              <a:spLocks noChangeShapeType="1"/>
            </p:cNvSpPr>
            <p:nvPr/>
          </p:nvSpPr>
          <p:spPr bwMode="auto">
            <a:xfrm>
              <a:off x="594" y="321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06" name="Text Box 9"/>
            <p:cNvSpPr txBox="1">
              <a:spLocks noChangeArrowheads="1"/>
            </p:cNvSpPr>
            <p:nvPr/>
          </p:nvSpPr>
          <p:spPr bwMode="auto">
            <a:xfrm>
              <a:off x="5270" y="1082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altLang="pl-PL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5207" name="Text Box 10"/>
            <p:cNvSpPr txBox="1">
              <a:spLocks noChangeArrowheads="1"/>
            </p:cNvSpPr>
            <p:nvPr/>
          </p:nvSpPr>
          <p:spPr bwMode="auto">
            <a:xfrm>
              <a:off x="5300" y="1776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altLang="pl-PL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5208" name="Text Box 11"/>
            <p:cNvSpPr txBox="1">
              <a:spLocks noChangeArrowheads="1"/>
            </p:cNvSpPr>
            <p:nvPr/>
          </p:nvSpPr>
          <p:spPr bwMode="auto">
            <a:xfrm>
              <a:off x="5341" y="2437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altLang="pl-PL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5209" name="Text Box 12"/>
            <p:cNvSpPr txBox="1">
              <a:spLocks noChangeArrowheads="1"/>
            </p:cNvSpPr>
            <p:nvPr/>
          </p:nvSpPr>
          <p:spPr bwMode="auto">
            <a:xfrm>
              <a:off x="5343" y="3068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altLang="pl-PL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5210" name="Line 13"/>
            <p:cNvSpPr>
              <a:spLocks noChangeShapeType="1"/>
            </p:cNvSpPr>
            <p:nvPr/>
          </p:nvSpPr>
          <p:spPr bwMode="auto">
            <a:xfrm>
              <a:off x="587" y="3888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11" name="Text Box 14"/>
            <p:cNvSpPr txBox="1">
              <a:spLocks noChangeArrowheads="1"/>
            </p:cNvSpPr>
            <p:nvPr/>
          </p:nvSpPr>
          <p:spPr bwMode="auto">
            <a:xfrm>
              <a:off x="5319" y="374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altLang="pl-PL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93" name="pole tekstowe 92"/>
          <p:cNvSpPr txBox="1"/>
          <p:nvPr/>
        </p:nvSpPr>
        <p:spPr>
          <a:xfrm>
            <a:off x="323528" y="5949280"/>
            <a:ext cx="8424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Jeżeli z węzła wychodzą dwa węzły, to jest drzewo binarne 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pl-PL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Python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468288"/>
          </a:xfrm>
        </p:spPr>
        <p:txBody>
          <a:bodyPr/>
          <a:lstStyle/>
          <a:p>
            <a:r>
              <a:rPr lang="pl-PL" alt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Interpretacja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412875" y="980728"/>
          <a:ext cx="6384925" cy="444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S Org Chart" r:id="rId2" imgW="5503333" imgH="3793067" progId="OrgPlusWOPX.4">
                  <p:embed followColorScheme="full"/>
                </p:oleObj>
              </mc:Choice>
              <mc:Fallback>
                <p:oleObj name="MS Org Chart" r:id="rId2" imgW="5503333" imgH="3793067" progId="OrgPlusWOPX.4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980728"/>
                        <a:ext cx="6384925" cy="444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039938" y="1664941"/>
            <a:ext cx="682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pl-PL" altLang="pl-PL" sz="1600">
                <a:latin typeface="Arial" charset="0"/>
              </a:rPr>
              <a:t>A(x)=a</a:t>
            </a:r>
            <a:r>
              <a:rPr lang="pl-PL" altLang="pl-PL" sz="1600" baseline="-25000">
                <a:latin typeface="Arial" charset="0"/>
              </a:rPr>
              <a:t>1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727450" y="2673003"/>
            <a:ext cx="682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pl-PL" altLang="pl-PL" sz="1600">
                <a:latin typeface="Arial" charset="0"/>
              </a:rPr>
              <a:t>B(x)=b</a:t>
            </a:r>
            <a:r>
              <a:rPr lang="pl-PL" altLang="pl-PL" sz="1600" baseline="-25000">
                <a:latin typeface="Arial" charset="0"/>
              </a:rPr>
              <a:t>2</a:t>
            </a:r>
            <a:endParaRPr lang="pl-PL" altLang="pl-PL" sz="1600">
              <a:latin typeface="Arial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881563" y="3654078"/>
            <a:ext cx="682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pl-PL" altLang="pl-PL" sz="1600">
                <a:latin typeface="Arial" charset="0"/>
              </a:rPr>
              <a:t>C(x)=c</a:t>
            </a:r>
            <a:r>
              <a:rPr lang="pl-PL" altLang="pl-PL" sz="1600" baseline="-25000">
                <a:latin typeface="Arial" charset="0"/>
              </a:rPr>
              <a:t>3</a:t>
            </a:r>
            <a:endParaRPr lang="pl-PL" altLang="pl-PL" sz="1600">
              <a:latin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62263" y="1545878"/>
            <a:ext cx="1963737" cy="2397125"/>
            <a:chOff x="1787" y="1259"/>
            <a:chExt cx="1237" cy="1510"/>
          </a:xfrm>
        </p:grpSpPr>
        <p:sp>
          <p:nvSpPr>
            <p:cNvPr id="6155" name="Line 8"/>
            <p:cNvSpPr>
              <a:spLocks noChangeShapeType="1"/>
            </p:cNvSpPr>
            <p:nvPr/>
          </p:nvSpPr>
          <p:spPr bwMode="auto">
            <a:xfrm>
              <a:off x="1787" y="1403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56" name="Line 9"/>
            <p:cNvSpPr>
              <a:spLocks noChangeShapeType="1"/>
            </p:cNvSpPr>
            <p:nvPr/>
          </p:nvSpPr>
          <p:spPr bwMode="auto">
            <a:xfrm>
              <a:off x="2896" y="1259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57" name="Line 10"/>
            <p:cNvSpPr>
              <a:spLocks noChangeShapeType="1"/>
            </p:cNvSpPr>
            <p:nvPr/>
          </p:nvSpPr>
          <p:spPr bwMode="auto">
            <a:xfrm flipH="1">
              <a:off x="1794" y="1392"/>
              <a:ext cx="110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58" name="Line 11"/>
            <p:cNvSpPr>
              <a:spLocks noChangeShapeType="1"/>
            </p:cNvSpPr>
            <p:nvPr/>
          </p:nvSpPr>
          <p:spPr bwMode="auto">
            <a:xfrm>
              <a:off x="1800" y="2001"/>
              <a:ext cx="48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>
              <a:off x="2304" y="2614"/>
              <a:ext cx="72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0" name="Line 13"/>
            <p:cNvSpPr>
              <a:spLocks noChangeShapeType="1"/>
            </p:cNvSpPr>
            <p:nvPr/>
          </p:nvSpPr>
          <p:spPr bwMode="auto">
            <a:xfrm>
              <a:off x="1787" y="1868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1" name="Line 14"/>
            <p:cNvSpPr>
              <a:spLocks noChangeShapeType="1"/>
            </p:cNvSpPr>
            <p:nvPr/>
          </p:nvSpPr>
          <p:spPr bwMode="auto">
            <a:xfrm>
              <a:off x="2278" y="2016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2" name="Line 15"/>
            <p:cNvSpPr>
              <a:spLocks noChangeShapeType="1"/>
            </p:cNvSpPr>
            <p:nvPr/>
          </p:nvSpPr>
          <p:spPr bwMode="auto">
            <a:xfrm>
              <a:off x="2291" y="2481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3" name="Line 16"/>
            <p:cNvSpPr>
              <a:spLocks noChangeShapeType="1"/>
            </p:cNvSpPr>
            <p:nvPr/>
          </p:nvSpPr>
          <p:spPr bwMode="auto">
            <a:xfrm>
              <a:off x="3024" y="2625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4267200" y="4955828"/>
            <a:ext cx="41168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A(x)=a</a:t>
            </a:r>
            <a:r>
              <a:rPr lang="pl-PL" altLang="pl-PL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 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B(x)=b</a:t>
            </a:r>
            <a:r>
              <a:rPr lang="pl-PL" altLang="pl-PL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 C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(x)=c</a:t>
            </a:r>
            <a:r>
              <a:rPr lang="pl-PL" altLang="pl-PL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 </a:t>
            </a:r>
            <a:r>
              <a:rPr lang="pl-PL" altLang="pl-PL" b="1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d</a:t>
            </a:r>
            <a:endParaRPr lang="pl-PL" altLang="pl-PL" dirty="0">
              <a:latin typeface="Calibri" panose="020F0502020204030204" pitchFamily="34" charset="0"/>
              <a:cs typeface="Calibri" panose="020F0502020204030204" pitchFamily="34" charset="0"/>
              <a:sym typeface="Symbol" pitchFamily="18" charset="2"/>
            </a:endParaRPr>
          </a:p>
        </p:txBody>
      </p:sp>
      <p:sp>
        <p:nvSpPr>
          <p:cNvPr id="6153" name="Text Box 18"/>
          <p:cNvSpPr txBox="1">
            <a:spLocks noChangeArrowheads="1"/>
          </p:cNvSpPr>
          <p:nvPr/>
        </p:nvSpPr>
        <p:spPr bwMode="auto">
          <a:xfrm>
            <a:off x="914400" y="5641628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altLang="pl-PL" sz="1800" i="1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– badany przykład, czyli obserwacja, dla której jest dokonywana klasyfikacja do</a:t>
            </a:r>
          </a:p>
          <a:p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     kategorii </a:t>
            </a:r>
            <a:r>
              <a:rPr lang="pl-PL" altLang="pl-PL" sz="1800" i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zmiennej celu czyli decyzji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4343400" y="3901728"/>
            <a:ext cx="954088" cy="5334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ole tekstowe 3"/>
          <p:cNvSpPr txBox="1">
            <a:spLocks noChangeArrowheads="1"/>
          </p:cNvSpPr>
          <p:nvPr/>
        </p:nvSpPr>
        <p:spPr bwMode="auto">
          <a:xfrm>
            <a:off x="322263" y="3355245"/>
            <a:ext cx="8497887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Prawdziwie ujemne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TNR= A / (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+ B)</a:t>
            </a:r>
          </a:p>
          <a:p>
            <a:pPr>
              <a:spcAft>
                <a:spcPts val="600"/>
              </a:spcAft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TNR = (Liczba porażek sklasyfikowanych jako porażki)/(Ogólna liczba porażek)</a:t>
            </a:r>
          </a:p>
          <a:p>
            <a:pPr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Fałszywie dodatnie (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FPR = B / (A + B)  </a:t>
            </a:r>
          </a:p>
          <a:p>
            <a:pPr>
              <a:spcAft>
                <a:spcPts val="600"/>
              </a:spcAft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FPR = (Liczba porażek sklasyfikowanych jako sukcesy)/(Ogólna liczba porażek)</a:t>
            </a:r>
          </a:p>
          <a:p>
            <a:pPr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Fałszywie ujemne (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FNR = C / (</a:t>
            </a:r>
            <a:r>
              <a:rPr lang="pl-PL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+ D)</a:t>
            </a:r>
          </a:p>
          <a:p>
            <a:pPr>
              <a:spcAft>
                <a:spcPts val="600"/>
              </a:spcAft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FNR = (Liczba sukcesów sklasyfikowanych jako porażki)/(Ogólna liczba sukcesów)</a:t>
            </a:r>
          </a:p>
          <a:p>
            <a:pPr>
              <a:defRPr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Prawdziwie dodatnie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TPR = D / (C + D)</a:t>
            </a:r>
          </a:p>
          <a:p>
            <a:pPr>
              <a:spcAft>
                <a:spcPts val="600"/>
              </a:spcAft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PD = (Liczba sukcesów sklasyfikowanych jako sukcesy)/(Ogólna liczba sukcesów)</a:t>
            </a:r>
          </a:p>
          <a:p>
            <a:pPr marL="1081088">
              <a:defRPr/>
            </a:pPr>
            <a:r>
              <a:rPr lang="pl-PL" altLang="pl-PL" sz="1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Odsetek poprawnych klasyfikacji: (A + D) / (A + B + C + D) 	</a:t>
            </a:r>
          </a:p>
          <a:p>
            <a:pPr marL="1081088">
              <a:defRPr/>
            </a:pPr>
            <a:r>
              <a:rPr lang="pl-PL" altLang="pl-PL" sz="1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Odsetek błędnych klasyfikacji: (B + C) / (A + B + C + D)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112097"/>
              </p:ext>
            </p:extLst>
          </p:nvPr>
        </p:nvGraphicFramePr>
        <p:xfrm>
          <a:off x="217488" y="1464186"/>
          <a:ext cx="8675688" cy="1748790"/>
        </p:xfrm>
        <a:graphic>
          <a:graphicData uri="http://schemas.openxmlformats.org/drawingml/2006/table">
            <a:tbl>
              <a:tblPr/>
              <a:tblGrid>
                <a:gridCol w="2338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1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Prognozowane porażki (ujemne)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Prognozowane sukcesy (dodatnie)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Liczebności</a:t>
                      </a:r>
                      <a:b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 porażki (negatywne)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(prawdziwie negatywne)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(fałszywie pozytywne)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+ B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 sukcesy (pozytywne)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 (fałszywie 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negtywne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(prawdziwie pozytywne)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 + D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09" name="Rectangle 2"/>
          <p:cNvSpPr txBox="1">
            <a:spLocks/>
          </p:cNvSpPr>
          <p:nvPr/>
        </p:nvSpPr>
        <p:spPr bwMode="auto">
          <a:xfrm>
            <a:off x="68263" y="44450"/>
            <a:ext cx="9107487" cy="1224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ts val="3900"/>
              </a:lnSpc>
            </a:pPr>
            <a:r>
              <a:rPr lang="pl-PL" altLang="pl-PL" sz="3800" b="1" dirty="0">
                <a:latin typeface="Calibri" panose="020F0502020204030204" pitchFamily="34" charset="0"/>
              </a:rPr>
              <a:t>Jakość klasyfikacji</a:t>
            </a:r>
          </a:p>
          <a:p>
            <a:pPr algn="ctr" eaLnBrk="1" hangingPunct="1">
              <a:lnSpc>
                <a:spcPts val="3900"/>
              </a:lnSpc>
            </a:pPr>
            <a:r>
              <a:rPr lang="pl-PL" altLang="pl-PL" sz="3800" b="1" dirty="0">
                <a:latin typeface="Calibri" panose="020F0502020204030204" pitchFamily="34" charset="0"/>
              </a:rPr>
              <a:t>Tabela klasyfikacji/Macierz pomyłek</a:t>
            </a:r>
            <a:endParaRPr lang="pl-PL" altLang="pl-PL" sz="3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40" name="pole tekstowe 3"/>
          <p:cNvSpPr txBox="1">
            <a:spLocks noChangeArrowheads="1"/>
          </p:cNvSpPr>
          <p:nvPr/>
        </p:nvSpPr>
        <p:spPr bwMode="auto">
          <a:xfrm>
            <a:off x="323528" y="3068960"/>
            <a:ext cx="849788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Miary zasięgu (pokrycia, dotarcia)</a:t>
            </a:r>
          </a:p>
          <a:p>
            <a:pPr marL="93663" lvl="1" indent="11113">
              <a:buFont typeface="Arial" charset="0"/>
              <a:buNone/>
              <a:defRPr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Specyficzność (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Specificity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- 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Prawdziwie ujemne (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708400" lvl="1" indent="-285750">
              <a:buFont typeface="Arial" charset="0"/>
              <a:buNone/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TNR= A / (A + B)</a:t>
            </a:r>
          </a:p>
          <a:p>
            <a:pPr marL="93663" lvl="1" indent="11113">
              <a:buFont typeface="Arial" charset="0"/>
              <a:buNone/>
              <a:defRPr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Czułość (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Sensitivity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l-PL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Prawdziwie dodatnie (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  <a:r>
              <a:rPr lang="pl-PL" alt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435350" lvl="1">
              <a:buFont typeface="Arial" charset="0"/>
              <a:buNone/>
              <a:defRPr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TPR = D / (C + D)</a:t>
            </a:r>
          </a:p>
        </p:txBody>
      </p:sp>
      <p:sp>
        <p:nvSpPr>
          <p:cNvPr id="17411" name="Rectangle 2"/>
          <p:cNvSpPr txBox="1">
            <a:spLocks/>
          </p:cNvSpPr>
          <p:nvPr/>
        </p:nvSpPr>
        <p:spPr bwMode="auto">
          <a:xfrm>
            <a:off x="-17463" y="-26988"/>
            <a:ext cx="910748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ts val="3900"/>
              </a:lnSpc>
            </a:pPr>
            <a:r>
              <a:rPr lang="pl-PL" altLang="pl-PL" sz="3800" b="1" dirty="0">
                <a:latin typeface="Calibri" panose="020F0502020204030204" pitchFamily="34" charset="0"/>
              </a:rPr>
              <a:t>Zasięg i precyzja – ocena jakości klasyfikacji</a:t>
            </a:r>
            <a:endParaRPr lang="pl-PL" altLang="pl-PL" sz="3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7412" name="pole tekstowe 3"/>
          <p:cNvSpPr txBox="1">
            <a:spLocks noChangeArrowheads="1"/>
          </p:cNvSpPr>
          <p:nvPr/>
        </p:nvSpPr>
        <p:spPr bwMode="auto">
          <a:xfrm>
            <a:off x="307975" y="4437112"/>
            <a:ext cx="8872537" cy="210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Miary precyzji</a:t>
            </a:r>
          </a:p>
          <a:p>
            <a:pPr marL="446088" lvl="1">
              <a:buFont typeface="Arial" panose="020B0604020202020204" pitchFamily="34" charset="0"/>
              <a:buNone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Precyzja przewidywania negatywnego (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Predictive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Value)</a:t>
            </a:r>
          </a:p>
          <a:p>
            <a:pPr marL="446088" lvl="1">
              <a:buFont typeface="Arial" panose="020B0604020202020204" pitchFamily="34" charset="0"/>
              <a:buNone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NPV = A / (A + C)</a:t>
            </a:r>
          </a:p>
          <a:p>
            <a:pPr marL="446088" lvl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NPV = (Liczba poprawnie sklasyfikowanych porażek)/ (Liczba prognozowanych porażek)</a:t>
            </a:r>
          </a:p>
          <a:p>
            <a:pPr marL="446088" lvl="1">
              <a:buFont typeface="Arial" panose="020B0604020202020204" pitchFamily="34" charset="0"/>
              <a:buNone/>
            </a:pP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Precyzja przewidywania pozytywnego (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Predictive</a:t>
            </a:r>
            <a:r>
              <a:rPr lang="pl-PL" altLang="pl-PL" sz="18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Value)</a:t>
            </a:r>
          </a:p>
          <a:p>
            <a:pPr marL="446088" lvl="1">
              <a:buFont typeface="Arial" panose="020B0604020202020204" pitchFamily="34" charset="0"/>
              <a:buNone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PPV= D / (B + D)</a:t>
            </a:r>
          </a:p>
          <a:p>
            <a:pPr marL="446088" lvl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PPV = (Liczba poprawnie sklasyfikowanych sukcesów)/(Liczba prognozowanych sukcesów)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969314"/>
              </p:ext>
            </p:extLst>
          </p:nvPr>
        </p:nvGraphicFramePr>
        <p:xfrm>
          <a:off x="217488" y="706438"/>
          <a:ext cx="8622799" cy="2297430"/>
        </p:xfrm>
        <a:graphic>
          <a:graphicData uri="http://schemas.openxmlformats.org/drawingml/2006/table">
            <a:tbl>
              <a:tblPr/>
              <a:tblGrid>
                <a:gridCol w="2338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8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Prognozowane porażki (ujemne)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Prognozowane sukcesy (dodatnie)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Liczebności</a:t>
                      </a:r>
                      <a:b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 porażki (negatywne)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(prawdziwie negatywne)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(fałszywie pozytywne)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+ B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Obserwowane sukcesy (pozytywne)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 (fałszywie 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negtywne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(prawdziwie pozytywne)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 + D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Liczebności prognozowane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+ C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 + D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Ważność cechy</a:t>
            </a:r>
          </a:p>
        </p:txBody>
      </p:sp>
      <p:sp>
        <p:nvSpPr>
          <p:cNvPr id="3" name="Prostokąt 2"/>
          <p:cNvSpPr/>
          <p:nvPr/>
        </p:nvSpPr>
        <p:spPr>
          <a:xfrm>
            <a:off x="323528" y="836712"/>
            <a:ext cx="8460432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Wskaźnik ważności cechy (</a:t>
            </a:r>
            <a:r>
              <a:rPr lang="pl-PL" i="1" dirty="0" err="1">
                <a:latin typeface="Calibri" panose="020F0502020204030204" pitchFamily="34" charset="0"/>
                <a:cs typeface="Calibri" panose="020F0502020204030204" pitchFamily="34" charset="0"/>
              </a:rPr>
              <a:t>feature</a:t>
            </a: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i="1" dirty="0" err="1">
                <a:latin typeface="Calibri" panose="020F0502020204030204" pitchFamily="34" charset="0"/>
                <a:cs typeface="Calibri" panose="020F0502020204030204" pitchFamily="34" charset="0"/>
              </a:rPr>
              <a:t>importance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) informuje o znaczeniu cechy w budowaniu drzewa decyzyjnego. Informuje, jak bardzo ta cecha jest używana w tworzeniu drzewa.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Wyższa wartość wskaźnika oznacza, że ​​konkretna cecha będzie miała większy wpływ na postać modelu używanego do przewidywania zmiennej celu.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Formalnie jest ona obliczana jako (znormalizowana) całkowita redukcja zanieczyszczenia wniesiona przez tę cechę. Przyjmuje wartości z przedziału &lt;0, 1&gt;. </a:t>
            </a:r>
          </a:p>
          <a:p>
            <a:pPr>
              <a:spcBef>
                <a:spcPts val="600"/>
              </a:spcBef>
            </a:pPr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 bliżej jedności wartość wskaźnika tym cecha ma większe znaczenie.</a:t>
            </a:r>
            <a:endParaRPr lang="en-GB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8915400" cy="60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Wyznaczenie ważności cechy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357563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3557588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338513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3662363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333375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3519488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47129" name="Rectangle 25"/>
          <p:cNvSpPr>
            <a:spLocks noChangeArrowheads="1"/>
          </p:cNvSpPr>
          <p:nvPr/>
        </p:nvSpPr>
        <p:spPr bwMode="auto">
          <a:xfrm>
            <a:off x="3395663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Prostokąt 19"/>
          <p:cNvSpPr/>
          <p:nvPr/>
        </p:nvSpPr>
        <p:spPr>
          <a:xfrm>
            <a:off x="395536" y="9087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Dla drzewa decyzyjnego w </a:t>
            </a:r>
            <a:r>
              <a:rPr lang="pl-PL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Scikit-learn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 jest obliczana ważność węzłów za pomocą wskaźnika </a:t>
            </a:r>
            <a:r>
              <a:rPr lang="pl-PL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Gini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Importance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, zakładając drzewo binarne (dwa węzły podrzędne z węzła drzewa):</a:t>
            </a:r>
          </a:p>
        </p:txBody>
      </p:sp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69818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Prostokąt 21"/>
          <p:cNvSpPr/>
          <p:nvPr/>
        </p:nvSpPr>
        <p:spPr>
          <a:xfrm>
            <a:off x="251520" y="4221088"/>
            <a:ext cx="84969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Znaczenie każdej cechy </a:t>
            </a:r>
            <a:r>
              <a:rPr lang="pl-PL" sz="2200" i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 w drzewie decyzyjnym jest obliczane jako </a:t>
            </a:r>
            <a:r>
              <a:rPr lang="pl-PL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FI</a:t>
            </a:r>
            <a:r>
              <a:rPr lang="pl-PL" sz="2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797152"/>
            <a:ext cx="56578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Prostokąt 23"/>
          <p:cNvSpPr/>
          <p:nvPr/>
        </p:nvSpPr>
        <p:spPr>
          <a:xfrm>
            <a:off x="251520" y="587727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i="1" dirty="0">
                <a:solidFill>
                  <a:srgbClr val="0000FF"/>
                </a:solidFill>
              </a:rPr>
              <a:t>Źródło: https://towardsdatascience.com/the-mathematics-of-decision-trees-random-forest-and-feature-importance-in-scikit-learn-and-spark-f2861df67e3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6234</TotalTime>
  <Words>1284</Words>
  <Application>Microsoft Office PowerPoint</Application>
  <PresentationFormat>Pokaz na ekranie (4:3)</PresentationFormat>
  <Paragraphs>165</Paragraphs>
  <Slides>10</Slides>
  <Notes>2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Motyw pakietu Office</vt:lpstr>
      <vt:lpstr>MS Org Chart</vt:lpstr>
      <vt:lpstr>Języki programowania – Python Drzewa decyzyjne </vt:lpstr>
      <vt:lpstr>Modelowanie nadzorowane - pojęcia podstawowe</vt:lpstr>
      <vt:lpstr>Drzewo decyzyjne</vt:lpstr>
      <vt:lpstr>Struktura drzewa decyzyjnego</vt:lpstr>
      <vt:lpstr>Interpretacja</vt:lpstr>
      <vt:lpstr>Prezentacja programu PowerPoint</vt:lpstr>
      <vt:lpstr>Prezentacja programu PowerPoint</vt:lpstr>
      <vt:lpstr>Ważność cechy</vt:lpstr>
      <vt:lpstr>Wyznaczenie ważności cechy</vt:lpstr>
      <vt:lpstr>Drzewo decyzyjne w Pythonie Zad_07_TitanicTree_DEMO.py – wybrane fragmenty</vt:lpstr>
    </vt:vector>
  </TitlesOfParts>
  <Company>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x</dc:creator>
  <cp:lastModifiedBy>Marzena</cp:lastModifiedBy>
  <cp:revision>469</cp:revision>
  <dcterms:created xsi:type="dcterms:W3CDTF">2003-09-30T15:45:46Z</dcterms:created>
  <dcterms:modified xsi:type="dcterms:W3CDTF">2025-12-28T12:21:52Z</dcterms:modified>
</cp:coreProperties>
</file>