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12"/>
  </p:notesMasterIdLst>
  <p:sldIdLst>
    <p:sldId id="256" r:id="rId2"/>
    <p:sldId id="299" r:id="rId3"/>
    <p:sldId id="298" r:id="rId4"/>
    <p:sldId id="311" r:id="rId5"/>
    <p:sldId id="295" r:id="rId6"/>
    <p:sldId id="312" r:id="rId7"/>
    <p:sldId id="296" r:id="rId8"/>
    <p:sldId id="310" r:id="rId9"/>
    <p:sldId id="313" r:id="rId10"/>
    <p:sldId id="314" r:id="rId11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8FF"/>
    <a:srgbClr val="AFE4FF"/>
    <a:srgbClr val="7DD4FF"/>
    <a:srgbClr val="CDFFFF"/>
    <a:srgbClr val="CCFFFF"/>
    <a:srgbClr val="0000FF"/>
    <a:srgbClr val="CCFFCC"/>
    <a:srgbClr val="66FF99"/>
    <a:srgbClr val="0066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4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FB1DEE-BAA5-4E42-8BFC-87A6FF19B44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188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7DA1D-90C1-45DD-BD03-0A53565EA6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0A58F-C5A7-4B1E-A70B-6B24FFB118F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555E-9621-4540-9CC2-3DC58045EA7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F0092-B7F6-4688-8B87-C32E0E4A69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BBDD1-CFB2-4E1F-B22D-45D9EF86D70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D3ECC-5734-426F-A92D-A994AF673C1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32737-A7EE-4807-81FD-01652B6EAC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15C1-A225-4C02-968E-C7AD7E5DD8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4E7F-43AB-499B-83D4-7373EF50E6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BBFAE-90E4-48D8-8EB0-110C6AD0A53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518A4-E192-424A-B6A9-D2CE55A7255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933657-2D8B-43BF-925F-B694FA3209E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code/suruthi41/swarmplot-seabor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11188" y="1412777"/>
            <a:ext cx="7772400" cy="2736304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Języki programowania – </a:t>
            </a:r>
            <a:r>
              <a:rPr lang="pl-PL" sz="4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Python</a:t>
            </a:r>
            <a:b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Eksploracja danych</a:t>
            </a:r>
            <a:br>
              <a:rPr lang="pl-PL" sz="36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3600" b="1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413" y="4437063"/>
            <a:ext cx="8839200" cy="19351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Marzena Nowakowska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Wydział Zarządzania i Modelowania Komputerowego </a:t>
            </a:r>
            <a:b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Politechnika Świętokrzyska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Budynek C, p. 3.21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altLang="en-US" sz="2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spimn@tu.kielce.pl</a:t>
            </a:r>
            <a:endParaRPr lang="pl-PL" altLang="en-US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F8ACB62F-B2CA-B578-9473-3900D167D9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879" b="23696"/>
          <a:stretch>
            <a:fillRect/>
          </a:stretch>
        </p:blipFill>
        <p:spPr>
          <a:xfrm>
            <a:off x="323528" y="836712"/>
            <a:ext cx="6984776" cy="552461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3CB9EC2-836C-B15B-E1C3-79CE68488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1916832"/>
            <a:ext cx="5256584" cy="352430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094DED0B-511B-3FD1-6856-915570080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10404" y="116632"/>
            <a:ext cx="9238416" cy="43204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Biblioteka seaborn - przykład</a:t>
            </a:r>
          </a:p>
        </p:txBody>
      </p:sp>
    </p:spTree>
    <p:extLst>
      <p:ext uri="{BB962C8B-B14F-4D97-AF65-F5344CB8AC3E}">
        <p14:creationId xmlns:p14="http://schemas.microsoft.com/office/powerpoint/2010/main" val="144406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459787" cy="1224136"/>
          </a:xfrm>
        </p:spPr>
        <p:txBody>
          <a:bodyPr rtlCol="0">
            <a:noAutofit/>
          </a:bodyPr>
          <a:lstStyle/>
          <a:p>
            <a:pPr fontAlgn="auto">
              <a:lnSpc>
                <a:spcPts val="3000"/>
              </a:lnSpc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Materiały pomocnicze dla studentów:</a:t>
            </a:r>
            <a:b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2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https://staff.tu.kielce.pl/spimn/pjp/ </a:t>
            </a: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</a:t>
            </a:r>
            <a:b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</a:b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Python</a:t>
            </a: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Pandas </a:t>
            </a:r>
            <a:r>
              <a:rPr lang="pl-PL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cheat</a:t>
            </a: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sheet</a:t>
            </a:r>
            <a:endParaRPr lang="pl-PL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51520" y="1844824"/>
            <a:ext cx="8640960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2763" indent="-512763"/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pl-PL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Wrangling</a:t>
            </a:r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Pandas. </a:t>
            </a:r>
            <a:r>
              <a:rPr lang="pl-PL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CheatSheet</a:t>
            </a:r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- Przetwarzanie danych za pomocą Pandas. Ściągawka</a:t>
            </a:r>
          </a:p>
          <a:p>
            <a:pPr marL="512763" indent="-512763">
              <a:spcBef>
                <a:spcPts val="0"/>
              </a:spcBef>
              <a:spcAft>
                <a:spcPts val="600"/>
              </a:spcAft>
            </a:pPr>
            <a:endParaRPr lang="pl-PL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2763" indent="-512763"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Syntax</a:t>
            </a:r>
            <a:r>
              <a:rPr lang="pl-PL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pl-PL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 </a:t>
            </a:r>
            <a:r>
              <a:rPr lang="en-GB" sz="22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DataFrames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Składnia – tworzenie ramki danych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Subset Observations (Rows)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Podzbiór obserwacji, wybór wierszy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Subset Variables (Columns)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Podzbiór zmiennych, wybór kolumn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Summarize Data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	Podsumowanie danych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 Data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		Grupowane danych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New Columns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	Tworzenie nowych kolumn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Plotting</a:t>
            </a:r>
            <a:r>
              <a:rPr lang="pl-PL" sz="2200" dirty="0">
                <a:latin typeface="Calibri" panose="020F0502020204030204" pitchFamily="34" charset="0"/>
                <a:cs typeface="Calibri" panose="020F0502020204030204" pitchFamily="34" charset="0"/>
              </a:rPr>
              <a:t>				Tworzenie wykresów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459787" cy="51460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Podstawowe statystyki w </a:t>
            </a:r>
            <a:r>
              <a:rPr lang="pl-PL" sz="3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pandas</a:t>
            </a:r>
          </a:p>
        </p:txBody>
      </p:sp>
      <p:sp>
        <p:nvSpPr>
          <p:cNvPr id="4" name="Prostokąt 3"/>
          <p:cNvSpPr/>
          <p:nvPr/>
        </p:nvSpPr>
        <p:spPr>
          <a:xfrm>
            <a:off x="156823" y="50497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Miary statystyczne dla szeregu statystycznego otrzymuje się poparz wywołanie właściwych metod na rzecz obiektu </a:t>
            </a:r>
            <a:r>
              <a:rPr lang="pl-PL" sz="1800" i="1" dirty="0">
                <a:latin typeface="Calibri" panose="020F0502020204030204" pitchFamily="34" charset="0"/>
                <a:cs typeface="Calibri" panose="020F0502020204030204" pitchFamily="34" charset="0"/>
              </a:rPr>
              <a:t>Series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lub wybranych kolumn </a:t>
            </a:r>
            <a:r>
              <a:rPr lang="pl-PL" sz="1800" i="1" dirty="0" err="1">
                <a:latin typeface="Calibri" panose="020F0502020204030204" pitchFamily="34" charset="0"/>
                <a:cs typeface="Calibri" panose="020F0502020204030204" pitchFamily="34" charset="0"/>
              </a:rPr>
              <a:t>DataFrame</a:t>
            </a:r>
            <a:r>
              <a:rPr lang="pl-PL" sz="1800" i="1" dirty="0">
                <a:latin typeface="Calibri" panose="020F0502020204030204" pitchFamily="34" charset="0"/>
                <a:cs typeface="Calibri" panose="020F0502020204030204" pitchFamily="34" charset="0"/>
              </a:rPr>
              <a:t> (kolumna jest typu Series).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Wywołanie metody na rzecz całej ramki danych generuje miary statystyczne dla wszystkich kolumn numerycznych. Metody ignorują wartości puste (</a:t>
            </a:r>
            <a:r>
              <a:rPr lang="pl-PL" sz="18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AD76312-4A05-E84F-CD00-00F4FA9D5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44740"/>
              </p:ext>
            </p:extLst>
          </p:nvPr>
        </p:nvGraphicFramePr>
        <p:xfrm>
          <a:off x="596756" y="1705307"/>
          <a:ext cx="8027739" cy="5031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0948">
                  <a:extLst>
                    <a:ext uri="{9D8B030D-6E8A-4147-A177-3AD203B41FA5}">
                      <a16:colId xmlns:a16="http://schemas.microsoft.com/office/drawing/2014/main" val="2307017061"/>
                    </a:ext>
                  </a:extLst>
                </a:gridCol>
                <a:gridCol w="6716791">
                  <a:extLst>
                    <a:ext uri="{9D8B030D-6E8A-4147-A177-3AD203B41FA5}">
                      <a16:colId xmlns:a16="http://schemas.microsoft.com/office/drawing/2014/main" val="3420101705"/>
                    </a:ext>
                  </a:extLst>
                </a:gridCol>
              </a:tblGrid>
              <a:tr h="4995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Metoda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Zwracana wartość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0950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obserwacji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0726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sum()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suma wartości szeregu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0984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mean()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średnia wartość w szeregu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5345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median()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mediana szeregu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6807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std()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odchylenie standardowe 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1806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wariancja 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64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minimalna wartość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2965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max()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maksymalna wartość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8858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quantile()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kwantyl szeregu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421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modalna (dominanata) wartości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87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skew()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skośność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6449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kurt()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kurtoza (spłaszczenie)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4848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nunique()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liczba wartości unikatowych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1449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describe()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zbiór statystyk: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2573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800" u="none" strike="noStrike" noProof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liczebność szeregu, średnia, odchylenie standardowe, minimum, Q1, Q2 (mediana), Q3, maksimum</a:t>
                      </a:r>
                      <a:endParaRPr lang="pl-PL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8792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D0AD1-6E0B-B835-968C-F0233F9DE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46CBFFFE-0C6A-8326-85F2-A5F22BACB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459787" cy="64807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Przykłady obliczeń statystyk w </a:t>
            </a:r>
            <a:r>
              <a:rPr lang="pl-PL" sz="32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</a:t>
            </a:r>
            <a:endParaRPr lang="pl-PL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9CE0D22-E1B2-4F7E-B1CC-02C99376F694}"/>
              </a:ext>
            </a:extLst>
          </p:cNvPr>
          <p:cNvSpPr/>
          <p:nvPr/>
        </p:nvSpPr>
        <p:spPr>
          <a:xfrm>
            <a:off x="251520" y="812899"/>
            <a:ext cx="864096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 pandas as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</a:t>
            </a:r>
            <a:endParaRPr lang="pl-PL" sz="18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pd.read_csv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("titanic.csv")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 Usunięcie nieanalizowanych kolumn;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df1=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df.drop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(['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sibsp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ticket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cabin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'body', 'parch'],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=1)</a:t>
            </a: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sttNum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=df1.describe()</a:t>
            </a: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 ;   df1[["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    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dla wybranych kolumn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df1[["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"]].(["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","sum",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"min", "max", "median"]) 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wybrane miary</a:t>
            </a:r>
          </a:p>
          <a:p>
            <a:pPr>
              <a:spcBef>
                <a:spcPts val="0"/>
              </a:spcBef>
            </a:pPr>
            <a:r>
              <a:rPr lang="it-IT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df1[df1["fare"]&gt;0]["fare"].describe()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	# dla wybranych wierszy ; średnia cen niezerowych </a:t>
            </a:r>
          </a:p>
          <a:p>
            <a:pPr>
              <a:spcBef>
                <a:spcPts val="0"/>
              </a:spcBef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Wyznaczenie miar dla zmiennych jakościowych; </a:t>
            </a:r>
            <a:r>
              <a:rPr lang="pl-PL" sz="1800" i="1" dirty="0">
                <a:latin typeface="Calibri" panose="020F0502020204030204" pitchFamily="34" charset="0"/>
                <a:cs typeface="Calibri" panose="020F0502020204030204" pitchFamily="34" charset="0"/>
              </a:rPr>
              <a:t>top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jest dominantą (modalną, </a:t>
            </a:r>
          </a:p>
          <a:p>
            <a:pPr>
              <a:spcBef>
                <a:spcPts val="0"/>
              </a:spcBef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występującą najczęściej), </a:t>
            </a:r>
            <a:r>
              <a:rPr lang="pl-PL" sz="1800" i="1" dirty="0" err="1">
                <a:latin typeface="Calibri" panose="020F0502020204030204" pitchFamily="34" charset="0"/>
                <a:cs typeface="Calibri" panose="020F0502020204030204" pitchFamily="34" charset="0"/>
              </a:rPr>
              <a:t>freq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jest częstością dominanty (ostatniej dla cechy </a:t>
            </a:r>
          </a:p>
          <a:p>
            <a:pPr>
              <a:spcBef>
                <a:spcPts val="0"/>
              </a:spcBef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welomodalnej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  <a:p>
            <a:pPr>
              <a:spcBef>
                <a:spcPts val="0"/>
              </a:spcBef>
            </a:pP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sttJkosc=df1[[ 'sex',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embarked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home_dest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']].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Wybrane statystyki wg grup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MeanAgeBySex=df1.groupby(["sex"])["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Q25ByClass=df1[df1["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"]&gt;0].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groupby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percentiles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=[0.30])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SttBySexClass=df1.groupby(["sex",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en-US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SurvByClass</a:t>
            </a:r>
            <a:r>
              <a:rPr lang="en-US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=df1.groupby(["</a:t>
            </a:r>
            <a:r>
              <a:rPr lang="en-US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en-US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"survived"])["survived"].count()</a:t>
            </a:r>
          </a:p>
          <a:p>
            <a:r>
              <a:rPr lang="en-US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SurvBySex</a:t>
            </a:r>
            <a:r>
              <a:rPr lang="en-US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=df1.groupby(["sex", "survived"])["survived"].count()</a:t>
            </a:r>
            <a:endParaRPr lang="pl-PL" sz="18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56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179512" y="188639"/>
            <a:ext cx="8459787" cy="93725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Wybrane operacje na danych z </a:t>
            </a:r>
            <a:r>
              <a:rPr lang="pl-PL" sz="32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</a:t>
            </a:r>
            <a:br>
              <a:rPr lang="pl-PL" sz="3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3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pandas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66455" y="1412776"/>
            <a:ext cx="842493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DataFrame.duplicated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subset=None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pl-PL" sz="1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keep='first</a:t>
            </a:r>
            <a:r>
              <a:rPr lang="pl-PL" sz="1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zwraca serię danych z wartościami logicznymi (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) dla każdego wiersza informując, czy wiersz jest duplikatem. Domyślnie dla każdego zestawu zduplikowanych wartości pierwsze wystąpienie jest ustawiane na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, a wszystkie pozostałe na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01638" indent="-401638"/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DataFrame.drop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labels=None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  </a:t>
            </a:r>
            <a:r>
              <a:rPr lang="pl-PL" sz="1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axis=0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	  usunięcie wskazanych w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labels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wierszy lub kolumn, 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informuje  której współrzędnej dotyczy usunięcie;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= 0 dla wierszy,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= 1 dla kolumn. Metoda zwraca ramkę danych niezawierającą usuniętych kolekcji danych (kolumn lub wierszy).</a:t>
            </a:r>
          </a:p>
          <a:p>
            <a:pPr marL="346075" indent="-346075"/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DataFrame.isnull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  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zwraca ramkę danych o tym samym rozmiarze z wartościami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lub 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False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w miejscu elementów badanej ramki, które są odpowiednio: puste (brak wartości) lub niepuste (wartość obecna).</a:t>
            </a:r>
          </a:p>
          <a:p>
            <a:pPr marL="346075" indent="-346075"/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DataFrame.sum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sz="19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axis=0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tworzy serię danych zawierającą sumy wartości elementów ramki wg wskazanego wymiaru: </a:t>
            </a:r>
          </a:p>
          <a:p>
            <a:pPr marL="858838" lvl="1" indent="-401638"/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= 0 (lub </a:t>
            </a:r>
            <a:r>
              <a:rPr lang="pl-PL" sz="1900" i="1" dirty="0">
                <a:latin typeface="Calibri" panose="020F0502020204030204" pitchFamily="34" charset="0"/>
                <a:cs typeface="Calibri" panose="020F0502020204030204" pitchFamily="34" charset="0"/>
              </a:rPr>
              <a:t>'index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') reprezentuje kolumny; suma wartości dla kolejnych kolumn</a:t>
            </a:r>
          </a:p>
          <a:p>
            <a:pPr lvl="1"/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axis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= 1 (lub </a:t>
            </a:r>
            <a:r>
              <a:rPr lang="pl-PL" sz="1900" i="1" dirty="0">
                <a:latin typeface="Calibri" panose="020F0502020204030204" pitchFamily="34" charset="0"/>
                <a:cs typeface="Calibri" panose="020F0502020204030204" pitchFamily="34" charset="0"/>
              </a:rPr>
              <a:t>'</a:t>
            </a:r>
            <a:r>
              <a:rPr lang="pl-PL" sz="1900" i="1" dirty="0" err="1">
                <a:latin typeface="Calibri" panose="020F0502020204030204" pitchFamily="34" charset="0"/>
                <a:cs typeface="Calibri" panose="020F0502020204030204" pitchFamily="34" charset="0"/>
              </a:rPr>
              <a:t>columns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') reprezentuje wiersze; suma wartości dla kolejnych wierszy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F88F1-1341-5CC0-B228-878D36F5A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44119E57-7DC3-AA8B-E708-FCC0A8CBCF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580" y="44624"/>
            <a:ext cx="8459787" cy="51460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Wizualizacja danych w </a:t>
            </a:r>
            <a:r>
              <a:rPr lang="pl-PL" sz="32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pandas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55F1EBF-98BA-0871-3A41-2E32063F4AEC}"/>
              </a:ext>
            </a:extLst>
          </p:cNvPr>
          <p:cNvSpPr/>
          <p:nvPr/>
        </p:nvSpPr>
        <p:spPr>
          <a:xfrm>
            <a:off x="152734" y="620688"/>
            <a:ext cx="864096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DataFrame.plot(kind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x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y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figsize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title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...)</a:t>
            </a:r>
          </a:p>
          <a:p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Series.plot(kind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figsize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title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None, ...)</a:t>
            </a:r>
            <a:endParaRPr lang="pl-PL" sz="19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Najważniejsze parametry:</a:t>
            </a:r>
          </a:p>
          <a:p>
            <a:pPr marL="395288"/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kind – rodzaj wykresu</a:t>
            </a:r>
          </a:p>
          <a:p>
            <a:pPr marL="395288"/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x, y – kolumny określające zmienne dla osi odpowiednio poziomej i pionowej</a:t>
            </a:r>
          </a:p>
          <a:p>
            <a:pPr marL="395288"/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figsize – rozmiar</a:t>
            </a:r>
          </a:p>
          <a:p>
            <a:pPr marL="395288"/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title – tytuł</a:t>
            </a:r>
          </a:p>
          <a:p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Inne metody wywoływane na rzecz </a:t>
            </a:r>
            <a:r>
              <a:rPr lang="pl-PL" sz="1900" i="1" dirty="0">
                <a:latin typeface="Calibri" panose="020F0502020204030204" pitchFamily="34" charset="0"/>
                <a:cs typeface="Calibri" panose="020F0502020204030204" pitchFamily="34" charset="0"/>
              </a:rPr>
              <a:t>Series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(nazwy funkcji zaznaczone * w tabeli):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Series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.plot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pl-PL" sz="1900" i="1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nazwa_funkcji</a:t>
            </a:r>
            <a:r>
              <a:rPr lang="en-US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(,</a:t>
            </a:r>
            <a:endParaRPr lang="pl-PL" sz="1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8C5FFB9-70FC-58A0-30AB-52EAE82EE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337143"/>
              </p:ext>
            </p:extLst>
          </p:nvPr>
        </p:nvGraphicFramePr>
        <p:xfrm>
          <a:off x="967355" y="3437092"/>
          <a:ext cx="7389041" cy="3133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0469">
                  <a:extLst>
                    <a:ext uri="{9D8B030D-6E8A-4147-A177-3AD203B41FA5}">
                      <a16:colId xmlns:a16="http://schemas.microsoft.com/office/drawing/2014/main" val="2307017061"/>
                    </a:ext>
                  </a:extLst>
                </a:gridCol>
                <a:gridCol w="881380">
                  <a:extLst>
                    <a:ext uri="{9D8B030D-6E8A-4147-A177-3AD203B41FA5}">
                      <a16:colId xmlns:a16="http://schemas.microsoft.com/office/drawing/2014/main" val="1380633041"/>
                    </a:ext>
                  </a:extLst>
                </a:gridCol>
                <a:gridCol w="4487192">
                  <a:extLst>
                    <a:ext uri="{9D8B030D-6E8A-4147-A177-3AD203B41FA5}">
                      <a16:colId xmlns:a16="http://schemas.microsoft.com/office/drawing/2014/main" val="3420101705"/>
                    </a:ext>
                  </a:extLst>
                </a:gridCol>
              </a:tblGrid>
              <a:tr h="4529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Wartość parametru </a:t>
                      </a:r>
                      <a:r>
                        <a:rPr lang="pl-PL" sz="2000" b="1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kind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Opis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0950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line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liniowy (wartość domyślna)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40726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bar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słupkowy pionowy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098404"/>
                  </a:ext>
                </a:extLst>
              </a:tr>
              <a:tr h="1665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barh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słupkowy poziomy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5345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hist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Histogram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6807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box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pudełkowy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1806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area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obszarowy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64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pie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</a:p>
                  </a:txBody>
                  <a:tcPr marL="9144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kołowy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296553"/>
                  </a:ext>
                </a:extLst>
              </a:tr>
              <a:tr h="174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Calibri" panose="020F0502020204030204" pitchFamily="34" charset="0"/>
                        </a:rPr>
                        <a:t>scatter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Calibri" panose="020F0502020204030204" pitchFamily="34" charset="0"/>
                      </a:endParaRPr>
                    </a:p>
                  </a:txBody>
                  <a:tcPr marL="18288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Wykres punktowy</a:t>
                      </a:r>
                    </a:p>
                  </a:txBody>
                  <a:tcPr marL="182880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885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220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Wybrane wykresy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51520" y="332656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dane do wykresów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df1=df.drop(['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sibsp','ticket','cabin','boat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'body', 'parch'], axis=1) Surv=df1.groupby("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SurvByClass=df1.groupby(["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SurvBySex=df1.groupby(["sex",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#wykresy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df1.plot(kind =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scatter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y =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x =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 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wykres rozrzutu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df1.plot(kind =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y = 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	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histogram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df1.boxplot(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=['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'], by='sex')	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wykresy pudełko i wąsy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Sex=df1.groupby("sex")["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Sex.plot.barh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();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Surv.plot.barh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	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#wykresy słupkowe poziome</a:t>
            </a:r>
          </a:p>
          <a:p>
            <a:endParaRPr lang="pl-PL" sz="18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 seaborn as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może być potrzebna instalacja: pip </a:t>
            </a:r>
            <a:r>
              <a:rPr lang="pl-PL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install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seaborn</a:t>
            </a: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(x=df1["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		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 wykres wiolinowy</a:t>
            </a: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(data=df1, x="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y='sex')</a:t>
            </a:r>
          </a:p>
          <a:p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(data=df1, x="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y='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='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df1.hist()					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#histogram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df1.hist(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column="age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by='sex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bins=10)</a:t>
            </a:r>
          </a:p>
          <a:p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df1.groupby("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")["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().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plot.pie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(figsize=(10,10), 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colors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=["red",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</a:t>
            </a:r>
            <a:r>
              <a:rPr lang="pl-PL" sz="18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blue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					# wykres  kołowy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288677" y="0"/>
            <a:ext cx="8459787" cy="533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Wybrane wykresy - legenda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51520" y="620688"/>
            <a:ext cx="8424936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# dane do wykresów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df1.plot(kind = 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scatter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y = 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x = 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 	# wykres rozrzutu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df1.plot(kind = 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y = 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		# histogram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df1.boxplot(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=['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'], by='sex')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Sex=df1.groupby("sex")["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Sex.plot.barh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(); 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Surv.plot.barh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endParaRPr lang="pl-PL" sz="19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 seaborn as 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# może być potrzebna instalacja: pip </a:t>
            </a:r>
            <a:r>
              <a:rPr lang="pl-PL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install</a:t>
            </a:r>
            <a:r>
              <a:rPr lang="pl-PL" sz="1900" dirty="0">
                <a:latin typeface="Calibri" panose="020F0502020204030204" pitchFamily="34" charset="0"/>
                <a:cs typeface="Calibri" panose="020F0502020204030204" pitchFamily="34" charset="0"/>
              </a:rPr>
              <a:t> seaborn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(x=df1["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(data=df1, x="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y='sex')</a:t>
            </a:r>
          </a:p>
          <a:p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sb.violinplot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(data=df1, x="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y='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='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')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df1.hist()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df1["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df1.hist(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column="age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by='sex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', bins=10)</a:t>
            </a:r>
          </a:p>
          <a:p>
            <a:endParaRPr lang="pl-PL" sz="19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df1.groupby("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")["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pclass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"].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().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plot.pie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(figsize=(10,10), 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colors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=["red", 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green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", "</a:t>
            </a:r>
            <a:r>
              <a:rPr lang="pl-PL" sz="19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blue</a:t>
            </a:r>
            <a:r>
              <a:rPr lang="pl-PL" sz="19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"])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60180" y="6068035"/>
            <a:ext cx="86986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wczyta dane z pliku </a:t>
            </a:r>
            <a:r>
              <a:rPr lang="pl-PL" sz="19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titanic.csv</a:t>
            </a:r>
            <a:r>
              <a:rPr lang="pl-PL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ramki danych </a:t>
            </a:r>
            <a:r>
              <a:rPr lang="pl-PL" sz="19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df</a:t>
            </a:r>
            <a:r>
              <a:rPr lang="pl-PL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przestudiuje działanie programu.</a:t>
            </a:r>
            <a:endParaRPr lang="en-GB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33AA-085E-2F3B-4ADE-2F7C5CF31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06BE10B5-B55F-452A-AFEE-F2FD4C724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10404" y="116632"/>
            <a:ext cx="9238416" cy="6206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Wizualizacja danych w seaborn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C1229B93-59FD-6CB7-DD30-BA41626A9F87}"/>
              </a:ext>
            </a:extLst>
          </p:cNvPr>
          <p:cNvSpPr/>
          <p:nvPr/>
        </p:nvSpPr>
        <p:spPr>
          <a:xfrm>
            <a:off x="333147" y="1043738"/>
            <a:ext cx="82358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800" b="1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seaborn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biblioteka do wizualizacji danych w Pythonie, zbudowana na bazie </a:t>
            </a:r>
            <a:r>
              <a:rPr lang="pl-PL" sz="18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matplotlib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ściśle zintegrowana z </a:t>
            </a:r>
            <a:r>
              <a:rPr lang="pl-PL" sz="1800" i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pandas</a:t>
            </a:r>
          </a:p>
          <a:p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Umożliwia tworzenie wykresów (niebieską czcionką – wybrane metody)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Dane ilościowe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zależności: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scatterplot()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lineplot()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rozkłady: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histplot()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macierze: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heatmap()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regresja: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Dane jakościowe: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boxplot()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violinplot()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stripplot()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swarmplot()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barplot()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2831FA98-DC6A-FEC3-55F3-A25C436DEE7E}"/>
              </a:ext>
            </a:extLst>
          </p:cNvPr>
          <p:cNvSpPr txBox="1"/>
          <p:nvPr/>
        </p:nvSpPr>
        <p:spPr>
          <a:xfrm>
            <a:off x="325609" y="3935479"/>
            <a:ext cx="8366388" cy="214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Heatmap 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(mapa cieplna) to wizualizacja danych, w której wartości liczbowe są przedstawione za pomocą kolorów obrazując intensywność zjawiska.</a:t>
            </a:r>
          </a:p>
          <a:p>
            <a:pPr>
              <a:spcBef>
                <a:spcPts val="300"/>
              </a:spcBef>
            </a:pP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Stripplot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(wykres paskowy) przedstawia surowe, nieagregowane dane numeryczne, w tym w podziale na kategorie, jako punktowy rozrzut wzdłuż jednej osi.</a:t>
            </a:r>
          </a:p>
          <a:p>
            <a:pPr>
              <a:spcBef>
                <a:spcPts val="300"/>
              </a:spcBef>
            </a:pPr>
            <a:r>
              <a:rPr lang="pl-PL" sz="1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Swarmplot</a:t>
            </a:r>
            <a:r>
              <a:rPr lang="pl-PL" sz="1800" dirty="0">
                <a:latin typeface="Calibri" panose="020F0502020204030204" pitchFamily="34" charset="0"/>
                <a:cs typeface="Calibri" panose="020F0502020204030204" pitchFamily="34" charset="0"/>
              </a:rPr>
              <a:t> (wykres roju) przedstawia surowe, nieagregowane dane numeryczne, w tym podziale na kategorie, jako nienakładające się punkty rozrzutu wzdłuż jednej osi.</a:t>
            </a:r>
          </a:p>
          <a:p>
            <a:pPr>
              <a:spcBef>
                <a:spcPts val="300"/>
              </a:spcBef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https://www.kaggle.com/code/suruthi41/swarmplot-seaborn</a:t>
            </a:r>
            <a:endParaRPr lang="pl-PL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0632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6011</TotalTime>
  <Words>1517</Words>
  <Application>Microsoft Office PowerPoint</Application>
  <PresentationFormat>Pokaz na ekranie (4:3)</PresentationFormat>
  <Paragraphs>162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Times New Roman</vt:lpstr>
      <vt:lpstr>Motyw pakietu Office</vt:lpstr>
      <vt:lpstr>Języki programowania – Python Eksploracja danych </vt:lpstr>
      <vt:lpstr>Materiały pomocnicze dla studentów:  https://staff.tu.kielce.pl/spimn/pjp/   Python – Pandas cheat sheet</vt:lpstr>
      <vt:lpstr>Podstawowe statystyki w pandas</vt:lpstr>
      <vt:lpstr>Przykłady obliczeń statystyk w DataFrame</vt:lpstr>
      <vt:lpstr>Wybrane operacje na danych z DataFrame w pandas</vt:lpstr>
      <vt:lpstr>Wizualizacja danych w pandas</vt:lpstr>
      <vt:lpstr>Wybrane wykresy</vt:lpstr>
      <vt:lpstr>Wybrane wykresy - legenda</vt:lpstr>
      <vt:lpstr>Wizualizacja danych w seaborn</vt:lpstr>
      <vt:lpstr>Biblioteka seaborn - przykład</vt:lpstr>
    </vt:vector>
  </TitlesOfParts>
  <Company>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x</dc:creator>
  <cp:lastModifiedBy>Marzena</cp:lastModifiedBy>
  <cp:revision>458</cp:revision>
  <dcterms:created xsi:type="dcterms:W3CDTF">2003-09-30T15:45:46Z</dcterms:created>
  <dcterms:modified xsi:type="dcterms:W3CDTF">2025-12-28T11:44:54Z</dcterms:modified>
</cp:coreProperties>
</file>