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3" r:id="rId3"/>
    <p:sldId id="334" r:id="rId4"/>
    <p:sldId id="298" r:id="rId5"/>
    <p:sldId id="337" r:id="rId6"/>
    <p:sldId id="295" r:id="rId7"/>
    <p:sldId id="303" r:id="rId8"/>
    <p:sldId id="304" r:id="rId9"/>
    <p:sldId id="335" r:id="rId10"/>
    <p:sldId id="336" r:id="rId11"/>
    <p:sldId id="296" r:id="rId12"/>
    <p:sldId id="338" r:id="rId13"/>
    <p:sldId id="297" r:id="rId14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63D"/>
    <a:srgbClr val="FFFF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788" autoAdjust="0"/>
    <p:restoredTop sz="94660"/>
  </p:normalViewPr>
  <p:slideViewPr>
    <p:cSldViewPr>
      <p:cViewPr varScale="1">
        <p:scale>
          <a:sx n="102" d="100"/>
          <a:sy n="102" d="100"/>
        </p:scale>
        <p:origin x="249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2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5F66E37-212A-4EE6-BFD8-9D91C1A1E068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68AF7BC-C367-41F3-9C4C-A91FCF0CE78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8397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B5E8C-1298-4464-B69C-1A7CA7DE3B86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C36CB-2F72-4C58-985D-29F01E49DDB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88E7B-62B1-40D2-B398-0FA3B4470993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C58F8-38BE-4A50-98F8-5A578AB8128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D682C-FE2D-440D-8E09-47BDBD0B1FBD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CBB04-01FA-48D8-804E-FEF7EA4CCC9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37D67-DC73-49BA-937A-66815904A742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0887B-2A78-4406-8601-B7C3287CFB0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0236D-8DDC-432B-8991-0ED55DDA9C11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306FF-4A6A-4A0B-817A-293EB37A08A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FF74-AE8D-4BDF-B597-9FD13D2D8600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DE354-253E-4D65-85E2-6AE8C92866D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D850D-5525-4F45-A1B3-E2D9D2440D26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B438E-2E58-40A9-92A1-70361A2121F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5DA33-0603-49B8-ABA7-F1870A964A17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929B9-EC1A-40D0-9665-C1A7AD0044D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475B2-162F-4B36-A0E2-9F4B5758E01E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4C8CF-8EC2-4006-91E7-0D8EB990B65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7EC9B-BBB7-4939-A310-C820D6265E33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EBBA6-9F53-4A19-B9A0-D7D5CEB8666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55FB0-C34B-4400-B352-7C5AD4BD1119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E6C52-01F9-4642-B53F-B35FDFC0A2E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4FE842-1E4B-40C2-9551-DE418A4AD1AE}" type="datetimeFigureOut">
              <a:rPr lang="pl-PL"/>
              <a:pPr>
                <a:defRPr/>
              </a:pPr>
              <a:t>28.12.2025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3292ED-A219-4523-B4A7-7B58526C213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ytuł 1"/>
          <p:cNvSpPr>
            <a:spLocks noGrp="1"/>
          </p:cNvSpPr>
          <p:nvPr>
            <p:ph type="ctrTitle"/>
          </p:nvPr>
        </p:nvSpPr>
        <p:spPr>
          <a:xfrm>
            <a:off x="381000" y="1295400"/>
            <a:ext cx="8305800" cy="1984375"/>
          </a:xfrm>
        </p:spPr>
        <p:txBody>
          <a:bodyPr/>
          <a:lstStyle/>
          <a:p>
            <a:r>
              <a:rPr lang="pl-PL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Języki programowania – </a:t>
            </a:r>
            <a:r>
              <a:rPr lang="pl-PL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Python</a:t>
            </a:r>
            <a:br>
              <a:rPr lang="pl-PL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Biblioteka Pandas</a:t>
            </a: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3810000"/>
            <a:ext cx="9144000" cy="254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pl-PL" alt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Marzena Nowakowska </a:t>
            </a:r>
          </a:p>
          <a:p>
            <a:pPr algn="ctr">
              <a:spcBef>
                <a:spcPct val="20000"/>
              </a:spcBef>
            </a:pPr>
            <a:r>
              <a:rPr lang="pl-PL" alt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Wydział Zarządzania i Modelowania Komputerowego </a:t>
            </a:r>
            <a:br>
              <a:rPr lang="pl-PL" alt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alt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Politechnika Świętokrzyska</a:t>
            </a:r>
          </a:p>
          <a:p>
            <a:pPr algn="ctr">
              <a:spcBef>
                <a:spcPct val="20000"/>
              </a:spcBef>
            </a:pPr>
            <a:r>
              <a:rPr lang="pl-PL" alt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Budynek C, p. 3.21</a:t>
            </a:r>
          </a:p>
          <a:p>
            <a:pPr algn="ctr">
              <a:spcBef>
                <a:spcPct val="20000"/>
              </a:spcBef>
            </a:pPr>
            <a:r>
              <a:rPr lang="pl-PL" alt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spimn@tu.kielce.pl</a:t>
            </a:r>
            <a:endParaRPr lang="pl-PL" alt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E2AA2-64AF-D3F9-F5F5-8CC9527A0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E49D7009-1C7E-6501-3F41-6F0392A607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29109"/>
          </a:xfrm>
        </p:spPr>
        <p:txBody>
          <a:bodyPr rtlCol="0">
            <a:noAutofit/>
          </a:bodyPr>
          <a:lstStyle/>
          <a:p>
            <a:pPr fontAlgn="auto">
              <a:lnSpc>
                <a:spcPts val="3000"/>
              </a:lnSpc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+mn-lt"/>
              </a:rPr>
              <a:t>Rozwiązanie dopisania ramki danych</a:t>
            </a:r>
            <a:br>
              <a:rPr lang="pl-PL" sz="3200" b="1" dirty="0">
                <a:solidFill>
                  <a:srgbClr val="C00000"/>
                </a:solidFill>
                <a:latin typeface="+mn-lt"/>
              </a:rPr>
            </a:br>
            <a:r>
              <a:rPr lang="pl-PL" sz="3200" b="1" dirty="0">
                <a:solidFill>
                  <a:srgbClr val="C00000"/>
                </a:solidFill>
                <a:latin typeface="+mn-lt"/>
              </a:rPr>
              <a:t>do pliku Excela - podanie nazwy dołączanego arkusza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35376602-2B61-3FD3-2033-E7A253D33ABE}"/>
              </a:ext>
            </a:extLst>
          </p:cNvPr>
          <p:cNvSpPr/>
          <p:nvPr/>
        </p:nvSpPr>
        <p:spPr>
          <a:xfrm>
            <a:off x="304800" y="1219200"/>
            <a:ext cx="8456899" cy="4873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  <a:spcAft>
                <a:spcPts val="0"/>
              </a:spcAft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import pandas as pd</a:t>
            </a:r>
          </a:p>
          <a:p>
            <a:pPr>
              <a:lnSpc>
                <a:spcPts val="2500"/>
              </a:lnSpc>
              <a:spcAft>
                <a:spcPts val="0"/>
              </a:spcAft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# Nazwa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pliku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Excela</a:t>
            </a: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>
              <a:lnSpc>
                <a:spcPts val="2500"/>
              </a:lnSpc>
              <a:spcAft>
                <a:spcPts val="0"/>
              </a:spcAft>
            </a:pPr>
            <a:r>
              <a:rPr lang="pl-PL" sz="1900" dirty="0">
                <a:solidFill>
                  <a:srgbClr val="0000FF"/>
                </a:solidFill>
                <a:latin typeface="+mn-lt"/>
              </a:rPr>
              <a:t>plik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 = "Skoroszyt.xlsx"</a:t>
            </a:r>
          </a:p>
          <a:p>
            <a:pPr>
              <a:lnSpc>
                <a:spcPts val="2500"/>
              </a:lnSpc>
              <a:spcAft>
                <a:spcPts val="0"/>
              </a:spcAft>
            </a:pP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>
              <a:lnSpc>
                <a:spcPts val="2500"/>
              </a:lnSpc>
              <a:spcAft>
                <a:spcPts val="0"/>
              </a:spcAft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# Nazwa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nowego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arkusza</a:t>
            </a: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>
              <a:lnSpc>
                <a:spcPts val="2500"/>
              </a:lnSpc>
              <a:spcAft>
                <a:spcPts val="0"/>
              </a:spcAft>
            </a:pPr>
            <a:r>
              <a:rPr lang="pl-PL" sz="1900" dirty="0">
                <a:solidFill>
                  <a:srgbClr val="0000FF"/>
                </a:solidFill>
                <a:latin typeface="+mn-lt"/>
              </a:rPr>
              <a:t>arkusz 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= "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Ramka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"</a:t>
            </a:r>
          </a:p>
          <a:p>
            <a:pPr>
              <a:lnSpc>
                <a:spcPts val="2500"/>
              </a:lnSpc>
              <a:spcAft>
                <a:spcPts val="0"/>
              </a:spcAft>
            </a:pP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>
              <a:lnSpc>
                <a:spcPts val="2500"/>
              </a:lnSpc>
              <a:spcAft>
                <a:spcPts val="0"/>
              </a:spcAft>
            </a:pPr>
            <a:r>
              <a:rPr lang="en-US" sz="1900" dirty="0" err="1">
                <a:solidFill>
                  <a:srgbClr val="0000FF"/>
                </a:solidFill>
                <a:latin typeface="+mn-lt"/>
              </a:rPr>
              <a:t>dfs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 =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pd.DataFrame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({</a:t>
            </a:r>
          </a:p>
          <a:p>
            <a:pPr>
              <a:lnSpc>
                <a:spcPts val="2500"/>
              </a:lnSpc>
              <a:spcAft>
                <a:spcPts val="0"/>
              </a:spcAft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    "name": ["Anna", "Bartek", "Celina"],</a:t>
            </a:r>
          </a:p>
          <a:p>
            <a:pPr>
              <a:lnSpc>
                <a:spcPts val="2500"/>
              </a:lnSpc>
              <a:spcAft>
                <a:spcPts val="0"/>
              </a:spcAft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    "age": [25, 30, 22]</a:t>
            </a:r>
          </a:p>
          <a:p>
            <a:pPr>
              <a:lnSpc>
                <a:spcPts val="2500"/>
              </a:lnSpc>
              <a:spcAft>
                <a:spcPts val="0"/>
              </a:spcAft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})</a:t>
            </a:r>
          </a:p>
          <a:p>
            <a:pPr>
              <a:lnSpc>
                <a:spcPts val="2500"/>
              </a:lnSpc>
              <a:spcAft>
                <a:spcPts val="0"/>
              </a:spcAft>
            </a:pP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>
              <a:lnSpc>
                <a:spcPts val="2500"/>
              </a:lnSpc>
              <a:spcAft>
                <a:spcPts val="0"/>
              </a:spcAft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#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Zapis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 do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nowego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arkusza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 w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istniejącym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pliku</a:t>
            </a: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>
              <a:lnSpc>
                <a:spcPts val="2500"/>
              </a:lnSpc>
              <a:spcAft>
                <a:spcPts val="0"/>
              </a:spcAft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with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pd.ExcelWriter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(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plik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, mode="a",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if_sheet_exists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="new") as writer:</a:t>
            </a:r>
          </a:p>
          <a:p>
            <a:pPr>
              <a:lnSpc>
                <a:spcPts val="2500"/>
              </a:lnSpc>
              <a:spcAft>
                <a:spcPts val="0"/>
              </a:spcAft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   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dfs.to_excel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(writer,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sheet_name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=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 arkusz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, index=False)</a:t>
            </a:r>
            <a:endParaRPr lang="pl-PL" sz="1900" dirty="0">
              <a:solidFill>
                <a:srgbClr val="0000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98721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379413" y="228600"/>
            <a:ext cx="8459787" cy="533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+mn-lt"/>
              </a:rPr>
              <a:t>Pętla po ramce danych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575556" y="762000"/>
            <a:ext cx="799288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900" dirty="0">
              <a:latin typeface="+mn-lt"/>
            </a:endParaRPr>
          </a:p>
          <a:p>
            <a:r>
              <a:rPr lang="pl-PL" sz="1900" dirty="0">
                <a:solidFill>
                  <a:srgbClr val="0000FF"/>
                </a:solidFill>
                <a:latin typeface="+mn-lt"/>
              </a:rPr>
              <a:t>d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f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 = 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pd.read_excel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("titanic.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xlsx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")</a:t>
            </a:r>
            <a:endParaRPr lang="pl-PL" sz="1900" dirty="0">
              <a:solidFill>
                <a:srgbClr val="0000FF"/>
              </a:solidFill>
              <a:latin typeface="+mn-lt"/>
            </a:endParaRPr>
          </a:p>
          <a:p>
            <a:endParaRPr lang="pl-PL" sz="1900" dirty="0">
              <a:solidFill>
                <a:srgbClr val="0000FF"/>
              </a:solidFill>
              <a:latin typeface="+mn-lt"/>
            </a:endParaRPr>
          </a:p>
          <a:p>
            <a:r>
              <a:rPr lang="pl-PL" sz="1900" dirty="0">
                <a:latin typeface="+mn-lt"/>
              </a:rPr>
              <a:t>Pętla po ramce danych z wykorzystaniem atrybutu </a:t>
            </a:r>
            <a:r>
              <a:rPr lang="pl-PL" sz="1900" i="1" dirty="0">
                <a:latin typeface="+mn-lt"/>
              </a:rPr>
              <a:t>index </a:t>
            </a:r>
            <a:r>
              <a:rPr lang="pl-PL" sz="1900" dirty="0">
                <a:latin typeface="+mn-lt"/>
              </a:rPr>
              <a:t>(id wierszy)</a:t>
            </a:r>
          </a:p>
          <a:p>
            <a:r>
              <a:rPr lang="pl-PL" sz="1900" dirty="0">
                <a:solidFill>
                  <a:srgbClr val="0000FF"/>
                </a:solidFill>
                <a:latin typeface="+mn-lt"/>
              </a:rPr>
              <a:t>for ind in 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df.index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: </a:t>
            </a:r>
          </a:p>
          <a:p>
            <a:r>
              <a:rPr lang="pl-PL" sz="1900" dirty="0">
                <a:solidFill>
                  <a:srgbClr val="0000FF"/>
                </a:solidFill>
                <a:latin typeface="+mn-lt"/>
              </a:rPr>
              <a:t>	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print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(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df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['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name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'][ind], 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df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['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age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'][ind])</a:t>
            </a:r>
          </a:p>
          <a:p>
            <a:r>
              <a:rPr lang="pl-PL" sz="1900" dirty="0">
                <a:latin typeface="+mn-lt"/>
              </a:rPr>
              <a:t>    </a:t>
            </a:r>
          </a:p>
          <a:p>
            <a:r>
              <a:rPr lang="pl-PL" sz="1900" dirty="0">
                <a:latin typeface="+mn-lt"/>
              </a:rPr>
              <a:t>Pętla po ramce danych z wykorzystaniem metody </a:t>
            </a:r>
            <a:r>
              <a:rPr lang="pl-PL" sz="1900" i="1" dirty="0">
                <a:latin typeface="+mn-lt"/>
              </a:rPr>
              <a:t>iterrows </a:t>
            </a:r>
            <a:r>
              <a:rPr lang="pl-PL" sz="1900" dirty="0">
                <a:latin typeface="+mn-lt"/>
              </a:rPr>
              <a:t>(zwraca </a:t>
            </a:r>
            <a:r>
              <a:rPr lang="pl-PL" sz="1900" i="1" dirty="0">
                <a:latin typeface="+mn-lt"/>
              </a:rPr>
              <a:t>Series</a:t>
            </a:r>
            <a:r>
              <a:rPr lang="pl-PL" sz="1900" dirty="0">
                <a:latin typeface="+mn-lt"/>
              </a:rPr>
              <a:t> dla każdego wiersza ramki); iterowanie po wierszach</a:t>
            </a:r>
          </a:p>
          <a:p>
            <a:r>
              <a:rPr lang="pl-PL" sz="1900" dirty="0">
                <a:solidFill>
                  <a:srgbClr val="0000FF"/>
                </a:solidFill>
                <a:latin typeface="+mn-lt"/>
              </a:rPr>
              <a:t>for index, 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row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 in 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df.iterrows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():</a:t>
            </a:r>
          </a:p>
          <a:p>
            <a:r>
              <a:rPr lang="pl-PL" sz="1900" dirty="0">
                <a:solidFill>
                  <a:srgbClr val="0000FF"/>
                </a:solidFill>
                <a:latin typeface="+mn-lt"/>
              </a:rPr>
              <a:t>    	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print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(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row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["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name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"], 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row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["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age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"])</a:t>
            </a:r>
          </a:p>
          <a:p>
            <a:endParaRPr lang="pl-PL" sz="1900" dirty="0">
              <a:solidFill>
                <a:srgbClr val="0000FF"/>
              </a:solidFill>
              <a:latin typeface="+mn-lt"/>
            </a:endParaRPr>
          </a:p>
          <a:p>
            <a:r>
              <a:rPr lang="en-US" sz="1900" dirty="0">
                <a:latin typeface="+mn-lt"/>
              </a:rPr>
              <a:t>metoda 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df.iterrows() </a:t>
            </a:r>
            <a:r>
              <a:rPr lang="en-US" sz="1900" dirty="0">
                <a:latin typeface="+mn-lt"/>
              </a:rPr>
              <a:t>zwraca kolejne pary 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(index, row)</a:t>
            </a:r>
            <a:r>
              <a:rPr lang="en-US" sz="1900" dirty="0">
                <a:latin typeface="+mn-lt"/>
              </a:rPr>
              <a:t>, gdzie:</a:t>
            </a:r>
          </a:p>
          <a:p>
            <a:pPr lvl="1"/>
            <a:r>
              <a:rPr lang="en-US" sz="1900" dirty="0">
                <a:solidFill>
                  <a:srgbClr val="0000FF"/>
                </a:solidFill>
                <a:latin typeface="+mn-lt"/>
              </a:rPr>
              <a:t>index</a:t>
            </a:r>
            <a:r>
              <a:rPr lang="en-US" sz="1900" dirty="0">
                <a:latin typeface="+mn-lt"/>
              </a:rPr>
              <a:t> </a:t>
            </a:r>
            <a:r>
              <a:rPr lang="pl-PL" sz="1900" dirty="0">
                <a:latin typeface="+mn-lt"/>
                <a:sym typeface="Wingdings" panose="05000000000000000000" pitchFamily="2" charset="2"/>
              </a:rPr>
              <a:t></a:t>
            </a:r>
            <a:r>
              <a:rPr lang="en-US" sz="1900" dirty="0">
                <a:latin typeface="+mn-lt"/>
              </a:rPr>
              <a:t> to etykieta (inde</a:t>
            </a:r>
            <a:r>
              <a:rPr lang="pl-PL" sz="1900" dirty="0">
                <a:latin typeface="+mn-lt"/>
              </a:rPr>
              <a:t>ks</a:t>
            </a:r>
            <a:r>
              <a:rPr lang="en-US" sz="1900" dirty="0">
                <a:latin typeface="+mn-lt"/>
              </a:rPr>
              <a:t>) wiersza z </a:t>
            </a:r>
            <a:r>
              <a:rPr lang="pl-PL" sz="1900" dirty="0">
                <a:latin typeface="+mn-lt"/>
              </a:rPr>
              <a:t>ramki danych</a:t>
            </a:r>
            <a:endParaRPr lang="en-US" sz="1900" dirty="0">
              <a:latin typeface="+mn-lt"/>
            </a:endParaRPr>
          </a:p>
          <a:p>
            <a:pPr lvl="1"/>
            <a:r>
              <a:rPr lang="en-US" sz="1900" dirty="0">
                <a:solidFill>
                  <a:srgbClr val="0000FF"/>
                </a:solidFill>
                <a:latin typeface="+mn-lt"/>
              </a:rPr>
              <a:t>row</a:t>
            </a:r>
            <a:r>
              <a:rPr lang="en-US" sz="1900" dirty="0">
                <a:latin typeface="+mn-lt"/>
              </a:rPr>
              <a:t> </a:t>
            </a:r>
            <a:r>
              <a:rPr lang="pl-PL" sz="1900" dirty="0">
                <a:latin typeface="+mn-lt"/>
                <a:sym typeface="Wingdings" panose="05000000000000000000" pitchFamily="2" charset="2"/>
              </a:rPr>
              <a:t></a:t>
            </a:r>
            <a:r>
              <a:rPr lang="en-US" sz="1900" dirty="0">
                <a:latin typeface="+mn-lt"/>
              </a:rPr>
              <a:t> to obiekt typu pandas.Series, który zawiera dane z tego wiersza</a:t>
            </a:r>
            <a:r>
              <a:rPr lang="pl-PL" sz="1900" dirty="0">
                <a:latin typeface="+mn-lt"/>
              </a:rPr>
              <a:t> (analogia do wiersza w tabeli </a:t>
            </a:r>
            <a:r>
              <a:rPr lang="pl-PL" sz="1900" dirty="0">
                <a:latin typeface="+mn-lt"/>
                <a:sym typeface="Wingdings" panose="05000000000000000000" pitchFamily="2" charset="2"/>
              </a:rPr>
              <a:t>bazy danych; </a:t>
            </a:r>
            <a:r>
              <a:rPr lang="pl-PL" sz="1900" dirty="0">
                <a:latin typeface="+mn-lt"/>
              </a:rPr>
              <a:t>dostęp do elementów tego wiersza jest poprzez nazwy kolumn)</a:t>
            </a:r>
            <a:endParaRPr lang="en-US" sz="1900" dirty="0">
              <a:latin typeface="+mn-lt"/>
            </a:endParaRPr>
          </a:p>
          <a:p>
            <a:endParaRPr lang="pl-PL" sz="1900" dirty="0">
              <a:latin typeface="+mn-lt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131ED450-2648-B781-BD21-0AD62A7F914C}"/>
              </a:ext>
            </a:extLst>
          </p:cNvPr>
          <p:cNvSpPr txBox="1"/>
          <p:nvPr/>
        </p:nvSpPr>
        <p:spPr>
          <a:xfrm>
            <a:off x="5029200" y="6130565"/>
            <a:ext cx="2971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C00000"/>
                </a:solidFill>
                <a:latin typeface="+mn-lt"/>
              </a:rPr>
              <a:t>Demo: 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Zad_06b-Titanic.py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D97A3E-AE58-878A-B0FF-9C79981E0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41" y="228600"/>
            <a:ext cx="8229600" cy="563562"/>
          </a:xfrm>
        </p:spPr>
        <p:txBody>
          <a:bodyPr/>
          <a:lstStyle/>
          <a:p>
            <a:r>
              <a:rPr lang="pl-PL" sz="3200" b="1" dirty="0">
                <a:solidFill>
                  <a:srgbClr val="C00000"/>
                </a:solidFill>
                <a:latin typeface="+mn-lt"/>
              </a:rPr>
              <a:t>Trasa </a:t>
            </a:r>
            <a:r>
              <a:rPr lang="pl-PL" sz="3200" b="1" dirty="0" err="1">
                <a:solidFill>
                  <a:srgbClr val="C00000"/>
                </a:solidFill>
                <a:latin typeface="+mn-lt"/>
              </a:rPr>
              <a:t>Titanica</a:t>
            </a:r>
            <a:endParaRPr lang="en-US" sz="3200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71AB6D9B-60CC-4319-4FC8-117F46E8F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577" y="1066800"/>
            <a:ext cx="8350846" cy="4419600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59E527BC-CA9F-0058-B1FF-97DC91A690C2}"/>
              </a:ext>
            </a:extLst>
          </p:cNvPr>
          <p:cNvSpPr txBox="1"/>
          <p:nvPr/>
        </p:nvSpPr>
        <p:spPr>
          <a:xfrm>
            <a:off x="1478267" y="5799841"/>
            <a:ext cx="5993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Katastrofę przeżyło 710 (32%) pasażerów spośród 2 224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082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288677" y="0"/>
            <a:ext cx="8459787" cy="533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Zbiór danych </a:t>
            </a:r>
            <a:r>
              <a:rPr lang="pl-PL" sz="3200" b="1" i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titanic</a:t>
            </a:r>
            <a:endParaRPr lang="pl-PL" sz="3200" b="1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455185" y="685800"/>
            <a:ext cx="8424936" cy="487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l-PL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https://analityk.edu.pl/zbior-danych-titanic-analiza-w-python/#google_vignette</a:t>
            </a:r>
          </a:p>
          <a:p>
            <a:r>
              <a:rPr lang="pl-PL" u="sng" dirty="0">
                <a:latin typeface="Calibri" panose="020F0502020204030204" pitchFamily="34" charset="0"/>
                <a:cs typeface="Calibri" panose="020F0502020204030204" pitchFamily="34" charset="0"/>
              </a:rPr>
              <a:t>Opis zbioru danych o pasażerach Titanica</a:t>
            </a:r>
          </a:p>
          <a:p>
            <a:pPr lvl="0"/>
            <a:r>
              <a:rPr lang="pl-PL" b="1" dirty="0" err="1"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czy pasażer przeżył (1-tak, 0-nie)</a:t>
            </a:r>
          </a:p>
          <a:p>
            <a:pPr lvl="0"/>
            <a:r>
              <a:rPr lang="pl-PL" b="1" dirty="0" err="1">
                <a:latin typeface="Calibri" panose="020F0502020204030204" pitchFamily="34" charset="0"/>
                <a:cs typeface="Calibri" panose="020F0502020204030204" pitchFamily="34" charset="0"/>
              </a:rPr>
              <a:t>class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klasa, którą podróżował (1-najlepsza)</a:t>
            </a:r>
          </a:p>
          <a:p>
            <a:pPr lvl="0"/>
            <a:r>
              <a:rPr lang="pl-PL" b="1" dirty="0" err="1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imię, nazwisko</a:t>
            </a:r>
          </a:p>
          <a:p>
            <a:pPr lvl="0"/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sex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płeć</a:t>
            </a:r>
          </a:p>
          <a:p>
            <a:pPr lvl="0"/>
            <a:r>
              <a:rPr lang="pl-PL" b="1" dirty="0" err="1"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wiek</a:t>
            </a:r>
          </a:p>
          <a:p>
            <a:pPr lvl="0"/>
            <a:r>
              <a:rPr lang="pl-PL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sibsp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</a:t>
            </a:r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Number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Siblings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(liczba rodzeństwa)/</a:t>
            </a:r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Spouses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Aboard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(Małżonkowie na pokładzie)</a:t>
            </a:r>
          </a:p>
          <a:p>
            <a:pPr lvl="0"/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parch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liczba dzieci lub rodziców</a:t>
            </a:r>
          </a:p>
          <a:p>
            <a:pPr lvl="0"/>
            <a:r>
              <a:rPr lang="pl-PL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ticket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numer biletu</a:t>
            </a:r>
          </a:p>
          <a:p>
            <a:pPr lvl="0"/>
            <a:r>
              <a:rPr lang="pl-PL" b="1" dirty="0" err="1">
                <a:latin typeface="Calibri" panose="020F0502020204030204" pitchFamily="34" charset="0"/>
                <a:cs typeface="Calibri" panose="020F0502020204030204" pitchFamily="34" charset="0"/>
              </a:rPr>
              <a:t>fare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cena biletu</a:t>
            </a:r>
          </a:p>
          <a:p>
            <a:pPr lvl="0"/>
            <a:r>
              <a:rPr lang="pl-PL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cabin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numer kajuty</a:t>
            </a:r>
          </a:p>
          <a:p>
            <a:pPr lvl="0"/>
            <a:r>
              <a:rPr lang="pl-PL" b="1" dirty="0" err="1">
                <a:latin typeface="Calibri" panose="020F0502020204030204" pitchFamily="34" charset="0"/>
                <a:cs typeface="Calibri" panose="020F0502020204030204" pitchFamily="34" charset="0"/>
              </a:rPr>
              <a:t>embarked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port, w którym osoba wsiadła na pokład (S = </a:t>
            </a:r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Southampton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; C = Cherbourg; Q = </a:t>
            </a:r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Queenstown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/>
            <a:r>
              <a:rPr lang="pl-PL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boat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numer łódki, </a:t>
            </a:r>
            <a:r>
              <a:rPr lang="pl-PL">
                <a:latin typeface="Calibri" panose="020F0502020204030204" pitchFamily="34" charset="0"/>
                <a:cs typeface="Calibri" panose="020F0502020204030204" pitchFamily="34" charset="0"/>
              </a:rPr>
              <a:t>którą osoba się ewakuowała</a:t>
            </a: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l-PL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body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– numer identyfikacyjny znalezionego ciała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1522946" y="5961474"/>
            <a:ext cx="5560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Dygresja. Wartości logiczne mają odpowiedniki liczbowe: </a:t>
            </a:r>
          </a:p>
          <a:p>
            <a:r>
              <a:rPr lang="pl-PL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pl-PL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  <a:r>
              <a:rPr lang="pl-PL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0 oraz </a:t>
            </a:r>
            <a:r>
              <a:rPr lang="pl-PL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True</a:t>
            </a:r>
            <a:r>
              <a:rPr lang="pl-PL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1</a:t>
            </a:r>
            <a:endParaRPr lang="pl-PL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144000" cy="43279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600" b="1" dirty="0">
                <a:solidFill>
                  <a:srgbClr val="CC0000"/>
                </a:solidFill>
                <a:latin typeface="+mn-lt"/>
              </a:rPr>
              <a:t>Informacja podstawowa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23056" y="775792"/>
            <a:ext cx="8497887" cy="5472608"/>
          </a:xfrm>
        </p:spPr>
        <p:txBody>
          <a:bodyPr rtlCol="0">
            <a:normAutofit fontScale="92500" lnSpcReduction="20000"/>
          </a:bodyPr>
          <a:lstStyle/>
          <a:p>
            <a:pPr marL="0" indent="0">
              <a:buNone/>
            </a:pPr>
            <a:r>
              <a:rPr lang="pl-PL" sz="2400" dirty="0"/>
              <a:t>Moduł (pakiet, biblioteka) </a:t>
            </a:r>
            <a:r>
              <a:rPr lang="pl-PL" sz="2400" b="1" dirty="0"/>
              <a:t>Pandas</a:t>
            </a:r>
            <a:r>
              <a:rPr lang="pl-PL" sz="2400" dirty="0"/>
              <a:t> pracuje głównie ze strukturami tabelarycznymi, które mogą zawierać dane różnych typów. Należy go zaimportować, aby móc korzystać z jej zasobów, </a:t>
            </a:r>
            <a:r>
              <a:rPr lang="pl-PL" sz="2400" dirty="0" err="1"/>
              <a:t>np</a:t>
            </a:r>
            <a:r>
              <a:rPr lang="pl-PL" sz="2400" dirty="0"/>
              <a:t>:</a:t>
            </a:r>
          </a:p>
          <a:p>
            <a:pPr marL="539750" indent="0">
              <a:buNone/>
            </a:pPr>
            <a:r>
              <a:rPr lang="pl-PL" sz="2400" dirty="0">
                <a:solidFill>
                  <a:srgbClr val="0000FF"/>
                </a:solidFill>
              </a:rPr>
              <a:t>import pandas as </a:t>
            </a:r>
            <a:r>
              <a:rPr lang="pl-PL" sz="2400" dirty="0" err="1">
                <a:solidFill>
                  <a:srgbClr val="0000FF"/>
                </a:solidFill>
              </a:rPr>
              <a:t>pd</a:t>
            </a:r>
            <a:r>
              <a:rPr lang="pl-PL" sz="2400" dirty="0">
                <a:solidFill>
                  <a:srgbClr val="0000FF"/>
                </a:solidFill>
              </a:rPr>
              <a:t>	# częstsze, odwołanie: </a:t>
            </a:r>
            <a:r>
              <a:rPr lang="pl-PL" sz="2400" dirty="0" err="1">
                <a:solidFill>
                  <a:srgbClr val="0000FF"/>
                </a:solidFill>
              </a:rPr>
              <a:t>pd.funkcja</a:t>
            </a:r>
            <a:r>
              <a:rPr lang="pl-PL" sz="2400" dirty="0">
                <a:solidFill>
                  <a:srgbClr val="0000FF"/>
                </a:solidFill>
              </a:rPr>
              <a:t>()</a:t>
            </a:r>
            <a:endParaRPr lang="en-US" sz="24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pl-PL" sz="2400" dirty="0"/>
              <a:t>Pandas zapewnia dostęp do danych (wykorzystywanych w analityce) o typach:</a:t>
            </a:r>
          </a:p>
          <a:p>
            <a:r>
              <a:rPr lang="pl-PL" sz="2400" b="1" dirty="0">
                <a:solidFill>
                  <a:srgbClr val="0000FF"/>
                </a:solidFill>
              </a:rPr>
              <a:t>Series</a:t>
            </a:r>
            <a:r>
              <a:rPr lang="pl-PL" sz="2400" dirty="0"/>
              <a:t> (szereg, seria) dla danych jednowymiarowych </a:t>
            </a:r>
          </a:p>
          <a:p>
            <a:r>
              <a:rPr lang="pl-PL" sz="2400" b="1" dirty="0" err="1">
                <a:solidFill>
                  <a:srgbClr val="0000FF"/>
                </a:solidFill>
              </a:rPr>
              <a:t>DataFrame</a:t>
            </a:r>
            <a:r>
              <a:rPr lang="pl-PL" sz="2400" dirty="0"/>
              <a:t>  (ramka danych) dla wielowymiarowych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Każdy obiekt ww. typu definiuje obiekt, który jest kontenerem i może zawierać dane różnych typów. Jednak zaleca się zachowanie unifikacji; dla ramki danych w obrębie każdej kolumny.</a:t>
            </a:r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r>
              <a:rPr lang="pl-PL" sz="2400" b="1" dirty="0"/>
              <a:t>Uwaga: może istnieć potrzeba instalacji biblioteki, co można zrealizować z wykorzystaniem programu pip w oknie konsoli </a:t>
            </a:r>
            <a:r>
              <a:rPr lang="pl-PL" sz="2400" b="1" dirty="0" err="1"/>
              <a:t>Spydera</a:t>
            </a:r>
            <a:r>
              <a:rPr lang="pl-PL" sz="2400" b="1" dirty="0"/>
              <a:t>:</a:t>
            </a:r>
          </a:p>
          <a:p>
            <a:pPr marL="0" indent="0">
              <a:buNone/>
            </a:pPr>
            <a:r>
              <a:rPr lang="pl-PL" sz="2400" b="1" dirty="0"/>
              <a:t>	</a:t>
            </a:r>
            <a:r>
              <a:rPr lang="pl-PL" sz="2400" b="1" dirty="0">
                <a:solidFill>
                  <a:srgbClr val="0000FF"/>
                </a:solidFill>
              </a:rPr>
              <a:t>pip </a:t>
            </a:r>
            <a:r>
              <a:rPr lang="pl-PL" sz="2400" b="1" dirty="0" err="1">
                <a:solidFill>
                  <a:srgbClr val="0000FF"/>
                </a:solidFill>
              </a:rPr>
              <a:t>install</a:t>
            </a:r>
            <a:r>
              <a:rPr lang="pl-PL" sz="2400" b="1" dirty="0">
                <a:solidFill>
                  <a:srgbClr val="0000FF"/>
                </a:solidFill>
              </a:rPr>
              <a:t> pandas</a:t>
            </a:r>
            <a:endParaRPr lang="pl-PL" sz="2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D3E3E-64C7-AA8B-F49B-CB4778038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452C2F33-461D-7321-D971-EE525F4407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33818"/>
            <a:ext cx="8459787" cy="533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+mn-lt"/>
              </a:rPr>
              <a:t>Obiekt </a:t>
            </a:r>
            <a:r>
              <a:rPr lang="pl-PL" sz="3200" b="1" i="1" dirty="0">
                <a:solidFill>
                  <a:srgbClr val="C00000"/>
                </a:solidFill>
                <a:latin typeface="+mn-lt"/>
              </a:rPr>
              <a:t>Series </a:t>
            </a:r>
            <a:r>
              <a:rPr lang="pl-PL" sz="3200" b="1" dirty="0">
                <a:solidFill>
                  <a:srgbClr val="C00000"/>
                </a:solidFill>
                <a:latin typeface="+mn-lt"/>
              </a:rPr>
              <a:t>w Pandas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CCA35E1-5525-49F3-912B-DC90EDDAA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6236254"/>
            <a:ext cx="121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dirty="0"/>
              <a:t>s1[0] </a:t>
            </a:r>
            <a:r>
              <a:rPr lang="pl-PL" dirty="0">
                <a:sym typeface="Wingdings" pitchFamily="2" charset="2"/>
              </a:rPr>
              <a:t> 1 </a:t>
            </a:r>
            <a:endParaRPr lang="pl-PL" dirty="0">
              <a:solidFill>
                <a:srgbClr val="0000FF"/>
              </a:solidFill>
              <a:latin typeface="+mn-lt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42314246-3E0C-12CD-0289-76D72D531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4431" y="4422742"/>
            <a:ext cx="864096" cy="1410270"/>
          </a:xfrm>
          <a:prstGeom prst="rect">
            <a:avLst/>
          </a:prstGeom>
          <a:noFill/>
          <a:ln w="9525">
            <a:solidFill>
              <a:schemeClr val="bg2">
                <a:lumMod val="25000"/>
              </a:schemeClr>
            </a:solidFill>
            <a:miter lim="800000"/>
            <a:headEnd/>
            <a:tailEnd/>
          </a:ln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2BB3CF5E-BCDB-12DA-1F60-8FCD9C64D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2357" y="4419600"/>
            <a:ext cx="2520280" cy="700552"/>
          </a:xfrm>
          <a:prstGeom prst="rect">
            <a:avLst/>
          </a:prstGeom>
          <a:noFill/>
          <a:ln w="9525">
            <a:solidFill>
              <a:schemeClr val="bg2">
                <a:lumMod val="25000"/>
              </a:schemeClr>
            </a:solidFill>
            <a:miter lim="800000"/>
            <a:headEnd/>
            <a:tailEnd/>
          </a:ln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0B5115E3-A165-1F1F-4AF0-9DA50724AE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5400" y="4419600"/>
            <a:ext cx="1814823" cy="1779923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58E7C10-05F4-C96B-EC4D-AFE49BF9B8A3}"/>
              </a:ext>
            </a:extLst>
          </p:cNvPr>
          <p:cNvSpPr txBox="1"/>
          <p:nvPr/>
        </p:nvSpPr>
        <p:spPr>
          <a:xfrm>
            <a:off x="5206034" y="6276060"/>
            <a:ext cx="16135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dirty="0">
                <a:sym typeface="Wingdings" pitchFamily="2" charset="2"/>
              </a:rPr>
              <a:t>s3[‘g']   5</a:t>
            </a: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DBB660D6-F108-A825-5032-998DC9772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4493" y="6256879"/>
            <a:ext cx="25155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dirty="0"/>
              <a:t>s2[0] </a:t>
            </a:r>
            <a:r>
              <a:rPr lang="pl-PL" dirty="0">
                <a:sym typeface="Wingdings" pitchFamily="2" charset="2"/>
              </a:rPr>
              <a:t> [1, 3.2, 0.1, 2] </a:t>
            </a:r>
            <a:endParaRPr lang="pl-PL" dirty="0">
              <a:solidFill>
                <a:srgbClr val="0000FF"/>
              </a:solidFill>
              <a:latin typeface="+mn-lt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E38D3D1-6831-63BF-B971-C36B6A564789}"/>
              </a:ext>
            </a:extLst>
          </p:cNvPr>
          <p:cNvSpPr txBox="1"/>
          <p:nvPr/>
        </p:nvSpPr>
        <p:spPr>
          <a:xfrm>
            <a:off x="263950" y="665133"/>
            <a:ext cx="8701726" cy="3570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latin typeface="+mn-lt"/>
              </a:rPr>
              <a:t>Pandas Series</a:t>
            </a:r>
            <a:r>
              <a:rPr lang="pl-PL" dirty="0">
                <a:latin typeface="+mn-lt"/>
              </a:rPr>
              <a:t> (seria) to </a:t>
            </a:r>
            <a:r>
              <a:rPr lang="pl-PL" b="1" dirty="0">
                <a:latin typeface="+mn-lt"/>
              </a:rPr>
              <a:t>jednowymiarowa struktura danych</a:t>
            </a:r>
            <a:r>
              <a:rPr lang="pl-PL" dirty="0">
                <a:latin typeface="+mn-lt"/>
              </a:rPr>
              <a:t>, podobna do kolumny w tabeli. Najważniejsze cechy: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</a:rPr>
              <a:t>przechowuje dane jednego wymiaru (np. liczby, teksty, daty),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</a:rPr>
              <a:t>ma indeks, którego wartości identyfikują każdy element serii danych (liczby całkowite od zera),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</a:rPr>
              <a:t>pozwala wykonywać operacje matematyczne i analizy,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</a:rPr>
              <a:t>jest podstawowym budulcem obiektu </a:t>
            </a:r>
            <a:r>
              <a:rPr lang="pl-PL" dirty="0" err="1">
                <a:latin typeface="+mn-lt"/>
              </a:rPr>
              <a:t>DataFrame</a:t>
            </a:r>
            <a:r>
              <a:rPr lang="pl-PL" dirty="0">
                <a:latin typeface="+mn-lt"/>
              </a:rPr>
              <a:t> (który składa się z wielu Series).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pl-PL" dirty="0">
                <a:latin typeface="+mn-lt"/>
              </a:rPr>
              <a:t>Przykłady tworzenia serii danych</a:t>
            </a:r>
          </a:p>
          <a:p>
            <a:pPr marL="0" indent="0">
              <a:spcAft>
                <a:spcPts val="0"/>
              </a:spcAft>
              <a:buNone/>
            </a:pPr>
            <a:r>
              <a:rPr lang="pl-PL" dirty="0">
                <a:solidFill>
                  <a:srgbClr val="0000FF"/>
                </a:solidFill>
                <a:latin typeface="+mn-lt"/>
              </a:rPr>
              <a:t>import pandas as </a:t>
            </a:r>
            <a:r>
              <a:rPr lang="pl-PL" dirty="0" err="1">
                <a:solidFill>
                  <a:srgbClr val="0000FF"/>
                </a:solidFill>
                <a:latin typeface="+mn-lt"/>
              </a:rPr>
              <a:t>pd</a:t>
            </a:r>
            <a:endParaRPr lang="pl-PL" dirty="0">
              <a:solidFill>
                <a:srgbClr val="0000FF"/>
              </a:solidFill>
              <a:latin typeface="+mn-lt"/>
            </a:endParaRPr>
          </a:p>
          <a:p>
            <a:pPr marL="0" indent="0">
              <a:buNone/>
            </a:pPr>
            <a:r>
              <a:rPr lang="pl-PL" dirty="0">
                <a:solidFill>
                  <a:srgbClr val="0000FF"/>
                </a:solidFill>
                <a:latin typeface="+mn-lt"/>
              </a:rPr>
              <a:t>s1 = </a:t>
            </a:r>
            <a:r>
              <a:rPr lang="pl-PL" dirty="0" err="1">
                <a:solidFill>
                  <a:srgbClr val="0000FF"/>
                </a:solidFill>
                <a:latin typeface="+mn-lt"/>
              </a:rPr>
              <a:t>pd.Series</a:t>
            </a:r>
            <a:r>
              <a:rPr lang="pl-PL" dirty="0">
                <a:solidFill>
                  <a:srgbClr val="0000FF"/>
                </a:solidFill>
                <a:latin typeface="+mn-lt"/>
              </a:rPr>
              <a:t>([1, 3.2, 0.1, 2.])</a:t>
            </a:r>
          </a:p>
          <a:p>
            <a:pPr marL="0" indent="0">
              <a:buNone/>
            </a:pPr>
            <a:r>
              <a:rPr lang="pl-PL" dirty="0">
                <a:solidFill>
                  <a:srgbClr val="0000FF"/>
                </a:solidFill>
                <a:latin typeface="+mn-lt"/>
              </a:rPr>
              <a:t>s2 = </a:t>
            </a:r>
            <a:r>
              <a:rPr lang="pl-PL" dirty="0" err="1">
                <a:solidFill>
                  <a:srgbClr val="0000FF"/>
                </a:solidFill>
                <a:latin typeface="+mn-lt"/>
              </a:rPr>
              <a:t>pd.Series</a:t>
            </a:r>
            <a:r>
              <a:rPr lang="pl-PL" dirty="0">
                <a:solidFill>
                  <a:srgbClr val="0000FF"/>
                </a:solidFill>
                <a:latin typeface="+mn-lt"/>
              </a:rPr>
              <a:t>([[1, 3.2, 0.1, 2]])</a:t>
            </a:r>
          </a:p>
          <a:p>
            <a:pPr marL="0" indent="0">
              <a:buNone/>
            </a:pPr>
            <a:r>
              <a:rPr lang="pl-PL" dirty="0">
                <a:solidFill>
                  <a:srgbClr val="0000FF"/>
                </a:solidFill>
                <a:latin typeface="+mn-lt"/>
              </a:rPr>
              <a:t>s3 = </a:t>
            </a:r>
            <a:r>
              <a:rPr lang="pl-PL" dirty="0" err="1">
                <a:solidFill>
                  <a:srgbClr val="0000FF"/>
                </a:solidFill>
                <a:latin typeface="+mn-lt"/>
              </a:rPr>
              <a:t>pd.Series</a:t>
            </a:r>
            <a:r>
              <a:rPr lang="pl-PL" dirty="0">
                <a:solidFill>
                  <a:srgbClr val="0000FF"/>
                </a:solidFill>
                <a:latin typeface="+mn-lt"/>
              </a:rPr>
              <a:t>({'f':1, 'g':5, 'h':3, 5:[1,2,3]})</a:t>
            </a:r>
            <a:endParaRPr lang="pl-P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7791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288677" y="0"/>
            <a:ext cx="8459787" cy="533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+mn-lt"/>
              </a:rPr>
              <a:t>Obiekt </a:t>
            </a:r>
            <a:r>
              <a:rPr lang="pl-PL" sz="3200" b="1" i="1" dirty="0" err="1">
                <a:solidFill>
                  <a:srgbClr val="C00000"/>
                </a:solidFill>
                <a:latin typeface="+mn-lt"/>
              </a:rPr>
              <a:t>DataFrame</a:t>
            </a:r>
            <a:r>
              <a:rPr lang="pl-PL" sz="3200" b="1" i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pl-PL" sz="3200" b="1" dirty="0">
                <a:solidFill>
                  <a:srgbClr val="C00000"/>
                </a:solidFill>
                <a:latin typeface="+mn-lt"/>
              </a:rPr>
              <a:t>w Pandas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15630" y="671899"/>
            <a:ext cx="869977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b="1" dirty="0">
                <a:latin typeface="+mn-lt"/>
              </a:rPr>
              <a:t>Pandas </a:t>
            </a:r>
            <a:r>
              <a:rPr lang="pl-PL" b="1" dirty="0" err="1">
                <a:latin typeface="+mn-lt"/>
              </a:rPr>
              <a:t>DataFrame</a:t>
            </a:r>
            <a:r>
              <a:rPr lang="pl-PL" dirty="0">
                <a:latin typeface="+mn-lt"/>
              </a:rPr>
              <a:t> (ramka danych) to </a:t>
            </a:r>
            <a:r>
              <a:rPr lang="pl-PL" b="1" dirty="0">
                <a:latin typeface="+mn-lt"/>
              </a:rPr>
              <a:t>dwuwymiarowa tabela danych</a:t>
            </a:r>
            <a:r>
              <a:rPr lang="pl-PL" dirty="0">
                <a:latin typeface="+mn-lt"/>
              </a:rPr>
              <a:t> w bibliotece Pandas, podobna do arkusza kalkulacyjnego lub tabeli w bazie danych. Najważniejsze cechy: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</a:rPr>
              <a:t>składa się z wielu kolumn typu Series, z własnymi nazwami,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</a:rPr>
              <a:t>posiada indeksy wierszy i etykiety kolumn,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</a:rPr>
              <a:t>umożliwia filtrowanie, grupowanie, agregacje i analizę danych,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</a:rPr>
              <a:t>obsługuje różne typy danych w różnych kolumnach.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185D7F44-A90D-83E1-20DF-278B59B17D19}"/>
              </a:ext>
            </a:extLst>
          </p:cNvPr>
          <p:cNvGrpSpPr/>
          <p:nvPr/>
        </p:nvGrpSpPr>
        <p:grpSpPr>
          <a:xfrm>
            <a:off x="1371600" y="4876800"/>
            <a:ext cx="5702750" cy="1767896"/>
            <a:chOff x="698049" y="822904"/>
            <a:chExt cx="5702750" cy="1767896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47800" y="1107968"/>
              <a:ext cx="1512168" cy="1134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72546" y="1115039"/>
              <a:ext cx="1011422" cy="125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90221" y="1103676"/>
              <a:ext cx="1368154" cy="1487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" name="AutoShape 1">
              <a:extLst>
                <a:ext uri="{FF2B5EF4-FFF2-40B4-BE49-F238E27FC236}">
                  <a16:creationId xmlns:a16="http://schemas.microsoft.com/office/drawing/2014/main" id="{950B7475-2AE4-26DE-75B5-84C4F83DACF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799523" y="918343"/>
              <a:ext cx="2160240" cy="0"/>
            </a:xfrm>
            <a:prstGeom prst="straightConnector1">
              <a:avLst/>
            </a:prstGeom>
            <a:noFill/>
            <a:ln w="22225">
              <a:solidFill>
                <a:srgbClr val="0000FF"/>
              </a:solidFill>
              <a:round/>
              <a:headEnd/>
              <a:tailEnd type="triangle" w="med" len="med"/>
            </a:ln>
          </p:spPr>
        </p:cxnSp>
        <p:sp>
          <p:nvSpPr>
            <p:cNvPr id="4" name="Text Box 2">
              <a:extLst>
                <a:ext uri="{FF2B5EF4-FFF2-40B4-BE49-F238E27FC236}">
                  <a16:creationId xmlns:a16="http://schemas.microsoft.com/office/drawing/2014/main" id="{1F962144-B699-592E-8814-FDBD33193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28226" y="822904"/>
              <a:ext cx="872573" cy="2160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1800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b="0" i="0" u="none" strike="noStrike" cap="none" normalizeH="0" baseline="0" dirty="0" err="1">
                  <a:ln>
                    <a:noFill/>
                  </a:ln>
                  <a:solidFill>
                    <a:srgbClr val="0000FF"/>
                  </a:solidFill>
                  <a:effectLst/>
                  <a:latin typeface="Calibri" pitchFamily="34" charset="0"/>
                  <a:cs typeface="Arial" pitchFamily="34" charset="0"/>
                </a:rPr>
                <a:t>axis</a:t>
              </a:r>
              <a:r>
                <a:rPr kumimoji="0" lang="pl-PL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Calibri" pitchFamily="34" charset="0"/>
                  <a:cs typeface="Arial" pitchFamily="34" charset="0"/>
                </a:rPr>
                <a:t> 1</a:t>
              </a:r>
              <a:endParaRPr kumimoji="0" lang="pl-PL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" name="AutoShape 3">
              <a:extLst>
                <a:ext uri="{FF2B5EF4-FFF2-40B4-BE49-F238E27FC236}">
                  <a16:creationId xmlns:a16="http://schemas.microsoft.com/office/drawing/2014/main" id="{D897D8DC-3401-6ADC-F37A-4F142097E66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50078" y="1103676"/>
              <a:ext cx="0" cy="1008112"/>
            </a:xfrm>
            <a:prstGeom prst="straightConnector1">
              <a:avLst/>
            </a:prstGeom>
            <a:noFill/>
            <a:ln w="22225">
              <a:solidFill>
                <a:srgbClr val="0000FF"/>
              </a:solidFill>
              <a:round/>
              <a:headEnd/>
              <a:tailEnd type="triangle" w="med" len="med"/>
            </a:ln>
          </p:spPr>
        </p:cxnSp>
        <p:sp>
          <p:nvSpPr>
            <p:cNvPr id="8" name="Text Box 2">
              <a:extLst>
                <a:ext uri="{FF2B5EF4-FFF2-40B4-BE49-F238E27FC236}">
                  <a16:creationId xmlns:a16="http://schemas.microsoft.com/office/drawing/2014/main" id="{D48CC3A8-5910-D4FD-17F9-EDB8783241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8049" y="2219992"/>
              <a:ext cx="633025" cy="228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1800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pl-PL" dirty="0" err="1">
                  <a:solidFill>
                    <a:srgbClr val="0000FF"/>
                  </a:solidFill>
                  <a:latin typeface="Calibri" pitchFamily="34" charset="0"/>
                  <a:cs typeface="Arial" pitchFamily="34" charset="0"/>
                </a:rPr>
                <a:t>a</a:t>
              </a:r>
              <a:r>
                <a:rPr kumimoji="0" lang="pl-PL" b="0" i="0" u="none" strike="noStrike" cap="none" normalizeH="0" baseline="0" dirty="0" err="1">
                  <a:ln>
                    <a:noFill/>
                  </a:ln>
                  <a:solidFill>
                    <a:srgbClr val="0000FF"/>
                  </a:solidFill>
                  <a:effectLst/>
                  <a:latin typeface="Calibri" pitchFamily="34" charset="0"/>
                  <a:cs typeface="Arial" pitchFamily="34" charset="0"/>
                </a:rPr>
                <a:t>xis</a:t>
              </a:r>
              <a:r>
                <a:rPr kumimoji="0" lang="pl-PL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Calibri" pitchFamily="34" charset="0"/>
                  <a:cs typeface="Arial" pitchFamily="34" charset="0"/>
                </a:rPr>
                <a:t> 0</a:t>
              </a:r>
              <a:endParaRPr kumimoji="0" lang="pl-PL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149B20A0-E7DE-2F84-F2C3-22615542D7EE}"/>
              </a:ext>
            </a:extLst>
          </p:cNvPr>
          <p:cNvSpPr txBox="1"/>
          <p:nvPr/>
        </p:nvSpPr>
        <p:spPr>
          <a:xfrm>
            <a:off x="188921" y="2490980"/>
            <a:ext cx="8991591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pl-PL" dirty="0">
                <a:latin typeface="Calibri" pitchFamily="34" charset="0"/>
              </a:rPr>
              <a:t>Przykłady tworzenie ramek danych</a:t>
            </a:r>
          </a:p>
          <a:p>
            <a:pPr marL="0" indent="0">
              <a:spcAft>
                <a:spcPts val="400"/>
              </a:spcAft>
              <a:buNone/>
            </a:pP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import pandas as </a:t>
            </a:r>
            <a:r>
              <a:rPr lang="pl-PL" dirty="0" err="1">
                <a:solidFill>
                  <a:srgbClr val="0000FF"/>
                </a:solidFill>
                <a:latin typeface="Calibri" pitchFamily="34" charset="0"/>
              </a:rPr>
              <a:t>pd</a:t>
            </a:r>
            <a:endParaRPr lang="pl-PL" dirty="0">
              <a:solidFill>
                <a:srgbClr val="0000FF"/>
              </a:solidFill>
              <a:latin typeface="Calibri" pitchFamily="34" charset="0"/>
            </a:endParaRPr>
          </a:p>
          <a:p>
            <a:pPr>
              <a:spcAft>
                <a:spcPts val="400"/>
              </a:spcAft>
            </a:pPr>
            <a:r>
              <a:rPr lang="pl-PL" b="1" dirty="0" err="1">
                <a:solidFill>
                  <a:srgbClr val="0000FF"/>
                </a:solidFill>
                <a:latin typeface="Calibri" pitchFamily="34" charset="0"/>
              </a:rPr>
              <a:t>df</a:t>
            </a: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=</a:t>
            </a:r>
            <a:r>
              <a:rPr lang="pl-PL" dirty="0" err="1">
                <a:solidFill>
                  <a:srgbClr val="0000FF"/>
                </a:solidFill>
                <a:latin typeface="Calibri" pitchFamily="34" charset="0"/>
              </a:rPr>
              <a:t>pd.DataFrame</a:t>
            </a: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([[ 5,  6,  7], [10, 12, 14], [15, 18, 21], [20, 24, 28]])</a:t>
            </a:r>
          </a:p>
          <a:p>
            <a:pPr>
              <a:spcAft>
                <a:spcPts val="400"/>
              </a:spcAft>
            </a:pP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d = { "one": </a:t>
            </a:r>
            <a:r>
              <a:rPr lang="pl-PL" dirty="0" err="1">
                <a:solidFill>
                  <a:srgbClr val="0000FF"/>
                </a:solidFill>
                <a:latin typeface="Calibri" pitchFamily="34" charset="0"/>
              </a:rPr>
              <a:t>pd.Series</a:t>
            </a: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([1.0, 2.0, 3.0], index=["a", "b", "c"]), "</a:t>
            </a:r>
            <a:r>
              <a:rPr lang="pl-PL" dirty="0" err="1">
                <a:solidFill>
                  <a:srgbClr val="0000FF"/>
                </a:solidFill>
                <a:latin typeface="Calibri" pitchFamily="34" charset="0"/>
              </a:rPr>
              <a:t>two</a:t>
            </a: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": </a:t>
            </a:r>
            <a:r>
              <a:rPr lang="pl-PL" dirty="0" err="1">
                <a:solidFill>
                  <a:srgbClr val="0000FF"/>
                </a:solidFill>
                <a:latin typeface="Calibri" pitchFamily="34" charset="0"/>
              </a:rPr>
              <a:t>pd.Series</a:t>
            </a: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([1.0, 2.0, 3.0, 4.0], index=["a", "b", "c", "d"]) }; </a:t>
            </a:r>
            <a:r>
              <a:rPr lang="pl-PL" b="1" dirty="0">
                <a:solidFill>
                  <a:srgbClr val="0000FF"/>
                </a:solidFill>
                <a:latin typeface="Calibri" pitchFamily="34" charset="0"/>
              </a:rPr>
              <a:t>df1</a:t>
            </a: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=</a:t>
            </a:r>
            <a:r>
              <a:rPr lang="pl-PL" dirty="0" err="1">
                <a:solidFill>
                  <a:srgbClr val="0000FF"/>
                </a:solidFill>
                <a:latin typeface="Calibri" pitchFamily="34" charset="0"/>
              </a:rPr>
              <a:t>pd.DataFrame</a:t>
            </a: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(d)  		</a:t>
            </a:r>
          </a:p>
          <a:p>
            <a:pPr>
              <a:spcAft>
                <a:spcPts val="400"/>
              </a:spcAft>
            </a:pPr>
            <a:r>
              <a:rPr lang="pl-PL" b="1" dirty="0">
                <a:solidFill>
                  <a:srgbClr val="0000FF"/>
                </a:solidFill>
                <a:latin typeface="Calibri" pitchFamily="34" charset="0"/>
              </a:rPr>
              <a:t>df2</a:t>
            </a: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=</a:t>
            </a:r>
            <a:r>
              <a:rPr lang="pl-PL" dirty="0" err="1">
                <a:solidFill>
                  <a:srgbClr val="0000FF"/>
                </a:solidFill>
                <a:latin typeface="Calibri" pitchFamily="34" charset="0"/>
              </a:rPr>
              <a:t>pd.DataFrame</a:t>
            </a: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(([[ 5,  6,  7], [10, 12, 14], [15, 18, 21], [20, 24, 28]]), </a:t>
            </a:r>
            <a:r>
              <a:rPr lang="pl-PL" dirty="0" err="1">
                <a:solidFill>
                  <a:srgbClr val="0000FF"/>
                </a:solidFill>
                <a:latin typeface="Calibri" pitchFamily="34" charset="0"/>
              </a:rPr>
              <a:t>columns</a:t>
            </a:r>
            <a:r>
              <a:rPr lang="pl-PL" dirty="0">
                <a:solidFill>
                  <a:srgbClr val="0000FF"/>
                </a:solidFill>
                <a:latin typeface="Calibri" pitchFamily="34" charset="0"/>
              </a:rPr>
              <a:t>=("c1", "c2", "c3"))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288677" y="0"/>
            <a:ext cx="8459787" cy="533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+mn-lt"/>
              </a:rPr>
              <a:t>Dostęp do danych </a:t>
            </a:r>
            <a:r>
              <a:rPr lang="pl-PL" sz="3200" b="1" i="1" dirty="0" err="1">
                <a:solidFill>
                  <a:srgbClr val="C00000"/>
                </a:solidFill>
                <a:latin typeface="+mn-lt"/>
              </a:rPr>
              <a:t>DataFrame</a:t>
            </a:r>
            <a:r>
              <a:rPr lang="pl-PL" sz="3200" b="1" i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pl-PL" sz="3200" b="1" dirty="0">
                <a:solidFill>
                  <a:srgbClr val="C00000"/>
                </a:solidFill>
                <a:latin typeface="+mn-lt"/>
              </a:rPr>
              <a:t>w Pandas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4829" y="589493"/>
            <a:ext cx="1983025" cy="1487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33346" y="589493"/>
            <a:ext cx="1368154" cy="1700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14114" y="2132856"/>
            <a:ext cx="820891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pl-PL" sz="1600" dirty="0">
                <a:solidFill>
                  <a:srgbClr val="C00000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Dostęp do kolumny: </a:t>
            </a:r>
          </a:p>
          <a:p>
            <a:pPr marL="895350" eaLnBrk="1" hangingPunct="1"/>
            <a:r>
              <a:rPr lang="pl-PL" sz="1600" dirty="0">
                <a:solidFill>
                  <a:srgbClr val="0000FF"/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DataFrame[nr_kolumny], DataFrame[</a:t>
            </a:r>
            <a:r>
              <a:rPr lang="pl-PL" sz="1600" dirty="0">
                <a:solidFill>
                  <a:srgbClr val="0000FF"/>
                </a:solidFill>
                <a:ea typeface="Times New Roman" pitchFamily="18" charset="0"/>
                <a:cs typeface="Arial" pitchFamily="34" charset="0"/>
              </a:rPr>
              <a:t>"nazwa_kolumny"</a:t>
            </a:r>
            <a:r>
              <a:rPr lang="pl-PL" sz="1600" dirty="0">
                <a:solidFill>
                  <a:srgbClr val="0000FF"/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]</a:t>
            </a:r>
          </a:p>
          <a:p>
            <a:pPr eaLnBrk="1" hangingPunct="1"/>
            <a:r>
              <a:rPr lang="pl-PL" sz="1600" dirty="0">
                <a:solidFill>
                  <a:srgbClr val="C00000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Dostęp do wiersza – za pomocą atrybutu </a:t>
            </a:r>
            <a:r>
              <a:rPr lang="pl-PL" sz="1600" i="1" dirty="0">
                <a:solidFill>
                  <a:srgbClr val="C00000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iloc</a:t>
            </a:r>
            <a:r>
              <a:rPr lang="pl-PL" sz="1600" dirty="0">
                <a:solidFill>
                  <a:srgbClr val="C00000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 i indeksu lub </a:t>
            </a:r>
            <a:r>
              <a:rPr lang="pl-PL" sz="1600" i="1" dirty="0">
                <a:solidFill>
                  <a:srgbClr val="C00000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loc</a:t>
            </a:r>
            <a:r>
              <a:rPr lang="pl-PL" sz="1600" dirty="0">
                <a:solidFill>
                  <a:srgbClr val="C00000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 i etykiety: </a:t>
            </a:r>
          </a:p>
          <a:p>
            <a:pPr marL="895350" eaLnBrk="1" hangingPunct="1"/>
            <a:r>
              <a:rPr lang="pl-PL" sz="1600" dirty="0">
                <a:solidFill>
                  <a:srgbClr val="0000FF"/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DataFrame.iloc[nr_wiersza], DataFrame.loc[</a:t>
            </a:r>
            <a:r>
              <a:rPr lang="pl-PL" sz="1600" dirty="0">
                <a:solidFill>
                  <a:srgbClr val="0000FF"/>
                </a:solidFill>
                <a:ea typeface="Times New Roman" pitchFamily="18" charset="0"/>
                <a:cs typeface="Arial" pitchFamily="34" charset="0"/>
              </a:rPr>
              <a:t>"nazwa_wiersza"]</a:t>
            </a:r>
            <a:endParaRPr lang="pl-PL" sz="1600" dirty="0">
              <a:solidFill>
                <a:srgbClr val="0000FF"/>
              </a:solidFill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eaLnBrk="1" hangingPunct="1"/>
            <a:r>
              <a:rPr lang="pl-PL" sz="1600" dirty="0">
                <a:solidFill>
                  <a:srgbClr val="C00000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Dostęp do ponumerowanego elementu ramki: </a:t>
            </a:r>
          </a:p>
          <a:p>
            <a:pPr eaLnBrk="1" hangingPunct="1"/>
            <a:r>
              <a:rPr lang="pl-PL" sz="1600" i="1" dirty="0">
                <a:solidFill>
                  <a:srgbClr val="C00000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	</a:t>
            </a:r>
            <a:r>
              <a:rPr lang="pl-PL" sz="1600" dirty="0">
                <a:solidFill>
                  <a:srgbClr val="0000FF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DataFrame.iat[nr_wiersza, nr_kolumny]</a:t>
            </a:r>
          </a:p>
          <a:p>
            <a:pPr eaLnBrk="1" hangingPunct="1"/>
            <a:r>
              <a:rPr lang="pl-PL" sz="1600" dirty="0">
                <a:solidFill>
                  <a:srgbClr val="0000FF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	DataFrame.loc[nr_wiersza, nr_kolumny]</a:t>
            </a:r>
          </a:p>
          <a:p>
            <a:pPr lvl="0" eaLnBrk="1" hangingPunct="1"/>
            <a:r>
              <a:rPr lang="pl-PL" sz="1600" dirty="0">
                <a:solidFill>
                  <a:srgbClr val="C00000"/>
                </a:solidFill>
                <a:latin typeface="+mn-lt"/>
                <a:ea typeface="Times New Roman" pitchFamily="18" charset="0"/>
                <a:cs typeface="Arial" pitchFamily="34" charset="0"/>
              </a:rPr>
              <a:t>Dostęp do nazwanego elementu ramki: </a:t>
            </a:r>
          </a:p>
          <a:p>
            <a:pPr lvl="0" eaLnBrk="1" hangingPunct="1"/>
            <a:r>
              <a:rPr lang="pl-PL" sz="1600" dirty="0">
                <a:solidFill>
                  <a:srgbClr val="C00000"/>
                </a:solidFill>
                <a:latin typeface="+mn-lt"/>
                <a:ea typeface="Times New Roman" pitchFamily="18" charset="0"/>
                <a:cs typeface="Arial" pitchFamily="34" charset="0"/>
              </a:rPr>
              <a:t>	</a:t>
            </a:r>
            <a:r>
              <a:rPr lang="pl-PL" sz="1600" dirty="0">
                <a:solidFill>
                  <a:srgbClr val="0000FF"/>
                </a:solidFill>
                <a:latin typeface="+mn-lt"/>
                <a:ea typeface="Times New Roman" pitchFamily="18" charset="0"/>
                <a:cs typeface="Arial" pitchFamily="34" charset="0"/>
              </a:rPr>
              <a:t>DataFrame.at["nazwa_wiersza", "nazwa_kolumny"]</a:t>
            </a:r>
          </a:p>
          <a:p>
            <a:pPr lvl="0" eaLnBrk="1" hangingPunct="1"/>
            <a:r>
              <a:rPr lang="pl-PL" sz="1600" dirty="0">
                <a:solidFill>
                  <a:srgbClr val="0000FF"/>
                </a:solidFill>
                <a:latin typeface="+mn-lt"/>
                <a:ea typeface="Times New Roman" pitchFamily="18" charset="0"/>
                <a:cs typeface="Arial" pitchFamily="34" charset="0"/>
              </a:rPr>
              <a:t>	</a:t>
            </a:r>
            <a:r>
              <a:rPr lang="pl-PL" sz="1600" dirty="0">
                <a:solidFill>
                  <a:srgbClr val="0000FF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DataFrame.loc[nr_wiersza, </a:t>
            </a:r>
            <a:r>
              <a:rPr lang="pl-PL" sz="1600" dirty="0">
                <a:solidFill>
                  <a:srgbClr val="0000FF"/>
                </a:solidFill>
                <a:latin typeface="+mn-lt"/>
                <a:ea typeface="Times New Roman" pitchFamily="18" charset="0"/>
                <a:cs typeface="Arial" pitchFamily="34" charset="0"/>
              </a:rPr>
              <a:t>"</a:t>
            </a:r>
            <a:r>
              <a:rPr lang="pl-PL" sz="1600" dirty="0">
                <a:solidFill>
                  <a:srgbClr val="0000FF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nazwa_kolumny</a:t>
            </a:r>
            <a:r>
              <a:rPr lang="pl-PL" sz="1600" dirty="0">
                <a:solidFill>
                  <a:srgbClr val="0000FF"/>
                </a:solidFill>
                <a:latin typeface="+mn-lt"/>
                <a:ea typeface="Times New Roman" pitchFamily="18" charset="0"/>
                <a:cs typeface="Arial" pitchFamily="34" charset="0"/>
              </a:rPr>
              <a:t>"</a:t>
            </a:r>
            <a:r>
              <a:rPr lang="pl-PL" sz="1600" dirty="0">
                <a:solidFill>
                  <a:srgbClr val="0000FF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]</a:t>
            </a:r>
            <a:endParaRPr lang="pl-PL" sz="1600" dirty="0">
              <a:solidFill>
                <a:srgbClr val="0000FF"/>
              </a:solidFill>
              <a:latin typeface="+mn-lt"/>
              <a:ea typeface="Times New Roman" pitchFamily="18" charset="0"/>
              <a:cs typeface="Arial" pitchFamily="34" charset="0"/>
            </a:endParaRPr>
          </a:p>
          <a:p>
            <a:pPr eaLnBrk="1" hangingPunct="1"/>
            <a:r>
              <a:rPr lang="pl-PL" sz="1600" dirty="0"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lang="pl-PL" sz="1600" u="sng" dirty="0">
                <a:latin typeface="+mn-lt"/>
                <a:ea typeface="Times New Roman" pitchFamily="18" charset="0"/>
                <a:cs typeface="Arial" pitchFamily="34" charset="0"/>
              </a:rPr>
              <a:t>Przykłady</a:t>
            </a:r>
            <a:r>
              <a:rPr lang="pl-PL" sz="1600" dirty="0">
                <a:latin typeface="+mn-lt"/>
                <a:ea typeface="Times New Roman" pitchFamily="18" charset="0"/>
                <a:cs typeface="Arial" pitchFamily="34" charset="0"/>
              </a:rPr>
              <a:t>: </a:t>
            </a:r>
            <a:r>
              <a:rPr lang="pl-PL" sz="1600" i="1" dirty="0">
                <a:solidFill>
                  <a:srgbClr val="0000FF"/>
                </a:solidFill>
                <a:latin typeface="+mn-lt"/>
                <a:ea typeface="Times New Roman" pitchFamily="18" charset="0"/>
                <a:cs typeface="Arial" pitchFamily="34" charset="0"/>
                <a:sym typeface="Wingdings" pitchFamily="2" charset="2"/>
              </a:rPr>
              <a:t>	</a:t>
            </a:r>
            <a:endParaRPr lang="pl-PL" sz="1600" dirty="0">
              <a:solidFill>
                <a:srgbClr val="0000FF"/>
              </a:solidFill>
              <a:latin typeface="+mn-lt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07531" y="533400"/>
            <a:ext cx="1676401" cy="182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le 22">
            <a:extLst>
              <a:ext uri="{FF2B5EF4-FFF2-40B4-BE49-F238E27FC236}">
                <a16:creationId xmlns:a16="http://schemas.microsoft.com/office/drawing/2014/main" id="{C8B13515-5F22-42D1-AE75-7325A82C37E8}"/>
              </a:ext>
            </a:extLst>
          </p:cNvPr>
          <p:cNvGraphicFramePr>
            <a:graphicFrameLocks noGrp="1"/>
          </p:cNvGraphicFramePr>
          <p:nvPr/>
        </p:nvGraphicFramePr>
        <p:xfrm>
          <a:off x="304799" y="4933622"/>
          <a:ext cx="7939609" cy="16637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0937">
                  <a:extLst>
                    <a:ext uri="{9D8B030D-6E8A-4147-A177-3AD203B41FA5}">
                      <a16:colId xmlns:a16="http://schemas.microsoft.com/office/drawing/2014/main" val="345605073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4079817264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310581003"/>
                    </a:ext>
                  </a:extLst>
                </a:gridCol>
                <a:gridCol w="2193880">
                  <a:extLst>
                    <a:ext uri="{9D8B030D-6E8A-4147-A177-3AD203B41FA5}">
                      <a16:colId xmlns:a16="http://schemas.microsoft.com/office/drawing/2014/main" val="155106693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1120609208"/>
                    </a:ext>
                  </a:extLst>
                </a:gridCol>
              </a:tblGrid>
              <a:tr h="388203">
                <a:tc rowSpan="2">
                  <a:txBody>
                    <a:bodyPr/>
                    <a:lstStyle/>
                    <a:p>
                      <a:pPr eaLnBrk="1" hangingPunct="1"/>
                      <a:r>
                        <a:rPr lang="pl-PL" sz="14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  <a:sym typeface="Wingdings" pitchFamily="2" charset="2"/>
                        </a:rPr>
                        <a:t>df.iat[0, 1]  6</a:t>
                      </a:r>
                    </a:p>
                    <a:p>
                      <a:pPr eaLnBrk="1" hangingPunct="1"/>
                      <a:r>
                        <a:rPr lang="pl-PL" sz="14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  <a:sym typeface="Wingdings" pitchFamily="2" charset="2"/>
                        </a:rPr>
                        <a:t>df2.loc[1][2]  14</a:t>
                      </a:r>
                    </a:p>
                    <a:p>
                      <a:pPr eaLnBrk="1" hangingPunct="1"/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</a:rPr>
                        <a:t>df1.at[</a:t>
                      </a:r>
                      <a:r>
                        <a:rPr lang="pl-PL" sz="14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</a:rPr>
                        <a:t>"b"</a:t>
                      </a: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pl-PL" sz="14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</a:rPr>
                        <a:t>"two"</a:t>
                      </a: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</a:rPr>
                        <a:t>] </a:t>
                      </a: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  <a:sym typeface="Wingdings" pitchFamily="2" charset="2"/>
                        </a:rPr>
                        <a:t></a:t>
                      </a:r>
                      <a:r>
                        <a:rPr kumimoji="0" 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</a:rPr>
                        <a:t> 2 </a:t>
                      </a:r>
                    </a:p>
                    <a:p>
                      <a:pPr eaLnBrk="1" hangingPunct="1"/>
                      <a:r>
                        <a:rPr lang="pl-PL" sz="14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  <a:sym typeface="Wingdings" pitchFamily="2" charset="2"/>
                        </a:rPr>
                        <a:t>df1.loc['d']['two']  4</a:t>
                      </a:r>
                    </a:p>
                    <a:p>
                      <a:pPr eaLnBrk="1" hangingPunct="1"/>
                      <a:r>
                        <a:rPr lang="pl-PL" sz="14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  <a:sym typeface="Wingdings" pitchFamily="2" charset="2"/>
                        </a:rPr>
                        <a:t>df1.loc['d', '</a:t>
                      </a:r>
                      <a:r>
                        <a:rPr lang="pl-PL" sz="1400" i="0" dirty="0" err="1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  <a:sym typeface="Wingdings" pitchFamily="2" charset="2"/>
                        </a:rPr>
                        <a:t>two</a:t>
                      </a:r>
                      <a:r>
                        <a:rPr lang="pl-PL" sz="14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  <a:sym typeface="Wingdings" pitchFamily="2" charset="2"/>
                        </a:rPr>
                        <a:t>']  4</a:t>
                      </a:r>
                    </a:p>
                    <a:p>
                      <a:pPr eaLnBrk="1" hangingPunct="1"/>
                      <a:r>
                        <a:rPr lang="pl-PL" sz="14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</a:rPr>
                        <a:t>df2.loc[0]['c1'] </a:t>
                      </a:r>
                      <a:r>
                        <a:rPr lang="pl-PL" sz="14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  <a:sym typeface="Wingdings" pitchFamily="2" charset="2"/>
                        </a:rPr>
                        <a:t> 5</a:t>
                      </a:r>
                    </a:p>
                    <a:p>
                      <a:pPr eaLnBrk="1" hangingPunct="1"/>
                      <a:r>
                        <a:rPr lang="pl-PL" sz="14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</a:rPr>
                        <a:t>df2.loc[0, 'c1'] </a:t>
                      </a:r>
                      <a:r>
                        <a:rPr lang="pl-PL" sz="14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ea typeface="Times New Roman" pitchFamily="18" charset="0"/>
                          <a:cs typeface="Calibri" panose="020F0502020204030204" pitchFamily="34" charset="0"/>
                          <a:sym typeface="Wingdings" pitchFamily="2" charset="2"/>
                        </a:rPr>
                        <a:t> 5</a:t>
                      </a:r>
                      <a:endParaRPr lang="pl-PL" sz="1500" i="0" dirty="0">
                        <a:solidFill>
                          <a:srgbClr val="0000FF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5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df[0]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5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df1["one"]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5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df.iloc[1]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500" i="0" dirty="0">
                          <a:solidFill>
                            <a:srgbClr val="0000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df1.loc["c"]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845314"/>
                  </a:ext>
                </a:extLst>
              </a:tr>
              <a:tr h="1275526">
                <a:tc vMerge="1">
                  <a:txBody>
                    <a:bodyPr/>
                    <a:lstStyle/>
                    <a:p>
                      <a:endParaRPr lang="pl-PL" sz="150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500" i="0" dirty="0">
                        <a:solidFill>
                          <a:srgbClr val="0000FF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500" i="0" dirty="0">
                        <a:solidFill>
                          <a:srgbClr val="0000FF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500" i="0" dirty="0">
                        <a:solidFill>
                          <a:srgbClr val="0000FF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500" i="0" dirty="0">
                        <a:solidFill>
                          <a:srgbClr val="0000FF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798128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4E7E922-731C-4BF6-A897-4FE13DEB062F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15801" y="5358977"/>
            <a:ext cx="483722" cy="1100078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28A2DA-8019-4316-A258-1B0F2E7ED6EE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0992" y="5392612"/>
            <a:ext cx="514941" cy="1101181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CF812C4-179A-4F38-909A-1EC4A82772BD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320244" y="5705857"/>
            <a:ext cx="1865467" cy="365084"/>
          </a:xfrm>
          <a:prstGeom prst="rect">
            <a:avLst/>
          </a:prstGeom>
          <a:solidFill>
            <a:srgbClr val="C00000">
              <a:alpha val="33000"/>
            </a:srgbClr>
          </a:solidFill>
          <a:ln>
            <a:solidFill>
              <a:srgbClr val="C00000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675E3BF-EE31-49F7-8533-5578AF78C681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139951" y="5705857"/>
            <a:ext cx="1893873" cy="365084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8459787" cy="533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+mn-lt"/>
              </a:rPr>
              <a:t>Wybrane składowe </a:t>
            </a:r>
            <a:r>
              <a:rPr lang="pl-PL" sz="3200" b="1" i="1" dirty="0" err="1">
                <a:solidFill>
                  <a:srgbClr val="C00000"/>
                </a:solidFill>
                <a:latin typeface="+mn-lt"/>
              </a:rPr>
              <a:t>DataFrame</a:t>
            </a:r>
            <a:r>
              <a:rPr lang="pl-PL" sz="3200" b="1" i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pl-PL" sz="3200" b="1" dirty="0">
                <a:solidFill>
                  <a:srgbClr val="C00000"/>
                </a:solidFill>
                <a:latin typeface="+mn-lt"/>
              </a:rPr>
              <a:t>w Pandas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208285" y="990600"/>
            <a:ext cx="870711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DataFrame.index</a:t>
            </a:r>
            <a:r>
              <a:rPr lang="pl-PL" sz="2000" dirty="0">
                <a:latin typeface="+mn-lt"/>
              </a:rPr>
              <a:t>	wykaz indeksów (nazw lub numerów) ramki danych</a:t>
            </a:r>
          </a:p>
          <a:p>
            <a:pPr>
              <a:spcAft>
                <a:spcPts val="600"/>
              </a:spcAft>
            </a:pP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DataFrame.columns</a:t>
            </a:r>
            <a:r>
              <a:rPr lang="pl-PL" sz="2000" dirty="0">
                <a:latin typeface="+mn-lt"/>
              </a:rPr>
              <a:t>	wykaz kolumn (nazw lub numerów) ramki danych</a:t>
            </a:r>
          </a:p>
          <a:p>
            <a:pPr>
              <a:spcAft>
                <a:spcPts val="600"/>
              </a:spcAft>
            </a:pP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DataFrame.set_index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()</a:t>
            </a:r>
            <a:r>
              <a:rPr lang="pl-PL" sz="2000" dirty="0">
                <a:latin typeface="+mn-lt"/>
              </a:rPr>
              <a:t>	nadanie wierszom nazw (indeksów)</a:t>
            </a:r>
          </a:p>
          <a:p>
            <a:pPr>
              <a:spcAft>
                <a:spcPts val="600"/>
              </a:spcAft>
            </a:pP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DataFrame.rename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()</a:t>
            </a:r>
            <a:r>
              <a:rPr lang="pl-PL" sz="2000" dirty="0">
                <a:latin typeface="+mn-lt"/>
              </a:rPr>
              <a:t>	zmiana nazw kolumn i wierszy</a:t>
            </a:r>
          </a:p>
          <a:p>
            <a:pPr marL="2862263" indent="-2862263">
              <a:spcAft>
                <a:spcPts val="600"/>
              </a:spcAft>
            </a:pP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DataFrame.loc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[len(</a:t>
            </a: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DataFrame.index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)]=[</a:t>
            </a:r>
            <a:r>
              <a:rPr lang="pl-PL" sz="2000" i="1" dirty="0">
                <a:solidFill>
                  <a:srgbClr val="0000FF"/>
                </a:solidFill>
                <a:latin typeface="+mn-lt"/>
              </a:rPr>
              <a:t>wart_1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, …, </a:t>
            </a:r>
            <a:r>
              <a:rPr lang="pl-PL" sz="2000" i="1" dirty="0" err="1">
                <a:solidFill>
                  <a:srgbClr val="0000FF"/>
                </a:solidFill>
                <a:latin typeface="+mn-lt"/>
              </a:rPr>
              <a:t>wart_k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]  </a:t>
            </a:r>
          </a:p>
          <a:p>
            <a:pPr marL="2743200">
              <a:spcAft>
                <a:spcPts val="600"/>
              </a:spcAft>
              <a:tabLst>
                <a:tab pos="53975" algn="l"/>
              </a:tabLst>
            </a:pPr>
            <a:r>
              <a:rPr lang="pl-PL" sz="2000" dirty="0">
                <a:latin typeface="+mn-lt"/>
              </a:rPr>
              <a:t>dodanie wiersza na końcu ramki</a:t>
            </a:r>
          </a:p>
          <a:p>
            <a:pPr>
              <a:spcAft>
                <a:spcPts val="600"/>
              </a:spcAft>
            </a:pP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DataFrame.append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(</a:t>
            </a: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DataFrame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)  </a:t>
            </a:r>
          </a:p>
          <a:p>
            <a:pPr marL="2743200">
              <a:spcAft>
                <a:spcPts val="600"/>
              </a:spcAft>
            </a:pPr>
            <a:r>
              <a:rPr lang="pl-PL" sz="2000" dirty="0">
                <a:latin typeface="+mn-lt"/>
              </a:rPr>
              <a:t>dodanie ramki danych do innej ramki danych</a:t>
            </a:r>
          </a:p>
          <a:p>
            <a:pPr marL="2862263" indent="-2862263">
              <a:spcAft>
                <a:spcPts val="600"/>
              </a:spcAft>
            </a:pP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DataFrame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['</a:t>
            </a:r>
            <a:r>
              <a:rPr lang="pl-PL" sz="2000" i="1" dirty="0" err="1">
                <a:solidFill>
                  <a:srgbClr val="0000FF"/>
                </a:solidFill>
                <a:latin typeface="+mn-lt"/>
              </a:rPr>
              <a:t>Nowa_kolumna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']=[</a:t>
            </a:r>
            <a:r>
              <a:rPr lang="pl-PL" sz="2000" i="1" dirty="0">
                <a:solidFill>
                  <a:srgbClr val="0000FF"/>
                </a:solidFill>
                <a:latin typeface="+mn-lt"/>
              </a:rPr>
              <a:t>wart_1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, …, </a:t>
            </a:r>
            <a:r>
              <a:rPr lang="pl-PL" sz="2000" i="1" dirty="0" err="1">
                <a:solidFill>
                  <a:srgbClr val="0000FF"/>
                </a:solidFill>
                <a:latin typeface="+mn-lt"/>
              </a:rPr>
              <a:t>wart_n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]  </a:t>
            </a:r>
          </a:p>
          <a:p>
            <a:pPr marL="2743200">
              <a:spcAft>
                <a:spcPts val="600"/>
              </a:spcAft>
            </a:pPr>
            <a:r>
              <a:rPr lang="pl-PL" sz="2000" dirty="0">
                <a:latin typeface="+mn-lt"/>
              </a:rPr>
              <a:t>dodanie kolumny do ramki danych</a:t>
            </a:r>
          </a:p>
          <a:p>
            <a:pPr>
              <a:spcAft>
                <a:spcPts val="600"/>
              </a:spcAft>
            </a:pP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Data.Frame.insert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(), </a:t>
            </a: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DataFrame.assign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()</a:t>
            </a:r>
            <a:r>
              <a:rPr lang="pl-PL" sz="2000" dirty="0">
                <a:latin typeface="+mn-lt"/>
              </a:rPr>
              <a:t>  </a:t>
            </a:r>
          </a:p>
          <a:p>
            <a:pPr marL="2743200">
              <a:spcAft>
                <a:spcPts val="600"/>
              </a:spcAft>
            </a:pPr>
            <a:r>
              <a:rPr lang="pl-PL" sz="2000" dirty="0">
                <a:latin typeface="+mn-lt"/>
              </a:rPr>
              <a:t>dodanie kolumny lub kolumn</a:t>
            </a:r>
          </a:p>
          <a:p>
            <a:pPr>
              <a:spcAft>
                <a:spcPts val="600"/>
              </a:spcAft>
            </a:pPr>
            <a:r>
              <a:rPr lang="pl-PL" sz="2000" dirty="0" err="1">
                <a:solidFill>
                  <a:srgbClr val="0000FF"/>
                </a:solidFill>
                <a:latin typeface="+mn-lt"/>
              </a:rPr>
              <a:t>Data.Frame.drop</a:t>
            </a:r>
            <a:r>
              <a:rPr lang="pl-PL" sz="2000" dirty="0">
                <a:solidFill>
                  <a:srgbClr val="0000FF"/>
                </a:solidFill>
                <a:latin typeface="+mn-lt"/>
              </a:rPr>
              <a:t>()</a:t>
            </a:r>
            <a:r>
              <a:rPr lang="pl-PL" sz="2000" dirty="0">
                <a:latin typeface="+mn-lt"/>
              </a:rPr>
              <a:t> 	usunięcie  kolumn lub wierszy (parametr </a:t>
            </a:r>
            <a:r>
              <a:rPr lang="pl-PL" sz="2000" i="1" dirty="0" err="1">
                <a:latin typeface="+mn-lt"/>
              </a:rPr>
              <a:t>axis</a:t>
            </a:r>
            <a:r>
              <a:rPr lang="pl-PL" sz="2000" dirty="0">
                <a:latin typeface="+mn-lt"/>
              </a:rPr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67800" cy="838200"/>
          </a:xfrm>
        </p:spPr>
        <p:txBody>
          <a:bodyPr rtlCol="0">
            <a:noAutofit/>
          </a:bodyPr>
          <a:lstStyle/>
          <a:p>
            <a:pPr fontAlgn="auto">
              <a:lnSpc>
                <a:spcPts val="3000"/>
              </a:lnSpc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+mn-lt"/>
              </a:rPr>
              <a:t>Odczyt pliku Excela do ramki danych</a:t>
            </a:r>
            <a:br>
              <a:rPr lang="pl-PL" sz="3200" b="1" dirty="0">
                <a:solidFill>
                  <a:srgbClr val="C00000"/>
                </a:solidFill>
                <a:latin typeface="+mn-lt"/>
              </a:rPr>
            </a:br>
            <a:r>
              <a:rPr lang="pl-PL" sz="3200" b="1" dirty="0">
                <a:solidFill>
                  <a:srgbClr val="C00000"/>
                </a:solidFill>
                <a:latin typeface="+mn-lt"/>
              </a:rPr>
              <a:t>Wybrane parametry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200721" y="894070"/>
            <a:ext cx="8568952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4463" indent="-2684463">
              <a:spcAft>
                <a:spcPts val="600"/>
              </a:spcAft>
            </a:pPr>
            <a:r>
              <a:rPr lang="en-US" sz="1900" b="1" dirty="0" err="1">
                <a:solidFill>
                  <a:srgbClr val="0000FF"/>
                </a:solidFill>
                <a:latin typeface="+mn-lt"/>
              </a:rPr>
              <a:t>pandas.read_excel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(</a:t>
            </a:r>
            <a:r>
              <a:rPr lang="pl-PL" sz="1900" b="1" i="1" dirty="0">
                <a:solidFill>
                  <a:srgbClr val="0000FF"/>
                </a:solidFill>
                <a:latin typeface="+mn-lt"/>
              </a:rPr>
              <a:t>file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, </a:t>
            </a:r>
            <a:r>
              <a:rPr lang="en-US" sz="1900" b="1" i="1" dirty="0" err="1">
                <a:solidFill>
                  <a:srgbClr val="0000FF"/>
                </a:solidFill>
                <a:latin typeface="+mn-lt"/>
              </a:rPr>
              <a:t>sheet_name</a:t>
            </a:r>
            <a:r>
              <a:rPr lang="en-US" sz="1900" b="1" i="1" dirty="0">
                <a:solidFill>
                  <a:srgbClr val="0000FF"/>
                </a:solidFill>
                <a:latin typeface="+mn-lt"/>
              </a:rPr>
              <a:t>=0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, </a:t>
            </a:r>
            <a:r>
              <a:rPr lang="en-US" sz="1900" b="1" i="1" dirty="0">
                <a:solidFill>
                  <a:srgbClr val="0000FF"/>
                </a:solidFill>
                <a:latin typeface="+mn-lt"/>
              </a:rPr>
              <a:t>header=0</a:t>
            </a:r>
            <a:r>
              <a:rPr lang="pl-PL" sz="1900" b="1" i="1" dirty="0">
                <a:solidFill>
                  <a:srgbClr val="0000FF"/>
                </a:solidFill>
                <a:latin typeface="+mn-lt"/>
              </a:rPr>
              <a:t>, </a:t>
            </a:r>
            <a:r>
              <a:rPr lang="en-US" sz="1900" b="1" i="1" dirty="0" err="1">
                <a:solidFill>
                  <a:srgbClr val="0000FF"/>
                </a:solidFill>
                <a:latin typeface="+mn-lt"/>
              </a:rPr>
              <a:t>usecols</a:t>
            </a:r>
            <a:r>
              <a:rPr lang="en-US" sz="1900" b="1" i="1" dirty="0">
                <a:solidFill>
                  <a:srgbClr val="0000FF"/>
                </a:solidFill>
                <a:latin typeface="+mn-lt"/>
              </a:rPr>
              <a:t>=None</a:t>
            </a:r>
            <a:r>
              <a:rPr lang="pl-PL" sz="1900" b="1" i="1" dirty="0">
                <a:solidFill>
                  <a:srgbClr val="0000FF"/>
                </a:solidFill>
                <a:latin typeface="+mn-lt"/>
              </a:rPr>
              <a:t>, </a:t>
            </a:r>
            <a:r>
              <a:rPr lang="pl-PL" sz="1900" b="1" i="1" dirty="0" err="1">
                <a:solidFill>
                  <a:srgbClr val="0000FF"/>
                </a:solidFill>
                <a:latin typeface="+mn-lt"/>
              </a:rPr>
              <a:t>index_col</a:t>
            </a:r>
            <a:r>
              <a:rPr lang="pl-PL" sz="1900" b="1" i="1" dirty="0">
                <a:solidFill>
                  <a:srgbClr val="0000FF"/>
                </a:solidFill>
                <a:latin typeface="+mn-lt"/>
              </a:rPr>
              <a:t>=</a:t>
            </a:r>
            <a:r>
              <a:rPr lang="pl-PL" sz="1900" b="1" i="1" dirty="0" err="1">
                <a:solidFill>
                  <a:srgbClr val="0000FF"/>
                </a:solidFill>
                <a:latin typeface="+mn-lt"/>
              </a:rPr>
              <a:t>None</a:t>
            </a:r>
            <a:r>
              <a:rPr lang="pl-PL" sz="1900" b="1" dirty="0">
                <a:solidFill>
                  <a:srgbClr val="0000FF"/>
                </a:solidFill>
                <a:latin typeface="+mn-lt"/>
              </a:rPr>
              <a:t>)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 </a:t>
            </a:r>
            <a:endParaRPr lang="pl-PL" sz="1900" dirty="0">
              <a:solidFill>
                <a:srgbClr val="0000FF"/>
              </a:solidFill>
              <a:latin typeface="+mn-lt"/>
            </a:endParaRPr>
          </a:p>
          <a:p>
            <a:r>
              <a:rPr lang="pl-PL" sz="1900" dirty="0">
                <a:latin typeface="+mn-lt"/>
              </a:rPr>
              <a:t>Odczyt pojedynczego arkusza lub zbioru arkuszy Excela do obiektu typu odpowiednio </a:t>
            </a:r>
            <a:r>
              <a:rPr lang="pl-PL" sz="1900" i="1" dirty="0" err="1">
                <a:latin typeface="+mn-lt"/>
              </a:rPr>
              <a:t>DataFrame</a:t>
            </a:r>
            <a:r>
              <a:rPr lang="pl-PL" sz="1900" dirty="0">
                <a:latin typeface="+mn-lt"/>
              </a:rPr>
              <a:t> lub słownika arkuszy. Parametry:</a:t>
            </a:r>
          </a:p>
          <a:p>
            <a:pPr lvl="0"/>
            <a:r>
              <a:rPr lang="pl-PL" sz="1900" dirty="0">
                <a:solidFill>
                  <a:srgbClr val="0000FF"/>
                </a:solidFill>
                <a:latin typeface="+mn-lt"/>
              </a:rPr>
              <a:t>file</a:t>
            </a:r>
            <a:r>
              <a:rPr lang="pl-PL" sz="1900" dirty="0">
                <a:latin typeface="+mn-lt"/>
              </a:rPr>
              <a:t> – wartość typu </a:t>
            </a:r>
            <a:r>
              <a:rPr lang="pl-PL" sz="1900" i="1" dirty="0" err="1">
                <a:latin typeface="+mn-lt"/>
              </a:rPr>
              <a:t>str</a:t>
            </a:r>
            <a:r>
              <a:rPr lang="pl-PL" sz="1900" dirty="0">
                <a:latin typeface="+mn-lt"/>
              </a:rPr>
              <a:t> definiująca plik do odczytu</a:t>
            </a:r>
          </a:p>
          <a:p>
            <a:pPr lvl="0"/>
            <a:r>
              <a:rPr lang="pl-PL" sz="1900" dirty="0" err="1">
                <a:solidFill>
                  <a:srgbClr val="0000FF"/>
                </a:solidFill>
                <a:latin typeface="+mn-lt"/>
              </a:rPr>
              <a:t>sheet_name</a:t>
            </a:r>
            <a:r>
              <a:rPr lang="pl-PL" sz="1900" dirty="0">
                <a:latin typeface="+mn-lt"/>
              </a:rPr>
              <a:t> – łańcuch (np. </a:t>
            </a:r>
            <a:r>
              <a:rPr lang="pl-PL" sz="1900" i="1" dirty="0">
                <a:latin typeface="+mn-lt"/>
              </a:rPr>
              <a:t>'Arkusz1'</a:t>
            </a:r>
            <a:r>
              <a:rPr lang="pl-PL" sz="1900" dirty="0">
                <a:latin typeface="+mn-lt"/>
              </a:rPr>
              <a:t>, liczba całkowita (np. 1) lub lista (np. [0, 1, </a:t>
            </a:r>
            <a:r>
              <a:rPr lang="pl-PL" sz="1900" i="1" dirty="0">
                <a:latin typeface="+mn-lt"/>
              </a:rPr>
              <a:t>'</a:t>
            </a:r>
            <a:r>
              <a:rPr lang="pl-PL" sz="1900" i="1" dirty="0" err="1">
                <a:latin typeface="+mn-lt"/>
              </a:rPr>
              <a:t>ArkuszXX</a:t>
            </a:r>
            <a:r>
              <a:rPr lang="pl-PL" sz="1900" i="1" dirty="0">
                <a:latin typeface="+mn-lt"/>
              </a:rPr>
              <a:t>'</a:t>
            </a:r>
            <a:r>
              <a:rPr lang="pl-PL" sz="1900" dirty="0">
                <a:latin typeface="+mn-lt"/>
              </a:rPr>
              <a:t>] określające arkusz (lub arkusze) do wczytania </a:t>
            </a:r>
          </a:p>
          <a:p>
            <a:r>
              <a:rPr lang="pl-PL" sz="1900" dirty="0" err="1">
                <a:solidFill>
                  <a:srgbClr val="0000FF"/>
                </a:solidFill>
                <a:latin typeface="+mn-lt"/>
              </a:rPr>
              <a:t>header</a:t>
            </a:r>
            <a:r>
              <a:rPr lang="pl-PL" sz="1900" dirty="0">
                <a:latin typeface="+mn-lt"/>
              </a:rPr>
              <a:t> – liczba całkowita lub lista liczb całkowitych. Wykaz numerów wierszy arkusza, których zawartość ma być wykorzystana jako nazwy kolumn ramki danych.</a:t>
            </a:r>
          </a:p>
          <a:p>
            <a:r>
              <a:rPr lang="en-US" sz="1900" dirty="0" err="1">
                <a:solidFill>
                  <a:srgbClr val="0000FF"/>
                </a:solidFill>
                <a:latin typeface="+mn-lt"/>
              </a:rPr>
              <a:t>usecols</a:t>
            </a:r>
            <a:r>
              <a:rPr lang="en-US" sz="1900" dirty="0">
                <a:latin typeface="+mn-lt"/>
              </a:rPr>
              <a:t> – </a:t>
            </a:r>
            <a:r>
              <a:rPr lang="en-US" sz="1900" dirty="0" err="1">
                <a:latin typeface="+mn-lt"/>
              </a:rPr>
              <a:t>łańcuch</a:t>
            </a:r>
            <a:r>
              <a:rPr lang="en-US" sz="1900" dirty="0">
                <a:latin typeface="+mn-lt"/>
              </a:rPr>
              <a:t>. </a:t>
            </a:r>
            <a:r>
              <a:rPr lang="pl-PL" sz="1900" dirty="0">
                <a:latin typeface="+mn-lt"/>
              </a:rPr>
              <a:t>Określa, które kolumny arkusza mają być wczytane do ramki danych</a:t>
            </a:r>
          </a:p>
          <a:p>
            <a:r>
              <a:rPr lang="pl-PL" sz="1900" dirty="0" err="1">
                <a:solidFill>
                  <a:srgbClr val="0000FF"/>
                </a:solidFill>
                <a:latin typeface="+mn-lt"/>
              </a:rPr>
              <a:t>index_col</a:t>
            </a:r>
            <a:r>
              <a:rPr lang="en-US" sz="1900" dirty="0">
                <a:latin typeface="+mn-lt"/>
              </a:rPr>
              <a:t> – </a:t>
            </a:r>
            <a:r>
              <a:rPr lang="pl-PL" sz="1900" dirty="0">
                <a:latin typeface="+mn-lt"/>
              </a:rPr>
              <a:t>liczba/tekst lub lista liczb/tekstów.</a:t>
            </a:r>
            <a:r>
              <a:rPr lang="en-US" sz="1900" dirty="0">
                <a:latin typeface="+mn-lt"/>
              </a:rPr>
              <a:t> </a:t>
            </a:r>
            <a:r>
              <a:rPr lang="pl-PL" sz="1900" dirty="0">
                <a:latin typeface="+mn-lt"/>
              </a:rPr>
              <a:t>Ustala indeks ramki (numer lub nazwa kolumny) na etapie wczytywania pliku (pierwsza kolumna ma numer 0)</a:t>
            </a: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28713" y="4723388"/>
            <a:ext cx="8712968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pl-PL" sz="1900" u="sng" dirty="0">
                <a:latin typeface="+mn-lt"/>
              </a:rPr>
              <a:t>Przykłady (uwaga: ustalić folder roboczy)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pl-PL" sz="1900" dirty="0">
                <a:solidFill>
                  <a:srgbClr val="0000FF"/>
                </a:solidFill>
                <a:latin typeface="+mn-lt"/>
              </a:rPr>
              <a:t>dc 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=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pd.read_excel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("vehicles.xlsx",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sheet_name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=["Old Europe", "New Europe"],</a:t>
            </a:r>
            <a:br>
              <a:rPr lang="en-US" sz="1900" dirty="0">
                <a:solidFill>
                  <a:srgbClr val="0000FF"/>
                </a:solidFill>
                <a:latin typeface="+mn-lt"/>
              </a:rPr>
            </a:br>
            <a:r>
              <a:rPr lang="en-US" sz="1900" dirty="0">
                <a:solidFill>
                  <a:srgbClr val="0000FF"/>
                </a:solidFill>
                <a:latin typeface="+mn-lt"/>
              </a:rPr>
              <a:t>             header=0,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usecols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="A,H:L")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 # słownik z ramkami danych</a:t>
            </a:r>
          </a:p>
          <a:p>
            <a:pPr lvl="0" eaLnBrk="1" hangingPunct="1">
              <a:spcAft>
                <a:spcPts val="300"/>
              </a:spcAft>
            </a:pPr>
            <a:r>
              <a:rPr lang="pl-PL" sz="1900" dirty="0">
                <a:solidFill>
                  <a:srgbClr val="0000FF"/>
                </a:solidFill>
                <a:latin typeface="+mn-lt"/>
              </a:rPr>
              <a:t>df1 = d1["Old Europe"] : df2=d1["New Europe"]  # wyodrębnienie ramek danych</a:t>
            </a:r>
          </a:p>
          <a:p>
            <a:pPr lvl="0" eaLnBrk="1" hangingPunct="1">
              <a:spcAft>
                <a:spcPts val="300"/>
              </a:spcAft>
            </a:pPr>
            <a:r>
              <a:rPr lang="pl-PL" sz="1900" dirty="0">
                <a:solidFill>
                  <a:srgbClr val="0000FF"/>
                </a:solidFill>
                <a:latin typeface="+mn-lt"/>
              </a:rPr>
              <a:t>df3 = 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pd.read_excel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("vehicles.xlsx",  sheet_name=3,  header=0, index_col=0, </a:t>
            </a:r>
          </a:p>
          <a:p>
            <a:pPr marL="519113" lvl="0" eaLnBrk="1" hangingPunct="1">
              <a:spcAft>
                <a:spcPts val="300"/>
              </a:spcAft>
            </a:pPr>
            <a:r>
              <a:rPr lang="pl-PL" sz="1900" dirty="0" err="1">
                <a:solidFill>
                  <a:srgbClr val="0000FF"/>
                </a:solidFill>
                <a:latin typeface="+mn-lt"/>
              </a:rPr>
              <a:t>usecols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=[0, 2, 3,5])  # wczytanie ramki danych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306101" y="109091"/>
            <a:ext cx="8459787" cy="805309"/>
          </a:xfrm>
        </p:spPr>
        <p:txBody>
          <a:bodyPr rtlCol="0">
            <a:noAutofit/>
          </a:bodyPr>
          <a:lstStyle/>
          <a:p>
            <a:pPr fontAlgn="auto">
              <a:lnSpc>
                <a:spcPts val="3000"/>
              </a:lnSpc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+mn-lt"/>
              </a:rPr>
              <a:t>Zapis ramki danych do pliku Excela</a:t>
            </a:r>
            <a:br>
              <a:rPr lang="pl-PL" sz="3200" b="1" dirty="0">
                <a:solidFill>
                  <a:srgbClr val="C00000"/>
                </a:solidFill>
                <a:latin typeface="+mn-lt"/>
              </a:rPr>
            </a:br>
            <a:r>
              <a:rPr lang="pl-PL" sz="3200" b="1" dirty="0">
                <a:solidFill>
                  <a:srgbClr val="C00000"/>
                </a:solidFill>
                <a:latin typeface="+mn-lt"/>
              </a:rPr>
              <a:t>Wybrane parametry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166936" y="1066800"/>
            <a:ext cx="8748464" cy="404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b="1" dirty="0" err="1">
                <a:solidFill>
                  <a:srgbClr val="0000FF"/>
                </a:solidFill>
                <a:latin typeface="+mn-lt"/>
              </a:rPr>
              <a:t>pandas.DataFrame.to_excel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(</a:t>
            </a:r>
            <a:r>
              <a:rPr lang="en-US" sz="1900" b="1" i="1" dirty="0" err="1">
                <a:solidFill>
                  <a:srgbClr val="0000FF"/>
                </a:solidFill>
                <a:latin typeface="+mn-lt"/>
              </a:rPr>
              <a:t>excel_writer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, </a:t>
            </a:r>
            <a:r>
              <a:rPr lang="en-US" sz="1900" b="1" i="1" dirty="0" err="1">
                <a:solidFill>
                  <a:srgbClr val="0000FF"/>
                </a:solidFill>
                <a:latin typeface="+mn-lt"/>
              </a:rPr>
              <a:t>sheet_name</a:t>
            </a:r>
            <a:r>
              <a:rPr lang="en-US" sz="1900" b="1" i="1" dirty="0">
                <a:solidFill>
                  <a:srgbClr val="0000FF"/>
                </a:solidFill>
                <a:latin typeface="+mn-lt"/>
              </a:rPr>
              <a:t>='Sheet1’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, </a:t>
            </a:r>
            <a:r>
              <a:rPr lang="pl-PL" sz="1900" b="1" dirty="0">
                <a:solidFill>
                  <a:srgbClr val="0000FF"/>
                </a:solidFill>
                <a:latin typeface="+mn-lt"/>
              </a:rPr>
              <a:t> </a:t>
            </a:r>
          </a:p>
          <a:p>
            <a:pPr marL="857250" algn="ctr">
              <a:spcAft>
                <a:spcPts val="1200"/>
              </a:spcAft>
            </a:pPr>
            <a:r>
              <a:rPr lang="en-US" sz="1900" b="1" i="1" dirty="0">
                <a:solidFill>
                  <a:srgbClr val="0000FF"/>
                </a:solidFill>
                <a:latin typeface="+mn-lt"/>
              </a:rPr>
              <a:t>columns=None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, </a:t>
            </a:r>
            <a:r>
              <a:rPr lang="en-US" sz="1900" b="1" i="1" dirty="0">
                <a:solidFill>
                  <a:srgbClr val="0000FF"/>
                </a:solidFill>
                <a:latin typeface="+mn-lt"/>
              </a:rPr>
              <a:t>header=True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, </a:t>
            </a:r>
            <a:r>
              <a:rPr lang="en-US" sz="1900" b="1" i="1" dirty="0">
                <a:solidFill>
                  <a:srgbClr val="0000FF"/>
                </a:solidFill>
                <a:latin typeface="+mn-lt"/>
              </a:rPr>
              <a:t>index=True</a:t>
            </a:r>
            <a:r>
              <a:rPr lang="pl-PL" sz="1900" b="1" dirty="0">
                <a:solidFill>
                  <a:srgbClr val="0000FF"/>
                </a:solidFill>
                <a:latin typeface="+mn-lt"/>
              </a:rPr>
              <a:t>)</a:t>
            </a:r>
          </a:p>
          <a:p>
            <a:pPr marL="2684463" indent="-2684463"/>
            <a:r>
              <a:rPr lang="pl-PL" sz="1900" dirty="0">
                <a:latin typeface="+mn-lt"/>
              </a:rPr>
              <a:t>Zapisuje ramkę danych do pliku </a:t>
            </a:r>
            <a:r>
              <a:rPr lang="pl-PL" sz="1900" i="1" dirty="0">
                <a:latin typeface="+mn-lt"/>
              </a:rPr>
              <a:t>Excela</a:t>
            </a:r>
            <a:r>
              <a:rPr lang="pl-PL" sz="1900" dirty="0">
                <a:latin typeface="+mn-lt"/>
              </a:rPr>
              <a:t>. Parametry:</a:t>
            </a:r>
          </a:p>
          <a:p>
            <a:pPr lvl="0"/>
            <a:r>
              <a:rPr lang="pl-PL" sz="1900" dirty="0" err="1">
                <a:solidFill>
                  <a:srgbClr val="0000FF"/>
                </a:solidFill>
                <a:latin typeface="+mn-lt"/>
              </a:rPr>
              <a:t>excel_writer</a:t>
            </a:r>
            <a:r>
              <a:rPr lang="pl-PL" sz="1900" dirty="0">
                <a:latin typeface="+mn-lt"/>
              </a:rPr>
              <a:t> – ścieżka do pliku lub istniejący obiekt </a:t>
            </a:r>
            <a:r>
              <a:rPr lang="pl-PL" sz="1900" i="1" dirty="0" err="1">
                <a:latin typeface="+mn-lt"/>
              </a:rPr>
              <a:t>ExcelWriter</a:t>
            </a:r>
            <a:r>
              <a:rPr lang="pl-PL" sz="1900" dirty="0">
                <a:latin typeface="+mn-lt"/>
              </a:rPr>
              <a:t>. </a:t>
            </a:r>
          </a:p>
          <a:p>
            <a:pPr lvl="0"/>
            <a:r>
              <a:rPr lang="pl-PL" sz="1900" dirty="0" err="1">
                <a:solidFill>
                  <a:srgbClr val="0000FF"/>
                </a:solidFill>
                <a:latin typeface="+mn-lt"/>
              </a:rPr>
              <a:t>sheet_name</a:t>
            </a:r>
            <a:r>
              <a:rPr lang="pl-PL" sz="1900" dirty="0">
                <a:latin typeface="+mn-lt"/>
              </a:rPr>
              <a:t> – nazwa arkusza typu </a:t>
            </a:r>
            <a:r>
              <a:rPr lang="pl-PL" sz="1900" i="1" dirty="0" err="1">
                <a:latin typeface="+mn-lt"/>
              </a:rPr>
              <a:t>str</a:t>
            </a:r>
            <a:r>
              <a:rPr lang="pl-PL" sz="1900" dirty="0">
                <a:latin typeface="+mn-lt"/>
              </a:rPr>
              <a:t>, do którego jest zapisywana ramka danych. Domyślnie </a:t>
            </a:r>
            <a:r>
              <a:rPr lang="en-US" sz="1900" i="1" dirty="0">
                <a:solidFill>
                  <a:srgbClr val="0000FF"/>
                </a:solidFill>
                <a:latin typeface="+mn-lt"/>
              </a:rPr>
              <a:t>'Sheet1</a:t>
            </a:r>
            <a:r>
              <a:rPr lang="pl-PL" sz="1900" dirty="0">
                <a:latin typeface="+mn-lt"/>
              </a:rPr>
              <a:t>'.</a:t>
            </a:r>
          </a:p>
          <a:p>
            <a:pPr lvl="0"/>
            <a:r>
              <a:rPr lang="pl-PL" sz="1900" dirty="0" err="1">
                <a:solidFill>
                  <a:srgbClr val="0000FF"/>
                </a:solidFill>
                <a:latin typeface="+mn-lt"/>
              </a:rPr>
              <a:t>columns</a:t>
            </a:r>
            <a:r>
              <a:rPr lang="pl-PL" sz="1900" dirty="0">
                <a:latin typeface="+mn-lt"/>
              </a:rPr>
              <a:t> – sekwencja (np. lista napisów) definiująca kolumny do zapisu</a:t>
            </a:r>
          </a:p>
          <a:p>
            <a:pPr lvl="0"/>
            <a:r>
              <a:rPr lang="pl-PL" sz="1900" dirty="0" err="1">
                <a:solidFill>
                  <a:srgbClr val="0000FF"/>
                </a:solidFill>
                <a:latin typeface="+mn-lt"/>
              </a:rPr>
              <a:t>header</a:t>
            </a:r>
            <a:r>
              <a:rPr lang="pl-PL" sz="1900" dirty="0">
                <a:latin typeface="+mn-lt"/>
              </a:rPr>
              <a:t> – dana logiczna informująca, czy w pliku mają być zapisane nazwy kolumn (</a:t>
            </a:r>
            <a:r>
              <a:rPr lang="pl-PL" sz="1900" i="1" dirty="0" err="1">
                <a:latin typeface="+mn-lt"/>
              </a:rPr>
              <a:t>True</a:t>
            </a:r>
            <a:r>
              <a:rPr lang="pl-PL" sz="1900" dirty="0">
                <a:latin typeface="+mn-lt"/>
              </a:rPr>
              <a:t>) czy nie (</a:t>
            </a:r>
            <a:r>
              <a:rPr lang="pl-PL" sz="1900" dirty="0" err="1">
                <a:latin typeface="+mn-lt"/>
              </a:rPr>
              <a:t>False</a:t>
            </a:r>
            <a:r>
              <a:rPr lang="pl-PL" sz="1900" dirty="0">
                <a:latin typeface="+mn-lt"/>
              </a:rPr>
              <a:t>)</a:t>
            </a:r>
          </a:p>
          <a:p>
            <a:pPr lvl="0"/>
            <a:r>
              <a:rPr lang="pl-PL" sz="1900" dirty="0">
                <a:solidFill>
                  <a:srgbClr val="0000FF"/>
                </a:solidFill>
                <a:latin typeface="+mn-lt"/>
              </a:rPr>
              <a:t>index</a:t>
            </a:r>
            <a:r>
              <a:rPr lang="pl-PL" sz="1900" dirty="0">
                <a:latin typeface="+mn-lt"/>
              </a:rPr>
              <a:t> – dana logiczna informująca, czy w pliku mają być zapisane indeksy (</a:t>
            </a:r>
            <a:r>
              <a:rPr lang="pl-PL" sz="1900" i="1" dirty="0">
                <a:latin typeface="+mn-lt"/>
              </a:rPr>
              <a:t>True</a:t>
            </a:r>
            <a:r>
              <a:rPr lang="pl-PL" sz="1900" dirty="0">
                <a:latin typeface="+mn-lt"/>
              </a:rPr>
              <a:t>) czy nie (</a:t>
            </a:r>
            <a:r>
              <a:rPr lang="pl-PL" sz="1900" dirty="0" err="1">
                <a:latin typeface="+mn-lt"/>
              </a:rPr>
              <a:t>False</a:t>
            </a:r>
            <a:r>
              <a:rPr lang="pl-PL" sz="1900" dirty="0">
                <a:latin typeface="+mn-lt"/>
              </a:rPr>
              <a:t>)</a:t>
            </a:r>
          </a:p>
          <a:p>
            <a:pPr lvl="0"/>
            <a:r>
              <a:rPr lang="pl-PL" sz="1900" i="1" dirty="0" err="1">
                <a:solidFill>
                  <a:srgbClr val="FF0000"/>
                </a:solidFill>
                <a:latin typeface="+mn-lt"/>
              </a:rPr>
              <a:t>pandas.DataFrame.to_excel</a:t>
            </a:r>
            <a:r>
              <a:rPr lang="pl-PL" sz="1900" i="1" dirty="0">
                <a:solidFill>
                  <a:srgbClr val="FF0000"/>
                </a:solidFill>
                <a:latin typeface="+mn-lt"/>
              </a:rPr>
              <a:t>() </a:t>
            </a:r>
            <a:r>
              <a:rPr lang="pl-PL" sz="1900" dirty="0">
                <a:solidFill>
                  <a:srgbClr val="FF0000"/>
                </a:solidFill>
                <a:latin typeface="+mn-lt"/>
              </a:rPr>
              <a:t>nie ma wbudowanego parametru, który automatycznie ostrzega lub blokuje zapis, </a:t>
            </a:r>
            <a:r>
              <a:rPr lang="pl-PL" sz="1900" dirty="0" err="1">
                <a:solidFill>
                  <a:srgbClr val="FF0000"/>
                </a:solidFill>
                <a:latin typeface="+mn-lt"/>
              </a:rPr>
              <a:t>jeli</a:t>
            </a:r>
            <a:r>
              <a:rPr lang="pl-PL" sz="1900" dirty="0">
                <a:solidFill>
                  <a:srgbClr val="FF0000"/>
                </a:solidFill>
                <a:latin typeface="+mn-lt"/>
              </a:rPr>
              <a:t> plik już istnieje.</a:t>
            </a:r>
            <a:r>
              <a:rPr lang="pl-PL" sz="1900" dirty="0">
                <a:latin typeface="+mn-lt"/>
              </a:rPr>
              <a:t>	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60651" y="5310917"/>
            <a:ext cx="8207671" cy="112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pl-PL" sz="1900" u="sng" dirty="0">
                <a:latin typeface="+mn-lt"/>
              </a:rPr>
              <a:t>Przykład (uwaga: ustalić folder roboczy)</a:t>
            </a:r>
          </a:p>
          <a:p>
            <a:pPr lvl="0" eaLnBrk="1" hangingPunct="1">
              <a:spcAft>
                <a:spcPts val="600"/>
              </a:spcAft>
            </a:pPr>
            <a:r>
              <a:rPr lang="pl-PL" sz="1900" dirty="0">
                <a:solidFill>
                  <a:srgbClr val="0000FF"/>
                </a:solidFill>
                <a:latin typeface="+mn-lt"/>
              </a:rPr>
              <a:t>d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f4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=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df2.drop([2011, 2012, 2013], axis=1)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 # operacja po kolumnach</a:t>
            </a:r>
            <a:endParaRPr lang="en-US" sz="1900" dirty="0">
              <a:solidFill>
                <a:srgbClr val="0000FF"/>
              </a:solidFill>
              <a:latin typeface="+mn-lt"/>
            </a:endParaRPr>
          </a:p>
          <a:p>
            <a:pPr lvl="0" eaLnBrk="1" hangingPunct="1">
              <a:spcAft>
                <a:spcPts val="600"/>
              </a:spcAft>
            </a:pPr>
            <a:r>
              <a:rPr lang="en-US" sz="1900" dirty="0">
                <a:solidFill>
                  <a:srgbClr val="0000FF"/>
                </a:solidFill>
                <a:latin typeface="+mn-lt"/>
              </a:rPr>
              <a:t>df4.to_excel('wynik.xlsx',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sheet_name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 = 'Nowa Europa </a:t>
            </a:r>
            <a:r>
              <a:rPr lang="en-US" sz="1900" dirty="0" err="1">
                <a:solidFill>
                  <a:srgbClr val="0000FF"/>
                </a:solidFill>
                <a:latin typeface="+mn-lt"/>
              </a:rPr>
              <a:t>wybrane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')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B538D-D51F-647C-0E6B-9F84F9E73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4F22A288-8876-1C1D-D49B-3DC59CFFF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8427"/>
            <a:ext cx="9144000" cy="527373"/>
          </a:xfrm>
        </p:spPr>
        <p:txBody>
          <a:bodyPr rtlCol="0">
            <a:noAutofit/>
          </a:bodyPr>
          <a:lstStyle/>
          <a:p>
            <a:pPr fontAlgn="auto">
              <a:lnSpc>
                <a:spcPts val="3000"/>
              </a:lnSpc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+mn-lt"/>
              </a:rPr>
              <a:t>Kontrola zapisu do pliku Excela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89BA6EB9-2037-556D-42C3-61F3950483BD}"/>
              </a:ext>
            </a:extLst>
          </p:cNvPr>
          <p:cNvSpPr/>
          <p:nvPr/>
        </p:nvSpPr>
        <p:spPr>
          <a:xfrm>
            <a:off x="304800" y="838200"/>
            <a:ext cx="8748464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900" b="1" dirty="0" err="1">
                <a:solidFill>
                  <a:srgbClr val="0000FF"/>
                </a:solidFill>
                <a:latin typeface="+mn-lt"/>
              </a:rPr>
              <a:t>pandas.ExcelWriter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(path</a:t>
            </a:r>
            <a:r>
              <a:rPr lang="pl-PL" sz="1900" b="1" dirty="0">
                <a:solidFill>
                  <a:srgbClr val="0000FF"/>
                </a:solidFill>
                <a:latin typeface="+mn-lt"/>
              </a:rPr>
              <a:t>-</a:t>
            </a:r>
            <a:r>
              <a:rPr lang="pl-PL" sz="1900" b="1" dirty="0" err="1">
                <a:solidFill>
                  <a:srgbClr val="0000FF"/>
                </a:solidFill>
                <a:latin typeface="+mn-lt"/>
              </a:rPr>
              <a:t>file_name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, engine='</a:t>
            </a:r>
            <a:r>
              <a:rPr lang="en-US" sz="1900" b="1" dirty="0" err="1">
                <a:solidFill>
                  <a:srgbClr val="0000FF"/>
                </a:solidFill>
                <a:latin typeface="+mn-lt"/>
              </a:rPr>
              <a:t>openpyxl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’,</a:t>
            </a:r>
            <a:r>
              <a:rPr lang="pl-PL" sz="1900" b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mode=</a:t>
            </a:r>
            <a:r>
              <a:rPr lang="en-US" sz="1900" b="1" dirty="0">
                <a:solidFill>
                  <a:srgbClr val="0000FF"/>
                </a:solidFill>
              </a:rPr>
              <a:t>’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w’,</a:t>
            </a:r>
            <a:r>
              <a:rPr lang="pl-PL" sz="1900" b="1" dirty="0">
                <a:solidFill>
                  <a:srgbClr val="0000FF"/>
                </a:solidFill>
                <a:latin typeface="+mn-lt"/>
              </a:rPr>
              <a:t>  </a:t>
            </a:r>
            <a:br>
              <a:rPr lang="pl-PL" sz="1900" b="1" dirty="0">
                <a:solidFill>
                  <a:srgbClr val="0000FF"/>
                </a:solidFill>
                <a:latin typeface="+mn-lt"/>
              </a:rPr>
            </a:br>
            <a:r>
              <a:rPr lang="pl-PL" sz="1900" b="1" dirty="0">
                <a:solidFill>
                  <a:srgbClr val="0000FF"/>
                </a:solidFill>
                <a:latin typeface="+mn-lt"/>
              </a:rPr>
              <a:t>                                     </a:t>
            </a:r>
            <a:r>
              <a:rPr lang="en-US" sz="1900" b="1" dirty="0" err="1">
                <a:solidFill>
                  <a:srgbClr val="0000FF"/>
                </a:solidFill>
                <a:latin typeface="+mn-lt"/>
              </a:rPr>
              <a:t>if_sheet_exists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='error’)</a:t>
            </a:r>
            <a:endParaRPr lang="pl-PL" sz="1900" b="1" dirty="0">
              <a:solidFill>
                <a:srgbClr val="0000FF"/>
              </a:solidFill>
              <a:latin typeface="+mn-lt"/>
            </a:endParaRPr>
          </a:p>
          <a:p>
            <a:r>
              <a:rPr lang="pl-PL" sz="1900" dirty="0">
                <a:latin typeface="+mn-lt"/>
              </a:rPr>
              <a:t>Klasa (narzędzie) w bibliotece pandas, do tworzenia i zapisywania plików Excel (XLSX, XLS) z danych zawartych w ramkach danych. Działa jak pośrednik między Pandas a plikiem Excel. Parametry:</a:t>
            </a:r>
          </a:p>
          <a:p>
            <a:pPr lvl="0"/>
            <a:r>
              <a:rPr lang="en-US" sz="1900" dirty="0">
                <a:solidFill>
                  <a:srgbClr val="0000FF"/>
                </a:solidFill>
                <a:latin typeface="+mn-lt"/>
              </a:rPr>
              <a:t>path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-file_name </a:t>
            </a:r>
            <a:r>
              <a:rPr lang="pl-PL" sz="1900" dirty="0">
                <a:latin typeface="+mn-lt"/>
              </a:rPr>
              <a:t>– ścieżka do pliku wraz z jego nazwą. </a:t>
            </a:r>
          </a:p>
          <a:p>
            <a:pPr lvl="0"/>
            <a:r>
              <a:rPr lang="pl-PL" sz="1900" dirty="0">
                <a:solidFill>
                  <a:srgbClr val="0000FF"/>
                </a:solidFill>
                <a:latin typeface="+mn-lt"/>
              </a:rPr>
              <a:t>e</a:t>
            </a:r>
            <a:r>
              <a:rPr lang="en-US" sz="1900" dirty="0">
                <a:solidFill>
                  <a:srgbClr val="0000FF"/>
                </a:solidFill>
                <a:latin typeface="+mn-lt"/>
              </a:rPr>
              <a:t>ngine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 </a:t>
            </a:r>
            <a:r>
              <a:rPr lang="pl-PL" sz="1900" dirty="0">
                <a:latin typeface="+mn-lt"/>
              </a:rPr>
              <a:t>– silnik zapisu </a:t>
            </a:r>
          </a:p>
          <a:p>
            <a:pPr marL="801688" lvl="0" indent="-801688"/>
            <a:r>
              <a:rPr lang="pl-PL" sz="1900" dirty="0">
                <a:solidFill>
                  <a:srgbClr val="0000FF"/>
                </a:solidFill>
                <a:latin typeface="+mn-lt"/>
              </a:rPr>
              <a:t>mode</a:t>
            </a:r>
            <a:r>
              <a:rPr lang="pl-PL" sz="1900" i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l-PL" sz="1900" dirty="0">
                <a:latin typeface="+mn-lt"/>
              </a:rPr>
              <a:t>– tryb zapisu: </a:t>
            </a:r>
          </a:p>
          <a:p>
            <a:pPr marL="1258888" lvl="1" indent="-801688"/>
            <a:r>
              <a:rPr lang="pl-PL" sz="1900" dirty="0">
                <a:solidFill>
                  <a:srgbClr val="0000FF"/>
                </a:solidFill>
                <a:latin typeface="+mn-lt"/>
              </a:rPr>
              <a:t>'w’   </a:t>
            </a:r>
            <a:r>
              <a:rPr lang="pl-PL" sz="1900" dirty="0">
                <a:latin typeface="+mn-lt"/>
              </a:rPr>
              <a:t>(write) nadpisanie pliku</a:t>
            </a:r>
          </a:p>
          <a:p>
            <a:pPr marL="1258888" lvl="1" indent="-801688"/>
            <a:r>
              <a:rPr lang="pl-PL" sz="1900" dirty="0">
                <a:solidFill>
                  <a:srgbClr val="0000FF"/>
                </a:solidFill>
                <a:latin typeface="+mn-lt"/>
              </a:rPr>
              <a:t>'a’   </a:t>
            </a:r>
            <a:r>
              <a:rPr lang="pl-PL" sz="1900" dirty="0">
                <a:latin typeface="+mn-lt"/>
              </a:rPr>
              <a:t>(append) dopisanie arkusza do istniejącego skoroszytu.</a:t>
            </a:r>
          </a:p>
          <a:p>
            <a:pPr marL="0" lvl="1"/>
            <a:r>
              <a:rPr lang="en-US" sz="1900" dirty="0">
                <a:solidFill>
                  <a:srgbClr val="0000FF"/>
                </a:solidFill>
                <a:latin typeface="+mn-lt"/>
              </a:rPr>
              <a:t>if_sheet_exists</a:t>
            </a:r>
            <a:r>
              <a:rPr lang="pl-PL" sz="1900" dirty="0">
                <a:latin typeface="+mn-lt"/>
              </a:rPr>
              <a:t> – działanie, jeżeli arkusz o podanej nazwie już istnieje: </a:t>
            </a:r>
          </a:p>
          <a:p>
            <a:pPr marL="457200" lvl="2"/>
            <a:r>
              <a:rPr lang="pl-PL" sz="1900" dirty="0">
                <a:solidFill>
                  <a:srgbClr val="0000FF"/>
                </a:solidFill>
                <a:latin typeface="+mn-lt"/>
              </a:rPr>
              <a:t>'error’</a:t>
            </a:r>
            <a:r>
              <a:rPr lang="pl-PL" sz="1900" dirty="0">
                <a:latin typeface="+mn-lt"/>
              </a:rPr>
              <a:t>  zgłoszenie błędu, jeżeli arkusz istnieje (domyślnie); chroni przed</a:t>
            </a:r>
            <a:br>
              <a:rPr lang="pl-PL" sz="1900" dirty="0">
                <a:latin typeface="+mn-lt"/>
              </a:rPr>
            </a:br>
            <a:r>
              <a:rPr lang="pl-PL" sz="1900" dirty="0">
                <a:latin typeface="+mn-lt"/>
              </a:rPr>
              <a:t>             niezamierzonym nadpisaniem danych, działa w trybie dopisywani</a:t>
            </a:r>
            <a:br>
              <a:rPr lang="pl-PL" sz="1900" dirty="0">
                <a:latin typeface="+mn-lt"/>
              </a:rPr>
            </a:br>
            <a:r>
              <a:rPr lang="pl-PL" sz="1900" dirty="0">
                <a:latin typeface="+mn-lt"/>
              </a:rPr>
              <a:t>             a (</a:t>
            </a:r>
            <a:r>
              <a:rPr lang="pl-PL" sz="1900" dirty="0" err="1">
                <a:latin typeface="+mn-lt"/>
              </a:rPr>
              <a:t>mode</a:t>
            </a:r>
            <a:r>
              <a:rPr lang="pl-PL" sz="1900" dirty="0">
                <a:latin typeface="+mn-lt"/>
              </a:rPr>
              <a:t>="a"), najczęściej z silnikiem </a:t>
            </a:r>
            <a:r>
              <a:rPr lang="pl-PL" sz="1900" dirty="0" err="1">
                <a:latin typeface="+mn-lt"/>
              </a:rPr>
              <a:t>openpyxl</a:t>
            </a:r>
            <a:br>
              <a:rPr lang="pl-PL" sz="1900" dirty="0">
                <a:latin typeface="+mn-lt"/>
              </a:rPr>
            </a:br>
            <a:r>
              <a:rPr lang="pl-PL" sz="1900" dirty="0">
                <a:solidFill>
                  <a:srgbClr val="0000FF"/>
                </a:solidFill>
                <a:latin typeface="+mn-lt"/>
              </a:rPr>
              <a:t>'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new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’</a:t>
            </a:r>
            <a:r>
              <a:rPr lang="pl-PL" sz="1900" dirty="0">
                <a:latin typeface="+mn-lt"/>
              </a:rPr>
              <a:t>   utworzenie nowego arkusza z unikalną nazwą (np. Sheet1) </a:t>
            </a:r>
            <a:br>
              <a:rPr lang="pl-PL" sz="1900" dirty="0">
                <a:latin typeface="+mn-lt"/>
              </a:rPr>
            </a:br>
            <a:r>
              <a:rPr lang="pl-PL" sz="1900" dirty="0">
                <a:solidFill>
                  <a:srgbClr val="0000FF"/>
                </a:solidFill>
                <a:latin typeface="+mn-lt"/>
              </a:rPr>
              <a:t>'</a:t>
            </a:r>
            <a:r>
              <a:rPr lang="pl-PL" sz="1900" dirty="0" err="1">
                <a:solidFill>
                  <a:srgbClr val="0000FF"/>
                </a:solidFill>
                <a:latin typeface="+mn-lt"/>
              </a:rPr>
              <a:t>replace</a:t>
            </a:r>
            <a:r>
              <a:rPr lang="pl-PL" sz="1900" dirty="0">
                <a:solidFill>
                  <a:srgbClr val="0000FF"/>
                </a:solidFill>
                <a:latin typeface="+mn-lt"/>
              </a:rPr>
              <a:t>'</a:t>
            </a:r>
            <a:r>
              <a:rPr lang="pl-PL" sz="1900" dirty="0">
                <a:latin typeface="+mn-lt"/>
              </a:rPr>
              <a:t> — nadpisz istniejący arkusz.</a:t>
            </a:r>
          </a:p>
          <a:p>
            <a:pPr lvl="0">
              <a:spcBef>
                <a:spcPts val="600"/>
              </a:spcBef>
            </a:pPr>
            <a:r>
              <a:rPr lang="pl-PL" sz="1900" b="1" dirty="0">
                <a:solidFill>
                  <a:srgbClr val="FF0000"/>
                </a:solidFill>
                <a:latin typeface="+mn-lt"/>
              </a:rPr>
              <a:t>Uwaga:</a:t>
            </a:r>
            <a:r>
              <a:rPr lang="en-US" sz="1900" b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900" b="1" dirty="0" err="1">
                <a:solidFill>
                  <a:srgbClr val="0000FF"/>
                </a:solidFill>
                <a:latin typeface="+mn-lt"/>
              </a:rPr>
              <a:t>pandas.ExcelWriter</a:t>
            </a:r>
            <a:r>
              <a:rPr lang="pl-PL" sz="1900" dirty="0">
                <a:solidFill>
                  <a:srgbClr val="FF0000"/>
                </a:solidFill>
                <a:latin typeface="+mn-lt"/>
              </a:rPr>
              <a:t> nie ma wbudowanego parametru, który automatycznie ostrzega lub blokuje zapis, jeśli plik już istnieje.</a:t>
            </a:r>
            <a:r>
              <a:rPr lang="pl-PL" sz="1900" dirty="0">
                <a:latin typeface="+mn-lt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3821829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2086</TotalTime>
  <Words>2018</Words>
  <Application>Microsoft Office PowerPoint</Application>
  <PresentationFormat>Pokaz na ekranie (4:3)</PresentationFormat>
  <Paragraphs>169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Motyw pakietu Office</vt:lpstr>
      <vt:lpstr>Języki programowania – Python Biblioteka Pandas</vt:lpstr>
      <vt:lpstr>Informacja podstawowa</vt:lpstr>
      <vt:lpstr>Obiekt Series w Pandas</vt:lpstr>
      <vt:lpstr>Obiekt DataFrame w Pandas</vt:lpstr>
      <vt:lpstr>Dostęp do danych DataFrame w Pandas</vt:lpstr>
      <vt:lpstr>Wybrane składowe DataFrame w Pandas</vt:lpstr>
      <vt:lpstr>Odczyt pliku Excela do ramki danych Wybrane parametry</vt:lpstr>
      <vt:lpstr>Zapis ramki danych do pliku Excela Wybrane parametry</vt:lpstr>
      <vt:lpstr>Kontrola zapisu do pliku Excela</vt:lpstr>
      <vt:lpstr>Rozwiązanie dopisania ramki danych do pliku Excela - podanie nazwy dołączanego arkusza</vt:lpstr>
      <vt:lpstr>Pętla po ramce danych</vt:lpstr>
      <vt:lpstr>Trasa Titanica</vt:lpstr>
      <vt:lpstr>Zbiór danych titanic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Marzena</dc:creator>
  <cp:lastModifiedBy>Marzena</cp:lastModifiedBy>
  <cp:revision>177</cp:revision>
  <dcterms:created xsi:type="dcterms:W3CDTF">2022-10-01T14:55:15Z</dcterms:created>
  <dcterms:modified xsi:type="dcterms:W3CDTF">2025-12-28T11:25:05Z</dcterms:modified>
</cp:coreProperties>
</file>