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7"/>
  </p:notesMasterIdLst>
  <p:sldIdLst>
    <p:sldId id="256" r:id="rId2"/>
    <p:sldId id="299" r:id="rId3"/>
    <p:sldId id="297" r:id="rId4"/>
    <p:sldId id="295" r:id="rId5"/>
    <p:sldId id="298" r:id="rId6"/>
    <p:sldId id="296" r:id="rId7"/>
    <p:sldId id="303" r:id="rId8"/>
    <p:sldId id="300" r:id="rId9"/>
    <p:sldId id="304" r:id="rId10"/>
    <p:sldId id="305" r:id="rId11"/>
    <p:sldId id="306" r:id="rId12"/>
    <p:sldId id="307" r:id="rId13"/>
    <p:sldId id="302" r:id="rId14"/>
    <p:sldId id="308" r:id="rId15"/>
    <p:sldId id="309" r:id="rId16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660033"/>
    <a:srgbClr val="CC0000"/>
    <a:srgbClr val="FF0000"/>
    <a:srgbClr val="003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23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2.xml"/><Relationship Id="rId1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EFB1DEE-BAA5-4E42-8BFC-87A6FF19B44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0188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74CCA20-67A2-4234-9DE2-3385E231243B}" type="slidenum">
              <a:rPr lang="pl-PL" altLang="pl-PL" sz="1200"/>
              <a:pPr/>
              <a:t>11</a:t>
            </a:fld>
            <a:endParaRPr lang="pl-PL" altLang="pl-PL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2085991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9FCD467-7D64-4BEB-88FB-8EB80D054735}" type="slidenum">
              <a:rPr lang="pl-PL" altLang="pl-PL" sz="1200"/>
              <a:pPr/>
              <a:t>12</a:t>
            </a:fld>
            <a:endParaRPr lang="pl-PL" altLang="pl-PL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4051292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7DA1D-90C1-45DD-BD03-0A53565EA6B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0A58F-C5A7-4B1E-A70B-6B24FFB118F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D555E-9621-4540-9CC2-3DC58045EA7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019DB-9DD5-4DC8-A16B-A4F730EF4D28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F0092-B7F6-4688-8B87-C32E0E4A69A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BBDD1-CFB2-4E1F-B22D-45D9EF86D70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D3ECC-5734-426F-A92D-A994AF673C1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32737-A7EE-4807-81FD-01652B6EAC2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115C1-A225-4C02-968E-C7AD7E5DD8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B4E7F-43AB-499B-83D4-7373EF50E66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BBFAE-90E4-48D8-8EB0-110C6AD0A5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518A4-E192-424A-B6A9-D2CE55A7255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6933657-2D8B-43BF-925F-B694FA3209E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611188" y="1412777"/>
            <a:ext cx="7772400" cy="2736304"/>
          </a:xfrm>
        </p:spPr>
        <p:txBody>
          <a:bodyPr/>
          <a:lstStyle/>
          <a:p>
            <a:r>
              <a:rPr lang="pl-PL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Języki programowania – </a:t>
            </a:r>
            <a:r>
              <a:rPr lang="pl-PL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Python</a:t>
            </a:r>
            <a:br>
              <a:rPr lang="pl-PL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Analityka danych</a:t>
            </a:r>
            <a:br>
              <a:rPr lang="pl-PL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Wybrane przykłady</a:t>
            </a:r>
            <a:br>
              <a:rPr lang="pl-PL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pl-PL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413" y="4437063"/>
            <a:ext cx="8839200" cy="19351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altLang="en-US" sz="2000" dirty="0">
                <a:solidFill>
                  <a:srgbClr val="000000"/>
                </a:solidFill>
                <a:cs typeface="Times New Roman" pitchFamily="18" charset="0"/>
              </a:rPr>
              <a:t>Marzena Nowakowska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altLang="en-US" sz="2000" dirty="0">
                <a:solidFill>
                  <a:srgbClr val="000000"/>
                </a:solidFill>
                <a:cs typeface="Times New Roman" pitchFamily="18" charset="0"/>
              </a:rPr>
              <a:t>Wydział Zarządzania i Modelowania Komputerowego </a:t>
            </a:r>
            <a:br>
              <a:rPr lang="pl-PL" altLang="en-US" sz="200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pl-PL" altLang="en-US" sz="2000" dirty="0">
                <a:solidFill>
                  <a:srgbClr val="000000"/>
                </a:solidFill>
                <a:cs typeface="Times New Roman" pitchFamily="18" charset="0"/>
              </a:rPr>
              <a:t>Politechnika Świętokrzyska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altLang="en-US" sz="2000" dirty="0">
                <a:solidFill>
                  <a:srgbClr val="000000"/>
                </a:solidFill>
                <a:cs typeface="Times New Roman" pitchFamily="18" charset="0"/>
              </a:rPr>
              <a:t>Budynek C, p. 3.21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altLang="en-US" sz="2000" dirty="0" err="1">
                <a:solidFill>
                  <a:srgbClr val="000000"/>
                </a:solidFill>
                <a:cs typeface="Times New Roman" pitchFamily="18" charset="0"/>
              </a:rPr>
              <a:t>spimn@tu.kielce.pl</a:t>
            </a:r>
            <a:endParaRPr lang="pl-PL" altLang="en-US" sz="2000" dirty="0">
              <a:solidFill>
                <a:srgbClr val="000000"/>
              </a:solidFill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6632"/>
            <a:ext cx="7772400" cy="468288"/>
          </a:xfrm>
        </p:spPr>
        <p:txBody>
          <a:bodyPr/>
          <a:lstStyle/>
          <a:p>
            <a:r>
              <a:rPr lang="pl-PL" altLang="pl-PL" sz="3600" b="1" dirty="0"/>
              <a:t>Interpretacja</a:t>
            </a: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412875" y="980728"/>
          <a:ext cx="6384925" cy="444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MS Org Chart" r:id="rId3" imgW="5503333" imgH="3793067" progId="OrgPlusWOPX.4">
                  <p:embed followColorScheme="full"/>
                </p:oleObj>
              </mc:Choice>
              <mc:Fallback>
                <p:oleObj name="MS Org Chart" r:id="rId3" imgW="5503333" imgH="3793067" progId="OrgPlusWOPX.4">
                  <p:embed followColorScheme="full"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75" y="980728"/>
                        <a:ext cx="6384925" cy="444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039938" y="1664941"/>
            <a:ext cx="682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pl-PL" altLang="pl-PL" sz="1600">
                <a:latin typeface="Arial" charset="0"/>
              </a:rPr>
              <a:t>A(x)=a</a:t>
            </a:r>
            <a:r>
              <a:rPr lang="pl-PL" altLang="pl-PL" sz="1600" baseline="-25000">
                <a:latin typeface="Arial" charset="0"/>
              </a:rPr>
              <a:t>1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727450" y="2673003"/>
            <a:ext cx="682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pl-PL" altLang="pl-PL" sz="1600">
                <a:latin typeface="Arial" charset="0"/>
              </a:rPr>
              <a:t>B(x)=b</a:t>
            </a:r>
            <a:r>
              <a:rPr lang="pl-PL" altLang="pl-PL" sz="1600" baseline="-25000">
                <a:latin typeface="Arial" charset="0"/>
              </a:rPr>
              <a:t>2</a:t>
            </a:r>
            <a:endParaRPr lang="pl-PL" altLang="pl-PL" sz="1600">
              <a:latin typeface="Arial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881563" y="3654078"/>
            <a:ext cx="682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pl-PL" altLang="pl-PL" sz="1600">
                <a:latin typeface="Arial" charset="0"/>
              </a:rPr>
              <a:t>C(x)=c</a:t>
            </a:r>
            <a:r>
              <a:rPr lang="pl-PL" altLang="pl-PL" sz="1600" baseline="-25000">
                <a:latin typeface="Arial" charset="0"/>
              </a:rPr>
              <a:t>3</a:t>
            </a:r>
            <a:endParaRPr lang="pl-PL" altLang="pl-PL" sz="1600">
              <a:latin typeface="Arial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862263" y="1545878"/>
            <a:ext cx="1963737" cy="2397125"/>
            <a:chOff x="1787" y="1259"/>
            <a:chExt cx="1237" cy="1510"/>
          </a:xfrm>
        </p:grpSpPr>
        <p:sp>
          <p:nvSpPr>
            <p:cNvPr id="6155" name="Line 8"/>
            <p:cNvSpPr>
              <a:spLocks noChangeShapeType="1"/>
            </p:cNvSpPr>
            <p:nvPr/>
          </p:nvSpPr>
          <p:spPr bwMode="auto">
            <a:xfrm>
              <a:off x="1787" y="1403"/>
              <a:ext cx="0" cy="14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6" name="Line 9"/>
            <p:cNvSpPr>
              <a:spLocks noChangeShapeType="1"/>
            </p:cNvSpPr>
            <p:nvPr/>
          </p:nvSpPr>
          <p:spPr bwMode="auto">
            <a:xfrm>
              <a:off x="2896" y="1259"/>
              <a:ext cx="0" cy="14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7" name="Line 10"/>
            <p:cNvSpPr>
              <a:spLocks noChangeShapeType="1"/>
            </p:cNvSpPr>
            <p:nvPr/>
          </p:nvSpPr>
          <p:spPr bwMode="auto">
            <a:xfrm flipH="1">
              <a:off x="1794" y="1392"/>
              <a:ext cx="1104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8" name="Line 11"/>
            <p:cNvSpPr>
              <a:spLocks noChangeShapeType="1"/>
            </p:cNvSpPr>
            <p:nvPr/>
          </p:nvSpPr>
          <p:spPr bwMode="auto">
            <a:xfrm>
              <a:off x="1800" y="2001"/>
              <a:ext cx="480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9" name="Line 12"/>
            <p:cNvSpPr>
              <a:spLocks noChangeShapeType="1"/>
            </p:cNvSpPr>
            <p:nvPr/>
          </p:nvSpPr>
          <p:spPr bwMode="auto">
            <a:xfrm>
              <a:off x="2304" y="2614"/>
              <a:ext cx="720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60" name="Line 13"/>
            <p:cNvSpPr>
              <a:spLocks noChangeShapeType="1"/>
            </p:cNvSpPr>
            <p:nvPr/>
          </p:nvSpPr>
          <p:spPr bwMode="auto">
            <a:xfrm>
              <a:off x="1787" y="1868"/>
              <a:ext cx="0" cy="14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61" name="Line 14"/>
            <p:cNvSpPr>
              <a:spLocks noChangeShapeType="1"/>
            </p:cNvSpPr>
            <p:nvPr/>
          </p:nvSpPr>
          <p:spPr bwMode="auto">
            <a:xfrm>
              <a:off x="2278" y="2016"/>
              <a:ext cx="0" cy="14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62" name="Line 15"/>
            <p:cNvSpPr>
              <a:spLocks noChangeShapeType="1"/>
            </p:cNvSpPr>
            <p:nvPr/>
          </p:nvSpPr>
          <p:spPr bwMode="auto">
            <a:xfrm>
              <a:off x="2291" y="2481"/>
              <a:ext cx="0" cy="14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63" name="Line 16"/>
            <p:cNvSpPr>
              <a:spLocks noChangeShapeType="1"/>
            </p:cNvSpPr>
            <p:nvPr/>
          </p:nvSpPr>
          <p:spPr bwMode="auto">
            <a:xfrm>
              <a:off x="3024" y="2625"/>
              <a:ext cx="0" cy="14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4267200" y="4955828"/>
            <a:ext cx="4414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altLang="pl-PL"/>
              <a:t>A(x)=a</a:t>
            </a:r>
            <a:r>
              <a:rPr lang="pl-PL" altLang="pl-PL" baseline="-25000"/>
              <a:t>1</a:t>
            </a:r>
            <a:r>
              <a:rPr lang="pl-PL" altLang="pl-PL"/>
              <a:t> </a:t>
            </a:r>
            <a:r>
              <a:rPr lang="pl-PL" altLang="pl-PL">
                <a:sym typeface="Symbol" pitchFamily="18" charset="2"/>
              </a:rPr>
              <a:t> </a:t>
            </a:r>
            <a:r>
              <a:rPr lang="pl-PL" altLang="pl-PL"/>
              <a:t>B(x)=b</a:t>
            </a:r>
            <a:r>
              <a:rPr lang="pl-PL" altLang="pl-PL" baseline="-25000"/>
              <a:t>2</a:t>
            </a:r>
            <a:r>
              <a:rPr lang="pl-PL" altLang="pl-PL"/>
              <a:t> </a:t>
            </a:r>
            <a:r>
              <a:rPr lang="pl-PL" altLang="pl-PL">
                <a:sym typeface="Symbol" pitchFamily="18" charset="2"/>
              </a:rPr>
              <a:t> C</a:t>
            </a:r>
            <a:r>
              <a:rPr lang="pl-PL" altLang="pl-PL"/>
              <a:t>(x)=c</a:t>
            </a:r>
            <a:r>
              <a:rPr lang="pl-PL" altLang="pl-PL" baseline="-25000"/>
              <a:t>3</a:t>
            </a:r>
            <a:r>
              <a:rPr lang="pl-PL" altLang="pl-PL"/>
              <a:t> </a:t>
            </a:r>
            <a:r>
              <a:rPr lang="pl-PL" altLang="pl-PL">
                <a:sym typeface="Symbol" pitchFamily="18" charset="2"/>
              </a:rPr>
              <a:t> </a:t>
            </a:r>
            <a:r>
              <a:rPr lang="pl-PL" altLang="pl-PL" b="1">
                <a:sym typeface="Symbol" pitchFamily="18" charset="2"/>
              </a:rPr>
              <a:t>d</a:t>
            </a:r>
            <a:endParaRPr lang="pl-PL" altLang="pl-PL">
              <a:sym typeface="Symbol" pitchFamily="18" charset="2"/>
            </a:endParaRPr>
          </a:p>
        </p:txBody>
      </p:sp>
      <p:sp>
        <p:nvSpPr>
          <p:cNvPr id="6153" name="Text Box 18"/>
          <p:cNvSpPr txBox="1">
            <a:spLocks noChangeArrowheads="1"/>
          </p:cNvSpPr>
          <p:nvPr/>
        </p:nvSpPr>
        <p:spPr bwMode="auto">
          <a:xfrm>
            <a:off x="914400" y="5641628"/>
            <a:ext cx="800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l-PL" altLang="pl-PL" sz="1800" i="1" dirty="0"/>
              <a:t>x</a:t>
            </a:r>
            <a:r>
              <a:rPr lang="pl-PL" altLang="pl-PL" sz="1800" dirty="0"/>
              <a:t> – badany przykład, czyli obserwacja, dla której jest dokonywana klasyfikacja do</a:t>
            </a:r>
          </a:p>
          <a:p>
            <a:r>
              <a:rPr lang="pl-PL" altLang="pl-PL" sz="1800" dirty="0"/>
              <a:t>      kategorii </a:t>
            </a:r>
            <a:r>
              <a:rPr lang="pl-PL" altLang="pl-PL" sz="1800" i="1" dirty="0"/>
              <a:t>d</a:t>
            </a:r>
            <a:r>
              <a:rPr lang="pl-PL" altLang="pl-PL" sz="1800" dirty="0"/>
              <a:t> zmiennej celu czyli decyzji</a:t>
            </a: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4343400" y="3901728"/>
            <a:ext cx="954088" cy="5334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pole tekstowe 3"/>
          <p:cNvSpPr txBox="1">
            <a:spLocks noChangeArrowheads="1"/>
          </p:cNvSpPr>
          <p:nvPr/>
        </p:nvSpPr>
        <p:spPr bwMode="auto">
          <a:xfrm>
            <a:off x="322263" y="3355245"/>
            <a:ext cx="8497887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altLang="pl-PL" sz="1800" b="1" dirty="0"/>
              <a:t>Prawdziwie ujemne</a:t>
            </a:r>
            <a:r>
              <a:rPr lang="pl-PL" altLang="pl-PL" sz="1800" dirty="0"/>
              <a:t> (</a:t>
            </a:r>
            <a:r>
              <a:rPr lang="pl-PL" altLang="pl-PL" sz="1800" dirty="0" err="1">
                <a:solidFill>
                  <a:srgbClr val="0000FF"/>
                </a:solidFill>
              </a:rPr>
              <a:t>True</a:t>
            </a:r>
            <a:r>
              <a:rPr lang="pl-PL" altLang="pl-PL" sz="1800" dirty="0">
                <a:solidFill>
                  <a:srgbClr val="0000FF"/>
                </a:solidFill>
              </a:rPr>
              <a:t> </a:t>
            </a:r>
            <a:r>
              <a:rPr lang="pl-PL" altLang="pl-PL" sz="1800" dirty="0" err="1">
                <a:solidFill>
                  <a:srgbClr val="0000FF"/>
                </a:solidFill>
              </a:rPr>
              <a:t>Negative</a:t>
            </a:r>
            <a:r>
              <a:rPr lang="pl-PL" altLang="pl-PL" sz="1800" dirty="0">
                <a:solidFill>
                  <a:srgbClr val="0000FF"/>
                </a:solidFill>
              </a:rPr>
              <a:t> </a:t>
            </a:r>
            <a:r>
              <a:rPr lang="pl-PL" altLang="pl-PL" sz="1800" dirty="0" err="1">
                <a:solidFill>
                  <a:srgbClr val="0000FF"/>
                </a:solidFill>
              </a:rPr>
              <a:t>Rate</a:t>
            </a:r>
            <a:r>
              <a:rPr lang="pl-PL" altLang="pl-PL" sz="1800" dirty="0"/>
              <a:t>) TNR= A / (</a:t>
            </a:r>
            <a:r>
              <a:rPr lang="pl-PL" altLang="pl-PL" sz="1800" dirty="0" err="1"/>
              <a:t>A</a:t>
            </a:r>
            <a:r>
              <a:rPr lang="pl-PL" altLang="pl-PL" sz="1800" dirty="0"/>
              <a:t> + B)</a:t>
            </a:r>
          </a:p>
          <a:p>
            <a:pPr>
              <a:spcAft>
                <a:spcPts val="600"/>
              </a:spcAft>
              <a:defRPr/>
            </a:pPr>
            <a:r>
              <a:rPr lang="pl-PL" altLang="pl-PL" sz="1800" dirty="0"/>
              <a:t>TNR = (Liczba porażek sklasyfikowanych jako porażki)/(Ogólna liczba porażek)</a:t>
            </a:r>
          </a:p>
          <a:p>
            <a:pPr>
              <a:defRPr/>
            </a:pPr>
            <a:r>
              <a:rPr lang="pl-PL" altLang="pl-PL" sz="1800" dirty="0"/>
              <a:t>Fałszywie dodatnie (</a:t>
            </a:r>
            <a:r>
              <a:rPr lang="pl-PL" altLang="pl-PL" sz="1800" dirty="0" err="1"/>
              <a:t>False</a:t>
            </a:r>
            <a:r>
              <a:rPr lang="pl-PL" altLang="pl-PL" sz="1800" dirty="0"/>
              <a:t> </a:t>
            </a:r>
            <a:r>
              <a:rPr lang="pl-PL" altLang="pl-PL" sz="1800" dirty="0" err="1"/>
              <a:t>Positive</a:t>
            </a:r>
            <a:r>
              <a:rPr lang="pl-PL" altLang="pl-PL" sz="1800" dirty="0"/>
              <a:t> </a:t>
            </a:r>
            <a:r>
              <a:rPr lang="pl-PL" altLang="pl-PL" sz="1800" dirty="0" err="1"/>
              <a:t>Rate</a:t>
            </a:r>
            <a:r>
              <a:rPr lang="pl-PL" altLang="pl-PL" sz="1800" dirty="0"/>
              <a:t>) FPR = B / (A + B)  </a:t>
            </a:r>
          </a:p>
          <a:p>
            <a:pPr>
              <a:spcAft>
                <a:spcPts val="600"/>
              </a:spcAft>
              <a:defRPr/>
            </a:pPr>
            <a:r>
              <a:rPr lang="pl-PL" altLang="pl-PL" sz="1800" dirty="0"/>
              <a:t>FPR = (Liczba porażek sklasyfikowanych jako sukcesy)/(Ogólna liczba porażek)</a:t>
            </a:r>
          </a:p>
          <a:p>
            <a:pPr>
              <a:defRPr/>
            </a:pPr>
            <a:r>
              <a:rPr lang="pl-PL" altLang="pl-PL" sz="1800" dirty="0"/>
              <a:t>Fałszywie ujemne (</a:t>
            </a:r>
            <a:r>
              <a:rPr lang="pl-PL" altLang="pl-PL" sz="1800" dirty="0" err="1"/>
              <a:t>False</a:t>
            </a:r>
            <a:r>
              <a:rPr lang="pl-PL" altLang="pl-PL" sz="1800" dirty="0"/>
              <a:t> </a:t>
            </a:r>
            <a:r>
              <a:rPr lang="pl-PL" altLang="pl-PL" sz="1800" dirty="0" err="1"/>
              <a:t>Negative</a:t>
            </a:r>
            <a:r>
              <a:rPr lang="pl-PL" altLang="pl-PL" sz="1800" dirty="0"/>
              <a:t> </a:t>
            </a:r>
            <a:r>
              <a:rPr lang="pl-PL" altLang="pl-PL" sz="1800" dirty="0" err="1"/>
              <a:t>Rate</a:t>
            </a:r>
            <a:r>
              <a:rPr lang="pl-PL" altLang="pl-PL" sz="1800" dirty="0"/>
              <a:t>) FNR = C / (</a:t>
            </a:r>
            <a:r>
              <a:rPr lang="pl-PL" altLang="pl-PL" sz="1800" dirty="0" err="1"/>
              <a:t>C</a:t>
            </a:r>
            <a:r>
              <a:rPr lang="pl-PL" altLang="pl-PL" sz="1800" dirty="0"/>
              <a:t> + D)</a:t>
            </a:r>
          </a:p>
          <a:p>
            <a:pPr>
              <a:spcAft>
                <a:spcPts val="600"/>
              </a:spcAft>
              <a:defRPr/>
            </a:pPr>
            <a:r>
              <a:rPr lang="pl-PL" altLang="pl-PL" sz="1800" dirty="0"/>
              <a:t>FNR = (Liczba sukcesów sklasyfikowanych jako porażki)/(Ogólna liczba sukcesów)</a:t>
            </a:r>
          </a:p>
          <a:p>
            <a:pPr>
              <a:defRPr/>
            </a:pPr>
            <a:r>
              <a:rPr lang="pl-PL" altLang="pl-PL" sz="1800" b="1" dirty="0"/>
              <a:t>Prawdziwie dodatnie</a:t>
            </a:r>
            <a:r>
              <a:rPr lang="pl-PL" altLang="pl-PL" sz="1800" dirty="0"/>
              <a:t> (</a:t>
            </a:r>
            <a:r>
              <a:rPr lang="pl-PL" altLang="pl-PL" sz="1800" dirty="0" err="1">
                <a:solidFill>
                  <a:srgbClr val="0000FF"/>
                </a:solidFill>
              </a:rPr>
              <a:t>True</a:t>
            </a:r>
            <a:r>
              <a:rPr lang="pl-PL" altLang="pl-PL" sz="1800" dirty="0">
                <a:solidFill>
                  <a:srgbClr val="0000FF"/>
                </a:solidFill>
              </a:rPr>
              <a:t> </a:t>
            </a:r>
            <a:r>
              <a:rPr lang="pl-PL" altLang="pl-PL" sz="1800" dirty="0" err="1">
                <a:solidFill>
                  <a:srgbClr val="0000FF"/>
                </a:solidFill>
              </a:rPr>
              <a:t>Positive</a:t>
            </a:r>
            <a:r>
              <a:rPr lang="pl-PL" altLang="pl-PL" sz="1800" dirty="0">
                <a:solidFill>
                  <a:srgbClr val="0000FF"/>
                </a:solidFill>
              </a:rPr>
              <a:t> </a:t>
            </a:r>
            <a:r>
              <a:rPr lang="pl-PL" altLang="pl-PL" sz="1800" dirty="0" err="1">
                <a:solidFill>
                  <a:srgbClr val="0000FF"/>
                </a:solidFill>
              </a:rPr>
              <a:t>Rate</a:t>
            </a:r>
            <a:r>
              <a:rPr lang="pl-PL" altLang="pl-PL" sz="1800" dirty="0"/>
              <a:t>) TPR = D / (C + D)</a:t>
            </a:r>
          </a:p>
          <a:p>
            <a:pPr>
              <a:spcAft>
                <a:spcPts val="600"/>
              </a:spcAft>
              <a:defRPr/>
            </a:pPr>
            <a:r>
              <a:rPr lang="pl-PL" altLang="pl-PL" sz="1800" dirty="0"/>
              <a:t>PD = (Liczba sukcesów sklasyfikowanych jako sukcesy)/(Ogólna liczba sukcesów)</a:t>
            </a:r>
          </a:p>
          <a:p>
            <a:pPr marL="1081088">
              <a:defRPr/>
            </a:pPr>
            <a:r>
              <a:rPr lang="pl-PL" altLang="pl-PL" sz="1800" dirty="0">
                <a:solidFill>
                  <a:srgbClr val="C00000"/>
                </a:solidFill>
              </a:rPr>
              <a:t>Odsetek poprawnych klasyfikacji: (A + D) / (A + B + C + D) 	</a:t>
            </a:r>
          </a:p>
          <a:p>
            <a:pPr marL="1081088">
              <a:defRPr/>
            </a:pPr>
            <a:r>
              <a:rPr lang="pl-PL" altLang="pl-PL" sz="1800" dirty="0">
                <a:solidFill>
                  <a:srgbClr val="C00000"/>
                </a:solidFill>
              </a:rPr>
              <a:t>Odsetek błędnych klasyfikacji: (B + C) / (A + B + C + D)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17488" y="1464186"/>
          <a:ext cx="8675688" cy="1748790"/>
        </p:xfrm>
        <a:graphic>
          <a:graphicData uri="http://schemas.openxmlformats.org/drawingml/2006/table">
            <a:tbl>
              <a:tblPr/>
              <a:tblGrid>
                <a:gridCol w="2338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5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0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1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Prognozowane porażki (ujemne)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Prognozowane sukcesy (dodatnie)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Liczebności</a:t>
                      </a:r>
                      <a:b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obserwowane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Obserwowane porażki (negatywne)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(prawdziwie negatywne)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(fałszywie pozytywne)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 + B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Obserwowane sukcesy (pozytywne)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 (fałszywie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negtywne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(prawdziwie pozytywne)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 + 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409" name="Rectangle 2"/>
          <p:cNvSpPr txBox="1">
            <a:spLocks/>
          </p:cNvSpPr>
          <p:nvPr/>
        </p:nvSpPr>
        <p:spPr bwMode="auto">
          <a:xfrm>
            <a:off x="68263" y="44450"/>
            <a:ext cx="9107487" cy="1224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ts val="3900"/>
              </a:lnSpc>
            </a:pPr>
            <a:r>
              <a:rPr lang="pl-PL" altLang="pl-PL" sz="3800" b="1" dirty="0">
                <a:latin typeface="Calibri" panose="020F0502020204030204" pitchFamily="34" charset="0"/>
              </a:rPr>
              <a:t>Jakość klasyfikacji</a:t>
            </a:r>
          </a:p>
          <a:p>
            <a:pPr algn="ctr" eaLnBrk="1" hangingPunct="1">
              <a:lnSpc>
                <a:spcPts val="3900"/>
              </a:lnSpc>
            </a:pPr>
            <a:r>
              <a:rPr lang="pl-PL" altLang="pl-PL" sz="3800" b="1" dirty="0">
                <a:latin typeface="Calibri" panose="020F0502020204030204" pitchFamily="34" charset="0"/>
              </a:rPr>
              <a:t>Tabela klasyfikacji/Macierz pomyłek</a:t>
            </a:r>
            <a:endParaRPr lang="pl-PL" altLang="pl-PL" sz="3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40" name="pole tekstowe 3"/>
          <p:cNvSpPr txBox="1">
            <a:spLocks noChangeArrowheads="1"/>
          </p:cNvSpPr>
          <p:nvPr/>
        </p:nvSpPr>
        <p:spPr bwMode="auto">
          <a:xfrm>
            <a:off x="323528" y="3068960"/>
            <a:ext cx="8497887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altLang="pl-PL" sz="1800" b="1" dirty="0">
                <a:solidFill>
                  <a:srgbClr val="0000FF"/>
                </a:solidFill>
              </a:rPr>
              <a:t>Miary zasięgu (pokrycia, dotarcia)</a:t>
            </a:r>
          </a:p>
          <a:p>
            <a:pPr marL="93663" lvl="1" indent="11113">
              <a:buFont typeface="Arial" charset="0"/>
              <a:buNone/>
              <a:defRPr/>
            </a:pPr>
            <a:r>
              <a:rPr lang="pl-PL" altLang="pl-PL" sz="1800" b="1" dirty="0">
                <a:solidFill>
                  <a:srgbClr val="0000FF"/>
                </a:solidFill>
              </a:rPr>
              <a:t>Specyficzność (</a:t>
            </a:r>
            <a:r>
              <a:rPr lang="pl-PL" altLang="pl-PL" sz="1800" b="1" dirty="0" err="1">
                <a:solidFill>
                  <a:srgbClr val="0000FF"/>
                </a:solidFill>
              </a:rPr>
              <a:t>Specificity</a:t>
            </a:r>
            <a:r>
              <a:rPr lang="pl-PL" altLang="pl-PL" sz="1800" b="1" dirty="0">
                <a:solidFill>
                  <a:srgbClr val="0000FF"/>
                </a:solidFill>
              </a:rPr>
              <a:t>) - </a:t>
            </a:r>
            <a:r>
              <a:rPr lang="pl-PL" altLang="pl-PL" sz="1800" dirty="0"/>
              <a:t>Prawdziwie ujemne (</a:t>
            </a:r>
            <a:r>
              <a:rPr lang="pl-PL" altLang="pl-PL" sz="1800" dirty="0" err="1">
                <a:solidFill>
                  <a:srgbClr val="0000FF"/>
                </a:solidFill>
              </a:rPr>
              <a:t>True</a:t>
            </a:r>
            <a:r>
              <a:rPr lang="pl-PL" altLang="pl-PL" sz="1800" dirty="0">
                <a:solidFill>
                  <a:srgbClr val="0000FF"/>
                </a:solidFill>
              </a:rPr>
              <a:t> </a:t>
            </a:r>
            <a:r>
              <a:rPr lang="pl-PL" altLang="pl-PL" sz="1800" dirty="0" err="1">
                <a:solidFill>
                  <a:srgbClr val="0000FF"/>
                </a:solidFill>
              </a:rPr>
              <a:t>Negative</a:t>
            </a:r>
            <a:r>
              <a:rPr lang="pl-PL" altLang="pl-PL" sz="1800" dirty="0">
                <a:solidFill>
                  <a:srgbClr val="0000FF"/>
                </a:solidFill>
              </a:rPr>
              <a:t> </a:t>
            </a:r>
            <a:r>
              <a:rPr lang="pl-PL" altLang="pl-PL" sz="1800" dirty="0" err="1">
                <a:solidFill>
                  <a:srgbClr val="0000FF"/>
                </a:solidFill>
              </a:rPr>
              <a:t>Rate</a:t>
            </a:r>
            <a:r>
              <a:rPr lang="pl-PL" altLang="pl-PL" sz="1800" dirty="0"/>
              <a:t>) </a:t>
            </a:r>
          </a:p>
          <a:p>
            <a:pPr marL="3708400" lvl="1" indent="-285750">
              <a:buFont typeface="Arial" charset="0"/>
              <a:buNone/>
              <a:defRPr/>
            </a:pPr>
            <a:r>
              <a:rPr lang="pl-PL" altLang="pl-PL" sz="1800" dirty="0"/>
              <a:t>TNR= A / (A + B)</a:t>
            </a:r>
          </a:p>
          <a:p>
            <a:pPr marL="93663" lvl="1" indent="11113">
              <a:buFont typeface="Arial" charset="0"/>
              <a:buNone/>
              <a:defRPr/>
            </a:pPr>
            <a:r>
              <a:rPr lang="pl-PL" altLang="pl-PL" sz="1800" b="1" dirty="0">
                <a:solidFill>
                  <a:srgbClr val="0000FF"/>
                </a:solidFill>
              </a:rPr>
              <a:t>Czułość (</a:t>
            </a:r>
            <a:r>
              <a:rPr lang="pl-PL" altLang="pl-PL" sz="1800" b="1" dirty="0" err="1">
                <a:solidFill>
                  <a:srgbClr val="0000FF"/>
                </a:solidFill>
              </a:rPr>
              <a:t>Sensitivity</a:t>
            </a:r>
            <a:r>
              <a:rPr lang="pl-PL" altLang="pl-PL" sz="1800" b="1" dirty="0">
                <a:solidFill>
                  <a:srgbClr val="0000FF"/>
                </a:solidFill>
              </a:rPr>
              <a:t>)</a:t>
            </a:r>
            <a:r>
              <a:rPr lang="pl-PL" altLang="pl-PL" sz="1800" b="1" dirty="0"/>
              <a:t> - </a:t>
            </a:r>
            <a:r>
              <a:rPr lang="pl-PL" altLang="pl-PL" sz="1800" dirty="0"/>
              <a:t>Prawdziwie dodatnie (</a:t>
            </a:r>
            <a:r>
              <a:rPr lang="pl-PL" altLang="pl-PL" sz="1800" dirty="0">
                <a:solidFill>
                  <a:srgbClr val="0000FF"/>
                </a:solidFill>
              </a:rPr>
              <a:t>True </a:t>
            </a:r>
            <a:r>
              <a:rPr lang="pl-PL" altLang="pl-PL" sz="1800" dirty="0" err="1">
                <a:solidFill>
                  <a:srgbClr val="0000FF"/>
                </a:solidFill>
              </a:rPr>
              <a:t>Positive</a:t>
            </a:r>
            <a:r>
              <a:rPr lang="pl-PL" altLang="pl-PL" sz="1800" dirty="0">
                <a:solidFill>
                  <a:srgbClr val="0000FF"/>
                </a:solidFill>
              </a:rPr>
              <a:t> </a:t>
            </a:r>
            <a:r>
              <a:rPr lang="pl-PL" altLang="pl-PL" sz="1800" dirty="0" err="1">
                <a:solidFill>
                  <a:srgbClr val="0000FF"/>
                </a:solidFill>
              </a:rPr>
              <a:t>Rate</a:t>
            </a:r>
            <a:r>
              <a:rPr lang="pl-PL" altLang="pl-PL" sz="1800" dirty="0"/>
              <a:t>) </a:t>
            </a:r>
          </a:p>
          <a:p>
            <a:pPr marL="3435350" lvl="1">
              <a:buFont typeface="Arial" charset="0"/>
              <a:buNone/>
              <a:defRPr/>
            </a:pPr>
            <a:r>
              <a:rPr lang="pl-PL" altLang="pl-PL" sz="1800" dirty="0"/>
              <a:t>TPR = D / (C + D)</a:t>
            </a:r>
          </a:p>
        </p:txBody>
      </p:sp>
      <p:sp>
        <p:nvSpPr>
          <p:cNvPr id="17411" name="Rectangle 2"/>
          <p:cNvSpPr txBox="1">
            <a:spLocks/>
          </p:cNvSpPr>
          <p:nvPr/>
        </p:nvSpPr>
        <p:spPr bwMode="auto">
          <a:xfrm>
            <a:off x="-17463" y="-26988"/>
            <a:ext cx="910748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ts val="3900"/>
              </a:lnSpc>
            </a:pPr>
            <a:r>
              <a:rPr lang="pl-PL" altLang="pl-PL" sz="3800" b="1">
                <a:latin typeface="Calibri" panose="020F0502020204030204" pitchFamily="34" charset="0"/>
              </a:rPr>
              <a:t>Zasięg i precyzja – ocena jakości klasyfikacji</a:t>
            </a:r>
            <a:endParaRPr lang="pl-PL" altLang="pl-PL" sz="380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7412" name="pole tekstowe 3"/>
          <p:cNvSpPr txBox="1">
            <a:spLocks noChangeArrowheads="1"/>
          </p:cNvSpPr>
          <p:nvPr/>
        </p:nvSpPr>
        <p:spPr bwMode="auto">
          <a:xfrm>
            <a:off x="217488" y="4489083"/>
            <a:ext cx="8872537" cy="2108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1800" b="1" dirty="0">
                <a:solidFill>
                  <a:srgbClr val="0000FF"/>
                </a:solidFill>
              </a:rPr>
              <a:t>Miary precyzji</a:t>
            </a:r>
          </a:p>
          <a:p>
            <a:pPr marL="446088" lvl="1">
              <a:buFont typeface="Arial" panose="020B0604020202020204" pitchFamily="34" charset="0"/>
              <a:buNone/>
            </a:pPr>
            <a:r>
              <a:rPr lang="pl-PL" altLang="pl-PL" sz="1800" b="1" dirty="0">
                <a:solidFill>
                  <a:srgbClr val="0000FF"/>
                </a:solidFill>
              </a:rPr>
              <a:t>Precyzja przewidywania negatywnego (</a:t>
            </a:r>
            <a:r>
              <a:rPr lang="pl-PL" altLang="pl-PL" sz="1800" b="1" dirty="0" err="1">
                <a:solidFill>
                  <a:srgbClr val="0000FF"/>
                </a:solidFill>
              </a:rPr>
              <a:t>Negative</a:t>
            </a:r>
            <a:r>
              <a:rPr lang="pl-PL" altLang="pl-PL" sz="1800" b="1" dirty="0">
                <a:solidFill>
                  <a:srgbClr val="0000FF"/>
                </a:solidFill>
              </a:rPr>
              <a:t> </a:t>
            </a:r>
            <a:r>
              <a:rPr lang="pl-PL" altLang="pl-PL" sz="1800" b="1" dirty="0" err="1">
                <a:solidFill>
                  <a:srgbClr val="0000FF"/>
                </a:solidFill>
              </a:rPr>
              <a:t>Predictive</a:t>
            </a:r>
            <a:r>
              <a:rPr lang="pl-PL" altLang="pl-PL" sz="1800" b="1" dirty="0">
                <a:solidFill>
                  <a:srgbClr val="0000FF"/>
                </a:solidFill>
              </a:rPr>
              <a:t> Value)</a:t>
            </a:r>
          </a:p>
          <a:p>
            <a:pPr marL="446088" lvl="1">
              <a:buFont typeface="Arial" panose="020B0604020202020204" pitchFamily="34" charset="0"/>
              <a:buNone/>
            </a:pPr>
            <a:r>
              <a:rPr lang="pl-PL" altLang="pl-PL" sz="1800" dirty="0"/>
              <a:t>NPV = A / (A + C)</a:t>
            </a:r>
          </a:p>
          <a:p>
            <a:pPr marL="446088" lvl="1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pl-PL" altLang="pl-PL" sz="1800" dirty="0"/>
              <a:t>NPV = (Liczba poprawnie sklasyfikowanych porażek)/ (Liczba prognozowanych porażek)</a:t>
            </a:r>
          </a:p>
          <a:p>
            <a:pPr marL="446088" lvl="1">
              <a:buFont typeface="Arial" panose="020B0604020202020204" pitchFamily="34" charset="0"/>
              <a:buNone/>
            </a:pPr>
            <a:r>
              <a:rPr lang="pl-PL" altLang="pl-PL" sz="1800" b="1" dirty="0">
                <a:solidFill>
                  <a:srgbClr val="0000FF"/>
                </a:solidFill>
              </a:rPr>
              <a:t>Precyzja przewidywania pozytywnego (</a:t>
            </a:r>
            <a:r>
              <a:rPr lang="pl-PL" altLang="pl-PL" sz="1800" b="1" dirty="0" err="1">
                <a:solidFill>
                  <a:srgbClr val="0000FF"/>
                </a:solidFill>
              </a:rPr>
              <a:t>Positive</a:t>
            </a:r>
            <a:r>
              <a:rPr lang="pl-PL" altLang="pl-PL" sz="1800" b="1" dirty="0">
                <a:solidFill>
                  <a:srgbClr val="0000FF"/>
                </a:solidFill>
              </a:rPr>
              <a:t> </a:t>
            </a:r>
            <a:r>
              <a:rPr lang="pl-PL" altLang="pl-PL" sz="1800" b="1" dirty="0" err="1">
                <a:solidFill>
                  <a:srgbClr val="0000FF"/>
                </a:solidFill>
              </a:rPr>
              <a:t>Predictive</a:t>
            </a:r>
            <a:r>
              <a:rPr lang="pl-PL" altLang="pl-PL" sz="1800" b="1" dirty="0">
                <a:solidFill>
                  <a:srgbClr val="0000FF"/>
                </a:solidFill>
              </a:rPr>
              <a:t> Value)</a:t>
            </a:r>
          </a:p>
          <a:p>
            <a:pPr marL="446088" lvl="1">
              <a:buFont typeface="Arial" panose="020B0604020202020204" pitchFamily="34" charset="0"/>
              <a:buNone/>
            </a:pPr>
            <a:r>
              <a:rPr lang="pl-PL" altLang="pl-PL" sz="1800" dirty="0"/>
              <a:t>PPV= D / (B + D)</a:t>
            </a:r>
          </a:p>
          <a:p>
            <a:pPr marL="446088" lvl="1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pl-PL" altLang="pl-PL" sz="1800" dirty="0"/>
              <a:t>PPV = (Liczba poprawnie sklasyfikowanych sukcesów)/(Liczba prognozowanych sukcesów)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969314"/>
              </p:ext>
            </p:extLst>
          </p:nvPr>
        </p:nvGraphicFramePr>
        <p:xfrm>
          <a:off x="217488" y="706438"/>
          <a:ext cx="8622799" cy="2297430"/>
        </p:xfrm>
        <a:graphic>
          <a:graphicData uri="http://schemas.openxmlformats.org/drawingml/2006/table">
            <a:tbl>
              <a:tblPr/>
              <a:tblGrid>
                <a:gridCol w="2338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5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0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86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Prognozowane porażki (ujemne)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Prognozowane sukcesy (dodatnie)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Liczebności</a:t>
                      </a:r>
                      <a:b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obserwowane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Obserwowane porażki (negatywne)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(prawdziwie negatywne)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(fałszywie pozytywne)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 + B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Obserwowane sukcesy (pozytywne)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 (fałszywie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negtywne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(prawdziwie pozytywne)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 + 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Liczebności prognozowane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 + C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 + 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459787" cy="5334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b="1" dirty="0"/>
              <a:t>Ważność cechy</a:t>
            </a:r>
          </a:p>
        </p:txBody>
      </p:sp>
      <p:sp>
        <p:nvSpPr>
          <p:cNvPr id="3" name="Prostokąt 2"/>
          <p:cNvSpPr/>
          <p:nvPr/>
        </p:nvSpPr>
        <p:spPr>
          <a:xfrm>
            <a:off x="323528" y="836712"/>
            <a:ext cx="8460432" cy="460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Wskaźnik ważności cechy (</a:t>
            </a:r>
            <a:r>
              <a:rPr lang="pl-PL" dirty="0" err="1"/>
              <a:t>feature</a:t>
            </a:r>
            <a:r>
              <a:rPr lang="pl-PL" dirty="0"/>
              <a:t> </a:t>
            </a:r>
            <a:r>
              <a:rPr lang="pl-PL" dirty="0" err="1"/>
              <a:t>importance</a:t>
            </a:r>
            <a:r>
              <a:rPr lang="pl-PL" dirty="0"/>
              <a:t>) informuje o znaczeniu cechy w budowaniu drzewa decyzyjnego. Informuje, jak bardzo ta cecha jest używana w tworzeniu </a:t>
            </a:r>
            <a:r>
              <a:rPr lang="pl-PL" dirty="0" err="1"/>
              <a:t>drzewia</a:t>
            </a:r>
            <a:r>
              <a:rPr lang="pl-PL" dirty="0"/>
              <a:t>. </a:t>
            </a:r>
          </a:p>
          <a:p>
            <a:r>
              <a:rPr lang="pl-PL" dirty="0"/>
              <a:t>Wyższa wartość wskaźnika oznacza, że ​​konkretna cecha będzie miała większy wpływ na postać modelu używanego do przewidywania zmiennej celu.</a:t>
            </a:r>
          </a:p>
          <a:p>
            <a:endParaRPr lang="pl-PL" dirty="0"/>
          </a:p>
          <a:p>
            <a:r>
              <a:rPr lang="pl-PL" dirty="0"/>
              <a:t>Formalnie jest ona obliczana jako (znormalizowana) całkowita redukcja zanieczyszczenia wniesiona przez tę cechę. Przyjmuje wartości z przedziału &lt;0, 1&gt;. </a:t>
            </a:r>
          </a:p>
          <a:p>
            <a:pPr>
              <a:spcBef>
                <a:spcPts val="600"/>
              </a:spcBef>
            </a:pPr>
            <a:r>
              <a:rPr lang="pl-PL" dirty="0">
                <a:solidFill>
                  <a:srgbClr val="0000FF"/>
                </a:solidFill>
              </a:rPr>
              <a:t>Im bliżej jedności wartość wskaźnika tym cecha ma większe znaczenie.</a:t>
            </a:r>
            <a:endParaRPr lang="en-GB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88640"/>
            <a:ext cx="8915400" cy="60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3600" b="1" dirty="0"/>
              <a:t>Wyznaczenie ważności cechy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357563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3557588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3338513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3662363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7125" name="Rectangle 21"/>
          <p:cNvSpPr>
            <a:spLocks noChangeArrowheads="1"/>
          </p:cNvSpPr>
          <p:nvPr/>
        </p:nvSpPr>
        <p:spPr bwMode="auto">
          <a:xfrm>
            <a:off x="333375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7127" name="Rectangle 23"/>
          <p:cNvSpPr>
            <a:spLocks noChangeArrowheads="1"/>
          </p:cNvSpPr>
          <p:nvPr/>
        </p:nvSpPr>
        <p:spPr bwMode="auto">
          <a:xfrm>
            <a:off x="3519488" y="3148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7129" name="Rectangle 25"/>
          <p:cNvSpPr>
            <a:spLocks noChangeArrowheads="1"/>
          </p:cNvSpPr>
          <p:nvPr/>
        </p:nvSpPr>
        <p:spPr bwMode="auto">
          <a:xfrm>
            <a:off x="3395663" y="3124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0" name="Prostokąt 19"/>
          <p:cNvSpPr/>
          <p:nvPr/>
        </p:nvSpPr>
        <p:spPr>
          <a:xfrm>
            <a:off x="395536" y="9087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200" dirty="0"/>
              <a:t>Dla drzewa decyzyjnego w </a:t>
            </a:r>
            <a:r>
              <a:rPr lang="pl-PL" sz="2200" dirty="0" err="1"/>
              <a:t>Scikit-learn</a:t>
            </a:r>
            <a:r>
              <a:rPr lang="pl-PL" sz="2200" dirty="0"/>
              <a:t> jest obliczana ważność węzłów za pomocą wskaźnika </a:t>
            </a:r>
            <a:r>
              <a:rPr lang="pl-PL" sz="2200" dirty="0" err="1"/>
              <a:t>Gini</a:t>
            </a:r>
            <a:r>
              <a:rPr lang="pl-PL" sz="2200" dirty="0"/>
              <a:t> </a:t>
            </a:r>
            <a:r>
              <a:rPr lang="pl-PL" sz="2200" dirty="0" err="1"/>
              <a:t>Importance</a:t>
            </a:r>
            <a:r>
              <a:rPr lang="pl-PL" sz="2200" dirty="0"/>
              <a:t>, zakładając drzewo binarne (dwa węzły podrzędne z węzła drzewa):</a:t>
            </a:r>
          </a:p>
        </p:txBody>
      </p:sp>
      <p:pic>
        <p:nvPicPr>
          <p:cNvPr id="2560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988840"/>
            <a:ext cx="6981825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Prostokąt 21"/>
          <p:cNvSpPr/>
          <p:nvPr/>
        </p:nvSpPr>
        <p:spPr>
          <a:xfrm>
            <a:off x="251520" y="4221088"/>
            <a:ext cx="84969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200" dirty="0"/>
              <a:t>Znaczenie każdej cechy </a:t>
            </a:r>
            <a:r>
              <a:rPr lang="pl-PL" sz="2200" i="1" dirty="0"/>
              <a:t>i</a:t>
            </a:r>
            <a:r>
              <a:rPr lang="pl-PL" sz="2200" dirty="0"/>
              <a:t> w drzewie decyzyjnym jest obliczane jako </a:t>
            </a:r>
            <a:r>
              <a:rPr lang="pl-PL" sz="2200" dirty="0" err="1"/>
              <a:t>FI</a:t>
            </a:r>
            <a:r>
              <a:rPr lang="pl-PL" sz="2200" baseline="-25000" dirty="0" err="1"/>
              <a:t>i</a:t>
            </a:r>
            <a:r>
              <a:rPr lang="pl-PL" sz="2200" dirty="0"/>
              <a:t>:</a:t>
            </a:r>
          </a:p>
        </p:txBody>
      </p:sp>
      <p:pic>
        <p:nvPicPr>
          <p:cNvPr id="25609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797152"/>
            <a:ext cx="565785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Prostokąt 23"/>
          <p:cNvSpPr/>
          <p:nvPr/>
        </p:nvSpPr>
        <p:spPr>
          <a:xfrm>
            <a:off x="251520" y="5877272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800" i="1" dirty="0">
                <a:solidFill>
                  <a:srgbClr val="0000FF"/>
                </a:solidFill>
              </a:rPr>
              <a:t>Źródło: https://towardsdatascience.com/the-mathematics-of-decision-trees-random-forest-and-feature-importance-in-scikit-learn-and-spark-f2861df67e3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288677" y="0"/>
            <a:ext cx="8459787" cy="5334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200" b="1" dirty="0">
                <a:solidFill>
                  <a:srgbClr val="C00000"/>
                </a:solidFill>
                <a:latin typeface="+mn-lt"/>
              </a:rPr>
              <a:t>Drzewo decyzyjne w </a:t>
            </a:r>
            <a:r>
              <a:rPr lang="pl-PL" sz="3200" b="1" dirty="0" err="1">
                <a:solidFill>
                  <a:srgbClr val="C00000"/>
                </a:solidFill>
                <a:latin typeface="+mn-lt"/>
              </a:rPr>
              <a:t>Python’ie</a:t>
            </a:r>
            <a:endParaRPr lang="pl-PL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251520" y="548680"/>
            <a:ext cx="84249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dirty="0">
                <a:solidFill>
                  <a:srgbClr val="0000FF"/>
                </a:solidFill>
              </a:rPr>
              <a:t>import </a:t>
            </a:r>
            <a:r>
              <a:rPr lang="pl-PL" sz="1200" dirty="0" err="1">
                <a:solidFill>
                  <a:srgbClr val="0000FF"/>
                </a:solidFill>
              </a:rPr>
              <a:t>pandas</a:t>
            </a:r>
            <a:r>
              <a:rPr lang="pl-PL" sz="1200" dirty="0">
                <a:solidFill>
                  <a:srgbClr val="0000FF"/>
                </a:solidFill>
              </a:rPr>
              <a:t> as </a:t>
            </a:r>
            <a:r>
              <a:rPr lang="pl-PL" sz="1200" dirty="0" err="1">
                <a:solidFill>
                  <a:srgbClr val="0000FF"/>
                </a:solidFill>
              </a:rPr>
              <a:t>pd</a:t>
            </a:r>
            <a:endParaRPr lang="pl-PL" sz="1200" dirty="0">
              <a:solidFill>
                <a:srgbClr val="0000FF"/>
              </a:solidFill>
            </a:endParaRPr>
          </a:p>
          <a:p>
            <a:r>
              <a:rPr lang="pl-PL" sz="1200" dirty="0" err="1">
                <a:solidFill>
                  <a:srgbClr val="0000FF"/>
                </a:solidFill>
              </a:rPr>
              <a:t>from</a:t>
            </a:r>
            <a:r>
              <a:rPr lang="pl-PL" sz="1200" dirty="0">
                <a:solidFill>
                  <a:srgbClr val="0000FF"/>
                </a:solidFill>
              </a:rPr>
              <a:t> </a:t>
            </a:r>
            <a:r>
              <a:rPr lang="pl-PL" sz="1200" dirty="0" err="1">
                <a:solidFill>
                  <a:srgbClr val="0000FF"/>
                </a:solidFill>
              </a:rPr>
              <a:t>sklearn</a:t>
            </a:r>
            <a:r>
              <a:rPr lang="pl-PL" sz="1200" dirty="0">
                <a:solidFill>
                  <a:srgbClr val="0000FF"/>
                </a:solidFill>
              </a:rPr>
              <a:t> import </a:t>
            </a:r>
            <a:r>
              <a:rPr lang="pl-PL" sz="1200" dirty="0" err="1">
                <a:solidFill>
                  <a:srgbClr val="0000FF"/>
                </a:solidFill>
              </a:rPr>
              <a:t>tree</a:t>
            </a:r>
            <a:endParaRPr lang="pl-PL" sz="1200" dirty="0">
              <a:solidFill>
                <a:srgbClr val="0000FF"/>
              </a:solidFill>
            </a:endParaRPr>
          </a:p>
          <a:p>
            <a:r>
              <a:rPr lang="pl-PL" sz="1200" dirty="0"/>
              <a:t>#  Utworzenie klasyfikatora drzewiastego i wykres drzewa decyzyjnego</a:t>
            </a:r>
          </a:p>
          <a:p>
            <a:r>
              <a:rPr lang="pl-PL" sz="1200" dirty="0" err="1"/>
              <a:t>clf</a:t>
            </a:r>
            <a:r>
              <a:rPr lang="pl-PL" sz="1200" dirty="0"/>
              <a:t> = </a:t>
            </a:r>
            <a:r>
              <a:rPr lang="pl-PL" sz="1200" dirty="0" err="1"/>
              <a:t>tree.DecisionTreeClassifier</a:t>
            </a:r>
            <a:r>
              <a:rPr lang="pl-PL" sz="1200" dirty="0"/>
              <a:t>(random_state=1, </a:t>
            </a:r>
            <a:r>
              <a:rPr lang="pl-PL" sz="1200" dirty="0" err="1"/>
              <a:t>criterion='entropy</a:t>
            </a:r>
            <a:r>
              <a:rPr lang="pl-PL" sz="1200" dirty="0"/>
              <a:t>',  min_impurity_decrease=0.003, max_depth=4)</a:t>
            </a:r>
          </a:p>
          <a:p>
            <a:r>
              <a:rPr lang="pl-PL" sz="1200" dirty="0" err="1"/>
              <a:t>clf</a:t>
            </a:r>
            <a:r>
              <a:rPr lang="pl-PL" sz="1200" dirty="0"/>
              <a:t> = </a:t>
            </a:r>
            <a:r>
              <a:rPr lang="pl-PL" sz="1200" dirty="0" err="1"/>
              <a:t>clf.fit</a:t>
            </a:r>
            <a:r>
              <a:rPr lang="pl-PL" sz="1200" dirty="0"/>
              <a:t>(X, Y)</a:t>
            </a:r>
          </a:p>
          <a:p>
            <a:r>
              <a:rPr lang="pl-PL" sz="1200" dirty="0"/>
              <a:t># Zmienna celu jest dwuwartościowa i jest identyfikowana jako y. </a:t>
            </a:r>
          </a:p>
          <a:p>
            <a:r>
              <a:rPr lang="pl-PL" sz="1200" dirty="0"/>
              <a:t># Dla tej dwuwartościowej zmiennej celu: </a:t>
            </a:r>
          </a:p>
          <a:p>
            <a:r>
              <a:rPr lang="pl-PL" sz="1200" dirty="0"/>
              <a:t>#    y[0] wartość mniejsza (dla uratowanych = -1 -&gt; </a:t>
            </a:r>
            <a:r>
              <a:rPr lang="pl-PL" sz="1200" dirty="0" err="1"/>
              <a:t>dead</a:t>
            </a:r>
            <a:r>
              <a:rPr lang="pl-PL" sz="1200" dirty="0"/>
              <a:t>), </a:t>
            </a:r>
          </a:p>
          <a:p>
            <a:r>
              <a:rPr lang="pl-PL" sz="1200" dirty="0"/>
              <a:t>#    y[1] wartość większa (dla uratowanych = 1 -&gt; </a:t>
            </a:r>
            <a:r>
              <a:rPr lang="pl-PL" sz="1200" dirty="0" err="1"/>
              <a:t>alive</a:t>
            </a:r>
            <a:r>
              <a:rPr lang="pl-PL" sz="1200" dirty="0"/>
              <a:t>)</a:t>
            </a:r>
          </a:p>
          <a:p>
            <a:r>
              <a:rPr lang="pl-PL" sz="1200" dirty="0"/>
              <a:t>#  Lewa gałąź reprezentuje odpowiedź </a:t>
            </a:r>
            <a:r>
              <a:rPr lang="pl-PL" sz="1200" i="1" dirty="0" err="1"/>
              <a:t>True</a:t>
            </a:r>
            <a:r>
              <a:rPr lang="pl-PL" sz="1200" dirty="0"/>
              <a:t> a prawa odpowiedź </a:t>
            </a:r>
            <a:r>
              <a:rPr lang="pl-PL" sz="1200" i="1" dirty="0" err="1"/>
              <a:t>False</a:t>
            </a:r>
            <a:r>
              <a:rPr lang="pl-PL" sz="1200" dirty="0"/>
              <a:t> dla pytanie definiujące podział zbioru</a:t>
            </a:r>
          </a:p>
          <a:p>
            <a:endParaRPr lang="pl-PL" sz="1200" dirty="0"/>
          </a:p>
          <a:p>
            <a:r>
              <a:rPr lang="pl-PL" sz="1200" dirty="0" err="1"/>
              <a:t>plt.figure</a:t>
            </a:r>
            <a:r>
              <a:rPr lang="pl-PL" sz="1200" dirty="0"/>
              <a:t>(</a:t>
            </a:r>
            <a:r>
              <a:rPr lang="pl-PL" sz="1200" dirty="0" err="1"/>
              <a:t>figsize</a:t>
            </a:r>
            <a:r>
              <a:rPr lang="pl-PL" sz="1200" dirty="0"/>
              <a:t>=(45, 25))</a:t>
            </a:r>
          </a:p>
          <a:p>
            <a:r>
              <a:rPr lang="pl-PL" sz="1200" dirty="0" err="1"/>
              <a:t>tree.plot_tree</a:t>
            </a:r>
            <a:r>
              <a:rPr lang="pl-PL" sz="1200" dirty="0"/>
              <a:t>(</a:t>
            </a:r>
            <a:r>
              <a:rPr lang="pl-PL" sz="1200" dirty="0" err="1"/>
              <a:t>clf</a:t>
            </a:r>
            <a:r>
              <a:rPr lang="pl-PL" sz="1200" dirty="0"/>
              <a:t>, max_depth=4, </a:t>
            </a:r>
            <a:r>
              <a:rPr lang="pl-PL" sz="1200" dirty="0" err="1"/>
              <a:t>feature_names=X.columns.values</a:t>
            </a:r>
            <a:r>
              <a:rPr lang="pl-PL" sz="1200" dirty="0"/>
              <a:t>, </a:t>
            </a:r>
            <a:r>
              <a:rPr lang="pl-PL" sz="1200" dirty="0" err="1"/>
              <a:t>class_names</a:t>
            </a:r>
            <a:r>
              <a:rPr lang="pl-PL" sz="1200" dirty="0"/>
              <a:t>=["</a:t>
            </a:r>
            <a:r>
              <a:rPr lang="pl-PL" sz="1200" dirty="0" err="1"/>
              <a:t>dead</a:t>
            </a:r>
            <a:r>
              <a:rPr lang="pl-PL" sz="1200" dirty="0"/>
              <a:t> :-(", "</a:t>
            </a:r>
            <a:r>
              <a:rPr lang="pl-PL" sz="1200" dirty="0" err="1"/>
              <a:t>alive</a:t>
            </a:r>
            <a:r>
              <a:rPr lang="pl-PL" sz="1200" dirty="0"/>
              <a:t> :-)"], </a:t>
            </a:r>
            <a:r>
              <a:rPr lang="pl-PL" sz="1200" dirty="0" err="1"/>
              <a:t>rounded=True</a:t>
            </a:r>
            <a:r>
              <a:rPr lang="pl-PL" sz="1200" dirty="0"/>
              <a:t>, </a:t>
            </a:r>
            <a:r>
              <a:rPr lang="pl-PL" sz="1200" dirty="0" err="1"/>
              <a:t>filled=True</a:t>
            </a:r>
            <a:r>
              <a:rPr lang="pl-PL" sz="1200" dirty="0"/>
              <a:t>, </a:t>
            </a:r>
            <a:r>
              <a:rPr lang="pl-PL" sz="1200" dirty="0" err="1"/>
              <a:t>proportion=False</a:t>
            </a:r>
            <a:r>
              <a:rPr lang="pl-PL" sz="1200" dirty="0"/>
              <a:t>, fontsize=30)</a:t>
            </a:r>
          </a:p>
          <a:p>
            <a:r>
              <a:rPr lang="pl-PL" sz="1200" dirty="0" err="1"/>
              <a:t>plt.show</a:t>
            </a:r>
            <a:r>
              <a:rPr lang="pl-PL" sz="1200" dirty="0"/>
              <a:t>()</a:t>
            </a:r>
          </a:p>
          <a:p>
            <a:r>
              <a:rPr lang="pl-PL" sz="1200" dirty="0"/>
              <a:t># Prognoza przeżycia katastrofy dla poszczególnych rekordów (osób) </a:t>
            </a:r>
          </a:p>
          <a:p>
            <a:r>
              <a:rPr lang="pl-PL" sz="1200" dirty="0"/>
              <a:t># Wyznaczenie miar oceny jakości klasyfikacji</a:t>
            </a:r>
          </a:p>
          <a:p>
            <a:r>
              <a:rPr lang="pl-PL" sz="1200" dirty="0" err="1">
                <a:solidFill>
                  <a:srgbClr val="0000FF"/>
                </a:solidFill>
              </a:rPr>
              <a:t>from</a:t>
            </a:r>
            <a:r>
              <a:rPr lang="pl-PL" sz="1200" dirty="0">
                <a:solidFill>
                  <a:srgbClr val="0000FF"/>
                </a:solidFill>
              </a:rPr>
              <a:t> </a:t>
            </a:r>
            <a:r>
              <a:rPr lang="pl-PL" sz="1200" dirty="0" err="1">
                <a:solidFill>
                  <a:srgbClr val="0000FF"/>
                </a:solidFill>
              </a:rPr>
              <a:t>sklearn</a:t>
            </a:r>
            <a:r>
              <a:rPr lang="pl-PL" sz="1200" dirty="0">
                <a:solidFill>
                  <a:srgbClr val="0000FF"/>
                </a:solidFill>
              </a:rPr>
              <a:t> import </a:t>
            </a:r>
            <a:r>
              <a:rPr lang="pl-PL" sz="1200" dirty="0" err="1">
                <a:solidFill>
                  <a:srgbClr val="0000FF"/>
                </a:solidFill>
              </a:rPr>
              <a:t>metrics</a:t>
            </a:r>
            <a:r>
              <a:rPr lang="pl-PL" sz="1200" dirty="0">
                <a:solidFill>
                  <a:srgbClr val="0000FF"/>
                </a:solidFill>
              </a:rPr>
              <a:t> </a:t>
            </a:r>
            <a:r>
              <a:rPr lang="pl-PL" sz="1200" dirty="0"/>
              <a:t>		# Import modułu </a:t>
            </a:r>
            <a:r>
              <a:rPr lang="pl-PL" sz="1200" dirty="0" err="1"/>
              <a:t>metrics</a:t>
            </a:r>
            <a:r>
              <a:rPr lang="pl-PL" sz="1200" dirty="0"/>
              <a:t> z </a:t>
            </a:r>
            <a:r>
              <a:rPr lang="pl-PL" sz="1200" dirty="0" err="1"/>
              <a:t>scikit-learn</a:t>
            </a:r>
            <a:r>
              <a:rPr lang="pl-PL" sz="1200" dirty="0"/>
              <a:t> w celu obliczenia jakości klasyfikacji</a:t>
            </a:r>
          </a:p>
          <a:p>
            <a:r>
              <a:rPr lang="pl-PL" sz="1200" dirty="0" err="1"/>
              <a:t>Y_pred</a:t>
            </a:r>
            <a:r>
              <a:rPr lang="pl-PL" sz="1200" dirty="0"/>
              <a:t> = </a:t>
            </a:r>
            <a:r>
              <a:rPr lang="pl-PL" sz="1200" dirty="0" err="1"/>
              <a:t>clf.predict</a:t>
            </a:r>
            <a:r>
              <a:rPr lang="pl-PL" sz="1200" dirty="0"/>
              <a:t>(X)</a:t>
            </a:r>
          </a:p>
          <a:p>
            <a:r>
              <a:rPr lang="pl-PL" sz="1200" dirty="0" err="1"/>
              <a:t>print</a:t>
            </a:r>
            <a:r>
              <a:rPr lang="pl-PL" sz="1200" dirty="0"/>
              <a:t>("Dopasowanie: ", </a:t>
            </a:r>
            <a:r>
              <a:rPr lang="pl-PL" sz="1200" dirty="0" err="1"/>
              <a:t>metrics.accuracy_score</a:t>
            </a:r>
            <a:r>
              <a:rPr lang="pl-PL" sz="1200" dirty="0"/>
              <a:t>(Y, </a:t>
            </a:r>
            <a:r>
              <a:rPr lang="pl-PL" sz="1200" dirty="0" err="1"/>
              <a:t>Y_pred</a:t>
            </a:r>
            <a:r>
              <a:rPr lang="pl-PL" sz="1200" dirty="0"/>
              <a:t>))</a:t>
            </a:r>
          </a:p>
          <a:p>
            <a:endParaRPr lang="pl-PL" sz="1200" dirty="0"/>
          </a:p>
          <a:p>
            <a:r>
              <a:rPr lang="pl-PL" sz="1200" dirty="0"/>
              <a:t># (4) ===&gt;&gt; OCENA JAKOSCI KLASYFIKACJI NA PODSTAWIE MACIERZY POMYLEK</a:t>
            </a:r>
          </a:p>
          <a:p>
            <a:r>
              <a:rPr lang="pl-PL" sz="1200" dirty="0" err="1"/>
              <a:t>cm=metrics.confusion_matrix</a:t>
            </a:r>
            <a:r>
              <a:rPr lang="pl-PL" sz="1200" dirty="0"/>
              <a:t>(Y, </a:t>
            </a:r>
            <a:r>
              <a:rPr lang="pl-PL" sz="1200" dirty="0" err="1"/>
              <a:t>Y_pred</a:t>
            </a:r>
            <a:r>
              <a:rPr lang="pl-PL" sz="1200" dirty="0"/>
              <a:t>)</a:t>
            </a:r>
          </a:p>
          <a:p>
            <a:r>
              <a:rPr lang="pl-PL" sz="1200" dirty="0" err="1"/>
              <a:t>disp</a:t>
            </a:r>
            <a:r>
              <a:rPr lang="pl-PL" sz="1200" dirty="0"/>
              <a:t> = </a:t>
            </a:r>
            <a:r>
              <a:rPr lang="pl-PL" sz="1200" dirty="0" err="1"/>
              <a:t>metrics.ConfusionMatrixDisplay</a:t>
            </a:r>
            <a:r>
              <a:rPr lang="pl-PL" sz="1200" dirty="0"/>
              <a:t>(</a:t>
            </a:r>
            <a:r>
              <a:rPr lang="pl-PL" sz="1200" dirty="0" err="1"/>
              <a:t>confusion_matrix=cm,display_labels</a:t>
            </a:r>
            <a:r>
              <a:rPr lang="pl-PL" sz="1200" dirty="0"/>
              <a:t>=["</a:t>
            </a:r>
            <a:r>
              <a:rPr lang="pl-PL" sz="1200" dirty="0" err="1"/>
              <a:t>dead</a:t>
            </a:r>
            <a:r>
              <a:rPr lang="pl-PL" sz="1200" dirty="0"/>
              <a:t> :-(", "</a:t>
            </a:r>
            <a:r>
              <a:rPr lang="pl-PL" sz="1200" dirty="0" err="1"/>
              <a:t>alive</a:t>
            </a:r>
            <a:r>
              <a:rPr lang="pl-PL" sz="1200" dirty="0"/>
              <a:t> :-)"])</a:t>
            </a:r>
          </a:p>
          <a:p>
            <a:r>
              <a:rPr lang="pl-PL" sz="1200" dirty="0" err="1"/>
              <a:t>disp.plot</a:t>
            </a:r>
            <a:r>
              <a:rPr lang="pl-PL" sz="1200" dirty="0"/>
              <a:t>()</a:t>
            </a:r>
          </a:p>
          <a:p>
            <a:r>
              <a:rPr lang="pl-PL" sz="1200" dirty="0" err="1"/>
              <a:t>plt.show</a:t>
            </a:r>
            <a:r>
              <a:rPr lang="pl-PL" sz="1200" dirty="0"/>
              <a:t>()</a:t>
            </a:r>
          </a:p>
          <a:p>
            <a:r>
              <a:rPr lang="pl-PL" sz="1200" dirty="0"/>
              <a:t># (5) ===&gt;&gt; WAZNOSC CECH W TWORZENIU KLASYFIKATORA DRZEWIASTEGO</a:t>
            </a:r>
          </a:p>
          <a:p>
            <a:r>
              <a:rPr lang="pl-PL" sz="1200" dirty="0" err="1"/>
              <a:t>importances=clf.feature_importances</a:t>
            </a:r>
            <a:r>
              <a:rPr lang="pl-PL" sz="1200" dirty="0"/>
              <a:t>_</a:t>
            </a:r>
          </a:p>
          <a:p>
            <a:r>
              <a:rPr lang="pl-PL" sz="1200" dirty="0" err="1"/>
              <a:t>importances_frame</a:t>
            </a:r>
            <a:r>
              <a:rPr lang="pl-PL" sz="1200" dirty="0"/>
              <a:t> = </a:t>
            </a:r>
            <a:r>
              <a:rPr lang="pl-PL" sz="1200" dirty="0" err="1"/>
              <a:t>pd.DataFrame</a:t>
            </a:r>
            <a:r>
              <a:rPr lang="pl-PL" sz="1200" dirty="0"/>
              <a:t>({'</a:t>
            </a:r>
            <a:r>
              <a:rPr lang="pl-PL" sz="1200" dirty="0" err="1"/>
              <a:t>Feature</a:t>
            </a:r>
            <a:r>
              <a:rPr lang="pl-PL" sz="1200" dirty="0"/>
              <a:t>': ["</a:t>
            </a:r>
            <a:r>
              <a:rPr lang="pl-PL" sz="1200" dirty="0" err="1"/>
              <a:t>embarked_kod</a:t>
            </a:r>
            <a:r>
              <a:rPr lang="pl-PL" sz="1200" dirty="0"/>
              <a:t>", "</a:t>
            </a:r>
            <a:r>
              <a:rPr lang="pl-PL" sz="1200" dirty="0" err="1"/>
              <a:t>pclass</a:t>
            </a:r>
            <a:r>
              <a:rPr lang="pl-PL" sz="1200" dirty="0"/>
              <a:t>", "</a:t>
            </a:r>
            <a:r>
              <a:rPr lang="pl-PL" sz="1200" dirty="0" err="1"/>
              <a:t>sex_kod</a:t>
            </a:r>
            <a:r>
              <a:rPr lang="pl-PL" sz="1200" dirty="0"/>
              <a:t>", "</a:t>
            </a:r>
            <a:r>
              <a:rPr lang="pl-PL" sz="1200" dirty="0" err="1"/>
              <a:t>age_kod</a:t>
            </a:r>
            <a:r>
              <a:rPr lang="pl-PL" sz="1200" dirty="0"/>
              <a:t>", "</a:t>
            </a:r>
            <a:r>
              <a:rPr lang="pl-PL" sz="1200" dirty="0" err="1"/>
              <a:t>fare_kod</a:t>
            </a:r>
            <a:r>
              <a:rPr lang="pl-PL" sz="1200" dirty="0"/>
              <a:t>"],  '</a:t>
            </a:r>
            <a:r>
              <a:rPr lang="pl-PL" sz="1200" dirty="0" err="1"/>
              <a:t>Importance</a:t>
            </a:r>
            <a:r>
              <a:rPr lang="pl-PL" sz="1200" dirty="0"/>
              <a:t>': </a:t>
            </a:r>
            <a:r>
              <a:rPr lang="pl-PL" sz="1200" dirty="0" err="1"/>
              <a:t>importances</a:t>
            </a:r>
            <a:r>
              <a:rPr lang="pl-PL" sz="1200" dirty="0"/>
              <a:t>})</a:t>
            </a:r>
          </a:p>
          <a:p>
            <a:r>
              <a:rPr lang="pl-PL" sz="1200" dirty="0" err="1"/>
              <a:t>print</a:t>
            </a:r>
            <a:r>
              <a:rPr lang="pl-PL" sz="1200" dirty="0"/>
              <a:t>(</a:t>
            </a:r>
            <a:r>
              <a:rPr lang="pl-PL" sz="1200" dirty="0" err="1"/>
              <a:t>importances_frame</a:t>
            </a:r>
            <a:r>
              <a:rPr lang="pl-PL" sz="1200" dirty="0"/>
              <a:t>)</a:t>
            </a:r>
          </a:p>
          <a:p>
            <a:r>
              <a:rPr lang="pl-PL" sz="1200" dirty="0" err="1"/>
              <a:t>importances_frame.plot</a:t>
            </a:r>
            <a:r>
              <a:rPr lang="pl-PL" sz="1200" dirty="0"/>
              <a:t>(</a:t>
            </a:r>
            <a:r>
              <a:rPr lang="pl-PL" sz="1200" dirty="0" err="1"/>
              <a:t>kind</a:t>
            </a:r>
            <a:r>
              <a:rPr lang="pl-PL" sz="1200" dirty="0"/>
              <a:t> = 'bar', y = '</a:t>
            </a:r>
            <a:r>
              <a:rPr lang="pl-PL" sz="1200" dirty="0" err="1"/>
              <a:t>Importance</a:t>
            </a:r>
            <a:r>
              <a:rPr lang="pl-PL" sz="1200" dirty="0"/>
              <a:t>', </a:t>
            </a:r>
            <a:r>
              <a:rPr lang="pl-PL" sz="1200" dirty="0" err="1"/>
              <a:t>x="Feature</a:t>
            </a:r>
            <a:r>
              <a:rPr lang="pl-PL" sz="1200" dirty="0"/>
              <a:t>", </a:t>
            </a:r>
            <a:r>
              <a:rPr lang="pl-PL" sz="1200" dirty="0" err="1"/>
              <a:t>legend=False</a:t>
            </a:r>
            <a:r>
              <a:rPr lang="pl-PL" sz="1200" dirty="0"/>
              <a:t>, </a:t>
            </a:r>
            <a:r>
              <a:rPr lang="pl-PL" sz="1200" dirty="0" err="1"/>
              <a:t>title="Ważność</a:t>
            </a:r>
            <a:r>
              <a:rPr lang="pl-PL" sz="1200" dirty="0"/>
              <a:t> zmiennych")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459787" cy="1224136"/>
          </a:xfrm>
        </p:spPr>
        <p:txBody>
          <a:bodyPr rtlCol="0">
            <a:noAutofit/>
          </a:bodyPr>
          <a:lstStyle/>
          <a:p>
            <a:pPr fontAlgn="auto">
              <a:lnSpc>
                <a:spcPts val="3000"/>
              </a:lnSpc>
              <a:spcAft>
                <a:spcPts val="0"/>
              </a:spcAft>
              <a:defRPr/>
            </a:pPr>
            <a:r>
              <a:rPr lang="pl-PL" sz="3200" b="1" dirty="0">
                <a:solidFill>
                  <a:srgbClr val="C00000"/>
                </a:solidFill>
                <a:latin typeface="+mn-lt"/>
              </a:rPr>
              <a:t>Materiały pomocnicze dla studentów:</a:t>
            </a:r>
            <a:br>
              <a:rPr lang="pl-PL" sz="3200" b="1" dirty="0">
                <a:solidFill>
                  <a:srgbClr val="C00000"/>
                </a:solidFill>
                <a:latin typeface="+mn-lt"/>
              </a:rPr>
            </a:br>
            <a:r>
              <a:rPr lang="pl-PL" sz="32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pl-PL" sz="3200" b="1" dirty="0">
                <a:solidFill>
                  <a:srgbClr val="0000FF"/>
                </a:solidFill>
                <a:latin typeface="+mn-lt"/>
              </a:rPr>
              <a:t>https://staff.tu.kielce.pl/spimn/pjp/ </a:t>
            </a:r>
            <a:r>
              <a:rPr lang="pl-PL" sz="3200" b="1" dirty="0">
                <a:solidFill>
                  <a:srgbClr val="C00000"/>
                </a:solidFill>
                <a:latin typeface="+mn-lt"/>
                <a:sym typeface="Wingdings" pitchFamily="2" charset="2"/>
              </a:rPr>
              <a:t></a:t>
            </a:r>
            <a:br>
              <a:rPr lang="pl-PL" sz="3200" b="1" dirty="0">
                <a:solidFill>
                  <a:srgbClr val="C00000"/>
                </a:solidFill>
                <a:latin typeface="+mn-lt"/>
                <a:sym typeface="Wingdings" pitchFamily="2" charset="2"/>
              </a:rPr>
            </a:br>
            <a:r>
              <a:rPr lang="pl-PL" sz="32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pl-PL" sz="3200" b="1" dirty="0" err="1">
                <a:solidFill>
                  <a:srgbClr val="C00000"/>
                </a:solidFill>
                <a:latin typeface="+mn-lt"/>
              </a:rPr>
              <a:t>Python</a:t>
            </a:r>
            <a:r>
              <a:rPr lang="pl-PL" sz="3200" b="1" dirty="0">
                <a:solidFill>
                  <a:srgbClr val="C00000"/>
                </a:solidFill>
                <a:latin typeface="+mn-lt"/>
              </a:rPr>
              <a:t> – </a:t>
            </a:r>
            <a:r>
              <a:rPr lang="pl-PL" sz="3200" b="1" dirty="0" err="1">
                <a:solidFill>
                  <a:srgbClr val="C00000"/>
                </a:solidFill>
                <a:latin typeface="+mn-lt"/>
              </a:rPr>
              <a:t>Pandas</a:t>
            </a:r>
            <a:r>
              <a:rPr lang="pl-PL" sz="32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pl-PL" sz="3200" b="1" dirty="0" err="1">
                <a:solidFill>
                  <a:srgbClr val="C00000"/>
                </a:solidFill>
                <a:latin typeface="+mn-lt"/>
              </a:rPr>
              <a:t>cheat</a:t>
            </a:r>
            <a:r>
              <a:rPr lang="pl-PL" sz="32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pl-PL" sz="3200" b="1" dirty="0" err="1">
                <a:solidFill>
                  <a:srgbClr val="C00000"/>
                </a:solidFill>
                <a:latin typeface="+mn-lt"/>
              </a:rPr>
              <a:t>sheet</a:t>
            </a:r>
            <a:endParaRPr lang="pl-PL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79512" y="1484784"/>
            <a:ext cx="8640960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2763" indent="-512763"/>
            <a:r>
              <a:rPr lang="pl-PL" dirty="0">
                <a:solidFill>
                  <a:srgbClr val="C00000"/>
                </a:solidFill>
              </a:rPr>
              <a:t>Data </a:t>
            </a:r>
            <a:r>
              <a:rPr lang="pl-PL" dirty="0" err="1">
                <a:solidFill>
                  <a:srgbClr val="C00000"/>
                </a:solidFill>
              </a:rPr>
              <a:t>Wrangling</a:t>
            </a:r>
            <a:r>
              <a:rPr lang="pl-PL" dirty="0">
                <a:solidFill>
                  <a:srgbClr val="C00000"/>
                </a:solidFill>
              </a:rPr>
              <a:t> </a:t>
            </a:r>
            <a:r>
              <a:rPr lang="pl-PL" dirty="0" err="1">
                <a:solidFill>
                  <a:srgbClr val="C00000"/>
                </a:solidFill>
              </a:rPr>
              <a:t>with</a:t>
            </a:r>
            <a:r>
              <a:rPr lang="pl-PL" dirty="0">
                <a:solidFill>
                  <a:srgbClr val="C00000"/>
                </a:solidFill>
              </a:rPr>
              <a:t> </a:t>
            </a:r>
            <a:r>
              <a:rPr lang="pl-PL" dirty="0" err="1">
                <a:solidFill>
                  <a:srgbClr val="C00000"/>
                </a:solidFill>
              </a:rPr>
              <a:t>Pandas</a:t>
            </a:r>
            <a:r>
              <a:rPr lang="pl-PL" dirty="0">
                <a:solidFill>
                  <a:srgbClr val="C00000"/>
                </a:solidFill>
              </a:rPr>
              <a:t>. </a:t>
            </a:r>
            <a:r>
              <a:rPr lang="pl-PL" dirty="0" err="1">
                <a:solidFill>
                  <a:srgbClr val="C00000"/>
                </a:solidFill>
              </a:rPr>
              <a:t>CheatSheet</a:t>
            </a:r>
            <a:r>
              <a:rPr lang="pl-PL" dirty="0">
                <a:solidFill>
                  <a:srgbClr val="C00000"/>
                </a:solidFill>
              </a:rPr>
              <a:t> </a:t>
            </a:r>
            <a:r>
              <a:rPr lang="pl-PL" dirty="0"/>
              <a:t>- Przetwarzanie danych za pomocą </a:t>
            </a:r>
            <a:r>
              <a:rPr lang="pl-PL" dirty="0" err="1"/>
              <a:t>Pandas</a:t>
            </a:r>
            <a:r>
              <a:rPr lang="pl-PL" dirty="0"/>
              <a:t>. Ściągawka</a:t>
            </a:r>
          </a:p>
          <a:p>
            <a:pPr marL="512763" indent="-512763">
              <a:spcBef>
                <a:spcPts val="0"/>
              </a:spcBef>
              <a:spcAft>
                <a:spcPts val="600"/>
              </a:spcAft>
            </a:pPr>
            <a:endParaRPr lang="pl-PL" sz="2200" dirty="0"/>
          </a:p>
          <a:p>
            <a:pPr marL="512763" indent="-512763">
              <a:spcBef>
                <a:spcPts val="0"/>
              </a:spcBef>
              <a:spcAft>
                <a:spcPts val="600"/>
              </a:spcAft>
            </a:pPr>
            <a:r>
              <a:rPr lang="en-GB" sz="2200" dirty="0">
                <a:solidFill>
                  <a:srgbClr val="C00000"/>
                </a:solidFill>
              </a:rPr>
              <a:t>Syntax</a:t>
            </a:r>
            <a:r>
              <a:rPr lang="pl-PL" sz="2200" dirty="0">
                <a:solidFill>
                  <a:srgbClr val="C00000"/>
                </a:solidFill>
              </a:rPr>
              <a:t> </a:t>
            </a:r>
            <a:r>
              <a:rPr lang="en-GB" sz="2200" dirty="0">
                <a:solidFill>
                  <a:srgbClr val="C00000"/>
                </a:solidFill>
              </a:rPr>
              <a:t>–</a:t>
            </a:r>
            <a:r>
              <a:rPr lang="pl-PL" sz="2200" dirty="0">
                <a:solidFill>
                  <a:srgbClr val="C00000"/>
                </a:solidFill>
              </a:rPr>
              <a:t> </a:t>
            </a:r>
            <a:r>
              <a:rPr lang="en-GB" sz="2200" dirty="0">
                <a:solidFill>
                  <a:srgbClr val="C00000"/>
                </a:solidFill>
              </a:rPr>
              <a:t>Creating </a:t>
            </a:r>
            <a:r>
              <a:rPr lang="en-GB" sz="2200" dirty="0" err="1">
                <a:solidFill>
                  <a:srgbClr val="C00000"/>
                </a:solidFill>
              </a:rPr>
              <a:t>DataFrames</a:t>
            </a:r>
            <a:r>
              <a:rPr lang="pl-PL" sz="2200" dirty="0"/>
              <a:t>	Składnia – tworzenie ramki danych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>
                <a:solidFill>
                  <a:srgbClr val="C00000"/>
                </a:solidFill>
              </a:rPr>
              <a:t>Subset Observations (Rows)</a:t>
            </a:r>
            <a:r>
              <a:rPr lang="pl-PL" sz="2200" dirty="0"/>
              <a:t>	Podzbiór obserwacji, wybór wierszy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>
                <a:solidFill>
                  <a:srgbClr val="C00000"/>
                </a:solidFill>
              </a:rPr>
              <a:t>Subset Variables (Columns)</a:t>
            </a:r>
            <a:r>
              <a:rPr lang="pl-PL" sz="2200" dirty="0"/>
              <a:t>	Podzbiór zmiennych, wybór kolumn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>
                <a:solidFill>
                  <a:srgbClr val="C00000"/>
                </a:solidFill>
              </a:rPr>
              <a:t>Summarize Data</a:t>
            </a:r>
            <a:r>
              <a:rPr lang="pl-PL" sz="2200" dirty="0"/>
              <a:t>		Podsumowanie danych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>
                <a:solidFill>
                  <a:srgbClr val="C00000"/>
                </a:solidFill>
              </a:rPr>
              <a:t>Group Data</a:t>
            </a:r>
            <a:r>
              <a:rPr lang="pl-PL" sz="2200" dirty="0"/>
              <a:t>			Grupowane danych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>
                <a:solidFill>
                  <a:srgbClr val="C00000"/>
                </a:solidFill>
              </a:rPr>
              <a:t>Make New Columns</a:t>
            </a:r>
            <a:r>
              <a:rPr lang="pl-PL" sz="2200" dirty="0"/>
              <a:t>		Tworzenie nowych kolumn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200" dirty="0">
                <a:solidFill>
                  <a:srgbClr val="C00000"/>
                </a:solidFill>
              </a:rPr>
              <a:t>Plotting</a:t>
            </a:r>
            <a:r>
              <a:rPr lang="pl-PL" sz="2200" dirty="0"/>
              <a:t>				Tworzenie wykresów</a:t>
            </a:r>
            <a:endParaRPr lang="en-GB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288677" y="0"/>
            <a:ext cx="8459787" cy="5334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200" b="1" dirty="0">
                <a:solidFill>
                  <a:srgbClr val="C00000"/>
                </a:solidFill>
                <a:latin typeface="+mn-lt"/>
              </a:rPr>
              <a:t>Zbiór danych </a:t>
            </a:r>
            <a:r>
              <a:rPr lang="pl-PL" sz="3200" b="1" i="1" dirty="0" err="1">
                <a:solidFill>
                  <a:srgbClr val="C00000"/>
                </a:solidFill>
                <a:latin typeface="+mn-lt"/>
              </a:rPr>
              <a:t>titanic</a:t>
            </a:r>
            <a:endParaRPr lang="pl-PL" sz="3200" b="1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395536" y="476672"/>
            <a:ext cx="8424936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l-PL" sz="1800" dirty="0">
                <a:solidFill>
                  <a:srgbClr val="0000FF"/>
                </a:solidFill>
              </a:rPr>
              <a:t>https://analityk.edu.pl/zbior-danych-titanic-analiza-w-python/#google_vignette</a:t>
            </a:r>
          </a:p>
          <a:p>
            <a:r>
              <a:rPr lang="pl-PL" sz="2000" u="sng" dirty="0"/>
              <a:t>Opis zbioru danych o pasażerach Titanica</a:t>
            </a:r>
          </a:p>
          <a:p>
            <a:pPr lvl="0"/>
            <a:r>
              <a:rPr lang="pl-PL" sz="2000" b="1" dirty="0" err="1"/>
              <a:t>survived</a:t>
            </a:r>
            <a:r>
              <a:rPr lang="pl-PL" sz="2000" dirty="0"/>
              <a:t> – czy pasażer przeżył (1-tak, 0-nie)</a:t>
            </a:r>
          </a:p>
          <a:p>
            <a:pPr lvl="0"/>
            <a:r>
              <a:rPr lang="pl-PL" sz="2000" b="1" dirty="0" err="1"/>
              <a:t>class</a:t>
            </a:r>
            <a:r>
              <a:rPr lang="pl-PL" sz="2000" dirty="0"/>
              <a:t> – klasa, którą podróżował (1-najlepsza)</a:t>
            </a:r>
          </a:p>
          <a:p>
            <a:pPr lvl="0"/>
            <a:r>
              <a:rPr lang="pl-PL" sz="2000" b="1" dirty="0" err="1"/>
              <a:t>name</a:t>
            </a:r>
            <a:r>
              <a:rPr lang="pl-PL" sz="2000" dirty="0"/>
              <a:t> – imię, nazwisko</a:t>
            </a:r>
          </a:p>
          <a:p>
            <a:pPr lvl="0"/>
            <a:r>
              <a:rPr lang="pl-PL" sz="2000" b="1" dirty="0"/>
              <a:t>sex</a:t>
            </a:r>
            <a:r>
              <a:rPr lang="pl-PL" sz="2000" dirty="0"/>
              <a:t> – płeć</a:t>
            </a:r>
          </a:p>
          <a:p>
            <a:pPr lvl="0"/>
            <a:r>
              <a:rPr lang="pl-PL" sz="2000" b="1" dirty="0" err="1"/>
              <a:t>age</a:t>
            </a:r>
            <a:r>
              <a:rPr lang="pl-PL" sz="2000" dirty="0"/>
              <a:t> – wiek</a:t>
            </a:r>
          </a:p>
          <a:p>
            <a:pPr lvl="0"/>
            <a:r>
              <a:rPr lang="pl-PL" sz="2000" b="1" dirty="0" err="1">
                <a:solidFill>
                  <a:srgbClr val="FF0000"/>
                </a:solidFill>
              </a:rPr>
              <a:t>sibsp</a:t>
            </a:r>
            <a:r>
              <a:rPr lang="pl-PL" sz="2000" dirty="0"/>
              <a:t> – </a:t>
            </a:r>
            <a:r>
              <a:rPr lang="pl-PL" sz="2000" dirty="0" err="1"/>
              <a:t>Number</a:t>
            </a:r>
            <a:r>
              <a:rPr lang="pl-PL" sz="2000" dirty="0"/>
              <a:t> of </a:t>
            </a:r>
            <a:r>
              <a:rPr lang="pl-PL" sz="2000" dirty="0" err="1"/>
              <a:t>Siblings</a:t>
            </a:r>
            <a:r>
              <a:rPr lang="pl-PL" sz="2000" dirty="0"/>
              <a:t> (liczba rodzeństwa)/</a:t>
            </a:r>
            <a:r>
              <a:rPr lang="pl-PL" sz="2000" dirty="0" err="1"/>
              <a:t>Spouses</a:t>
            </a:r>
            <a:r>
              <a:rPr lang="pl-PL" sz="2000" dirty="0"/>
              <a:t> </a:t>
            </a:r>
            <a:r>
              <a:rPr lang="pl-PL" sz="2000" dirty="0" err="1"/>
              <a:t>Aboard</a:t>
            </a:r>
            <a:r>
              <a:rPr lang="pl-PL" sz="2000" dirty="0"/>
              <a:t> (Małżonkowie na pokładzie)</a:t>
            </a:r>
          </a:p>
          <a:p>
            <a:pPr lvl="0"/>
            <a:r>
              <a:rPr lang="pl-PL" sz="2000" b="1" dirty="0"/>
              <a:t>parch</a:t>
            </a:r>
            <a:r>
              <a:rPr lang="pl-PL" sz="2000" dirty="0"/>
              <a:t> – ilość dzieci lub rodziców</a:t>
            </a:r>
          </a:p>
          <a:p>
            <a:pPr lvl="0"/>
            <a:r>
              <a:rPr lang="pl-PL" sz="2000" b="1" dirty="0" err="1">
                <a:solidFill>
                  <a:srgbClr val="FF0000"/>
                </a:solidFill>
              </a:rPr>
              <a:t>ticket</a:t>
            </a:r>
            <a:r>
              <a:rPr lang="pl-PL" sz="2000" dirty="0"/>
              <a:t> – numer biletu</a:t>
            </a:r>
          </a:p>
          <a:p>
            <a:pPr lvl="0"/>
            <a:r>
              <a:rPr lang="pl-PL" sz="2000" b="1" dirty="0" err="1"/>
              <a:t>fare</a:t>
            </a:r>
            <a:r>
              <a:rPr lang="pl-PL" sz="2000" dirty="0"/>
              <a:t> – cena biletu</a:t>
            </a:r>
          </a:p>
          <a:p>
            <a:pPr lvl="0"/>
            <a:r>
              <a:rPr lang="pl-PL" sz="2000" b="1" dirty="0" err="1">
                <a:solidFill>
                  <a:srgbClr val="FF0000"/>
                </a:solidFill>
              </a:rPr>
              <a:t>cabin</a:t>
            </a:r>
            <a:r>
              <a:rPr lang="pl-PL" sz="2000" dirty="0"/>
              <a:t> – numer kajuty</a:t>
            </a:r>
          </a:p>
          <a:p>
            <a:pPr lvl="0"/>
            <a:r>
              <a:rPr lang="pl-PL" sz="2000" b="1" dirty="0" err="1"/>
              <a:t>embarked</a:t>
            </a:r>
            <a:r>
              <a:rPr lang="pl-PL" sz="2000" dirty="0"/>
              <a:t> – Port, w którym osoba wsiadła na pokład (C = Cherbourg; Q = </a:t>
            </a:r>
            <a:r>
              <a:rPr lang="pl-PL" sz="2000" dirty="0" err="1"/>
              <a:t>Queenstown</a:t>
            </a:r>
            <a:r>
              <a:rPr lang="pl-PL" sz="2000" dirty="0"/>
              <a:t>; S = Southampton)</a:t>
            </a:r>
          </a:p>
          <a:p>
            <a:pPr lvl="0"/>
            <a:r>
              <a:rPr lang="pl-PL" sz="2000" b="1" dirty="0" err="1">
                <a:solidFill>
                  <a:srgbClr val="FF0000"/>
                </a:solidFill>
              </a:rPr>
              <a:t>boat</a:t>
            </a:r>
            <a:r>
              <a:rPr lang="pl-PL" sz="2000" dirty="0"/>
              <a:t> – numer łódki, która się ewakuował</a:t>
            </a:r>
          </a:p>
          <a:p>
            <a:pPr lvl="0"/>
            <a:r>
              <a:rPr lang="pl-PL" sz="2000" b="1" dirty="0">
                <a:solidFill>
                  <a:srgbClr val="FF0000"/>
                </a:solidFill>
              </a:rPr>
              <a:t>body</a:t>
            </a:r>
            <a:r>
              <a:rPr lang="pl-PL" sz="2000" dirty="0"/>
              <a:t> – numer identyfikacyjny znalezionego ciała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1522946" y="5961474"/>
            <a:ext cx="62894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>
                <a:solidFill>
                  <a:srgbClr val="0000FF"/>
                </a:solidFill>
              </a:rPr>
              <a:t>Dygresja. Wartości logiczne mają odpowiedniki liczbowe: </a:t>
            </a:r>
          </a:p>
          <a:p>
            <a:r>
              <a:rPr lang="pl-PL" sz="2000" dirty="0">
                <a:solidFill>
                  <a:srgbClr val="0000FF"/>
                </a:solidFill>
              </a:rPr>
              <a:t>		</a:t>
            </a:r>
            <a:r>
              <a:rPr lang="pl-PL" sz="2000" i="1" dirty="0" err="1">
                <a:solidFill>
                  <a:srgbClr val="0000FF"/>
                </a:solidFill>
              </a:rPr>
              <a:t>False</a:t>
            </a:r>
            <a:r>
              <a:rPr lang="pl-PL" sz="2000" dirty="0">
                <a:solidFill>
                  <a:srgbClr val="0000FF"/>
                </a:solidFill>
              </a:rPr>
              <a:t> </a:t>
            </a:r>
            <a:r>
              <a:rPr lang="pl-PL" sz="2000" dirty="0">
                <a:solidFill>
                  <a:srgbClr val="0000FF"/>
                </a:solidFill>
                <a:sym typeface="Wingdings" panose="05000000000000000000" pitchFamily="2" charset="2"/>
              </a:rPr>
              <a:t> 0 oraz </a:t>
            </a:r>
            <a:r>
              <a:rPr lang="pl-PL" sz="2000" i="1" dirty="0">
                <a:solidFill>
                  <a:srgbClr val="0000FF"/>
                </a:solidFill>
                <a:sym typeface="Wingdings" panose="05000000000000000000" pitchFamily="2" charset="2"/>
              </a:rPr>
              <a:t>True</a:t>
            </a:r>
            <a:r>
              <a:rPr lang="pl-PL" sz="2000" dirty="0">
                <a:solidFill>
                  <a:srgbClr val="0000FF"/>
                </a:solidFill>
                <a:sym typeface="Wingdings" panose="05000000000000000000" pitchFamily="2" charset="2"/>
              </a:rPr>
              <a:t> 1</a:t>
            </a:r>
            <a:endParaRPr lang="pl-PL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459787" cy="79208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200" b="1" dirty="0">
                <a:solidFill>
                  <a:srgbClr val="C00000"/>
                </a:solidFill>
                <a:latin typeface="+mn-lt"/>
              </a:rPr>
              <a:t>Wybrane operacje na danych z </a:t>
            </a:r>
            <a:r>
              <a:rPr lang="pl-PL" sz="3200" b="1" i="1" dirty="0" err="1">
                <a:solidFill>
                  <a:srgbClr val="C00000"/>
                </a:solidFill>
                <a:latin typeface="+mn-lt"/>
              </a:rPr>
              <a:t>DataFrame</a:t>
            </a:r>
            <a:br>
              <a:rPr lang="pl-PL" sz="3200" b="1" i="1" dirty="0">
                <a:solidFill>
                  <a:srgbClr val="C00000"/>
                </a:solidFill>
                <a:latin typeface="+mn-lt"/>
              </a:rPr>
            </a:br>
            <a:r>
              <a:rPr lang="pl-PL" sz="3200" b="1" dirty="0">
                <a:solidFill>
                  <a:srgbClr val="C00000"/>
                </a:solidFill>
                <a:latin typeface="+mn-lt"/>
              </a:rPr>
              <a:t>w </a:t>
            </a:r>
            <a:r>
              <a:rPr lang="pl-PL" sz="3200" b="1" dirty="0" err="1">
                <a:solidFill>
                  <a:srgbClr val="C00000"/>
                </a:solidFill>
                <a:latin typeface="+mn-lt"/>
              </a:rPr>
              <a:t>Pandas</a:t>
            </a:r>
            <a:endParaRPr lang="pl-PL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323528" y="1052736"/>
            <a:ext cx="842493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pl-PL" sz="1800" dirty="0" err="1">
                <a:solidFill>
                  <a:srgbClr val="0000FF"/>
                </a:solidFill>
              </a:rPr>
              <a:t>DataFrame.duplicated</a:t>
            </a:r>
            <a:r>
              <a:rPr lang="pl-PL" sz="1800" dirty="0">
                <a:solidFill>
                  <a:srgbClr val="0000FF"/>
                </a:solidFill>
              </a:rPr>
              <a:t>(</a:t>
            </a:r>
            <a:r>
              <a:rPr lang="pl-PL" sz="1800" i="1" dirty="0" err="1">
                <a:solidFill>
                  <a:srgbClr val="0000FF"/>
                </a:solidFill>
              </a:rPr>
              <a:t>subset=None</a:t>
            </a:r>
            <a:r>
              <a:rPr lang="pl-PL" sz="1800" dirty="0">
                <a:solidFill>
                  <a:srgbClr val="0000FF"/>
                </a:solidFill>
              </a:rPr>
              <a:t>, </a:t>
            </a:r>
            <a:r>
              <a:rPr lang="pl-PL" sz="1800" i="1" dirty="0" err="1">
                <a:solidFill>
                  <a:srgbClr val="0000FF"/>
                </a:solidFill>
              </a:rPr>
              <a:t>keep='first</a:t>
            </a:r>
            <a:r>
              <a:rPr lang="pl-PL" sz="1800" i="1" dirty="0">
                <a:solidFill>
                  <a:srgbClr val="0000FF"/>
                </a:solidFill>
              </a:rPr>
              <a:t>'</a:t>
            </a:r>
            <a:r>
              <a:rPr lang="pl-PL" sz="1800" dirty="0">
                <a:solidFill>
                  <a:srgbClr val="0000FF"/>
                </a:solidFill>
              </a:rPr>
              <a:t>) </a:t>
            </a:r>
            <a:r>
              <a:rPr lang="pl-PL" sz="1800" dirty="0"/>
              <a:t>zwraca serię danych z wartościami logicznymi (</a:t>
            </a:r>
            <a:r>
              <a:rPr lang="pl-PL" sz="1800" i="1" dirty="0" err="1"/>
              <a:t>True</a:t>
            </a:r>
            <a:r>
              <a:rPr lang="pl-PL" sz="1800" dirty="0"/>
              <a:t>, </a:t>
            </a:r>
            <a:r>
              <a:rPr lang="pl-PL" sz="1800" i="1" dirty="0" err="1"/>
              <a:t>False</a:t>
            </a:r>
            <a:r>
              <a:rPr lang="pl-PL" sz="1800" dirty="0"/>
              <a:t>) dla każdego wiersza informując, czy wiersz jest duplikatem. Domyślnie dla każdego zestawu zduplikowanych wartości pierwsze wystąpienie jest ustawiane na </a:t>
            </a:r>
            <a:r>
              <a:rPr lang="pl-PL" sz="1800" i="1" dirty="0" err="1"/>
              <a:t>False</a:t>
            </a:r>
            <a:r>
              <a:rPr lang="pl-PL" sz="1800" dirty="0"/>
              <a:t>, a wszystkie pozostałe na </a:t>
            </a:r>
            <a:r>
              <a:rPr lang="pl-PL" sz="1800" i="1" dirty="0" err="1"/>
              <a:t>True</a:t>
            </a:r>
            <a:r>
              <a:rPr lang="pl-PL" sz="1800" dirty="0"/>
              <a:t>.</a:t>
            </a:r>
          </a:p>
          <a:p>
            <a:pPr marL="401638" indent="-401638"/>
            <a:r>
              <a:rPr lang="pl-PL" sz="1800" dirty="0" err="1">
                <a:solidFill>
                  <a:srgbClr val="0000FF"/>
                </a:solidFill>
              </a:rPr>
              <a:t>DataFrame.drop</a:t>
            </a:r>
            <a:r>
              <a:rPr lang="pl-PL" sz="1800" dirty="0">
                <a:solidFill>
                  <a:srgbClr val="0000FF"/>
                </a:solidFill>
              </a:rPr>
              <a:t>(</a:t>
            </a:r>
            <a:r>
              <a:rPr lang="pl-PL" sz="1800" i="1" dirty="0" err="1">
                <a:solidFill>
                  <a:srgbClr val="0000FF"/>
                </a:solidFill>
              </a:rPr>
              <a:t>labels=None</a:t>
            </a:r>
            <a:r>
              <a:rPr lang="pl-PL" sz="1800" dirty="0">
                <a:solidFill>
                  <a:srgbClr val="0000FF"/>
                </a:solidFill>
              </a:rPr>
              <a:t>,  </a:t>
            </a:r>
            <a:r>
              <a:rPr lang="pl-PL" sz="1800" i="1" dirty="0">
                <a:solidFill>
                  <a:srgbClr val="0000FF"/>
                </a:solidFill>
              </a:rPr>
              <a:t>axis=0</a:t>
            </a:r>
            <a:r>
              <a:rPr lang="pl-PL" sz="1800" dirty="0">
                <a:solidFill>
                  <a:srgbClr val="0000FF"/>
                </a:solidFill>
              </a:rPr>
              <a:t>)</a:t>
            </a:r>
            <a:r>
              <a:rPr lang="pl-PL" sz="1800" dirty="0"/>
              <a:t>	  usunięcie wskazanych w </a:t>
            </a:r>
            <a:r>
              <a:rPr lang="pl-PL" sz="1800" i="1" dirty="0" err="1"/>
              <a:t>labels</a:t>
            </a:r>
            <a:r>
              <a:rPr lang="pl-PL" sz="1800" dirty="0"/>
              <a:t> wierszy lub kolumn,  </a:t>
            </a:r>
            <a:r>
              <a:rPr lang="pl-PL" sz="1800" i="1" dirty="0" err="1"/>
              <a:t>axis</a:t>
            </a:r>
            <a:r>
              <a:rPr lang="pl-PL" sz="1800" dirty="0"/>
              <a:t> informuje  której współrzędnej dotyczy usunięcie; </a:t>
            </a:r>
            <a:r>
              <a:rPr lang="pl-PL" sz="1800" i="1" dirty="0" err="1"/>
              <a:t>axis</a:t>
            </a:r>
            <a:r>
              <a:rPr lang="pl-PL" sz="1800" dirty="0"/>
              <a:t> = 0 dla wierszy, </a:t>
            </a:r>
            <a:r>
              <a:rPr lang="pl-PL" sz="1800" i="1" dirty="0" err="1"/>
              <a:t>axis</a:t>
            </a:r>
            <a:r>
              <a:rPr lang="pl-PL" sz="1800" dirty="0"/>
              <a:t> = 1 dla kolumn. Metoda zwraca ramkę danych bez usuniętych kolekcji danych (kolumn lub wierszy).</a:t>
            </a:r>
          </a:p>
          <a:p>
            <a:pPr marL="346075" indent="-346075"/>
            <a:r>
              <a:rPr lang="pl-PL" sz="1800" dirty="0" err="1">
                <a:solidFill>
                  <a:srgbClr val="0000FF"/>
                </a:solidFill>
              </a:rPr>
              <a:t>DataFrame.isnull</a:t>
            </a:r>
            <a:r>
              <a:rPr lang="pl-PL" sz="1800" dirty="0">
                <a:solidFill>
                  <a:srgbClr val="0000FF"/>
                </a:solidFill>
              </a:rPr>
              <a:t>()  </a:t>
            </a:r>
            <a:r>
              <a:rPr lang="pl-PL" sz="1800" dirty="0"/>
              <a:t>zwraca ramkę danych o tym samym rozmiarze z wartościami </a:t>
            </a:r>
            <a:r>
              <a:rPr lang="pl-PL" sz="1800" i="1" dirty="0" err="1"/>
              <a:t>True</a:t>
            </a:r>
            <a:r>
              <a:rPr lang="pl-PL" sz="1800" dirty="0"/>
              <a:t> lub </a:t>
            </a:r>
            <a:r>
              <a:rPr lang="pl-PL" sz="1800" i="1" dirty="0" err="1"/>
              <a:t>False</a:t>
            </a:r>
            <a:r>
              <a:rPr lang="pl-PL" sz="1800" dirty="0"/>
              <a:t> w miejscu elementów badanej ramki, które są odpowiednio: puste (brak wartości) lub niepuste (wartość obecna).</a:t>
            </a:r>
          </a:p>
          <a:p>
            <a:pPr marL="346075" indent="-346075"/>
            <a:r>
              <a:rPr lang="pl-PL" sz="1800" dirty="0" err="1">
                <a:solidFill>
                  <a:srgbClr val="0000FF"/>
                </a:solidFill>
              </a:rPr>
              <a:t>DataFrame.sum</a:t>
            </a:r>
            <a:r>
              <a:rPr lang="pl-PL" sz="1800" dirty="0">
                <a:solidFill>
                  <a:srgbClr val="0000FF"/>
                </a:solidFill>
              </a:rPr>
              <a:t>(</a:t>
            </a:r>
            <a:r>
              <a:rPr lang="pl-PL" sz="1800" i="1" dirty="0">
                <a:solidFill>
                  <a:srgbClr val="0000FF"/>
                </a:solidFill>
              </a:rPr>
              <a:t>axis=0</a:t>
            </a:r>
            <a:r>
              <a:rPr lang="pl-PL" sz="1800" dirty="0">
                <a:solidFill>
                  <a:srgbClr val="0000FF"/>
                </a:solidFill>
              </a:rPr>
              <a:t>) </a:t>
            </a:r>
            <a:r>
              <a:rPr lang="pl-PL" sz="1800" dirty="0"/>
              <a:t>tworzy serię danych zawierającą sumy wartości elementów ramki wg wskazanego wymiaru: </a:t>
            </a:r>
          </a:p>
          <a:p>
            <a:pPr marL="858838" lvl="1" indent="-401638"/>
            <a:r>
              <a:rPr lang="pl-PL" sz="1800" i="1" dirty="0" err="1"/>
              <a:t>axis</a:t>
            </a:r>
            <a:r>
              <a:rPr lang="pl-PL" sz="1800" dirty="0"/>
              <a:t> = 0 (lub </a:t>
            </a:r>
            <a:r>
              <a:rPr lang="pl-PL" sz="1800" i="1" dirty="0"/>
              <a:t>'index</a:t>
            </a:r>
            <a:r>
              <a:rPr lang="pl-PL" sz="1800" dirty="0"/>
              <a:t>') reprezentuje kolumny; suma wartości dla kolejnych kolumn</a:t>
            </a:r>
          </a:p>
          <a:p>
            <a:pPr lvl="1"/>
            <a:r>
              <a:rPr lang="pl-PL" sz="1800" i="1" dirty="0" err="1"/>
              <a:t>axis</a:t>
            </a:r>
            <a:r>
              <a:rPr lang="pl-PL" sz="1800" dirty="0"/>
              <a:t> = 1 (lub </a:t>
            </a:r>
            <a:r>
              <a:rPr lang="pl-PL" sz="1800" i="1" dirty="0"/>
              <a:t>'</a:t>
            </a:r>
            <a:r>
              <a:rPr lang="pl-PL" sz="1800" i="1" dirty="0" err="1"/>
              <a:t>columns</a:t>
            </a:r>
            <a:r>
              <a:rPr lang="pl-PL" sz="1800" dirty="0"/>
              <a:t>') reprezentuje wiersze; suma wartości dla kolejnych wierszy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459787" cy="64807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200" b="1" dirty="0">
                <a:solidFill>
                  <a:srgbClr val="C00000"/>
                </a:solidFill>
                <a:latin typeface="+mn-lt"/>
              </a:rPr>
              <a:t>Obliczanie statystyk w </a:t>
            </a:r>
            <a:r>
              <a:rPr lang="pl-PL" sz="3200" b="1" i="1" dirty="0" err="1">
                <a:solidFill>
                  <a:srgbClr val="C00000"/>
                </a:solidFill>
                <a:latin typeface="+mn-lt"/>
              </a:rPr>
              <a:t>DataFrame</a:t>
            </a:r>
            <a:r>
              <a:rPr lang="pl-PL" sz="3200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pl-PL" sz="3200" b="1" dirty="0">
                <a:solidFill>
                  <a:srgbClr val="C00000"/>
                </a:solidFill>
                <a:latin typeface="+mn-lt"/>
              </a:rPr>
              <a:t>w </a:t>
            </a:r>
            <a:r>
              <a:rPr lang="pl-PL" sz="3200" b="1" dirty="0" err="1">
                <a:solidFill>
                  <a:srgbClr val="C00000"/>
                </a:solidFill>
                <a:latin typeface="+mn-lt"/>
              </a:rPr>
              <a:t>Pandas</a:t>
            </a:r>
            <a:endParaRPr lang="pl-PL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79512" y="980728"/>
            <a:ext cx="8640960" cy="487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800" dirty="0"/>
              <a:t>Wyznaczenie statystyk opisowych dla wszystkich /wybranych  kolumn numerycznych, jeżeli nie ma błędów w danych, np. wartości brakujących</a:t>
            </a:r>
          </a:p>
          <a:p>
            <a:r>
              <a:rPr lang="pl-PL" sz="1800" dirty="0" err="1">
                <a:solidFill>
                  <a:srgbClr val="0000FF"/>
                </a:solidFill>
              </a:rPr>
              <a:t>DataFrame.describe</a:t>
            </a:r>
            <a:r>
              <a:rPr lang="pl-PL" sz="1800" dirty="0">
                <a:solidFill>
                  <a:srgbClr val="0000FF"/>
                </a:solidFill>
              </a:rPr>
              <a:t>()</a:t>
            </a:r>
            <a:r>
              <a:rPr lang="pl-PL" sz="1800" dirty="0"/>
              <a:t>	wyznaczenie miar statystycznych</a:t>
            </a:r>
          </a:p>
          <a:p>
            <a:r>
              <a:rPr lang="pl-PL" sz="1800" dirty="0" err="1">
                <a:solidFill>
                  <a:srgbClr val="0000FF"/>
                </a:solidFill>
              </a:rPr>
              <a:t>DataFrame.mean</a:t>
            </a:r>
            <a:r>
              <a:rPr lang="pl-PL" sz="1800" dirty="0">
                <a:solidFill>
                  <a:srgbClr val="0000FF"/>
                </a:solidFill>
              </a:rPr>
              <a:t>()</a:t>
            </a:r>
            <a:r>
              <a:rPr lang="pl-PL" sz="1800" dirty="0"/>
              <a:t>		wyznaczenie średniej </a:t>
            </a:r>
          </a:p>
          <a:p>
            <a:r>
              <a:rPr lang="pl-PL" sz="1800" dirty="0">
                <a:solidFill>
                  <a:srgbClr val="0000FF"/>
                </a:solidFill>
              </a:rPr>
              <a:t>sttNum=df1.describe()</a:t>
            </a:r>
            <a:endParaRPr lang="pl-PL" sz="1800" dirty="0"/>
          </a:p>
          <a:p>
            <a:r>
              <a:rPr lang="pl-PL" sz="1800" dirty="0">
                <a:solidFill>
                  <a:srgbClr val="0000FF"/>
                </a:solidFill>
              </a:rPr>
              <a:t>df1["</a:t>
            </a:r>
            <a:r>
              <a:rPr lang="pl-PL" sz="1800" dirty="0" err="1">
                <a:solidFill>
                  <a:srgbClr val="0000FF"/>
                </a:solidFill>
              </a:rPr>
              <a:t>age</a:t>
            </a:r>
            <a:r>
              <a:rPr lang="pl-PL" sz="1800" dirty="0">
                <a:solidFill>
                  <a:srgbClr val="0000FF"/>
                </a:solidFill>
              </a:rPr>
              <a:t>"].</a:t>
            </a:r>
            <a:r>
              <a:rPr lang="pl-PL" sz="1800" dirty="0" err="1">
                <a:solidFill>
                  <a:srgbClr val="0000FF"/>
                </a:solidFill>
              </a:rPr>
              <a:t>describe</a:t>
            </a:r>
            <a:r>
              <a:rPr lang="pl-PL" sz="1800" dirty="0">
                <a:solidFill>
                  <a:srgbClr val="0000FF"/>
                </a:solidFill>
              </a:rPr>
              <a:t>() ;   df1[["</a:t>
            </a:r>
            <a:r>
              <a:rPr lang="pl-PL" sz="1800" dirty="0" err="1">
                <a:solidFill>
                  <a:srgbClr val="0000FF"/>
                </a:solidFill>
              </a:rPr>
              <a:t>age</a:t>
            </a:r>
            <a:r>
              <a:rPr lang="pl-PL" sz="1800" dirty="0">
                <a:solidFill>
                  <a:srgbClr val="0000FF"/>
                </a:solidFill>
              </a:rPr>
              <a:t>", "</a:t>
            </a:r>
            <a:r>
              <a:rPr lang="pl-PL" sz="1800" dirty="0" err="1">
                <a:solidFill>
                  <a:srgbClr val="0000FF"/>
                </a:solidFill>
              </a:rPr>
              <a:t>fare</a:t>
            </a:r>
            <a:r>
              <a:rPr lang="pl-PL" sz="1800" dirty="0">
                <a:solidFill>
                  <a:srgbClr val="0000FF"/>
                </a:solidFill>
              </a:rPr>
              <a:t>"]].</a:t>
            </a:r>
            <a:r>
              <a:rPr lang="pl-PL" sz="1800" dirty="0" err="1">
                <a:solidFill>
                  <a:srgbClr val="0000FF"/>
                </a:solidFill>
              </a:rPr>
              <a:t>describe</a:t>
            </a:r>
            <a:r>
              <a:rPr lang="pl-PL" sz="1800" dirty="0">
                <a:solidFill>
                  <a:srgbClr val="0000FF"/>
                </a:solidFill>
              </a:rPr>
              <a:t>()      </a:t>
            </a:r>
            <a:r>
              <a:rPr lang="pl-PL" sz="1800" dirty="0"/>
              <a:t>dla wybranych kolumn</a:t>
            </a:r>
          </a:p>
          <a:p>
            <a:r>
              <a:rPr lang="pl-PL" sz="1800" dirty="0">
                <a:solidFill>
                  <a:srgbClr val="0000FF"/>
                </a:solidFill>
              </a:rPr>
              <a:t>df1[["</a:t>
            </a:r>
            <a:r>
              <a:rPr lang="pl-PL" sz="1800" dirty="0" err="1">
                <a:solidFill>
                  <a:srgbClr val="0000FF"/>
                </a:solidFill>
              </a:rPr>
              <a:t>age</a:t>
            </a:r>
            <a:r>
              <a:rPr lang="pl-PL" sz="1800" dirty="0">
                <a:solidFill>
                  <a:srgbClr val="0000FF"/>
                </a:solidFill>
              </a:rPr>
              <a:t>", "</a:t>
            </a:r>
            <a:r>
              <a:rPr lang="pl-PL" sz="1800" dirty="0" err="1">
                <a:solidFill>
                  <a:srgbClr val="0000FF"/>
                </a:solidFill>
              </a:rPr>
              <a:t>fare</a:t>
            </a:r>
            <a:r>
              <a:rPr lang="pl-PL" sz="1800" dirty="0">
                <a:solidFill>
                  <a:srgbClr val="0000FF"/>
                </a:solidFill>
              </a:rPr>
              <a:t>"]].(["</a:t>
            </a:r>
            <a:r>
              <a:rPr lang="pl-PL" sz="1800" dirty="0" err="1">
                <a:solidFill>
                  <a:srgbClr val="0000FF"/>
                </a:solidFill>
              </a:rPr>
              <a:t>count","sum</a:t>
            </a:r>
            <a:r>
              <a:rPr lang="pl-PL" sz="1800" dirty="0">
                <a:solidFill>
                  <a:srgbClr val="0000FF"/>
                </a:solidFill>
              </a:rPr>
              <a:t>", "</a:t>
            </a:r>
            <a:r>
              <a:rPr lang="pl-PL" sz="1800" dirty="0" err="1">
                <a:solidFill>
                  <a:srgbClr val="0000FF"/>
                </a:solidFill>
              </a:rPr>
              <a:t>mean</a:t>
            </a:r>
            <a:r>
              <a:rPr lang="pl-PL" sz="1800" dirty="0">
                <a:solidFill>
                  <a:srgbClr val="0000FF"/>
                </a:solidFill>
              </a:rPr>
              <a:t>", "min", "max", "median"])  </a:t>
            </a:r>
            <a:r>
              <a:rPr lang="pl-PL" sz="1800" dirty="0"/>
              <a:t>wybranych miar</a:t>
            </a:r>
          </a:p>
          <a:p>
            <a:r>
              <a:rPr lang="it-IT" sz="1800" dirty="0">
                <a:solidFill>
                  <a:srgbClr val="0000FF"/>
                </a:solidFill>
              </a:rPr>
              <a:t>df1[df1["fare"]&gt;0]["fare"].describe() </a:t>
            </a:r>
            <a:r>
              <a:rPr lang="pl-PL" sz="1800" dirty="0"/>
              <a:t>	dla wybranych wierszy ; średnia cen </a:t>
            </a:r>
            <a:r>
              <a:rPr lang="pl-PL" sz="1800" dirty="0" err="1"/>
              <a:t>niezrowych</a:t>
            </a:r>
            <a:r>
              <a:rPr lang="pl-PL" sz="1800" dirty="0"/>
              <a:t> </a:t>
            </a:r>
          </a:p>
          <a:p>
            <a:pPr>
              <a:spcBef>
                <a:spcPts val="600"/>
              </a:spcBef>
            </a:pPr>
            <a:r>
              <a:rPr lang="pl-PL" sz="1800" dirty="0"/>
              <a:t>Wyznaczenie miar dla zmiennych jakościowych; </a:t>
            </a:r>
            <a:r>
              <a:rPr lang="pl-PL" sz="1800" i="1" dirty="0"/>
              <a:t>top</a:t>
            </a:r>
            <a:r>
              <a:rPr lang="pl-PL" sz="1800" dirty="0"/>
              <a:t> jest dominantą (modalną, występującą najczęściej), </a:t>
            </a:r>
            <a:r>
              <a:rPr lang="pl-PL" sz="1800" i="1" dirty="0" err="1"/>
              <a:t>freq</a:t>
            </a:r>
            <a:r>
              <a:rPr lang="pl-PL" sz="1800" dirty="0"/>
              <a:t> jest częstością dominanty (ostatniej dla cechy wielomodalnej )</a:t>
            </a:r>
          </a:p>
          <a:p>
            <a:r>
              <a:rPr lang="pl-PL" sz="1800" dirty="0">
                <a:solidFill>
                  <a:srgbClr val="0000FF"/>
                </a:solidFill>
              </a:rPr>
              <a:t>sttJkosc=df1[[ 'sex', '</a:t>
            </a:r>
            <a:r>
              <a:rPr lang="pl-PL" sz="1800" dirty="0" err="1">
                <a:solidFill>
                  <a:srgbClr val="0000FF"/>
                </a:solidFill>
              </a:rPr>
              <a:t>embarked</a:t>
            </a:r>
            <a:r>
              <a:rPr lang="pl-PL" sz="1800" dirty="0">
                <a:solidFill>
                  <a:srgbClr val="0000FF"/>
                </a:solidFill>
              </a:rPr>
              <a:t>', '</a:t>
            </a:r>
            <a:r>
              <a:rPr lang="pl-PL" sz="1800" dirty="0" err="1">
                <a:solidFill>
                  <a:srgbClr val="0000FF"/>
                </a:solidFill>
              </a:rPr>
              <a:t>home_dest</a:t>
            </a:r>
            <a:r>
              <a:rPr lang="pl-PL" sz="1800" dirty="0">
                <a:solidFill>
                  <a:srgbClr val="0000FF"/>
                </a:solidFill>
              </a:rPr>
              <a:t>']].</a:t>
            </a:r>
            <a:r>
              <a:rPr lang="pl-PL" sz="1800" dirty="0" err="1">
                <a:solidFill>
                  <a:srgbClr val="0000FF"/>
                </a:solidFill>
              </a:rPr>
              <a:t>describe</a:t>
            </a:r>
            <a:r>
              <a:rPr lang="pl-PL" sz="1800" dirty="0">
                <a:solidFill>
                  <a:srgbClr val="0000FF"/>
                </a:solidFill>
              </a:rPr>
              <a:t>()</a:t>
            </a:r>
          </a:p>
          <a:p>
            <a:r>
              <a:rPr lang="pl-PL" sz="1800" dirty="0"/>
              <a:t>Wybrane statystyki wg grup</a:t>
            </a:r>
          </a:p>
          <a:p>
            <a:r>
              <a:rPr lang="pl-PL" sz="1800" dirty="0">
                <a:solidFill>
                  <a:srgbClr val="0000FF"/>
                </a:solidFill>
              </a:rPr>
              <a:t>MeanAgeBySex=df1.groupby(["sex"])["</a:t>
            </a:r>
            <a:r>
              <a:rPr lang="pl-PL" sz="1800" dirty="0" err="1">
                <a:solidFill>
                  <a:srgbClr val="0000FF"/>
                </a:solidFill>
              </a:rPr>
              <a:t>age</a:t>
            </a:r>
            <a:r>
              <a:rPr lang="pl-PL" sz="1800" dirty="0">
                <a:solidFill>
                  <a:srgbClr val="0000FF"/>
                </a:solidFill>
              </a:rPr>
              <a:t>"].</a:t>
            </a:r>
            <a:r>
              <a:rPr lang="pl-PL" sz="1800" dirty="0" err="1">
                <a:solidFill>
                  <a:srgbClr val="0000FF"/>
                </a:solidFill>
              </a:rPr>
              <a:t>mean</a:t>
            </a:r>
            <a:r>
              <a:rPr lang="pl-PL" sz="1800" dirty="0">
                <a:solidFill>
                  <a:srgbClr val="0000FF"/>
                </a:solidFill>
              </a:rPr>
              <a:t>()</a:t>
            </a:r>
          </a:p>
          <a:p>
            <a:r>
              <a:rPr lang="pl-PL" sz="1800" dirty="0">
                <a:solidFill>
                  <a:srgbClr val="0000FF"/>
                </a:solidFill>
              </a:rPr>
              <a:t>Q25ByClass=df1[df1["</a:t>
            </a:r>
            <a:r>
              <a:rPr lang="pl-PL" sz="1800" dirty="0" err="1">
                <a:solidFill>
                  <a:srgbClr val="0000FF"/>
                </a:solidFill>
              </a:rPr>
              <a:t>fare</a:t>
            </a:r>
            <a:r>
              <a:rPr lang="pl-PL" sz="1800" dirty="0">
                <a:solidFill>
                  <a:srgbClr val="0000FF"/>
                </a:solidFill>
              </a:rPr>
              <a:t>"]&gt;0].</a:t>
            </a:r>
            <a:r>
              <a:rPr lang="pl-PL" sz="1800" dirty="0" err="1">
                <a:solidFill>
                  <a:srgbClr val="0000FF"/>
                </a:solidFill>
              </a:rPr>
              <a:t>groupby</a:t>
            </a:r>
            <a:r>
              <a:rPr lang="pl-PL" sz="1800" dirty="0">
                <a:solidFill>
                  <a:srgbClr val="0000FF"/>
                </a:solidFill>
              </a:rPr>
              <a:t>(["</a:t>
            </a:r>
            <a:r>
              <a:rPr lang="pl-PL" sz="1800" dirty="0" err="1">
                <a:solidFill>
                  <a:srgbClr val="0000FF"/>
                </a:solidFill>
              </a:rPr>
              <a:t>pclass</a:t>
            </a:r>
            <a:r>
              <a:rPr lang="pl-PL" sz="1800" dirty="0">
                <a:solidFill>
                  <a:srgbClr val="0000FF"/>
                </a:solidFill>
              </a:rPr>
              <a:t>"])["</a:t>
            </a:r>
            <a:r>
              <a:rPr lang="pl-PL" sz="1800" dirty="0" err="1">
                <a:solidFill>
                  <a:srgbClr val="0000FF"/>
                </a:solidFill>
              </a:rPr>
              <a:t>fare</a:t>
            </a:r>
            <a:r>
              <a:rPr lang="pl-PL" sz="1800" dirty="0">
                <a:solidFill>
                  <a:srgbClr val="0000FF"/>
                </a:solidFill>
              </a:rPr>
              <a:t>"].</a:t>
            </a:r>
            <a:r>
              <a:rPr lang="pl-PL" sz="1800" dirty="0" err="1">
                <a:solidFill>
                  <a:srgbClr val="0000FF"/>
                </a:solidFill>
              </a:rPr>
              <a:t>describe</a:t>
            </a:r>
            <a:r>
              <a:rPr lang="pl-PL" sz="1800" dirty="0">
                <a:solidFill>
                  <a:srgbClr val="0000FF"/>
                </a:solidFill>
              </a:rPr>
              <a:t>(</a:t>
            </a:r>
            <a:r>
              <a:rPr lang="pl-PL" sz="1800" dirty="0" err="1">
                <a:solidFill>
                  <a:srgbClr val="0000FF"/>
                </a:solidFill>
              </a:rPr>
              <a:t>percentiles</a:t>
            </a:r>
            <a:r>
              <a:rPr lang="pl-PL" sz="1800" dirty="0">
                <a:solidFill>
                  <a:srgbClr val="0000FF"/>
                </a:solidFill>
              </a:rPr>
              <a:t>=[0.30])</a:t>
            </a:r>
          </a:p>
          <a:p>
            <a:r>
              <a:rPr lang="pl-PL" sz="1800" dirty="0">
                <a:solidFill>
                  <a:srgbClr val="0000FF"/>
                </a:solidFill>
              </a:rPr>
              <a:t>SttBySexClass=df1.groupby(["sex", "</a:t>
            </a:r>
            <a:r>
              <a:rPr lang="pl-PL" sz="1800" dirty="0" err="1">
                <a:solidFill>
                  <a:srgbClr val="0000FF"/>
                </a:solidFill>
              </a:rPr>
              <a:t>pclass</a:t>
            </a:r>
            <a:r>
              <a:rPr lang="pl-PL" sz="1800" dirty="0">
                <a:solidFill>
                  <a:srgbClr val="0000FF"/>
                </a:solidFill>
              </a:rPr>
              <a:t>"])["</a:t>
            </a:r>
            <a:r>
              <a:rPr lang="pl-PL" sz="1800" dirty="0" err="1">
                <a:solidFill>
                  <a:srgbClr val="0000FF"/>
                </a:solidFill>
              </a:rPr>
              <a:t>age</a:t>
            </a:r>
            <a:r>
              <a:rPr lang="pl-PL" sz="1800" dirty="0">
                <a:solidFill>
                  <a:srgbClr val="0000FF"/>
                </a:solidFill>
              </a:rPr>
              <a:t>"].</a:t>
            </a:r>
            <a:r>
              <a:rPr lang="pl-PL" sz="1800" dirty="0" err="1">
                <a:solidFill>
                  <a:srgbClr val="0000FF"/>
                </a:solidFill>
              </a:rPr>
              <a:t>describe</a:t>
            </a:r>
            <a:r>
              <a:rPr lang="pl-PL" sz="1800" dirty="0">
                <a:solidFill>
                  <a:srgbClr val="0000FF"/>
                </a:solidFill>
              </a:rPr>
              <a:t>()</a:t>
            </a:r>
          </a:p>
          <a:p>
            <a:r>
              <a:rPr lang="en-US" sz="1800" dirty="0" err="1">
                <a:solidFill>
                  <a:srgbClr val="0000FF"/>
                </a:solidFill>
              </a:rPr>
              <a:t>SurvByClass</a:t>
            </a:r>
            <a:r>
              <a:rPr lang="en-US" sz="1800" dirty="0">
                <a:solidFill>
                  <a:srgbClr val="0000FF"/>
                </a:solidFill>
              </a:rPr>
              <a:t>=df1.groupby(["</a:t>
            </a:r>
            <a:r>
              <a:rPr lang="en-US" sz="1800" dirty="0" err="1">
                <a:solidFill>
                  <a:srgbClr val="0000FF"/>
                </a:solidFill>
              </a:rPr>
              <a:t>pclass</a:t>
            </a:r>
            <a:r>
              <a:rPr lang="en-US" sz="1800" dirty="0">
                <a:solidFill>
                  <a:srgbClr val="0000FF"/>
                </a:solidFill>
              </a:rPr>
              <a:t>", "survived"])["survived"].count()</a:t>
            </a:r>
          </a:p>
          <a:p>
            <a:r>
              <a:rPr lang="en-US" sz="1800" dirty="0" err="1">
                <a:solidFill>
                  <a:srgbClr val="0000FF"/>
                </a:solidFill>
              </a:rPr>
              <a:t>SurvBySex</a:t>
            </a:r>
            <a:r>
              <a:rPr lang="en-US" sz="1800" dirty="0">
                <a:solidFill>
                  <a:srgbClr val="0000FF"/>
                </a:solidFill>
              </a:rPr>
              <a:t>=df1.groupby(["sex", "survived"])["survived"].count()</a:t>
            </a:r>
            <a:endParaRPr lang="pl-PL" sz="1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288677" y="0"/>
            <a:ext cx="8459787" cy="5334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200" b="1" dirty="0">
                <a:solidFill>
                  <a:srgbClr val="C00000"/>
                </a:solidFill>
                <a:latin typeface="+mn-lt"/>
              </a:rPr>
              <a:t>Wybrane wykresy</a:t>
            </a:r>
          </a:p>
        </p:txBody>
      </p:sp>
      <p:sp>
        <p:nvSpPr>
          <p:cNvPr id="12" name="Prostokąt 11"/>
          <p:cNvSpPr/>
          <p:nvPr/>
        </p:nvSpPr>
        <p:spPr>
          <a:xfrm>
            <a:off x="251520" y="332656"/>
            <a:ext cx="856895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800" dirty="0"/>
              <a:t># dane do wykresów</a:t>
            </a:r>
          </a:p>
          <a:p>
            <a:r>
              <a:rPr lang="pl-PL" sz="1800" dirty="0">
                <a:solidFill>
                  <a:srgbClr val="0000FF"/>
                </a:solidFill>
              </a:rPr>
              <a:t>df1=df.drop(['</a:t>
            </a:r>
            <a:r>
              <a:rPr lang="pl-PL" sz="1800" dirty="0" err="1">
                <a:solidFill>
                  <a:srgbClr val="0000FF"/>
                </a:solidFill>
              </a:rPr>
              <a:t>sibsp','ticket','cabin','boat</a:t>
            </a:r>
            <a:r>
              <a:rPr lang="pl-PL" sz="1800" dirty="0">
                <a:solidFill>
                  <a:srgbClr val="0000FF"/>
                </a:solidFill>
              </a:rPr>
              <a:t>', 'body', 'parch'], axis=1) Surv=df1.groupby("</a:t>
            </a:r>
            <a:r>
              <a:rPr lang="pl-PL" sz="1800" dirty="0" err="1">
                <a:solidFill>
                  <a:srgbClr val="0000FF"/>
                </a:solidFill>
              </a:rPr>
              <a:t>survived</a:t>
            </a:r>
            <a:r>
              <a:rPr lang="pl-PL" sz="1800" dirty="0">
                <a:solidFill>
                  <a:srgbClr val="0000FF"/>
                </a:solidFill>
              </a:rPr>
              <a:t>")["</a:t>
            </a:r>
            <a:r>
              <a:rPr lang="pl-PL" sz="1800" dirty="0" err="1">
                <a:solidFill>
                  <a:srgbClr val="0000FF"/>
                </a:solidFill>
              </a:rPr>
              <a:t>survived</a:t>
            </a:r>
            <a:r>
              <a:rPr lang="pl-PL" sz="1800" dirty="0">
                <a:solidFill>
                  <a:srgbClr val="0000FF"/>
                </a:solidFill>
              </a:rPr>
              <a:t>"].</a:t>
            </a:r>
            <a:r>
              <a:rPr lang="pl-PL" sz="1800" dirty="0" err="1">
                <a:solidFill>
                  <a:srgbClr val="0000FF"/>
                </a:solidFill>
              </a:rPr>
              <a:t>count</a:t>
            </a:r>
            <a:r>
              <a:rPr lang="pl-PL" sz="1800" dirty="0">
                <a:solidFill>
                  <a:srgbClr val="0000FF"/>
                </a:solidFill>
              </a:rPr>
              <a:t>()</a:t>
            </a:r>
          </a:p>
          <a:p>
            <a:r>
              <a:rPr lang="pl-PL" sz="1800" dirty="0">
                <a:solidFill>
                  <a:srgbClr val="0000FF"/>
                </a:solidFill>
              </a:rPr>
              <a:t>SurvByClass=df1.groupby(["</a:t>
            </a:r>
            <a:r>
              <a:rPr lang="pl-PL" sz="1800" dirty="0" err="1">
                <a:solidFill>
                  <a:srgbClr val="0000FF"/>
                </a:solidFill>
              </a:rPr>
              <a:t>pclass</a:t>
            </a:r>
            <a:r>
              <a:rPr lang="pl-PL" sz="1800" dirty="0">
                <a:solidFill>
                  <a:srgbClr val="0000FF"/>
                </a:solidFill>
              </a:rPr>
              <a:t>", "</a:t>
            </a:r>
            <a:r>
              <a:rPr lang="pl-PL" sz="1800" dirty="0" err="1">
                <a:solidFill>
                  <a:srgbClr val="0000FF"/>
                </a:solidFill>
              </a:rPr>
              <a:t>survived</a:t>
            </a:r>
            <a:r>
              <a:rPr lang="pl-PL" sz="1800" dirty="0">
                <a:solidFill>
                  <a:srgbClr val="0000FF"/>
                </a:solidFill>
              </a:rPr>
              <a:t>"])["</a:t>
            </a:r>
            <a:r>
              <a:rPr lang="pl-PL" sz="1800" dirty="0" err="1">
                <a:solidFill>
                  <a:srgbClr val="0000FF"/>
                </a:solidFill>
              </a:rPr>
              <a:t>survived</a:t>
            </a:r>
            <a:r>
              <a:rPr lang="pl-PL" sz="1800" dirty="0">
                <a:solidFill>
                  <a:srgbClr val="0000FF"/>
                </a:solidFill>
              </a:rPr>
              <a:t>"].</a:t>
            </a:r>
            <a:r>
              <a:rPr lang="pl-PL" sz="1800" dirty="0" err="1">
                <a:solidFill>
                  <a:srgbClr val="0000FF"/>
                </a:solidFill>
              </a:rPr>
              <a:t>count</a:t>
            </a:r>
            <a:r>
              <a:rPr lang="pl-PL" sz="1800" dirty="0">
                <a:solidFill>
                  <a:srgbClr val="0000FF"/>
                </a:solidFill>
              </a:rPr>
              <a:t>()</a:t>
            </a:r>
          </a:p>
          <a:p>
            <a:r>
              <a:rPr lang="pl-PL" sz="1800" dirty="0">
                <a:solidFill>
                  <a:srgbClr val="0000FF"/>
                </a:solidFill>
              </a:rPr>
              <a:t>SurvBySex=df1.groupby(["sex", "</a:t>
            </a:r>
            <a:r>
              <a:rPr lang="pl-PL" sz="1800" dirty="0" err="1">
                <a:solidFill>
                  <a:srgbClr val="0000FF"/>
                </a:solidFill>
              </a:rPr>
              <a:t>survived</a:t>
            </a:r>
            <a:r>
              <a:rPr lang="pl-PL" sz="1800" dirty="0">
                <a:solidFill>
                  <a:srgbClr val="0000FF"/>
                </a:solidFill>
              </a:rPr>
              <a:t>"])["</a:t>
            </a:r>
            <a:r>
              <a:rPr lang="pl-PL" sz="1800" dirty="0" err="1">
                <a:solidFill>
                  <a:srgbClr val="0000FF"/>
                </a:solidFill>
              </a:rPr>
              <a:t>survived</a:t>
            </a:r>
            <a:r>
              <a:rPr lang="pl-PL" sz="1800" dirty="0">
                <a:solidFill>
                  <a:srgbClr val="0000FF"/>
                </a:solidFill>
              </a:rPr>
              <a:t>"].</a:t>
            </a:r>
            <a:r>
              <a:rPr lang="pl-PL" sz="1800" dirty="0" err="1">
                <a:solidFill>
                  <a:srgbClr val="0000FF"/>
                </a:solidFill>
              </a:rPr>
              <a:t>count</a:t>
            </a:r>
            <a:r>
              <a:rPr lang="pl-PL" sz="1800" dirty="0">
                <a:solidFill>
                  <a:srgbClr val="0000FF"/>
                </a:solidFill>
              </a:rPr>
              <a:t>()</a:t>
            </a:r>
          </a:p>
          <a:p>
            <a:r>
              <a:rPr lang="pl-PL" sz="1800" dirty="0"/>
              <a:t>#wykresy</a:t>
            </a:r>
          </a:p>
          <a:p>
            <a:r>
              <a:rPr lang="pl-PL" sz="1800" dirty="0">
                <a:solidFill>
                  <a:srgbClr val="0000FF"/>
                </a:solidFill>
              </a:rPr>
              <a:t>df1.plot(</a:t>
            </a:r>
            <a:r>
              <a:rPr lang="pl-PL" sz="1800" dirty="0" err="1">
                <a:solidFill>
                  <a:srgbClr val="0000FF"/>
                </a:solidFill>
              </a:rPr>
              <a:t>kind</a:t>
            </a:r>
            <a:r>
              <a:rPr lang="pl-PL" sz="1800" dirty="0">
                <a:solidFill>
                  <a:srgbClr val="0000FF"/>
                </a:solidFill>
              </a:rPr>
              <a:t> = '</a:t>
            </a:r>
            <a:r>
              <a:rPr lang="pl-PL" sz="1800" dirty="0" err="1">
                <a:solidFill>
                  <a:srgbClr val="0000FF"/>
                </a:solidFill>
              </a:rPr>
              <a:t>scatter</a:t>
            </a:r>
            <a:r>
              <a:rPr lang="pl-PL" sz="1800" dirty="0">
                <a:solidFill>
                  <a:srgbClr val="0000FF"/>
                </a:solidFill>
              </a:rPr>
              <a:t>', y = '</a:t>
            </a:r>
            <a:r>
              <a:rPr lang="pl-PL" sz="1800" dirty="0" err="1">
                <a:solidFill>
                  <a:srgbClr val="0000FF"/>
                </a:solidFill>
              </a:rPr>
              <a:t>age</a:t>
            </a:r>
            <a:r>
              <a:rPr lang="pl-PL" sz="1800" dirty="0">
                <a:solidFill>
                  <a:srgbClr val="0000FF"/>
                </a:solidFill>
              </a:rPr>
              <a:t>', x = '</a:t>
            </a:r>
            <a:r>
              <a:rPr lang="pl-PL" sz="1800" dirty="0" err="1">
                <a:solidFill>
                  <a:srgbClr val="0000FF"/>
                </a:solidFill>
              </a:rPr>
              <a:t>fare</a:t>
            </a:r>
            <a:r>
              <a:rPr lang="pl-PL" sz="1800" dirty="0">
                <a:solidFill>
                  <a:srgbClr val="0000FF"/>
                </a:solidFill>
              </a:rPr>
              <a:t>') 	</a:t>
            </a:r>
            <a:r>
              <a:rPr lang="pl-PL" sz="1800" dirty="0"/>
              <a:t># wykres rozrzutu</a:t>
            </a:r>
          </a:p>
          <a:p>
            <a:r>
              <a:rPr lang="pl-PL" sz="1800" dirty="0">
                <a:solidFill>
                  <a:srgbClr val="0000FF"/>
                </a:solidFill>
              </a:rPr>
              <a:t>df1.plot(</a:t>
            </a:r>
            <a:r>
              <a:rPr lang="pl-PL" sz="1800" dirty="0" err="1">
                <a:solidFill>
                  <a:srgbClr val="0000FF"/>
                </a:solidFill>
              </a:rPr>
              <a:t>kind</a:t>
            </a:r>
            <a:r>
              <a:rPr lang="pl-PL" sz="1800" dirty="0">
                <a:solidFill>
                  <a:srgbClr val="0000FF"/>
                </a:solidFill>
              </a:rPr>
              <a:t> = '</a:t>
            </a:r>
            <a:r>
              <a:rPr lang="pl-PL" sz="1800" dirty="0" err="1">
                <a:solidFill>
                  <a:srgbClr val="0000FF"/>
                </a:solidFill>
              </a:rPr>
              <a:t>hist</a:t>
            </a:r>
            <a:r>
              <a:rPr lang="pl-PL" sz="1800" dirty="0">
                <a:solidFill>
                  <a:srgbClr val="0000FF"/>
                </a:solidFill>
              </a:rPr>
              <a:t>', y = '</a:t>
            </a:r>
            <a:r>
              <a:rPr lang="pl-PL" sz="1800" dirty="0" err="1">
                <a:solidFill>
                  <a:srgbClr val="0000FF"/>
                </a:solidFill>
              </a:rPr>
              <a:t>fare</a:t>
            </a:r>
            <a:r>
              <a:rPr lang="pl-PL" sz="1800" dirty="0">
                <a:solidFill>
                  <a:srgbClr val="0000FF"/>
                </a:solidFill>
              </a:rPr>
              <a:t>')		</a:t>
            </a:r>
            <a:r>
              <a:rPr lang="pl-PL" sz="1800" dirty="0"/>
              <a:t># histogram</a:t>
            </a:r>
          </a:p>
          <a:p>
            <a:r>
              <a:rPr lang="pl-PL" sz="1800" dirty="0">
                <a:solidFill>
                  <a:srgbClr val="0000FF"/>
                </a:solidFill>
              </a:rPr>
              <a:t>df1.boxplot(</a:t>
            </a:r>
            <a:r>
              <a:rPr lang="pl-PL" sz="1800" dirty="0" err="1">
                <a:solidFill>
                  <a:srgbClr val="0000FF"/>
                </a:solidFill>
              </a:rPr>
              <a:t>column</a:t>
            </a:r>
            <a:r>
              <a:rPr lang="pl-PL" sz="1800" dirty="0">
                <a:solidFill>
                  <a:srgbClr val="0000FF"/>
                </a:solidFill>
              </a:rPr>
              <a:t>=['</a:t>
            </a:r>
            <a:r>
              <a:rPr lang="pl-PL" sz="1800" dirty="0" err="1">
                <a:solidFill>
                  <a:srgbClr val="0000FF"/>
                </a:solidFill>
              </a:rPr>
              <a:t>age</a:t>
            </a:r>
            <a:r>
              <a:rPr lang="pl-PL" sz="1800" dirty="0">
                <a:solidFill>
                  <a:srgbClr val="0000FF"/>
                </a:solidFill>
              </a:rPr>
              <a:t>'], </a:t>
            </a:r>
            <a:r>
              <a:rPr lang="pl-PL" sz="1800" dirty="0" err="1">
                <a:solidFill>
                  <a:srgbClr val="0000FF"/>
                </a:solidFill>
              </a:rPr>
              <a:t>by='sex</a:t>
            </a:r>
            <a:r>
              <a:rPr lang="pl-PL" sz="1800" dirty="0">
                <a:solidFill>
                  <a:srgbClr val="0000FF"/>
                </a:solidFill>
              </a:rPr>
              <a:t>')		</a:t>
            </a:r>
            <a:r>
              <a:rPr lang="pl-PL" sz="1800" dirty="0"/>
              <a:t># wykresy pudełko i wąsy</a:t>
            </a:r>
          </a:p>
          <a:p>
            <a:r>
              <a:rPr lang="pl-PL" sz="1800" dirty="0">
                <a:solidFill>
                  <a:srgbClr val="0000FF"/>
                </a:solidFill>
              </a:rPr>
              <a:t>Sex=df1.groupby("sex")["</a:t>
            </a:r>
            <a:r>
              <a:rPr lang="pl-PL" sz="1800" dirty="0" err="1">
                <a:solidFill>
                  <a:srgbClr val="0000FF"/>
                </a:solidFill>
              </a:rPr>
              <a:t>survived</a:t>
            </a:r>
            <a:r>
              <a:rPr lang="pl-PL" sz="1800" dirty="0">
                <a:solidFill>
                  <a:srgbClr val="0000FF"/>
                </a:solidFill>
              </a:rPr>
              <a:t>"].</a:t>
            </a:r>
            <a:r>
              <a:rPr lang="pl-PL" sz="1800" dirty="0" err="1">
                <a:solidFill>
                  <a:srgbClr val="0000FF"/>
                </a:solidFill>
              </a:rPr>
              <a:t>count</a:t>
            </a:r>
            <a:r>
              <a:rPr lang="pl-PL" sz="1800" dirty="0">
                <a:solidFill>
                  <a:srgbClr val="0000FF"/>
                </a:solidFill>
              </a:rPr>
              <a:t>()</a:t>
            </a:r>
          </a:p>
          <a:p>
            <a:r>
              <a:rPr lang="pl-PL" sz="1800" dirty="0" err="1">
                <a:solidFill>
                  <a:srgbClr val="0000FF"/>
                </a:solidFill>
              </a:rPr>
              <a:t>Sex.plot.barh</a:t>
            </a:r>
            <a:r>
              <a:rPr lang="pl-PL" sz="1800" dirty="0">
                <a:solidFill>
                  <a:srgbClr val="0000FF"/>
                </a:solidFill>
              </a:rPr>
              <a:t>(); </a:t>
            </a:r>
            <a:r>
              <a:rPr lang="pl-PL" sz="1800" dirty="0" err="1">
                <a:solidFill>
                  <a:srgbClr val="0000FF"/>
                </a:solidFill>
              </a:rPr>
              <a:t>Surv.plot.barh</a:t>
            </a:r>
            <a:r>
              <a:rPr lang="pl-PL" sz="1800" dirty="0">
                <a:solidFill>
                  <a:srgbClr val="0000FF"/>
                </a:solidFill>
              </a:rPr>
              <a:t>()		</a:t>
            </a:r>
            <a:r>
              <a:rPr lang="pl-PL" sz="1800" dirty="0"/>
              <a:t>#wykresy słupkowe poziome</a:t>
            </a:r>
          </a:p>
          <a:p>
            <a:endParaRPr lang="pl-PL" sz="1800" dirty="0">
              <a:solidFill>
                <a:srgbClr val="0000FF"/>
              </a:solidFill>
            </a:endParaRPr>
          </a:p>
          <a:p>
            <a:r>
              <a:rPr lang="pl-PL" sz="1800" dirty="0">
                <a:solidFill>
                  <a:srgbClr val="0000FF"/>
                </a:solidFill>
              </a:rPr>
              <a:t>import </a:t>
            </a:r>
            <a:r>
              <a:rPr lang="pl-PL" sz="1800" dirty="0" err="1">
                <a:solidFill>
                  <a:srgbClr val="0000FF"/>
                </a:solidFill>
              </a:rPr>
              <a:t>seaborn</a:t>
            </a:r>
            <a:r>
              <a:rPr lang="pl-PL" sz="1800" dirty="0">
                <a:solidFill>
                  <a:srgbClr val="0000FF"/>
                </a:solidFill>
              </a:rPr>
              <a:t> as </a:t>
            </a:r>
            <a:r>
              <a:rPr lang="pl-PL" sz="1800" dirty="0" err="1">
                <a:solidFill>
                  <a:srgbClr val="0000FF"/>
                </a:solidFill>
              </a:rPr>
              <a:t>sb</a:t>
            </a:r>
            <a:r>
              <a:rPr lang="pl-PL" sz="1800" dirty="0">
                <a:solidFill>
                  <a:srgbClr val="0000FF"/>
                </a:solidFill>
              </a:rPr>
              <a:t>  </a:t>
            </a:r>
            <a:r>
              <a:rPr lang="pl-PL" sz="1800" dirty="0"/>
              <a:t># może być potrzebna instalacja: pip </a:t>
            </a:r>
            <a:r>
              <a:rPr lang="pl-PL" sz="1800" dirty="0" err="1"/>
              <a:t>install</a:t>
            </a:r>
            <a:r>
              <a:rPr lang="pl-PL" sz="1800" dirty="0"/>
              <a:t> </a:t>
            </a:r>
            <a:r>
              <a:rPr lang="pl-PL" sz="1800" dirty="0" err="1"/>
              <a:t>seaborn</a:t>
            </a:r>
            <a:endParaRPr lang="pl-PL" sz="1800" dirty="0"/>
          </a:p>
          <a:p>
            <a:r>
              <a:rPr lang="pl-PL" sz="1800" dirty="0" err="1">
                <a:solidFill>
                  <a:srgbClr val="0000FF"/>
                </a:solidFill>
              </a:rPr>
              <a:t>sb.violinplot</a:t>
            </a:r>
            <a:r>
              <a:rPr lang="pl-PL" sz="1800" dirty="0">
                <a:solidFill>
                  <a:srgbClr val="0000FF"/>
                </a:solidFill>
              </a:rPr>
              <a:t>(x=df1["</a:t>
            </a:r>
            <a:r>
              <a:rPr lang="pl-PL" sz="1800" dirty="0" err="1">
                <a:solidFill>
                  <a:srgbClr val="0000FF"/>
                </a:solidFill>
              </a:rPr>
              <a:t>age</a:t>
            </a:r>
            <a:r>
              <a:rPr lang="pl-PL" sz="1800" dirty="0">
                <a:solidFill>
                  <a:srgbClr val="0000FF"/>
                </a:solidFill>
              </a:rPr>
              <a:t>"])			</a:t>
            </a:r>
            <a:r>
              <a:rPr lang="pl-PL" sz="1800" dirty="0"/>
              <a:t># wykres wiolinowy</a:t>
            </a:r>
          </a:p>
          <a:p>
            <a:r>
              <a:rPr lang="pl-PL" sz="1800" dirty="0" err="1">
                <a:solidFill>
                  <a:srgbClr val="0000FF"/>
                </a:solidFill>
              </a:rPr>
              <a:t>sb.violinplot</a:t>
            </a:r>
            <a:r>
              <a:rPr lang="pl-PL" sz="1800" dirty="0">
                <a:solidFill>
                  <a:srgbClr val="0000FF"/>
                </a:solidFill>
              </a:rPr>
              <a:t>(data=df1, </a:t>
            </a:r>
            <a:r>
              <a:rPr lang="pl-PL" sz="1800" dirty="0" err="1">
                <a:solidFill>
                  <a:srgbClr val="0000FF"/>
                </a:solidFill>
              </a:rPr>
              <a:t>x="age</a:t>
            </a:r>
            <a:r>
              <a:rPr lang="pl-PL" sz="1800" dirty="0">
                <a:solidFill>
                  <a:srgbClr val="0000FF"/>
                </a:solidFill>
              </a:rPr>
              <a:t>", </a:t>
            </a:r>
            <a:r>
              <a:rPr lang="pl-PL" sz="1800" dirty="0" err="1">
                <a:solidFill>
                  <a:srgbClr val="0000FF"/>
                </a:solidFill>
              </a:rPr>
              <a:t>y='sex</a:t>
            </a:r>
            <a:r>
              <a:rPr lang="pl-PL" sz="1800" dirty="0">
                <a:solidFill>
                  <a:srgbClr val="0000FF"/>
                </a:solidFill>
              </a:rPr>
              <a:t>')</a:t>
            </a:r>
          </a:p>
          <a:p>
            <a:r>
              <a:rPr lang="pl-PL" sz="1800" dirty="0" err="1">
                <a:solidFill>
                  <a:srgbClr val="0000FF"/>
                </a:solidFill>
              </a:rPr>
              <a:t>sb.violinplot</a:t>
            </a:r>
            <a:r>
              <a:rPr lang="pl-PL" sz="1800" dirty="0">
                <a:solidFill>
                  <a:srgbClr val="0000FF"/>
                </a:solidFill>
              </a:rPr>
              <a:t>(data=df1, </a:t>
            </a:r>
            <a:r>
              <a:rPr lang="pl-PL" sz="1800" dirty="0" err="1">
                <a:solidFill>
                  <a:srgbClr val="0000FF"/>
                </a:solidFill>
              </a:rPr>
              <a:t>x="pclass</a:t>
            </a:r>
            <a:r>
              <a:rPr lang="pl-PL" sz="1800" dirty="0">
                <a:solidFill>
                  <a:srgbClr val="0000FF"/>
                </a:solidFill>
              </a:rPr>
              <a:t>", </a:t>
            </a:r>
            <a:r>
              <a:rPr lang="pl-PL" sz="1800" dirty="0" err="1">
                <a:solidFill>
                  <a:srgbClr val="0000FF"/>
                </a:solidFill>
              </a:rPr>
              <a:t>y='age</a:t>
            </a:r>
            <a:r>
              <a:rPr lang="pl-PL" sz="1800" dirty="0">
                <a:solidFill>
                  <a:srgbClr val="0000FF"/>
                </a:solidFill>
              </a:rPr>
              <a:t>', </a:t>
            </a:r>
            <a:r>
              <a:rPr lang="pl-PL" sz="1800" dirty="0" err="1">
                <a:solidFill>
                  <a:srgbClr val="0000FF"/>
                </a:solidFill>
              </a:rPr>
              <a:t>hue='survived</a:t>
            </a:r>
            <a:r>
              <a:rPr lang="pl-PL" sz="1800" dirty="0">
                <a:solidFill>
                  <a:srgbClr val="0000FF"/>
                </a:solidFill>
              </a:rPr>
              <a:t>')</a:t>
            </a:r>
          </a:p>
          <a:p>
            <a:r>
              <a:rPr lang="pl-PL" sz="1800" dirty="0">
                <a:solidFill>
                  <a:srgbClr val="0000FF"/>
                </a:solidFill>
              </a:rPr>
              <a:t>df1.hist()					</a:t>
            </a:r>
            <a:r>
              <a:rPr lang="pl-PL" sz="1800" dirty="0"/>
              <a:t>#histogram</a:t>
            </a:r>
          </a:p>
          <a:p>
            <a:r>
              <a:rPr lang="pl-PL" sz="1800" dirty="0">
                <a:solidFill>
                  <a:srgbClr val="0000FF"/>
                </a:solidFill>
              </a:rPr>
              <a:t>df1["</a:t>
            </a:r>
            <a:r>
              <a:rPr lang="pl-PL" sz="1800" dirty="0" err="1">
                <a:solidFill>
                  <a:srgbClr val="0000FF"/>
                </a:solidFill>
              </a:rPr>
              <a:t>age</a:t>
            </a:r>
            <a:r>
              <a:rPr lang="pl-PL" sz="1800" dirty="0">
                <a:solidFill>
                  <a:srgbClr val="0000FF"/>
                </a:solidFill>
              </a:rPr>
              <a:t>"].</a:t>
            </a:r>
            <a:r>
              <a:rPr lang="pl-PL" sz="1800" dirty="0" err="1">
                <a:solidFill>
                  <a:srgbClr val="0000FF"/>
                </a:solidFill>
              </a:rPr>
              <a:t>hist</a:t>
            </a:r>
            <a:r>
              <a:rPr lang="pl-PL" sz="1800" dirty="0">
                <a:solidFill>
                  <a:srgbClr val="0000FF"/>
                </a:solidFill>
              </a:rPr>
              <a:t>()</a:t>
            </a:r>
          </a:p>
          <a:p>
            <a:r>
              <a:rPr lang="pl-PL" sz="1800" dirty="0">
                <a:solidFill>
                  <a:srgbClr val="0000FF"/>
                </a:solidFill>
              </a:rPr>
              <a:t>df1.hist(</a:t>
            </a:r>
            <a:r>
              <a:rPr lang="pl-PL" sz="1800" dirty="0" err="1">
                <a:solidFill>
                  <a:srgbClr val="0000FF"/>
                </a:solidFill>
              </a:rPr>
              <a:t>column="age</a:t>
            </a:r>
            <a:r>
              <a:rPr lang="pl-PL" sz="1800" dirty="0">
                <a:solidFill>
                  <a:srgbClr val="0000FF"/>
                </a:solidFill>
              </a:rPr>
              <a:t>", </a:t>
            </a:r>
            <a:r>
              <a:rPr lang="pl-PL" sz="1800" dirty="0" err="1">
                <a:solidFill>
                  <a:srgbClr val="0000FF"/>
                </a:solidFill>
              </a:rPr>
              <a:t>by='sex</a:t>
            </a:r>
            <a:r>
              <a:rPr lang="pl-PL" sz="1800" dirty="0">
                <a:solidFill>
                  <a:srgbClr val="0000FF"/>
                </a:solidFill>
              </a:rPr>
              <a:t>', bins=10)</a:t>
            </a:r>
          </a:p>
          <a:p>
            <a:r>
              <a:rPr lang="pl-PL" sz="1800" dirty="0">
                <a:solidFill>
                  <a:srgbClr val="0000FF"/>
                </a:solidFill>
              </a:rPr>
              <a:t>df1.groupby("</a:t>
            </a:r>
            <a:r>
              <a:rPr lang="pl-PL" sz="1800" dirty="0" err="1">
                <a:solidFill>
                  <a:srgbClr val="0000FF"/>
                </a:solidFill>
              </a:rPr>
              <a:t>pclass</a:t>
            </a:r>
            <a:r>
              <a:rPr lang="pl-PL" sz="1800" dirty="0">
                <a:solidFill>
                  <a:srgbClr val="0000FF"/>
                </a:solidFill>
              </a:rPr>
              <a:t>")["</a:t>
            </a:r>
            <a:r>
              <a:rPr lang="pl-PL" sz="1800" dirty="0" err="1">
                <a:solidFill>
                  <a:srgbClr val="0000FF"/>
                </a:solidFill>
              </a:rPr>
              <a:t>pclass</a:t>
            </a:r>
            <a:r>
              <a:rPr lang="pl-PL" sz="1800" dirty="0">
                <a:solidFill>
                  <a:srgbClr val="0000FF"/>
                </a:solidFill>
              </a:rPr>
              <a:t>"].</a:t>
            </a:r>
            <a:r>
              <a:rPr lang="pl-PL" sz="1800" dirty="0" err="1">
                <a:solidFill>
                  <a:srgbClr val="0000FF"/>
                </a:solidFill>
              </a:rPr>
              <a:t>count</a:t>
            </a:r>
            <a:r>
              <a:rPr lang="pl-PL" sz="1800" dirty="0">
                <a:solidFill>
                  <a:srgbClr val="0000FF"/>
                </a:solidFill>
              </a:rPr>
              <a:t>().</a:t>
            </a:r>
            <a:r>
              <a:rPr lang="pl-PL" sz="1800" dirty="0" err="1">
                <a:solidFill>
                  <a:srgbClr val="0000FF"/>
                </a:solidFill>
              </a:rPr>
              <a:t>plot.pie</a:t>
            </a:r>
            <a:r>
              <a:rPr lang="pl-PL" sz="1800" dirty="0">
                <a:solidFill>
                  <a:srgbClr val="0000FF"/>
                </a:solidFill>
              </a:rPr>
              <a:t>(</a:t>
            </a:r>
            <a:r>
              <a:rPr lang="pl-PL" sz="1800" dirty="0" err="1">
                <a:solidFill>
                  <a:srgbClr val="0000FF"/>
                </a:solidFill>
              </a:rPr>
              <a:t>figsize</a:t>
            </a:r>
            <a:r>
              <a:rPr lang="pl-PL" sz="1800" dirty="0">
                <a:solidFill>
                  <a:srgbClr val="0000FF"/>
                </a:solidFill>
              </a:rPr>
              <a:t>=(10,10), </a:t>
            </a:r>
            <a:r>
              <a:rPr lang="pl-PL" sz="1800" dirty="0" err="1">
                <a:solidFill>
                  <a:srgbClr val="0000FF"/>
                </a:solidFill>
              </a:rPr>
              <a:t>colors</a:t>
            </a:r>
            <a:r>
              <a:rPr lang="pl-PL" sz="1800" dirty="0">
                <a:solidFill>
                  <a:srgbClr val="0000FF"/>
                </a:solidFill>
              </a:rPr>
              <a:t>=["red", </a:t>
            </a:r>
            <a:r>
              <a:rPr lang="pl-PL" sz="1800" dirty="0" err="1">
                <a:solidFill>
                  <a:srgbClr val="0000FF"/>
                </a:solidFill>
              </a:rPr>
              <a:t>"gree</a:t>
            </a:r>
            <a:r>
              <a:rPr lang="pl-PL" sz="1800" dirty="0">
                <a:solidFill>
                  <a:srgbClr val="0000FF"/>
                </a:solidFill>
              </a:rPr>
              <a:t>n", "</a:t>
            </a:r>
            <a:r>
              <a:rPr lang="pl-PL" sz="1800" dirty="0" err="1">
                <a:solidFill>
                  <a:srgbClr val="0000FF"/>
                </a:solidFill>
              </a:rPr>
              <a:t>blue</a:t>
            </a:r>
            <a:r>
              <a:rPr lang="pl-PL" sz="1800" dirty="0">
                <a:solidFill>
                  <a:srgbClr val="0000FF"/>
                </a:solidFill>
              </a:rPr>
              <a:t>"])					# wykres  kołowy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49784" y="6309320"/>
            <a:ext cx="8964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C00000"/>
                </a:solidFill>
                <a:latin typeface="+mj-lt"/>
              </a:rPr>
              <a:t>Student wczyta dane z pliku </a:t>
            </a:r>
            <a:r>
              <a:rPr lang="pl-PL" sz="1600" b="1" dirty="0" err="1">
                <a:solidFill>
                  <a:srgbClr val="C00000"/>
                </a:solidFill>
                <a:latin typeface="+mj-lt"/>
              </a:rPr>
              <a:t>titanic.csv</a:t>
            </a:r>
            <a:r>
              <a:rPr lang="pl-PL" sz="1600" dirty="0">
                <a:solidFill>
                  <a:srgbClr val="C00000"/>
                </a:solidFill>
                <a:latin typeface="+mj-lt"/>
              </a:rPr>
              <a:t> do ramki danych </a:t>
            </a:r>
            <a:r>
              <a:rPr lang="pl-PL" sz="1600" b="1" dirty="0" err="1">
                <a:solidFill>
                  <a:srgbClr val="C00000"/>
                </a:solidFill>
                <a:latin typeface="+mj-lt"/>
              </a:rPr>
              <a:t>df</a:t>
            </a:r>
            <a:r>
              <a:rPr lang="pl-PL" sz="1600" dirty="0">
                <a:solidFill>
                  <a:srgbClr val="C00000"/>
                </a:solidFill>
                <a:latin typeface="+mj-lt"/>
              </a:rPr>
              <a:t> i przestudiuje działanie programu.</a:t>
            </a:r>
            <a:endParaRPr lang="en-GB" sz="1600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624"/>
            <a:ext cx="9144000" cy="936104"/>
          </a:xfrm>
        </p:spPr>
        <p:txBody>
          <a:bodyPr/>
          <a:lstStyle/>
          <a:p>
            <a:r>
              <a:rPr lang="pl-PL" altLang="pl-PL" sz="3800" b="1" dirty="0"/>
              <a:t>Modelowanie nadzorowane - pojęcia </a:t>
            </a:r>
            <a:r>
              <a:rPr lang="pl-PL" altLang="pl-PL" sz="3600" b="1" dirty="0"/>
              <a:t>podstawowe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6934200" cy="609600"/>
          </a:xfrm>
        </p:spPr>
        <p:txBody>
          <a:bodyPr/>
          <a:lstStyle/>
          <a:p>
            <a:pPr algn="ctr">
              <a:buFontTx/>
              <a:buNone/>
            </a:pPr>
            <a:r>
              <a:rPr lang="pl-PL" altLang="pl-PL" sz="2400" b="1" dirty="0">
                <a:solidFill>
                  <a:srgbClr val="0000FF"/>
                </a:solidFill>
              </a:rPr>
              <a:t>Y</a:t>
            </a:r>
            <a:r>
              <a:rPr lang="pl-PL" altLang="pl-PL" sz="2400" dirty="0"/>
              <a:t> = f(X</a:t>
            </a:r>
            <a:r>
              <a:rPr lang="pl-PL" altLang="pl-PL" sz="2400" baseline="-25000" dirty="0"/>
              <a:t>1</a:t>
            </a:r>
            <a:r>
              <a:rPr lang="pl-PL" altLang="pl-PL" sz="2400" dirty="0"/>
              <a:t>, X</a:t>
            </a:r>
            <a:r>
              <a:rPr lang="pl-PL" altLang="pl-PL" sz="2400" baseline="-25000" dirty="0"/>
              <a:t>2</a:t>
            </a:r>
            <a:r>
              <a:rPr lang="pl-PL" altLang="pl-PL" sz="2400" dirty="0"/>
              <a:t>, ..., </a:t>
            </a:r>
            <a:r>
              <a:rPr lang="pl-PL" altLang="pl-PL" sz="2400" dirty="0" err="1"/>
              <a:t>X</a:t>
            </a:r>
            <a:r>
              <a:rPr lang="pl-PL" altLang="pl-PL" sz="2400" baseline="-25000" dirty="0" err="1"/>
              <a:t>n</a:t>
            </a:r>
            <a:r>
              <a:rPr lang="pl-PL" altLang="pl-PL" sz="2400" dirty="0"/>
              <a:t>)</a:t>
            </a:r>
          </a:p>
        </p:txBody>
      </p:sp>
      <p:graphicFrame>
        <p:nvGraphicFramePr>
          <p:cNvPr id="53312" name="Group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67946"/>
              </p:ext>
            </p:extLst>
          </p:nvPr>
        </p:nvGraphicFramePr>
        <p:xfrm>
          <a:off x="2590800" y="3932238"/>
          <a:ext cx="6335713" cy="1783080"/>
        </p:xfrm>
        <a:graphic>
          <a:graphicData uri="http://schemas.openxmlformats.org/drawingml/2006/table">
            <a:tbl>
              <a:tblPr/>
              <a:tblGrid>
                <a:gridCol w="1214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4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9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44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pclass</a:t>
                      </a:r>
                      <a:endParaRPr kumimoji="0" lang="pl-PL" altLang="pl-PL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embarked</a:t>
                      </a:r>
                      <a:endParaRPr kumimoji="0" lang="pl-PL" altLang="pl-PL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age</a:t>
                      </a:r>
                      <a:endParaRPr kumimoji="0" lang="pl-PL" altLang="pl-PL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survived</a:t>
                      </a:r>
                      <a:endParaRPr kumimoji="0" lang="pl-PL" altLang="pl-PL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female</a:t>
                      </a:r>
                      <a:endParaRPr kumimoji="0" lang="pl-PL" altLang="pl-PL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male</a:t>
                      </a:r>
                      <a:endParaRPr kumimoji="0" lang="pl-PL" altLang="pl-PL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female</a:t>
                      </a:r>
                      <a:endParaRPr kumimoji="0" lang="pl-PL" altLang="pl-PL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male</a:t>
                      </a:r>
                      <a:endParaRPr kumimoji="0" lang="pl-PL" altLang="pl-PL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114" name="Text Box 65"/>
          <p:cNvSpPr txBox="1">
            <a:spLocks noChangeArrowheads="1"/>
          </p:cNvSpPr>
          <p:nvPr/>
        </p:nvSpPr>
        <p:spPr bwMode="auto">
          <a:xfrm>
            <a:off x="5562600" y="6019800"/>
            <a:ext cx="282558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altLang="pl-PL" sz="1600" dirty="0">
                <a:solidFill>
                  <a:srgbClr val="0000FF"/>
                </a:solidFill>
                <a:latin typeface="Arial" charset="0"/>
              </a:rPr>
              <a:t>0 – nieuratowany, nie przeżył</a:t>
            </a:r>
          </a:p>
          <a:p>
            <a:r>
              <a:rPr lang="pl-PL" altLang="pl-PL" sz="1600" dirty="0">
                <a:solidFill>
                  <a:srgbClr val="0000FF"/>
                </a:solidFill>
                <a:latin typeface="Arial" charset="0"/>
              </a:rPr>
              <a:t>1 – uratowany, przeżył</a:t>
            </a:r>
          </a:p>
        </p:txBody>
      </p:sp>
      <p:sp>
        <p:nvSpPr>
          <p:cNvPr id="3115" name="Text Box 66"/>
          <p:cNvSpPr txBox="1">
            <a:spLocks noChangeArrowheads="1"/>
          </p:cNvSpPr>
          <p:nvPr/>
        </p:nvSpPr>
        <p:spPr bwMode="auto">
          <a:xfrm>
            <a:off x="755576" y="1700808"/>
            <a:ext cx="239520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altLang="pl-PL" dirty="0">
                <a:solidFill>
                  <a:srgbClr val="0000FF"/>
                </a:solidFill>
              </a:rPr>
              <a:t>decyzja</a:t>
            </a:r>
          </a:p>
          <a:p>
            <a:r>
              <a:rPr lang="pl-PL" altLang="pl-PL" dirty="0">
                <a:solidFill>
                  <a:srgbClr val="0000FF"/>
                </a:solidFill>
              </a:rPr>
              <a:t>atrybut decyzyjny</a:t>
            </a:r>
          </a:p>
          <a:p>
            <a:r>
              <a:rPr lang="pl-PL" altLang="pl-PL" dirty="0">
                <a:solidFill>
                  <a:srgbClr val="0000FF"/>
                </a:solidFill>
              </a:rPr>
              <a:t>etykieta</a:t>
            </a:r>
          </a:p>
          <a:p>
            <a:r>
              <a:rPr lang="pl-PL" altLang="pl-PL" dirty="0">
                <a:solidFill>
                  <a:srgbClr val="0000FF"/>
                </a:solidFill>
              </a:rPr>
              <a:t>zmienna celu</a:t>
            </a:r>
          </a:p>
        </p:txBody>
      </p:sp>
      <p:sp>
        <p:nvSpPr>
          <p:cNvPr id="3116" name="Text Box 67"/>
          <p:cNvSpPr txBox="1">
            <a:spLocks noChangeArrowheads="1"/>
          </p:cNvSpPr>
          <p:nvPr/>
        </p:nvSpPr>
        <p:spPr bwMode="auto">
          <a:xfrm>
            <a:off x="4038600" y="2349500"/>
            <a:ext cx="3944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altLang="pl-PL" dirty="0"/>
              <a:t>atrybuty, </a:t>
            </a:r>
            <a:r>
              <a:rPr lang="pl-PL" altLang="pl-PL" dirty="0" err="1"/>
              <a:t>atrybuty</a:t>
            </a:r>
            <a:r>
              <a:rPr lang="pl-PL" altLang="pl-PL" dirty="0"/>
              <a:t> objaśniające</a:t>
            </a:r>
          </a:p>
        </p:txBody>
      </p:sp>
      <p:sp>
        <p:nvSpPr>
          <p:cNvPr id="3117" name="Text Box 68"/>
          <p:cNvSpPr txBox="1">
            <a:spLocks noChangeArrowheads="1"/>
          </p:cNvSpPr>
          <p:nvPr/>
        </p:nvSpPr>
        <p:spPr bwMode="auto">
          <a:xfrm>
            <a:off x="467544" y="4149080"/>
            <a:ext cx="159452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pl-PL" altLang="pl-PL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Przykład zbioru danych</a:t>
            </a:r>
          </a:p>
        </p:txBody>
      </p:sp>
      <p:sp>
        <p:nvSpPr>
          <p:cNvPr id="3118" name="Line 69"/>
          <p:cNvSpPr>
            <a:spLocks noChangeShapeType="1"/>
          </p:cNvSpPr>
          <p:nvPr/>
        </p:nvSpPr>
        <p:spPr bwMode="auto">
          <a:xfrm flipH="1">
            <a:off x="3429000" y="29718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119" name="Line 70"/>
          <p:cNvSpPr>
            <a:spLocks noChangeShapeType="1"/>
          </p:cNvSpPr>
          <p:nvPr/>
        </p:nvSpPr>
        <p:spPr bwMode="auto">
          <a:xfrm flipH="1">
            <a:off x="4800600" y="289560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120" name="Line 71"/>
          <p:cNvSpPr>
            <a:spLocks noChangeShapeType="1"/>
          </p:cNvSpPr>
          <p:nvPr/>
        </p:nvSpPr>
        <p:spPr bwMode="auto">
          <a:xfrm>
            <a:off x="5715000" y="29718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121" name="Line 72"/>
          <p:cNvSpPr>
            <a:spLocks noChangeShapeType="1"/>
          </p:cNvSpPr>
          <p:nvPr/>
        </p:nvSpPr>
        <p:spPr bwMode="auto">
          <a:xfrm>
            <a:off x="6324600" y="2819400"/>
            <a:ext cx="838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122" name="Line 73"/>
          <p:cNvSpPr>
            <a:spLocks noChangeShapeType="1"/>
          </p:cNvSpPr>
          <p:nvPr/>
        </p:nvSpPr>
        <p:spPr bwMode="auto">
          <a:xfrm flipH="1" flipV="1">
            <a:off x="4648200" y="19812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123" name="AutoShape 74"/>
          <p:cNvSpPr>
            <a:spLocks/>
          </p:cNvSpPr>
          <p:nvPr/>
        </p:nvSpPr>
        <p:spPr bwMode="auto">
          <a:xfrm rot="-5420302">
            <a:off x="4343400" y="1066800"/>
            <a:ext cx="304800" cy="1524000"/>
          </a:xfrm>
          <a:prstGeom prst="leftBrace">
            <a:avLst>
              <a:gd name="adj1" fmla="val 41667"/>
              <a:gd name="adj2" fmla="val 5098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cxnSp>
        <p:nvCxnSpPr>
          <p:cNvPr id="16" name="Łącznik prosty ze strzałką 15"/>
          <p:cNvCxnSpPr/>
          <p:nvPr/>
        </p:nvCxnSpPr>
        <p:spPr>
          <a:xfrm>
            <a:off x="1619672" y="4725144"/>
            <a:ext cx="864096" cy="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288677" y="116632"/>
            <a:ext cx="8459787" cy="5334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b="1" dirty="0"/>
              <a:t>Drzewo decyzyjne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67544" y="620688"/>
            <a:ext cx="8136706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1" hangingPunct="1">
              <a:spcBef>
                <a:spcPct val="20000"/>
              </a:spcBef>
              <a:defRPr/>
            </a:pPr>
            <a:r>
              <a:rPr kumimoji="0" lang="pl-PL" alt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Drzewo decyzyjne jest metodą indukcyjnego uczenia. To technika analizy danych, za pomocą której, </a:t>
            </a:r>
            <a:r>
              <a:rPr lang="pl-PL" altLang="pl-PL" sz="2000" dirty="0">
                <a:solidFill>
                  <a:srgbClr val="0000FF"/>
                </a:solidFill>
                <a:latin typeface="+mn-lt"/>
              </a:rPr>
              <a:t>na podstawie wartości wybranego zbioru atrybutów objaśniających, prognozuje </a:t>
            </a:r>
            <a:r>
              <a:rPr kumimoji="0" lang="pl-PL" alt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się wartość zmiennej celu (decyzji),</a:t>
            </a:r>
            <a:r>
              <a:rPr kumimoji="0" lang="pl-PL" altLang="pl-PL" sz="20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która jest cechą </a:t>
            </a:r>
            <a:r>
              <a:rPr kumimoji="0" lang="pl-PL" alt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jakościową (klasyfikacyjne drzewo decyzyjne) lub ilościową (regresyjne drzewo decyzyjne). 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lvl="0" eaLnBrk="1" hangingPunct="1">
              <a:spcBef>
                <a:spcPct val="20000"/>
              </a:spcBef>
            </a:pPr>
            <a:r>
              <a:rPr lang="pl-PL" sz="2000" noProof="0" dirty="0">
                <a:solidFill>
                  <a:srgbClr val="660033"/>
                </a:solidFill>
                <a:latin typeface="+mn-lt"/>
              </a:rPr>
              <a:t>Drzewo decyzyjne c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harakteryzuje się strukturą hierarchiczną,</a:t>
            </a:r>
            <a:r>
              <a:rPr kumimoji="0" lang="pl-PL" sz="2000" b="0" i="0" u="none" strike="noStrike" kern="1200" cap="none" spc="0" normalizeH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pl-PL" altLang="pl-PL" sz="2000" dirty="0">
                <a:solidFill>
                  <a:srgbClr val="660033"/>
                </a:solidFill>
                <a:latin typeface="+mn-lt"/>
              </a:rPr>
              <a:t>złożoną z węzłów, gałęzi i liści. W tej strukturze </a:t>
            </a:r>
            <a:r>
              <a:rPr kumimoji="0" lang="pl-PL" sz="2000" b="0" i="0" u="none" strike="noStrike" kern="1200" cap="none" spc="0" normalizeH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zbiór danych jest dzielony na podzbiory </a:t>
            </a:r>
            <a:r>
              <a:rPr lang="pl-PL" sz="2000" dirty="0">
                <a:solidFill>
                  <a:srgbClr val="660033"/>
                </a:solidFill>
                <a:latin typeface="+mn-lt"/>
              </a:rPr>
              <a:t>wg wartości wybranego atrybutu, tworzące węzły. W każdym węźle następuje kolejny podział tworząc węzły niższych poziomów. 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Proces postępuje tak długo, aż zostanie osiągnięte kryterium stopu. Każdy węzeł i wszystkie jego </a:t>
            </a:r>
            <a:r>
              <a:rPr kumimoji="0" lang="pl-PL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podwęzły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tworzą gałąź drzewa. </a:t>
            </a:r>
          </a:p>
          <a:p>
            <a:pPr lvl="0" eaLnBrk="1" hangingPunct="1">
              <a:spcBef>
                <a:spcPct val="20000"/>
              </a:spcBef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 algorytmach konstrukcji drzew jednym z kluczowych elementów jest wybór cech, według których, na poszczególnych etapach, będzie dokonywany podział zbioru danych. </a:t>
            </a:r>
          </a:p>
          <a:p>
            <a:pPr lvl="0" eaLnBrk="1" hangingPunct="1">
              <a:spcBef>
                <a:spcPct val="20000"/>
              </a:spcBef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Węzeł,</a:t>
            </a:r>
            <a:r>
              <a:rPr kumimoji="0" lang="pl-PL" sz="20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 którym nie ma już podziału zbioru jest nazywany węzłem terminalnym lub inaczej liściem. Liść decyduje jaka jest prognozowana wartość zmiennej celu, jeżeli zbiór zmiennych objaśniających ma określone wartości. </a:t>
            </a:r>
            <a:endParaRPr kumimoji="0" lang="pl-PL" altLang="pl-PL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endParaRPr kumimoji="0" lang="pl-PL" altLang="pl-PL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350696" cy="504056"/>
          </a:xfrm>
        </p:spPr>
        <p:txBody>
          <a:bodyPr/>
          <a:lstStyle/>
          <a:p>
            <a:r>
              <a:rPr lang="pl-PL" altLang="pl-PL" sz="3600" b="1" dirty="0"/>
              <a:t>Struktura drzewa decyzyjnego</a:t>
            </a:r>
          </a:p>
        </p:txBody>
      </p:sp>
      <p:sp>
        <p:nvSpPr>
          <p:cNvPr id="5123" name="Line 15"/>
          <p:cNvSpPr>
            <a:spLocks noChangeShapeType="1"/>
          </p:cNvSpPr>
          <p:nvPr/>
        </p:nvSpPr>
        <p:spPr bwMode="auto">
          <a:xfrm>
            <a:off x="4610100" y="1464345"/>
            <a:ext cx="1588" cy="241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4" name="Line 16"/>
          <p:cNvSpPr>
            <a:spLocks noChangeShapeType="1"/>
          </p:cNvSpPr>
          <p:nvPr/>
        </p:nvSpPr>
        <p:spPr bwMode="auto">
          <a:xfrm>
            <a:off x="2887663" y="1705645"/>
            <a:ext cx="1587" cy="241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5" name="Line 17"/>
          <p:cNvSpPr>
            <a:spLocks noChangeShapeType="1"/>
          </p:cNvSpPr>
          <p:nvPr/>
        </p:nvSpPr>
        <p:spPr bwMode="auto">
          <a:xfrm>
            <a:off x="4148138" y="1705645"/>
            <a:ext cx="1587" cy="241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6" name="Line 18"/>
          <p:cNvSpPr>
            <a:spLocks noChangeShapeType="1"/>
          </p:cNvSpPr>
          <p:nvPr/>
        </p:nvSpPr>
        <p:spPr bwMode="auto">
          <a:xfrm>
            <a:off x="6037263" y="1705645"/>
            <a:ext cx="1587" cy="241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7" name="Line 19"/>
          <p:cNvSpPr>
            <a:spLocks noChangeShapeType="1"/>
          </p:cNvSpPr>
          <p:nvPr/>
        </p:nvSpPr>
        <p:spPr bwMode="auto">
          <a:xfrm>
            <a:off x="2887663" y="1705645"/>
            <a:ext cx="1260475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8" name="Line 20"/>
          <p:cNvSpPr>
            <a:spLocks noChangeShapeType="1"/>
          </p:cNvSpPr>
          <p:nvPr/>
        </p:nvSpPr>
        <p:spPr bwMode="auto">
          <a:xfrm>
            <a:off x="4148138" y="1705645"/>
            <a:ext cx="461962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9" name="Line 21"/>
          <p:cNvSpPr>
            <a:spLocks noChangeShapeType="1"/>
          </p:cNvSpPr>
          <p:nvPr/>
        </p:nvSpPr>
        <p:spPr bwMode="auto">
          <a:xfrm>
            <a:off x="4610100" y="1705645"/>
            <a:ext cx="1427163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0" name="Line 22"/>
          <p:cNvSpPr>
            <a:spLocks noChangeShapeType="1"/>
          </p:cNvSpPr>
          <p:nvPr/>
        </p:nvSpPr>
        <p:spPr bwMode="auto">
          <a:xfrm>
            <a:off x="2887663" y="2493045"/>
            <a:ext cx="1587" cy="241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1" name="Line 23"/>
          <p:cNvSpPr>
            <a:spLocks noChangeShapeType="1"/>
          </p:cNvSpPr>
          <p:nvPr/>
        </p:nvSpPr>
        <p:spPr bwMode="auto">
          <a:xfrm>
            <a:off x="2257425" y="2734345"/>
            <a:ext cx="1588" cy="241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2" name="Line 24"/>
          <p:cNvSpPr>
            <a:spLocks noChangeShapeType="1"/>
          </p:cNvSpPr>
          <p:nvPr/>
        </p:nvSpPr>
        <p:spPr bwMode="auto">
          <a:xfrm>
            <a:off x="3517900" y="2734345"/>
            <a:ext cx="1588" cy="241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3" name="Line 25"/>
          <p:cNvSpPr>
            <a:spLocks noChangeShapeType="1"/>
          </p:cNvSpPr>
          <p:nvPr/>
        </p:nvSpPr>
        <p:spPr bwMode="auto">
          <a:xfrm>
            <a:off x="2257425" y="2734345"/>
            <a:ext cx="630238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4" name="Line 26"/>
          <p:cNvSpPr>
            <a:spLocks noChangeShapeType="1"/>
          </p:cNvSpPr>
          <p:nvPr/>
        </p:nvSpPr>
        <p:spPr bwMode="auto">
          <a:xfrm>
            <a:off x="2887663" y="2734345"/>
            <a:ext cx="630237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5" name="Rectangle 27"/>
          <p:cNvSpPr>
            <a:spLocks noChangeArrowheads="1"/>
          </p:cNvSpPr>
          <p:nvPr/>
        </p:nvSpPr>
        <p:spPr bwMode="auto">
          <a:xfrm>
            <a:off x="1754188" y="2975645"/>
            <a:ext cx="1008062" cy="5445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36" name="Rectangle 28"/>
          <p:cNvSpPr>
            <a:spLocks noChangeArrowheads="1"/>
          </p:cNvSpPr>
          <p:nvPr/>
        </p:nvSpPr>
        <p:spPr bwMode="auto">
          <a:xfrm>
            <a:off x="1995488" y="3069308"/>
            <a:ext cx="51911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l-PL" altLang="pl-PL" sz="2300">
                <a:solidFill>
                  <a:srgbClr val="000000"/>
                </a:solidFill>
                <a:latin typeface="Arial" charset="0"/>
              </a:rPr>
              <a:t>Liść</a:t>
            </a:r>
            <a:endParaRPr lang="pl-PL" altLang="pl-PL"/>
          </a:p>
        </p:txBody>
      </p:sp>
      <p:sp>
        <p:nvSpPr>
          <p:cNvPr id="5137" name="Rectangle 29"/>
          <p:cNvSpPr>
            <a:spLocks noChangeArrowheads="1"/>
          </p:cNvSpPr>
          <p:nvPr/>
        </p:nvSpPr>
        <p:spPr bwMode="auto">
          <a:xfrm>
            <a:off x="1754188" y="2975645"/>
            <a:ext cx="1008062" cy="544513"/>
          </a:xfrm>
          <a:prstGeom prst="rect">
            <a:avLst/>
          </a:prstGeom>
          <a:noFill/>
          <a:ln w="20638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38" name="Line 30"/>
          <p:cNvSpPr>
            <a:spLocks noChangeShapeType="1"/>
          </p:cNvSpPr>
          <p:nvPr/>
        </p:nvSpPr>
        <p:spPr bwMode="auto">
          <a:xfrm>
            <a:off x="3517900" y="3520158"/>
            <a:ext cx="1588" cy="241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9" name="Line 31"/>
          <p:cNvSpPr>
            <a:spLocks noChangeShapeType="1"/>
          </p:cNvSpPr>
          <p:nvPr/>
        </p:nvSpPr>
        <p:spPr bwMode="auto">
          <a:xfrm>
            <a:off x="2257425" y="3761458"/>
            <a:ext cx="1588" cy="241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0" name="Line 32"/>
          <p:cNvSpPr>
            <a:spLocks noChangeShapeType="1"/>
          </p:cNvSpPr>
          <p:nvPr/>
        </p:nvSpPr>
        <p:spPr bwMode="auto">
          <a:xfrm>
            <a:off x="3517900" y="3761458"/>
            <a:ext cx="1588" cy="241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1" name="Line 33"/>
          <p:cNvSpPr>
            <a:spLocks noChangeShapeType="1"/>
          </p:cNvSpPr>
          <p:nvPr/>
        </p:nvSpPr>
        <p:spPr bwMode="auto">
          <a:xfrm>
            <a:off x="4776788" y="3761458"/>
            <a:ext cx="1587" cy="241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2" name="Line 34"/>
          <p:cNvSpPr>
            <a:spLocks noChangeShapeType="1"/>
          </p:cNvSpPr>
          <p:nvPr/>
        </p:nvSpPr>
        <p:spPr bwMode="auto">
          <a:xfrm>
            <a:off x="2257425" y="3761458"/>
            <a:ext cx="1260475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3" name="Line 35"/>
          <p:cNvSpPr>
            <a:spLocks noChangeShapeType="1"/>
          </p:cNvSpPr>
          <p:nvPr/>
        </p:nvSpPr>
        <p:spPr bwMode="auto">
          <a:xfrm>
            <a:off x="3517900" y="3761458"/>
            <a:ext cx="1258888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4" name="Line 36"/>
          <p:cNvSpPr>
            <a:spLocks noChangeShapeType="1"/>
          </p:cNvSpPr>
          <p:nvPr/>
        </p:nvSpPr>
        <p:spPr bwMode="auto">
          <a:xfrm>
            <a:off x="2257425" y="4547270"/>
            <a:ext cx="1588" cy="241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5" name="Line 37"/>
          <p:cNvSpPr>
            <a:spLocks noChangeShapeType="1"/>
          </p:cNvSpPr>
          <p:nvPr/>
        </p:nvSpPr>
        <p:spPr bwMode="auto">
          <a:xfrm>
            <a:off x="1774825" y="4788570"/>
            <a:ext cx="1588" cy="241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6" name="Line 38"/>
          <p:cNvSpPr>
            <a:spLocks noChangeShapeType="1"/>
          </p:cNvSpPr>
          <p:nvPr/>
        </p:nvSpPr>
        <p:spPr bwMode="auto">
          <a:xfrm>
            <a:off x="2741613" y="4788570"/>
            <a:ext cx="1587" cy="241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7" name="Line 39"/>
          <p:cNvSpPr>
            <a:spLocks noChangeShapeType="1"/>
          </p:cNvSpPr>
          <p:nvPr/>
        </p:nvSpPr>
        <p:spPr bwMode="auto">
          <a:xfrm>
            <a:off x="1774825" y="4788570"/>
            <a:ext cx="482600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8" name="Line 40"/>
          <p:cNvSpPr>
            <a:spLocks noChangeShapeType="1"/>
          </p:cNvSpPr>
          <p:nvPr/>
        </p:nvSpPr>
        <p:spPr bwMode="auto">
          <a:xfrm>
            <a:off x="2257425" y="4788570"/>
            <a:ext cx="484188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9" name="Rectangle 41"/>
          <p:cNvSpPr>
            <a:spLocks noChangeArrowheads="1"/>
          </p:cNvSpPr>
          <p:nvPr/>
        </p:nvSpPr>
        <p:spPr bwMode="auto">
          <a:xfrm>
            <a:off x="1417638" y="5029870"/>
            <a:ext cx="714375" cy="5461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50" name="Rectangle 42"/>
          <p:cNvSpPr>
            <a:spLocks noChangeArrowheads="1"/>
          </p:cNvSpPr>
          <p:nvPr/>
        </p:nvSpPr>
        <p:spPr bwMode="auto">
          <a:xfrm>
            <a:off x="1512888" y="5123533"/>
            <a:ext cx="51911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l-PL" altLang="pl-PL" sz="2300">
                <a:solidFill>
                  <a:srgbClr val="000000"/>
                </a:solidFill>
                <a:latin typeface="Arial" charset="0"/>
              </a:rPr>
              <a:t>Liść</a:t>
            </a:r>
            <a:endParaRPr lang="pl-PL" altLang="pl-PL"/>
          </a:p>
        </p:txBody>
      </p:sp>
      <p:sp>
        <p:nvSpPr>
          <p:cNvPr id="5151" name="Rectangle 43"/>
          <p:cNvSpPr>
            <a:spLocks noChangeArrowheads="1"/>
          </p:cNvSpPr>
          <p:nvPr/>
        </p:nvSpPr>
        <p:spPr bwMode="auto">
          <a:xfrm>
            <a:off x="1417638" y="5029870"/>
            <a:ext cx="714375" cy="546100"/>
          </a:xfrm>
          <a:prstGeom prst="rect">
            <a:avLst/>
          </a:prstGeom>
          <a:noFill/>
          <a:ln w="20638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52" name="Rectangle 44"/>
          <p:cNvSpPr>
            <a:spLocks noChangeArrowheads="1"/>
          </p:cNvSpPr>
          <p:nvPr/>
        </p:nvSpPr>
        <p:spPr bwMode="auto">
          <a:xfrm>
            <a:off x="2384425" y="5029870"/>
            <a:ext cx="712788" cy="5461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53" name="Rectangle 45"/>
          <p:cNvSpPr>
            <a:spLocks noChangeArrowheads="1"/>
          </p:cNvSpPr>
          <p:nvPr/>
        </p:nvSpPr>
        <p:spPr bwMode="auto">
          <a:xfrm>
            <a:off x="2478088" y="5123533"/>
            <a:ext cx="51911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l-PL" altLang="pl-PL" sz="2300">
                <a:solidFill>
                  <a:srgbClr val="000000"/>
                </a:solidFill>
                <a:latin typeface="Arial" charset="0"/>
              </a:rPr>
              <a:t>Liść</a:t>
            </a:r>
            <a:endParaRPr lang="pl-PL" altLang="pl-PL"/>
          </a:p>
        </p:txBody>
      </p:sp>
      <p:sp>
        <p:nvSpPr>
          <p:cNvPr id="5154" name="Rectangle 46"/>
          <p:cNvSpPr>
            <a:spLocks noChangeArrowheads="1"/>
          </p:cNvSpPr>
          <p:nvPr/>
        </p:nvSpPr>
        <p:spPr bwMode="auto">
          <a:xfrm>
            <a:off x="2384425" y="5029870"/>
            <a:ext cx="712788" cy="546100"/>
          </a:xfrm>
          <a:prstGeom prst="rect">
            <a:avLst/>
          </a:prstGeom>
          <a:noFill/>
          <a:ln w="20638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55" name="Rectangle 47"/>
          <p:cNvSpPr>
            <a:spLocks noChangeArrowheads="1"/>
          </p:cNvSpPr>
          <p:nvPr/>
        </p:nvSpPr>
        <p:spPr bwMode="auto">
          <a:xfrm>
            <a:off x="1754188" y="4002758"/>
            <a:ext cx="1008062" cy="544512"/>
          </a:xfrm>
          <a:prstGeom prst="rect">
            <a:avLst/>
          </a:prstGeom>
          <a:solidFill>
            <a:srgbClr val="00CC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56" name="Rectangle 48"/>
          <p:cNvSpPr>
            <a:spLocks noChangeArrowheads="1"/>
          </p:cNvSpPr>
          <p:nvPr/>
        </p:nvSpPr>
        <p:spPr bwMode="auto">
          <a:xfrm>
            <a:off x="1849438" y="4096420"/>
            <a:ext cx="811212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l-PL" altLang="pl-PL" sz="2300">
                <a:solidFill>
                  <a:srgbClr val="000000"/>
                </a:solidFill>
                <a:latin typeface="Arial" charset="0"/>
              </a:rPr>
              <a:t>Węzeł</a:t>
            </a:r>
            <a:endParaRPr lang="pl-PL" altLang="pl-PL"/>
          </a:p>
        </p:txBody>
      </p:sp>
      <p:sp>
        <p:nvSpPr>
          <p:cNvPr id="5157" name="Rectangle 49"/>
          <p:cNvSpPr>
            <a:spLocks noChangeArrowheads="1"/>
          </p:cNvSpPr>
          <p:nvPr/>
        </p:nvSpPr>
        <p:spPr bwMode="auto">
          <a:xfrm>
            <a:off x="1754188" y="4002758"/>
            <a:ext cx="1008062" cy="544512"/>
          </a:xfrm>
          <a:prstGeom prst="rect">
            <a:avLst/>
          </a:prstGeom>
          <a:noFill/>
          <a:ln w="20638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58" name="Rectangle 50"/>
          <p:cNvSpPr>
            <a:spLocks noChangeArrowheads="1"/>
          </p:cNvSpPr>
          <p:nvPr/>
        </p:nvSpPr>
        <p:spPr bwMode="auto">
          <a:xfrm>
            <a:off x="3013075" y="4002758"/>
            <a:ext cx="1008063" cy="54451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59" name="Rectangle 51"/>
          <p:cNvSpPr>
            <a:spLocks noChangeArrowheads="1"/>
          </p:cNvSpPr>
          <p:nvPr/>
        </p:nvSpPr>
        <p:spPr bwMode="auto">
          <a:xfrm>
            <a:off x="3255963" y="4096420"/>
            <a:ext cx="519112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l-PL" altLang="pl-PL" sz="2300">
                <a:solidFill>
                  <a:srgbClr val="000000"/>
                </a:solidFill>
                <a:latin typeface="Arial" charset="0"/>
              </a:rPr>
              <a:t>Liść</a:t>
            </a:r>
            <a:endParaRPr lang="pl-PL" altLang="pl-PL"/>
          </a:p>
        </p:txBody>
      </p:sp>
      <p:sp>
        <p:nvSpPr>
          <p:cNvPr id="5160" name="Rectangle 52"/>
          <p:cNvSpPr>
            <a:spLocks noChangeArrowheads="1"/>
          </p:cNvSpPr>
          <p:nvPr/>
        </p:nvSpPr>
        <p:spPr bwMode="auto">
          <a:xfrm>
            <a:off x="3013075" y="4002758"/>
            <a:ext cx="1008063" cy="544512"/>
          </a:xfrm>
          <a:prstGeom prst="rect">
            <a:avLst/>
          </a:prstGeom>
          <a:noFill/>
          <a:ln w="20638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61" name="Rectangle 53"/>
          <p:cNvSpPr>
            <a:spLocks noChangeArrowheads="1"/>
          </p:cNvSpPr>
          <p:nvPr/>
        </p:nvSpPr>
        <p:spPr bwMode="auto">
          <a:xfrm>
            <a:off x="4273550" y="4002758"/>
            <a:ext cx="1008063" cy="54451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62" name="Rectangle 54"/>
          <p:cNvSpPr>
            <a:spLocks noChangeArrowheads="1"/>
          </p:cNvSpPr>
          <p:nvPr/>
        </p:nvSpPr>
        <p:spPr bwMode="auto">
          <a:xfrm>
            <a:off x="4514850" y="4096420"/>
            <a:ext cx="519113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l-PL" altLang="pl-PL" sz="2300">
                <a:solidFill>
                  <a:srgbClr val="000000"/>
                </a:solidFill>
                <a:latin typeface="Arial" charset="0"/>
              </a:rPr>
              <a:t>Liść</a:t>
            </a:r>
            <a:endParaRPr lang="pl-PL" altLang="pl-PL"/>
          </a:p>
        </p:txBody>
      </p:sp>
      <p:sp>
        <p:nvSpPr>
          <p:cNvPr id="5163" name="Rectangle 55"/>
          <p:cNvSpPr>
            <a:spLocks noChangeArrowheads="1"/>
          </p:cNvSpPr>
          <p:nvPr/>
        </p:nvSpPr>
        <p:spPr bwMode="auto">
          <a:xfrm>
            <a:off x="4273550" y="4002758"/>
            <a:ext cx="1008063" cy="544512"/>
          </a:xfrm>
          <a:prstGeom prst="rect">
            <a:avLst/>
          </a:prstGeom>
          <a:noFill/>
          <a:ln w="20638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64" name="Rectangle 56"/>
          <p:cNvSpPr>
            <a:spLocks noChangeArrowheads="1"/>
          </p:cNvSpPr>
          <p:nvPr/>
        </p:nvSpPr>
        <p:spPr bwMode="auto">
          <a:xfrm>
            <a:off x="3013075" y="2975645"/>
            <a:ext cx="1008063" cy="544513"/>
          </a:xfrm>
          <a:prstGeom prst="rect">
            <a:avLst/>
          </a:prstGeom>
          <a:solidFill>
            <a:srgbClr val="00CC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65" name="Rectangle 57"/>
          <p:cNvSpPr>
            <a:spLocks noChangeArrowheads="1"/>
          </p:cNvSpPr>
          <p:nvPr/>
        </p:nvSpPr>
        <p:spPr bwMode="auto">
          <a:xfrm>
            <a:off x="3108325" y="3069308"/>
            <a:ext cx="81121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l-PL" altLang="pl-PL" sz="2300">
                <a:solidFill>
                  <a:srgbClr val="000000"/>
                </a:solidFill>
                <a:latin typeface="Arial" charset="0"/>
              </a:rPr>
              <a:t>Węzeł</a:t>
            </a:r>
            <a:endParaRPr lang="pl-PL" altLang="pl-PL"/>
          </a:p>
        </p:txBody>
      </p:sp>
      <p:sp>
        <p:nvSpPr>
          <p:cNvPr id="5166" name="Rectangle 58"/>
          <p:cNvSpPr>
            <a:spLocks noChangeArrowheads="1"/>
          </p:cNvSpPr>
          <p:nvPr/>
        </p:nvSpPr>
        <p:spPr bwMode="auto">
          <a:xfrm>
            <a:off x="3013075" y="2975645"/>
            <a:ext cx="1008063" cy="544513"/>
          </a:xfrm>
          <a:prstGeom prst="rect">
            <a:avLst/>
          </a:prstGeom>
          <a:noFill/>
          <a:ln w="20638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67" name="Rectangle 59"/>
          <p:cNvSpPr>
            <a:spLocks noChangeArrowheads="1"/>
          </p:cNvSpPr>
          <p:nvPr/>
        </p:nvSpPr>
        <p:spPr bwMode="auto">
          <a:xfrm>
            <a:off x="2384425" y="1946945"/>
            <a:ext cx="1008063" cy="546100"/>
          </a:xfrm>
          <a:prstGeom prst="rect">
            <a:avLst/>
          </a:prstGeom>
          <a:solidFill>
            <a:srgbClr val="00CC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68" name="Rectangle 60"/>
          <p:cNvSpPr>
            <a:spLocks noChangeArrowheads="1"/>
          </p:cNvSpPr>
          <p:nvPr/>
        </p:nvSpPr>
        <p:spPr bwMode="auto">
          <a:xfrm>
            <a:off x="2478088" y="2040608"/>
            <a:ext cx="81121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l-PL" altLang="pl-PL" sz="2300">
                <a:solidFill>
                  <a:srgbClr val="000000"/>
                </a:solidFill>
                <a:latin typeface="Arial" charset="0"/>
              </a:rPr>
              <a:t>Węzeł</a:t>
            </a:r>
            <a:endParaRPr lang="pl-PL" altLang="pl-PL"/>
          </a:p>
        </p:txBody>
      </p:sp>
      <p:sp>
        <p:nvSpPr>
          <p:cNvPr id="5169" name="Rectangle 61"/>
          <p:cNvSpPr>
            <a:spLocks noChangeArrowheads="1"/>
          </p:cNvSpPr>
          <p:nvPr/>
        </p:nvSpPr>
        <p:spPr bwMode="auto">
          <a:xfrm>
            <a:off x="2384425" y="1946945"/>
            <a:ext cx="1008063" cy="546100"/>
          </a:xfrm>
          <a:prstGeom prst="rect">
            <a:avLst/>
          </a:prstGeom>
          <a:noFill/>
          <a:ln w="20638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70" name="Rectangle 62"/>
          <p:cNvSpPr>
            <a:spLocks noChangeArrowheads="1"/>
          </p:cNvSpPr>
          <p:nvPr/>
        </p:nvSpPr>
        <p:spPr bwMode="auto">
          <a:xfrm>
            <a:off x="3643313" y="1946945"/>
            <a:ext cx="1008062" cy="5461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71" name="Rectangle 63"/>
          <p:cNvSpPr>
            <a:spLocks noChangeArrowheads="1"/>
          </p:cNvSpPr>
          <p:nvPr/>
        </p:nvSpPr>
        <p:spPr bwMode="auto">
          <a:xfrm>
            <a:off x="3851920" y="1989758"/>
            <a:ext cx="51911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l-PL" altLang="pl-PL" sz="2300">
                <a:solidFill>
                  <a:srgbClr val="000000"/>
                </a:solidFill>
                <a:latin typeface="Arial" charset="0"/>
              </a:rPr>
              <a:t>Liść</a:t>
            </a:r>
            <a:endParaRPr lang="pl-PL" altLang="pl-PL"/>
          </a:p>
        </p:txBody>
      </p:sp>
      <p:sp>
        <p:nvSpPr>
          <p:cNvPr id="5172" name="Rectangle 64"/>
          <p:cNvSpPr>
            <a:spLocks noChangeArrowheads="1"/>
          </p:cNvSpPr>
          <p:nvPr/>
        </p:nvSpPr>
        <p:spPr bwMode="auto">
          <a:xfrm>
            <a:off x="3643313" y="1946945"/>
            <a:ext cx="1008062" cy="546100"/>
          </a:xfrm>
          <a:prstGeom prst="rect">
            <a:avLst/>
          </a:prstGeom>
          <a:noFill/>
          <a:ln w="20638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73" name="Line 65"/>
          <p:cNvSpPr>
            <a:spLocks noChangeShapeType="1"/>
          </p:cNvSpPr>
          <p:nvPr/>
        </p:nvSpPr>
        <p:spPr bwMode="auto">
          <a:xfrm>
            <a:off x="6037263" y="2493045"/>
            <a:ext cx="1587" cy="241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74" name="Line 66"/>
          <p:cNvSpPr>
            <a:spLocks noChangeShapeType="1"/>
          </p:cNvSpPr>
          <p:nvPr/>
        </p:nvSpPr>
        <p:spPr bwMode="auto">
          <a:xfrm>
            <a:off x="5407025" y="2734345"/>
            <a:ext cx="1588" cy="241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75" name="Line 67"/>
          <p:cNvSpPr>
            <a:spLocks noChangeShapeType="1"/>
          </p:cNvSpPr>
          <p:nvPr/>
        </p:nvSpPr>
        <p:spPr bwMode="auto">
          <a:xfrm>
            <a:off x="6665913" y="2734345"/>
            <a:ext cx="1587" cy="241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76" name="Line 68"/>
          <p:cNvSpPr>
            <a:spLocks noChangeShapeType="1"/>
          </p:cNvSpPr>
          <p:nvPr/>
        </p:nvSpPr>
        <p:spPr bwMode="auto">
          <a:xfrm>
            <a:off x="5407025" y="2734345"/>
            <a:ext cx="630238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77" name="Line 69"/>
          <p:cNvSpPr>
            <a:spLocks noChangeShapeType="1"/>
          </p:cNvSpPr>
          <p:nvPr/>
        </p:nvSpPr>
        <p:spPr bwMode="auto">
          <a:xfrm>
            <a:off x="6037263" y="2734345"/>
            <a:ext cx="628650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78" name="Rectangle 70"/>
          <p:cNvSpPr>
            <a:spLocks noChangeArrowheads="1"/>
          </p:cNvSpPr>
          <p:nvPr/>
        </p:nvSpPr>
        <p:spPr bwMode="auto">
          <a:xfrm>
            <a:off x="4903788" y="2975645"/>
            <a:ext cx="1006475" cy="5445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79" name="Rectangle 71"/>
          <p:cNvSpPr>
            <a:spLocks noChangeArrowheads="1"/>
          </p:cNvSpPr>
          <p:nvPr/>
        </p:nvSpPr>
        <p:spPr bwMode="auto">
          <a:xfrm>
            <a:off x="5145088" y="3069308"/>
            <a:ext cx="51911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l-PL" altLang="pl-PL" sz="2300">
                <a:solidFill>
                  <a:srgbClr val="000000"/>
                </a:solidFill>
                <a:latin typeface="Arial" charset="0"/>
              </a:rPr>
              <a:t>Liść</a:t>
            </a:r>
            <a:endParaRPr lang="pl-PL" altLang="pl-PL"/>
          </a:p>
        </p:txBody>
      </p:sp>
      <p:sp>
        <p:nvSpPr>
          <p:cNvPr id="5180" name="Rectangle 72"/>
          <p:cNvSpPr>
            <a:spLocks noChangeArrowheads="1"/>
          </p:cNvSpPr>
          <p:nvPr/>
        </p:nvSpPr>
        <p:spPr bwMode="auto">
          <a:xfrm>
            <a:off x="4903788" y="2975645"/>
            <a:ext cx="1006475" cy="544513"/>
          </a:xfrm>
          <a:prstGeom prst="rect">
            <a:avLst/>
          </a:prstGeom>
          <a:noFill/>
          <a:ln w="20638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81" name="Line 73"/>
          <p:cNvSpPr>
            <a:spLocks noChangeShapeType="1"/>
          </p:cNvSpPr>
          <p:nvPr/>
        </p:nvSpPr>
        <p:spPr bwMode="auto">
          <a:xfrm>
            <a:off x="6665913" y="3520158"/>
            <a:ext cx="1587" cy="241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82" name="Line 74"/>
          <p:cNvSpPr>
            <a:spLocks noChangeShapeType="1"/>
          </p:cNvSpPr>
          <p:nvPr/>
        </p:nvSpPr>
        <p:spPr bwMode="auto">
          <a:xfrm>
            <a:off x="6037263" y="3761458"/>
            <a:ext cx="1587" cy="241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83" name="Line 75"/>
          <p:cNvSpPr>
            <a:spLocks noChangeShapeType="1"/>
          </p:cNvSpPr>
          <p:nvPr/>
        </p:nvSpPr>
        <p:spPr bwMode="auto">
          <a:xfrm>
            <a:off x="7296150" y="3761458"/>
            <a:ext cx="1588" cy="2413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84" name="Line 76"/>
          <p:cNvSpPr>
            <a:spLocks noChangeShapeType="1"/>
          </p:cNvSpPr>
          <p:nvPr/>
        </p:nvSpPr>
        <p:spPr bwMode="auto">
          <a:xfrm>
            <a:off x="6037263" y="3761458"/>
            <a:ext cx="6286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85" name="Line 77"/>
          <p:cNvSpPr>
            <a:spLocks noChangeShapeType="1"/>
          </p:cNvSpPr>
          <p:nvPr/>
        </p:nvSpPr>
        <p:spPr bwMode="auto">
          <a:xfrm>
            <a:off x="6665913" y="3761458"/>
            <a:ext cx="630237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86" name="Rectangle 78"/>
          <p:cNvSpPr>
            <a:spLocks noChangeArrowheads="1"/>
          </p:cNvSpPr>
          <p:nvPr/>
        </p:nvSpPr>
        <p:spPr bwMode="auto">
          <a:xfrm>
            <a:off x="5532438" y="4002758"/>
            <a:ext cx="1008062" cy="54451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87" name="Rectangle 79"/>
          <p:cNvSpPr>
            <a:spLocks noChangeArrowheads="1"/>
          </p:cNvSpPr>
          <p:nvPr/>
        </p:nvSpPr>
        <p:spPr bwMode="auto">
          <a:xfrm>
            <a:off x="5773738" y="4096420"/>
            <a:ext cx="519112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l-PL" altLang="pl-PL" sz="2300">
                <a:solidFill>
                  <a:srgbClr val="000000"/>
                </a:solidFill>
                <a:latin typeface="Arial" charset="0"/>
              </a:rPr>
              <a:t>Liść</a:t>
            </a:r>
            <a:endParaRPr lang="pl-PL" altLang="pl-PL"/>
          </a:p>
        </p:txBody>
      </p:sp>
      <p:sp>
        <p:nvSpPr>
          <p:cNvPr id="5188" name="Rectangle 80"/>
          <p:cNvSpPr>
            <a:spLocks noChangeArrowheads="1"/>
          </p:cNvSpPr>
          <p:nvPr/>
        </p:nvSpPr>
        <p:spPr bwMode="auto">
          <a:xfrm>
            <a:off x="5532438" y="4002758"/>
            <a:ext cx="1008062" cy="544512"/>
          </a:xfrm>
          <a:prstGeom prst="rect">
            <a:avLst/>
          </a:prstGeom>
          <a:noFill/>
          <a:ln w="20638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89" name="Rectangle 81"/>
          <p:cNvSpPr>
            <a:spLocks noChangeArrowheads="1"/>
          </p:cNvSpPr>
          <p:nvPr/>
        </p:nvSpPr>
        <p:spPr bwMode="auto">
          <a:xfrm>
            <a:off x="6792913" y="4002758"/>
            <a:ext cx="1008062" cy="54451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90" name="Rectangle 82"/>
          <p:cNvSpPr>
            <a:spLocks noChangeArrowheads="1"/>
          </p:cNvSpPr>
          <p:nvPr/>
        </p:nvSpPr>
        <p:spPr bwMode="auto">
          <a:xfrm>
            <a:off x="7034213" y="4096420"/>
            <a:ext cx="519112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l-PL" altLang="pl-PL" sz="2300">
                <a:solidFill>
                  <a:srgbClr val="000000"/>
                </a:solidFill>
                <a:latin typeface="Arial" charset="0"/>
              </a:rPr>
              <a:t>Liść</a:t>
            </a:r>
            <a:endParaRPr lang="pl-PL" altLang="pl-PL"/>
          </a:p>
        </p:txBody>
      </p:sp>
      <p:sp>
        <p:nvSpPr>
          <p:cNvPr id="5191" name="Rectangle 83"/>
          <p:cNvSpPr>
            <a:spLocks noChangeArrowheads="1"/>
          </p:cNvSpPr>
          <p:nvPr/>
        </p:nvSpPr>
        <p:spPr bwMode="auto">
          <a:xfrm>
            <a:off x="6792913" y="4002758"/>
            <a:ext cx="1008062" cy="544512"/>
          </a:xfrm>
          <a:prstGeom prst="rect">
            <a:avLst/>
          </a:prstGeom>
          <a:noFill/>
          <a:ln w="20638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92" name="Rectangle 84"/>
          <p:cNvSpPr>
            <a:spLocks noChangeArrowheads="1"/>
          </p:cNvSpPr>
          <p:nvPr/>
        </p:nvSpPr>
        <p:spPr bwMode="auto">
          <a:xfrm>
            <a:off x="6162675" y="2975645"/>
            <a:ext cx="1008063" cy="544513"/>
          </a:xfrm>
          <a:prstGeom prst="rect">
            <a:avLst/>
          </a:prstGeom>
          <a:solidFill>
            <a:srgbClr val="00CC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93" name="Rectangle 85"/>
          <p:cNvSpPr>
            <a:spLocks noChangeArrowheads="1"/>
          </p:cNvSpPr>
          <p:nvPr/>
        </p:nvSpPr>
        <p:spPr bwMode="auto">
          <a:xfrm>
            <a:off x="6257925" y="3069308"/>
            <a:ext cx="81121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l-PL" altLang="pl-PL" sz="2300">
                <a:solidFill>
                  <a:srgbClr val="000000"/>
                </a:solidFill>
                <a:latin typeface="Arial" charset="0"/>
              </a:rPr>
              <a:t>Węzeł</a:t>
            </a:r>
            <a:endParaRPr lang="pl-PL" altLang="pl-PL"/>
          </a:p>
        </p:txBody>
      </p:sp>
      <p:sp>
        <p:nvSpPr>
          <p:cNvPr id="5194" name="Rectangle 86"/>
          <p:cNvSpPr>
            <a:spLocks noChangeArrowheads="1"/>
          </p:cNvSpPr>
          <p:nvPr/>
        </p:nvSpPr>
        <p:spPr bwMode="auto">
          <a:xfrm>
            <a:off x="6162675" y="2975645"/>
            <a:ext cx="1008063" cy="544513"/>
          </a:xfrm>
          <a:prstGeom prst="rect">
            <a:avLst/>
          </a:prstGeom>
          <a:noFill/>
          <a:ln w="20638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95" name="Rectangle 87"/>
          <p:cNvSpPr>
            <a:spLocks noChangeArrowheads="1"/>
          </p:cNvSpPr>
          <p:nvPr/>
        </p:nvSpPr>
        <p:spPr bwMode="auto">
          <a:xfrm>
            <a:off x="5532438" y="1946945"/>
            <a:ext cx="1008062" cy="546100"/>
          </a:xfrm>
          <a:prstGeom prst="rect">
            <a:avLst/>
          </a:prstGeom>
          <a:solidFill>
            <a:srgbClr val="00CC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96" name="Rectangle 88"/>
          <p:cNvSpPr>
            <a:spLocks noChangeArrowheads="1"/>
          </p:cNvSpPr>
          <p:nvPr/>
        </p:nvSpPr>
        <p:spPr bwMode="auto">
          <a:xfrm>
            <a:off x="5627688" y="2040608"/>
            <a:ext cx="81121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l-PL" altLang="pl-PL" sz="2300">
                <a:solidFill>
                  <a:srgbClr val="000000"/>
                </a:solidFill>
                <a:latin typeface="Arial" charset="0"/>
              </a:rPr>
              <a:t>Węzeł</a:t>
            </a:r>
            <a:endParaRPr lang="pl-PL" altLang="pl-PL"/>
          </a:p>
        </p:txBody>
      </p:sp>
      <p:sp>
        <p:nvSpPr>
          <p:cNvPr id="5197" name="Rectangle 89"/>
          <p:cNvSpPr>
            <a:spLocks noChangeArrowheads="1"/>
          </p:cNvSpPr>
          <p:nvPr/>
        </p:nvSpPr>
        <p:spPr bwMode="auto">
          <a:xfrm>
            <a:off x="5532438" y="1946945"/>
            <a:ext cx="1008062" cy="546100"/>
          </a:xfrm>
          <a:prstGeom prst="rect">
            <a:avLst/>
          </a:prstGeom>
          <a:noFill/>
          <a:ln w="20638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98" name="Rectangle 90"/>
          <p:cNvSpPr>
            <a:spLocks noChangeArrowheads="1"/>
          </p:cNvSpPr>
          <p:nvPr/>
        </p:nvSpPr>
        <p:spPr bwMode="auto">
          <a:xfrm>
            <a:off x="3465513" y="908720"/>
            <a:ext cx="2287587" cy="5556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99" name="Rectangle 91"/>
          <p:cNvSpPr>
            <a:spLocks noChangeArrowheads="1"/>
          </p:cNvSpPr>
          <p:nvPr/>
        </p:nvSpPr>
        <p:spPr bwMode="auto">
          <a:xfrm>
            <a:off x="3559175" y="1003970"/>
            <a:ext cx="20589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pl-PL" altLang="pl-PL" sz="2300" b="1">
                <a:solidFill>
                  <a:srgbClr val="000000"/>
                </a:solidFill>
                <a:latin typeface="Arial" charset="0"/>
              </a:rPr>
              <a:t>Korzeń drzewa</a:t>
            </a:r>
            <a:endParaRPr lang="pl-PL" altLang="pl-PL"/>
          </a:p>
        </p:txBody>
      </p:sp>
      <p:sp>
        <p:nvSpPr>
          <p:cNvPr id="5200" name="Rectangle 92"/>
          <p:cNvSpPr>
            <a:spLocks noChangeArrowheads="1"/>
          </p:cNvSpPr>
          <p:nvPr/>
        </p:nvSpPr>
        <p:spPr bwMode="auto">
          <a:xfrm>
            <a:off x="3465513" y="908720"/>
            <a:ext cx="2287587" cy="555625"/>
          </a:xfrm>
          <a:prstGeom prst="rect">
            <a:avLst/>
          </a:prstGeom>
          <a:noFill/>
          <a:ln w="20638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84238" y="1286545"/>
            <a:ext cx="7934325" cy="4683125"/>
            <a:chOff x="557" y="1082"/>
            <a:chExt cx="4998" cy="2950"/>
          </a:xfrm>
        </p:grpSpPr>
        <p:sp>
          <p:nvSpPr>
            <p:cNvPr id="5202" name="Line 5"/>
            <p:cNvSpPr>
              <a:spLocks noChangeShapeType="1"/>
            </p:cNvSpPr>
            <p:nvPr/>
          </p:nvSpPr>
          <p:spPr bwMode="auto">
            <a:xfrm>
              <a:off x="576" y="1244"/>
              <a:ext cx="47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03" name="Line 6"/>
            <p:cNvSpPr>
              <a:spLocks noChangeShapeType="1"/>
            </p:cNvSpPr>
            <p:nvPr/>
          </p:nvSpPr>
          <p:spPr bwMode="auto">
            <a:xfrm>
              <a:off x="609" y="2581"/>
              <a:ext cx="47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04" name="Line 7"/>
            <p:cNvSpPr>
              <a:spLocks noChangeShapeType="1"/>
            </p:cNvSpPr>
            <p:nvPr/>
          </p:nvSpPr>
          <p:spPr bwMode="auto">
            <a:xfrm>
              <a:off x="557" y="1920"/>
              <a:ext cx="47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05" name="Line 8"/>
            <p:cNvSpPr>
              <a:spLocks noChangeShapeType="1"/>
            </p:cNvSpPr>
            <p:nvPr/>
          </p:nvSpPr>
          <p:spPr bwMode="auto">
            <a:xfrm>
              <a:off x="594" y="3216"/>
              <a:ext cx="47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06" name="Text Box 9"/>
            <p:cNvSpPr txBox="1">
              <a:spLocks noChangeArrowheads="1"/>
            </p:cNvSpPr>
            <p:nvPr/>
          </p:nvSpPr>
          <p:spPr bwMode="auto">
            <a:xfrm>
              <a:off x="5270" y="108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altLang="pl-PL"/>
                <a:t>0</a:t>
              </a:r>
            </a:p>
          </p:txBody>
        </p:sp>
        <p:sp>
          <p:nvSpPr>
            <p:cNvPr id="5207" name="Text Box 10"/>
            <p:cNvSpPr txBox="1">
              <a:spLocks noChangeArrowheads="1"/>
            </p:cNvSpPr>
            <p:nvPr/>
          </p:nvSpPr>
          <p:spPr bwMode="auto">
            <a:xfrm>
              <a:off x="5300" y="177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altLang="pl-PL"/>
                <a:t>1</a:t>
              </a:r>
            </a:p>
          </p:txBody>
        </p:sp>
        <p:sp>
          <p:nvSpPr>
            <p:cNvPr id="5208" name="Text Box 11"/>
            <p:cNvSpPr txBox="1">
              <a:spLocks noChangeArrowheads="1"/>
            </p:cNvSpPr>
            <p:nvPr/>
          </p:nvSpPr>
          <p:spPr bwMode="auto">
            <a:xfrm>
              <a:off x="5341" y="2437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altLang="pl-PL"/>
                <a:t>2</a:t>
              </a:r>
            </a:p>
          </p:txBody>
        </p:sp>
        <p:sp>
          <p:nvSpPr>
            <p:cNvPr id="5209" name="Text Box 12"/>
            <p:cNvSpPr txBox="1">
              <a:spLocks noChangeArrowheads="1"/>
            </p:cNvSpPr>
            <p:nvPr/>
          </p:nvSpPr>
          <p:spPr bwMode="auto">
            <a:xfrm>
              <a:off x="5343" y="306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altLang="pl-PL"/>
                <a:t>3</a:t>
              </a:r>
            </a:p>
          </p:txBody>
        </p:sp>
        <p:sp>
          <p:nvSpPr>
            <p:cNvPr id="5210" name="Line 13"/>
            <p:cNvSpPr>
              <a:spLocks noChangeShapeType="1"/>
            </p:cNvSpPr>
            <p:nvPr/>
          </p:nvSpPr>
          <p:spPr bwMode="auto">
            <a:xfrm>
              <a:off x="587" y="3888"/>
              <a:ext cx="47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11" name="Text Box 14"/>
            <p:cNvSpPr txBox="1">
              <a:spLocks noChangeArrowheads="1"/>
            </p:cNvSpPr>
            <p:nvPr/>
          </p:nvSpPr>
          <p:spPr bwMode="auto">
            <a:xfrm>
              <a:off x="5319" y="374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altLang="pl-PL"/>
                <a:t>4</a:t>
              </a:r>
            </a:p>
          </p:txBody>
        </p:sp>
      </p:grpSp>
      <p:sp>
        <p:nvSpPr>
          <p:cNvPr id="93" name="pole tekstowe 92"/>
          <p:cNvSpPr txBox="1"/>
          <p:nvPr/>
        </p:nvSpPr>
        <p:spPr>
          <a:xfrm>
            <a:off x="323528" y="5949280"/>
            <a:ext cx="84249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/>
              <a:t>Jeżeli z węzła wychodzą dwa węzły, to jest drzewo binarne </a:t>
            </a:r>
            <a:r>
              <a:rPr lang="pl-PL" sz="2200" dirty="0">
                <a:sym typeface="Wingdings" pitchFamily="2" charset="2"/>
              </a:rPr>
              <a:t> </a:t>
            </a:r>
            <a:r>
              <a:rPr lang="pl-PL" sz="2200" dirty="0" err="1">
                <a:sym typeface="Wingdings" pitchFamily="2" charset="2"/>
              </a:rPr>
              <a:t>Python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— klasyczny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4680</TotalTime>
  <Words>2270</Words>
  <Application>Microsoft Office PowerPoint</Application>
  <PresentationFormat>Pokaz na ekranie (4:3)</PresentationFormat>
  <Paragraphs>240</Paragraphs>
  <Slides>15</Slides>
  <Notes>2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Motyw pakietu Office</vt:lpstr>
      <vt:lpstr>MS Org Chart</vt:lpstr>
      <vt:lpstr>Języki programowania – Python Analityka danych Wybrane przykłady </vt:lpstr>
      <vt:lpstr>Materiały pomocnicze dla studentów:  https://staff.tu.kielce.pl/spimn/pjp/   Python – Pandas cheat sheet</vt:lpstr>
      <vt:lpstr>Zbiór danych titanic</vt:lpstr>
      <vt:lpstr>Wybrane operacje na danych z DataFrame w Pandas</vt:lpstr>
      <vt:lpstr>Obliczanie statystyk w DataFrame w Pandas</vt:lpstr>
      <vt:lpstr>Wybrane wykresy</vt:lpstr>
      <vt:lpstr>Modelowanie nadzorowane - pojęcia podstawowe</vt:lpstr>
      <vt:lpstr>Drzewo decyzyjne</vt:lpstr>
      <vt:lpstr>Struktura drzewa decyzyjnego</vt:lpstr>
      <vt:lpstr>Interpretacja</vt:lpstr>
      <vt:lpstr>Prezentacja programu PowerPoint</vt:lpstr>
      <vt:lpstr>Prezentacja programu PowerPoint</vt:lpstr>
      <vt:lpstr>Ważność cechy</vt:lpstr>
      <vt:lpstr>Wyznaczenie ważności cechy</vt:lpstr>
      <vt:lpstr>Drzewo decyzyjne w Python’ie</vt:lpstr>
    </vt:vector>
  </TitlesOfParts>
  <Company>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tytułu slajdu</dc:title>
  <dc:creator>x</dc:creator>
  <cp:lastModifiedBy>Marzena</cp:lastModifiedBy>
  <cp:revision>427</cp:revision>
  <dcterms:created xsi:type="dcterms:W3CDTF">2003-09-30T15:45:46Z</dcterms:created>
  <dcterms:modified xsi:type="dcterms:W3CDTF">2024-11-28T12:41:52Z</dcterms:modified>
</cp:coreProperties>
</file>