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72" r:id="rId1"/>
  </p:sldMasterIdLst>
  <p:notesMasterIdLst>
    <p:notesMasterId r:id="rId11"/>
  </p:notesMasterIdLst>
  <p:sldIdLst>
    <p:sldId id="256" r:id="rId2"/>
    <p:sldId id="285" r:id="rId3"/>
    <p:sldId id="271" r:id="rId4"/>
    <p:sldId id="299" r:id="rId5"/>
    <p:sldId id="300" r:id="rId6"/>
    <p:sldId id="301" r:id="rId7"/>
    <p:sldId id="290" r:id="rId8"/>
    <p:sldId id="291" r:id="rId9"/>
    <p:sldId id="302" r:id="rId10"/>
  </p:sldIdLst>
  <p:sldSz cx="9144000" cy="6858000" type="screen4x3"/>
  <p:notesSz cx="6858000" cy="9144000"/>
  <p:defaultTextStyle>
    <a:defPPr>
      <a:defRPr lang="pl-PL"/>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CC0000"/>
    <a:srgbClr val="FF0000"/>
    <a:srgbClr val="00330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108" d="100"/>
          <a:sy n="108" d="100"/>
        </p:scale>
        <p:origin x="2316"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90" d="100"/>
        <a:sy n="90" d="100"/>
      </p:scale>
      <p:origin x="0" y="1236"/>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pl-PL"/>
          </a:p>
        </p:txBody>
      </p:sp>
      <p:sp>
        <p:nvSpPr>
          <p:cNvPr id="17411"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pl-PL"/>
          </a:p>
        </p:txBody>
      </p:sp>
      <p:sp>
        <p:nvSpPr>
          <p:cNvPr id="1331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17413"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pl-PL" noProof="0"/>
              <a:t>Kliknij, aby edytować style wzorca tekstu</a:t>
            </a:r>
          </a:p>
          <a:p>
            <a:pPr lvl="1"/>
            <a:r>
              <a:rPr lang="pl-PL" noProof="0"/>
              <a:t>Drugi poziom</a:t>
            </a:r>
          </a:p>
          <a:p>
            <a:pPr lvl="2"/>
            <a:r>
              <a:rPr lang="pl-PL" noProof="0"/>
              <a:t>Trzeci poziom</a:t>
            </a:r>
          </a:p>
          <a:p>
            <a:pPr lvl="3"/>
            <a:r>
              <a:rPr lang="pl-PL" noProof="0"/>
              <a:t>Czwarty poziom</a:t>
            </a:r>
          </a:p>
          <a:p>
            <a:pPr lvl="4"/>
            <a:r>
              <a:rPr lang="pl-PL" noProof="0"/>
              <a:t>Piąty poziom</a:t>
            </a:r>
          </a:p>
        </p:txBody>
      </p:sp>
      <p:sp>
        <p:nvSpPr>
          <p:cNvPr id="17414"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pl-PL"/>
          </a:p>
        </p:txBody>
      </p:sp>
      <p:sp>
        <p:nvSpPr>
          <p:cNvPr id="17415"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CEFB1DEE-BAA5-4E42-8BFC-87A6FF19B44D}" type="slidenum">
              <a:rPr lang="pl-PL"/>
              <a:pPr>
                <a:defRPr/>
              </a:pPr>
              <a:t>‹#›</a:t>
            </a:fld>
            <a:endParaRPr lang="pl-PL"/>
          </a:p>
        </p:txBody>
      </p:sp>
    </p:spTree>
    <p:extLst>
      <p:ext uri="{BB962C8B-B14F-4D97-AF65-F5344CB8AC3E}">
        <p14:creationId xmlns:p14="http://schemas.microsoft.com/office/powerpoint/2010/main" val="158018844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2130425"/>
            <a:ext cx="7772400" cy="1470025"/>
          </a:xfrm>
        </p:spPr>
        <p:txBody>
          <a:bodyPr/>
          <a:lstStyle/>
          <a:p>
            <a:r>
              <a:rPr lang="pl-PL"/>
              <a:t>Kliknij, aby edytować styl</a:t>
            </a:r>
          </a:p>
        </p:txBody>
      </p:sp>
      <p:sp>
        <p:nvSpPr>
          <p:cNvPr id="3" name="Podtytu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a:t>Kliknij, aby edytować styl wzorca podtytułu</a:t>
            </a:r>
          </a:p>
        </p:txBody>
      </p:sp>
      <p:sp>
        <p:nvSpPr>
          <p:cNvPr id="4" name="Symbol zastępczy daty 3"/>
          <p:cNvSpPr>
            <a:spLocks noGrp="1"/>
          </p:cNvSpPr>
          <p:nvPr>
            <p:ph type="dt" sz="half" idx="10"/>
          </p:nvPr>
        </p:nvSpPr>
        <p:spPr/>
        <p:txBody>
          <a:bodyPr/>
          <a:lstStyle>
            <a:lvl1pPr>
              <a:defRPr/>
            </a:lvl1pPr>
          </a:lstStyle>
          <a:p>
            <a:pPr>
              <a:defRPr/>
            </a:pPr>
            <a:endParaRPr lang="pl-PL"/>
          </a:p>
        </p:txBody>
      </p:sp>
      <p:sp>
        <p:nvSpPr>
          <p:cNvPr id="5" name="Symbol zastępczy stopki 4"/>
          <p:cNvSpPr>
            <a:spLocks noGrp="1"/>
          </p:cNvSpPr>
          <p:nvPr>
            <p:ph type="ftr" sz="quarter" idx="11"/>
          </p:nvPr>
        </p:nvSpPr>
        <p:spPr/>
        <p:txBody>
          <a:bodyPr/>
          <a:lstStyle>
            <a:lvl1pPr>
              <a:defRPr/>
            </a:lvl1pPr>
          </a:lstStyle>
          <a:p>
            <a:pPr>
              <a:defRPr/>
            </a:pPr>
            <a:endParaRPr lang="pl-PL"/>
          </a:p>
        </p:txBody>
      </p:sp>
      <p:sp>
        <p:nvSpPr>
          <p:cNvPr id="6" name="Symbol zastępczy numeru slajdu 5"/>
          <p:cNvSpPr>
            <a:spLocks noGrp="1"/>
          </p:cNvSpPr>
          <p:nvPr>
            <p:ph type="sldNum" sz="quarter" idx="12"/>
          </p:nvPr>
        </p:nvSpPr>
        <p:spPr/>
        <p:txBody>
          <a:bodyPr/>
          <a:lstStyle>
            <a:lvl1pPr>
              <a:defRPr/>
            </a:lvl1pPr>
          </a:lstStyle>
          <a:p>
            <a:pPr>
              <a:defRPr/>
            </a:pPr>
            <a:fld id="{0BD7DA1D-90C1-45DD-BD03-0A53565EA6BE}" type="slidenum">
              <a:rPr lang="pl-PL"/>
              <a:pPr>
                <a:defRPr/>
              </a:pPr>
              <a:t>‹#›</a:t>
            </a:fld>
            <a:endParaRPr lang="pl-P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tytułu pionowego 2"/>
          <p:cNvSpPr>
            <a:spLocks noGrp="1"/>
          </p:cNvSpPr>
          <p:nvPr>
            <p:ph type="body" orient="vert" idx="1"/>
          </p:nvPr>
        </p:nvSpPr>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10"/>
          </p:nvPr>
        </p:nvSpPr>
        <p:spPr/>
        <p:txBody>
          <a:bodyPr/>
          <a:lstStyle>
            <a:lvl1pPr>
              <a:defRPr/>
            </a:lvl1pPr>
          </a:lstStyle>
          <a:p>
            <a:pPr>
              <a:defRPr/>
            </a:pPr>
            <a:endParaRPr lang="pl-PL"/>
          </a:p>
        </p:txBody>
      </p:sp>
      <p:sp>
        <p:nvSpPr>
          <p:cNvPr id="5" name="Symbol zastępczy stopki 4"/>
          <p:cNvSpPr>
            <a:spLocks noGrp="1"/>
          </p:cNvSpPr>
          <p:nvPr>
            <p:ph type="ftr" sz="quarter" idx="11"/>
          </p:nvPr>
        </p:nvSpPr>
        <p:spPr/>
        <p:txBody>
          <a:bodyPr/>
          <a:lstStyle>
            <a:lvl1pPr>
              <a:defRPr/>
            </a:lvl1pPr>
          </a:lstStyle>
          <a:p>
            <a:pPr>
              <a:defRPr/>
            </a:pPr>
            <a:endParaRPr lang="pl-PL"/>
          </a:p>
        </p:txBody>
      </p:sp>
      <p:sp>
        <p:nvSpPr>
          <p:cNvPr id="6" name="Symbol zastępczy numeru slajdu 5"/>
          <p:cNvSpPr>
            <a:spLocks noGrp="1"/>
          </p:cNvSpPr>
          <p:nvPr>
            <p:ph type="sldNum" sz="quarter" idx="12"/>
          </p:nvPr>
        </p:nvSpPr>
        <p:spPr/>
        <p:txBody>
          <a:bodyPr/>
          <a:lstStyle>
            <a:lvl1pPr>
              <a:defRPr/>
            </a:lvl1pPr>
          </a:lstStyle>
          <a:p>
            <a:pPr>
              <a:defRPr/>
            </a:pPr>
            <a:fld id="{A360A58F-C5A7-4B1E-A70B-6B24FFB118F1}" type="slidenum">
              <a:rPr lang="pl-PL"/>
              <a:pPr>
                <a:defRPr/>
              </a:pPr>
              <a:t>‹#›</a:t>
            </a:fld>
            <a:endParaRPr lang="pl-P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629400" y="274638"/>
            <a:ext cx="2057400" cy="5851525"/>
          </a:xfrm>
        </p:spPr>
        <p:txBody>
          <a:bodyPr vert="eaVert"/>
          <a:lstStyle/>
          <a:p>
            <a:r>
              <a:rPr lang="pl-PL"/>
              <a:t>Kliknij, aby edytować styl</a:t>
            </a:r>
          </a:p>
        </p:txBody>
      </p:sp>
      <p:sp>
        <p:nvSpPr>
          <p:cNvPr id="3" name="Symbol zastępczy tytułu pionowego 2"/>
          <p:cNvSpPr>
            <a:spLocks noGrp="1"/>
          </p:cNvSpPr>
          <p:nvPr>
            <p:ph type="body" orient="vert" idx="1"/>
          </p:nvPr>
        </p:nvSpPr>
        <p:spPr>
          <a:xfrm>
            <a:off x="457200" y="274638"/>
            <a:ext cx="6019800" cy="5851525"/>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10"/>
          </p:nvPr>
        </p:nvSpPr>
        <p:spPr/>
        <p:txBody>
          <a:bodyPr/>
          <a:lstStyle>
            <a:lvl1pPr>
              <a:defRPr/>
            </a:lvl1pPr>
          </a:lstStyle>
          <a:p>
            <a:pPr>
              <a:defRPr/>
            </a:pPr>
            <a:endParaRPr lang="pl-PL"/>
          </a:p>
        </p:txBody>
      </p:sp>
      <p:sp>
        <p:nvSpPr>
          <p:cNvPr id="5" name="Symbol zastępczy stopki 4"/>
          <p:cNvSpPr>
            <a:spLocks noGrp="1"/>
          </p:cNvSpPr>
          <p:nvPr>
            <p:ph type="ftr" sz="quarter" idx="11"/>
          </p:nvPr>
        </p:nvSpPr>
        <p:spPr/>
        <p:txBody>
          <a:bodyPr/>
          <a:lstStyle>
            <a:lvl1pPr>
              <a:defRPr/>
            </a:lvl1pPr>
          </a:lstStyle>
          <a:p>
            <a:pPr>
              <a:defRPr/>
            </a:pPr>
            <a:endParaRPr lang="pl-PL"/>
          </a:p>
        </p:txBody>
      </p:sp>
      <p:sp>
        <p:nvSpPr>
          <p:cNvPr id="6" name="Symbol zastępczy numeru slajdu 5"/>
          <p:cNvSpPr>
            <a:spLocks noGrp="1"/>
          </p:cNvSpPr>
          <p:nvPr>
            <p:ph type="sldNum" sz="quarter" idx="12"/>
          </p:nvPr>
        </p:nvSpPr>
        <p:spPr/>
        <p:txBody>
          <a:bodyPr/>
          <a:lstStyle>
            <a:lvl1pPr>
              <a:defRPr/>
            </a:lvl1pPr>
          </a:lstStyle>
          <a:p>
            <a:pPr>
              <a:defRPr/>
            </a:pPr>
            <a:fld id="{E8AD555E-9621-4540-9CC2-3DC58045EA77}" type="slidenum">
              <a:rPr lang="pl-PL"/>
              <a:pPr>
                <a:defRPr/>
              </a:pPr>
              <a:t>‹#›</a:t>
            </a:fld>
            <a:endParaRPr lang="pl-P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zawartości 2"/>
          <p:cNvSpPr>
            <a:spLocks noGrp="1"/>
          </p:cNvSpPr>
          <p:nvPr>
            <p:ph idx="1"/>
          </p:nvPr>
        </p:nvSpPr>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10"/>
          </p:nvPr>
        </p:nvSpPr>
        <p:spPr/>
        <p:txBody>
          <a:bodyPr/>
          <a:lstStyle>
            <a:lvl1pPr>
              <a:defRPr/>
            </a:lvl1pPr>
          </a:lstStyle>
          <a:p>
            <a:pPr>
              <a:defRPr/>
            </a:pPr>
            <a:endParaRPr lang="pl-PL"/>
          </a:p>
        </p:txBody>
      </p:sp>
      <p:sp>
        <p:nvSpPr>
          <p:cNvPr id="5" name="Symbol zastępczy stopki 4"/>
          <p:cNvSpPr>
            <a:spLocks noGrp="1"/>
          </p:cNvSpPr>
          <p:nvPr>
            <p:ph type="ftr" sz="quarter" idx="11"/>
          </p:nvPr>
        </p:nvSpPr>
        <p:spPr/>
        <p:txBody>
          <a:bodyPr/>
          <a:lstStyle>
            <a:lvl1pPr>
              <a:defRPr/>
            </a:lvl1pPr>
          </a:lstStyle>
          <a:p>
            <a:pPr>
              <a:defRPr/>
            </a:pPr>
            <a:endParaRPr lang="pl-PL"/>
          </a:p>
        </p:txBody>
      </p:sp>
      <p:sp>
        <p:nvSpPr>
          <p:cNvPr id="6" name="Symbol zastępczy numeru slajdu 5"/>
          <p:cNvSpPr>
            <a:spLocks noGrp="1"/>
          </p:cNvSpPr>
          <p:nvPr>
            <p:ph type="sldNum" sz="quarter" idx="12"/>
          </p:nvPr>
        </p:nvSpPr>
        <p:spPr/>
        <p:txBody>
          <a:bodyPr/>
          <a:lstStyle>
            <a:lvl1pPr>
              <a:defRPr/>
            </a:lvl1pPr>
          </a:lstStyle>
          <a:p>
            <a:pPr>
              <a:defRPr/>
            </a:pPr>
            <a:fld id="{DDEF0092-B7F6-4688-8B87-C32E0E4A69A7}" type="slidenum">
              <a:rPr lang="pl-PL"/>
              <a:pPr>
                <a:defRPr/>
              </a:pPr>
              <a:t>‹#›</a:t>
            </a:fld>
            <a:endParaRPr lang="pl-P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722313" y="4406900"/>
            <a:ext cx="7772400" cy="1362075"/>
          </a:xfrm>
        </p:spPr>
        <p:txBody>
          <a:bodyPr anchor="t"/>
          <a:lstStyle>
            <a:lvl1pPr algn="l">
              <a:defRPr sz="4000" b="1" cap="all"/>
            </a:lvl1pPr>
          </a:lstStyle>
          <a:p>
            <a:r>
              <a:rPr lang="pl-PL"/>
              <a:t>Kliknij, aby edytować styl</a:t>
            </a:r>
          </a:p>
        </p:txBody>
      </p:sp>
      <p:sp>
        <p:nvSpPr>
          <p:cNvPr id="3" name="Symbol zastępczy tekst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Kliknij, aby edytować style wzorca tekstu</a:t>
            </a:r>
          </a:p>
        </p:txBody>
      </p:sp>
      <p:sp>
        <p:nvSpPr>
          <p:cNvPr id="4" name="Symbol zastępczy daty 3"/>
          <p:cNvSpPr>
            <a:spLocks noGrp="1"/>
          </p:cNvSpPr>
          <p:nvPr>
            <p:ph type="dt" sz="half" idx="10"/>
          </p:nvPr>
        </p:nvSpPr>
        <p:spPr/>
        <p:txBody>
          <a:bodyPr/>
          <a:lstStyle>
            <a:lvl1pPr>
              <a:defRPr/>
            </a:lvl1pPr>
          </a:lstStyle>
          <a:p>
            <a:pPr>
              <a:defRPr/>
            </a:pPr>
            <a:endParaRPr lang="pl-PL"/>
          </a:p>
        </p:txBody>
      </p:sp>
      <p:sp>
        <p:nvSpPr>
          <p:cNvPr id="5" name="Symbol zastępczy stopki 4"/>
          <p:cNvSpPr>
            <a:spLocks noGrp="1"/>
          </p:cNvSpPr>
          <p:nvPr>
            <p:ph type="ftr" sz="quarter" idx="11"/>
          </p:nvPr>
        </p:nvSpPr>
        <p:spPr/>
        <p:txBody>
          <a:bodyPr/>
          <a:lstStyle>
            <a:lvl1pPr>
              <a:defRPr/>
            </a:lvl1pPr>
          </a:lstStyle>
          <a:p>
            <a:pPr>
              <a:defRPr/>
            </a:pPr>
            <a:endParaRPr lang="pl-PL"/>
          </a:p>
        </p:txBody>
      </p:sp>
      <p:sp>
        <p:nvSpPr>
          <p:cNvPr id="6" name="Symbol zastępczy numeru slajdu 5"/>
          <p:cNvSpPr>
            <a:spLocks noGrp="1"/>
          </p:cNvSpPr>
          <p:nvPr>
            <p:ph type="sldNum" sz="quarter" idx="12"/>
          </p:nvPr>
        </p:nvSpPr>
        <p:spPr/>
        <p:txBody>
          <a:bodyPr/>
          <a:lstStyle>
            <a:lvl1pPr>
              <a:defRPr/>
            </a:lvl1pPr>
          </a:lstStyle>
          <a:p>
            <a:pPr>
              <a:defRPr/>
            </a:pPr>
            <a:fld id="{836BBDD1-CFB2-4E1F-B22D-45D9EF86D70B}" type="slidenum">
              <a:rPr lang="pl-PL"/>
              <a:pPr>
                <a:defRPr/>
              </a:pPr>
              <a:t>‹#›</a:t>
            </a:fld>
            <a:endParaRPr lang="pl-P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zawartośc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zawartośc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daty 3"/>
          <p:cNvSpPr>
            <a:spLocks noGrp="1"/>
          </p:cNvSpPr>
          <p:nvPr>
            <p:ph type="dt" sz="half" idx="10"/>
          </p:nvPr>
        </p:nvSpPr>
        <p:spPr/>
        <p:txBody>
          <a:bodyPr/>
          <a:lstStyle>
            <a:lvl1pPr>
              <a:defRPr/>
            </a:lvl1pPr>
          </a:lstStyle>
          <a:p>
            <a:pPr>
              <a:defRPr/>
            </a:pPr>
            <a:endParaRPr lang="pl-PL"/>
          </a:p>
        </p:txBody>
      </p:sp>
      <p:sp>
        <p:nvSpPr>
          <p:cNvPr id="6" name="Symbol zastępczy stopki 4"/>
          <p:cNvSpPr>
            <a:spLocks noGrp="1"/>
          </p:cNvSpPr>
          <p:nvPr>
            <p:ph type="ftr" sz="quarter" idx="11"/>
          </p:nvPr>
        </p:nvSpPr>
        <p:spPr/>
        <p:txBody>
          <a:bodyPr/>
          <a:lstStyle>
            <a:lvl1pPr>
              <a:defRPr/>
            </a:lvl1pPr>
          </a:lstStyle>
          <a:p>
            <a:pPr>
              <a:defRPr/>
            </a:pPr>
            <a:endParaRPr lang="pl-PL"/>
          </a:p>
        </p:txBody>
      </p:sp>
      <p:sp>
        <p:nvSpPr>
          <p:cNvPr id="7" name="Symbol zastępczy numeru slajdu 5"/>
          <p:cNvSpPr>
            <a:spLocks noGrp="1"/>
          </p:cNvSpPr>
          <p:nvPr>
            <p:ph type="sldNum" sz="quarter" idx="12"/>
          </p:nvPr>
        </p:nvSpPr>
        <p:spPr/>
        <p:txBody>
          <a:bodyPr/>
          <a:lstStyle>
            <a:lvl1pPr>
              <a:defRPr/>
            </a:lvl1pPr>
          </a:lstStyle>
          <a:p>
            <a:pPr>
              <a:defRPr/>
            </a:pPr>
            <a:fld id="{5D5D3ECC-5734-426F-A92D-A994AF673C11}" type="slidenum">
              <a:rPr lang="pl-PL"/>
              <a:pPr>
                <a:defRPr/>
              </a:pPr>
              <a:t>‹#›</a:t>
            </a:fld>
            <a:endParaRPr lang="pl-P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lvl1pPr>
              <a:defRPr/>
            </a:lvl1pPr>
          </a:lstStyle>
          <a:p>
            <a:r>
              <a:rPr lang="pl-PL"/>
              <a:t>Kliknij, aby edytować styl</a:t>
            </a:r>
          </a:p>
        </p:txBody>
      </p:sp>
      <p:sp>
        <p:nvSpPr>
          <p:cNvPr id="3" name="Symbol zastępczy tekst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4" name="Symbol zastępczy zawartośc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tekst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6" name="Symbol zastępczy zawartośc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7" name="Symbol zastępczy daty 3"/>
          <p:cNvSpPr>
            <a:spLocks noGrp="1"/>
          </p:cNvSpPr>
          <p:nvPr>
            <p:ph type="dt" sz="half" idx="10"/>
          </p:nvPr>
        </p:nvSpPr>
        <p:spPr/>
        <p:txBody>
          <a:bodyPr/>
          <a:lstStyle>
            <a:lvl1pPr>
              <a:defRPr/>
            </a:lvl1pPr>
          </a:lstStyle>
          <a:p>
            <a:pPr>
              <a:defRPr/>
            </a:pPr>
            <a:endParaRPr lang="pl-PL"/>
          </a:p>
        </p:txBody>
      </p:sp>
      <p:sp>
        <p:nvSpPr>
          <p:cNvPr id="8" name="Symbol zastępczy stopki 4"/>
          <p:cNvSpPr>
            <a:spLocks noGrp="1"/>
          </p:cNvSpPr>
          <p:nvPr>
            <p:ph type="ftr" sz="quarter" idx="11"/>
          </p:nvPr>
        </p:nvSpPr>
        <p:spPr/>
        <p:txBody>
          <a:bodyPr/>
          <a:lstStyle>
            <a:lvl1pPr>
              <a:defRPr/>
            </a:lvl1pPr>
          </a:lstStyle>
          <a:p>
            <a:pPr>
              <a:defRPr/>
            </a:pPr>
            <a:endParaRPr lang="pl-PL"/>
          </a:p>
        </p:txBody>
      </p:sp>
      <p:sp>
        <p:nvSpPr>
          <p:cNvPr id="9" name="Symbol zastępczy numeru slajdu 5"/>
          <p:cNvSpPr>
            <a:spLocks noGrp="1"/>
          </p:cNvSpPr>
          <p:nvPr>
            <p:ph type="sldNum" sz="quarter" idx="12"/>
          </p:nvPr>
        </p:nvSpPr>
        <p:spPr/>
        <p:txBody>
          <a:bodyPr/>
          <a:lstStyle>
            <a:lvl1pPr>
              <a:defRPr/>
            </a:lvl1pPr>
          </a:lstStyle>
          <a:p>
            <a:pPr>
              <a:defRPr/>
            </a:pPr>
            <a:fld id="{87632737-A7EE-4807-81FD-01652B6EAC26}" type="slidenum">
              <a:rPr lang="pl-PL"/>
              <a:pPr>
                <a:defRPr/>
              </a:pPr>
              <a:t>‹#›</a:t>
            </a:fld>
            <a:endParaRPr lang="pl-P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daty 3"/>
          <p:cNvSpPr>
            <a:spLocks noGrp="1"/>
          </p:cNvSpPr>
          <p:nvPr>
            <p:ph type="dt" sz="half" idx="10"/>
          </p:nvPr>
        </p:nvSpPr>
        <p:spPr/>
        <p:txBody>
          <a:bodyPr/>
          <a:lstStyle>
            <a:lvl1pPr>
              <a:defRPr/>
            </a:lvl1pPr>
          </a:lstStyle>
          <a:p>
            <a:pPr>
              <a:defRPr/>
            </a:pPr>
            <a:endParaRPr lang="pl-PL"/>
          </a:p>
        </p:txBody>
      </p:sp>
      <p:sp>
        <p:nvSpPr>
          <p:cNvPr id="4" name="Symbol zastępczy stopki 4"/>
          <p:cNvSpPr>
            <a:spLocks noGrp="1"/>
          </p:cNvSpPr>
          <p:nvPr>
            <p:ph type="ftr" sz="quarter" idx="11"/>
          </p:nvPr>
        </p:nvSpPr>
        <p:spPr/>
        <p:txBody>
          <a:bodyPr/>
          <a:lstStyle>
            <a:lvl1pPr>
              <a:defRPr/>
            </a:lvl1pPr>
          </a:lstStyle>
          <a:p>
            <a:pPr>
              <a:defRPr/>
            </a:pPr>
            <a:endParaRPr lang="pl-PL"/>
          </a:p>
        </p:txBody>
      </p:sp>
      <p:sp>
        <p:nvSpPr>
          <p:cNvPr id="5" name="Symbol zastępczy numeru slajdu 5"/>
          <p:cNvSpPr>
            <a:spLocks noGrp="1"/>
          </p:cNvSpPr>
          <p:nvPr>
            <p:ph type="sldNum" sz="quarter" idx="12"/>
          </p:nvPr>
        </p:nvSpPr>
        <p:spPr/>
        <p:txBody>
          <a:bodyPr/>
          <a:lstStyle>
            <a:lvl1pPr>
              <a:defRPr/>
            </a:lvl1pPr>
          </a:lstStyle>
          <a:p>
            <a:pPr>
              <a:defRPr/>
            </a:pPr>
            <a:fld id="{CD3115C1-A225-4C02-968E-C7AD7E5DD8EC}" type="slidenum">
              <a:rPr lang="pl-PL"/>
              <a:pPr>
                <a:defRPr/>
              </a:pPr>
              <a:t>‹#›</a:t>
            </a:fld>
            <a:endParaRPr lang="pl-P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3"/>
          <p:cNvSpPr>
            <a:spLocks noGrp="1"/>
          </p:cNvSpPr>
          <p:nvPr>
            <p:ph type="dt" sz="half" idx="10"/>
          </p:nvPr>
        </p:nvSpPr>
        <p:spPr/>
        <p:txBody>
          <a:bodyPr/>
          <a:lstStyle>
            <a:lvl1pPr>
              <a:defRPr/>
            </a:lvl1pPr>
          </a:lstStyle>
          <a:p>
            <a:pPr>
              <a:defRPr/>
            </a:pPr>
            <a:endParaRPr lang="pl-PL"/>
          </a:p>
        </p:txBody>
      </p:sp>
      <p:sp>
        <p:nvSpPr>
          <p:cNvPr id="3" name="Symbol zastępczy stopki 4"/>
          <p:cNvSpPr>
            <a:spLocks noGrp="1"/>
          </p:cNvSpPr>
          <p:nvPr>
            <p:ph type="ftr" sz="quarter" idx="11"/>
          </p:nvPr>
        </p:nvSpPr>
        <p:spPr/>
        <p:txBody>
          <a:bodyPr/>
          <a:lstStyle>
            <a:lvl1pPr>
              <a:defRPr/>
            </a:lvl1pPr>
          </a:lstStyle>
          <a:p>
            <a:pPr>
              <a:defRPr/>
            </a:pPr>
            <a:endParaRPr lang="pl-PL"/>
          </a:p>
        </p:txBody>
      </p:sp>
      <p:sp>
        <p:nvSpPr>
          <p:cNvPr id="4" name="Symbol zastępczy numeru slajdu 5"/>
          <p:cNvSpPr>
            <a:spLocks noGrp="1"/>
          </p:cNvSpPr>
          <p:nvPr>
            <p:ph type="sldNum" sz="quarter" idx="12"/>
          </p:nvPr>
        </p:nvSpPr>
        <p:spPr/>
        <p:txBody>
          <a:bodyPr/>
          <a:lstStyle>
            <a:lvl1pPr>
              <a:defRPr/>
            </a:lvl1pPr>
          </a:lstStyle>
          <a:p>
            <a:pPr>
              <a:defRPr/>
            </a:pPr>
            <a:fld id="{E7BB4E7F-43AB-499B-83D4-7373EF50E662}" type="slidenum">
              <a:rPr lang="pl-PL"/>
              <a:pPr>
                <a:defRPr/>
              </a:pPr>
              <a:t>‹#›</a:t>
            </a:fld>
            <a:endParaRPr lang="pl-P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457200" y="273050"/>
            <a:ext cx="3008313" cy="1162050"/>
          </a:xfrm>
        </p:spPr>
        <p:txBody>
          <a:bodyPr anchor="b"/>
          <a:lstStyle>
            <a:lvl1pPr algn="l">
              <a:defRPr sz="2000" b="1"/>
            </a:lvl1pPr>
          </a:lstStyle>
          <a:p>
            <a:r>
              <a:rPr lang="pl-PL"/>
              <a:t>Kliknij, aby edytować styl</a:t>
            </a:r>
          </a:p>
        </p:txBody>
      </p:sp>
      <p:sp>
        <p:nvSpPr>
          <p:cNvPr id="3" name="Symbol zastępczy zawartośc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tekst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5" name="Symbol zastępczy daty 3"/>
          <p:cNvSpPr>
            <a:spLocks noGrp="1"/>
          </p:cNvSpPr>
          <p:nvPr>
            <p:ph type="dt" sz="half" idx="10"/>
          </p:nvPr>
        </p:nvSpPr>
        <p:spPr/>
        <p:txBody>
          <a:bodyPr/>
          <a:lstStyle>
            <a:lvl1pPr>
              <a:defRPr/>
            </a:lvl1pPr>
          </a:lstStyle>
          <a:p>
            <a:pPr>
              <a:defRPr/>
            </a:pPr>
            <a:endParaRPr lang="pl-PL"/>
          </a:p>
        </p:txBody>
      </p:sp>
      <p:sp>
        <p:nvSpPr>
          <p:cNvPr id="6" name="Symbol zastępczy stopki 4"/>
          <p:cNvSpPr>
            <a:spLocks noGrp="1"/>
          </p:cNvSpPr>
          <p:nvPr>
            <p:ph type="ftr" sz="quarter" idx="11"/>
          </p:nvPr>
        </p:nvSpPr>
        <p:spPr/>
        <p:txBody>
          <a:bodyPr/>
          <a:lstStyle>
            <a:lvl1pPr>
              <a:defRPr/>
            </a:lvl1pPr>
          </a:lstStyle>
          <a:p>
            <a:pPr>
              <a:defRPr/>
            </a:pPr>
            <a:endParaRPr lang="pl-PL"/>
          </a:p>
        </p:txBody>
      </p:sp>
      <p:sp>
        <p:nvSpPr>
          <p:cNvPr id="7" name="Symbol zastępczy numeru slajdu 5"/>
          <p:cNvSpPr>
            <a:spLocks noGrp="1"/>
          </p:cNvSpPr>
          <p:nvPr>
            <p:ph type="sldNum" sz="quarter" idx="12"/>
          </p:nvPr>
        </p:nvSpPr>
        <p:spPr/>
        <p:txBody>
          <a:bodyPr/>
          <a:lstStyle>
            <a:lvl1pPr>
              <a:defRPr/>
            </a:lvl1pPr>
          </a:lstStyle>
          <a:p>
            <a:pPr>
              <a:defRPr/>
            </a:pPr>
            <a:fld id="{5DCBBFAE-90E4-48D8-8EB0-110C6AD0A53D}" type="slidenum">
              <a:rPr lang="pl-PL"/>
              <a:pPr>
                <a:defRPr/>
              </a:pPr>
              <a:t>‹#›</a:t>
            </a:fld>
            <a:endParaRPr lang="pl-P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1792288" y="4800600"/>
            <a:ext cx="5486400" cy="566738"/>
          </a:xfrm>
        </p:spPr>
        <p:txBody>
          <a:bodyPr anchor="b"/>
          <a:lstStyle>
            <a:lvl1pPr algn="l">
              <a:defRPr sz="2000" b="1"/>
            </a:lvl1pPr>
          </a:lstStyle>
          <a:p>
            <a:r>
              <a:rPr lang="pl-PL"/>
              <a:t>Kliknij, aby edytować styl</a:t>
            </a:r>
          </a:p>
        </p:txBody>
      </p:sp>
      <p:sp>
        <p:nvSpPr>
          <p:cNvPr id="3" name="Symbol zastępczy obrazu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pl-PL" noProof="0"/>
          </a:p>
        </p:txBody>
      </p:sp>
      <p:sp>
        <p:nvSpPr>
          <p:cNvPr id="4" name="Symbol zastępczy tekst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5" name="Symbol zastępczy daty 3"/>
          <p:cNvSpPr>
            <a:spLocks noGrp="1"/>
          </p:cNvSpPr>
          <p:nvPr>
            <p:ph type="dt" sz="half" idx="10"/>
          </p:nvPr>
        </p:nvSpPr>
        <p:spPr/>
        <p:txBody>
          <a:bodyPr/>
          <a:lstStyle>
            <a:lvl1pPr>
              <a:defRPr/>
            </a:lvl1pPr>
          </a:lstStyle>
          <a:p>
            <a:pPr>
              <a:defRPr/>
            </a:pPr>
            <a:endParaRPr lang="pl-PL"/>
          </a:p>
        </p:txBody>
      </p:sp>
      <p:sp>
        <p:nvSpPr>
          <p:cNvPr id="6" name="Symbol zastępczy stopki 4"/>
          <p:cNvSpPr>
            <a:spLocks noGrp="1"/>
          </p:cNvSpPr>
          <p:nvPr>
            <p:ph type="ftr" sz="quarter" idx="11"/>
          </p:nvPr>
        </p:nvSpPr>
        <p:spPr/>
        <p:txBody>
          <a:bodyPr/>
          <a:lstStyle>
            <a:lvl1pPr>
              <a:defRPr/>
            </a:lvl1pPr>
          </a:lstStyle>
          <a:p>
            <a:pPr>
              <a:defRPr/>
            </a:pPr>
            <a:endParaRPr lang="pl-PL"/>
          </a:p>
        </p:txBody>
      </p:sp>
      <p:sp>
        <p:nvSpPr>
          <p:cNvPr id="7" name="Symbol zastępczy numeru slajdu 5"/>
          <p:cNvSpPr>
            <a:spLocks noGrp="1"/>
          </p:cNvSpPr>
          <p:nvPr>
            <p:ph type="sldNum" sz="quarter" idx="12"/>
          </p:nvPr>
        </p:nvSpPr>
        <p:spPr/>
        <p:txBody>
          <a:bodyPr/>
          <a:lstStyle>
            <a:lvl1pPr>
              <a:defRPr/>
            </a:lvl1pPr>
          </a:lstStyle>
          <a:p>
            <a:pPr>
              <a:defRPr/>
            </a:pPr>
            <a:fld id="{EDF518A4-E192-424A-B6A9-D2CE55A72559}" type="slidenum">
              <a:rPr lang="pl-PL"/>
              <a:pPr>
                <a:defRPr/>
              </a:pPr>
              <a:t>‹#›</a:t>
            </a:fld>
            <a:endParaRPr lang="pl-P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Symbol zastępczy tytułu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pl-PL"/>
              <a:t>Kliknij, aby edytować styl</a:t>
            </a:r>
          </a:p>
        </p:txBody>
      </p:sp>
      <p:sp>
        <p:nvSpPr>
          <p:cNvPr id="1027" name="Symbol zastępczy tekstu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pl-PL"/>
          </a:p>
        </p:txBody>
      </p:sp>
      <p:sp>
        <p:nvSpPr>
          <p:cNvPr id="5" name="Symbol zastępczy stopki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pl-PL"/>
          </a:p>
        </p:txBody>
      </p:sp>
      <p:sp>
        <p:nvSpPr>
          <p:cNvPr id="6" name="Symbol zastępczy numeru slajd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smtClean="0">
                <a:solidFill>
                  <a:schemeClr val="tx1">
                    <a:tint val="75000"/>
                  </a:schemeClr>
                </a:solidFill>
              </a:defRPr>
            </a:lvl1pPr>
          </a:lstStyle>
          <a:p>
            <a:pPr>
              <a:defRPr/>
            </a:pPr>
            <a:fld id="{76933657-2D8B-43BF-925F-B694FA3209EB}" type="slidenum">
              <a:rPr lang="pl-PL"/>
              <a:pPr>
                <a:defRPr/>
              </a:pPr>
              <a:t>‹#›</a:t>
            </a:fld>
            <a:endParaRPr lang="pl-PL"/>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Arial" charset="0"/>
        </a:defRPr>
      </a:lvl2pPr>
      <a:lvl3pPr algn="ctr" rtl="0" fontAlgn="base">
        <a:spcBef>
          <a:spcPct val="0"/>
        </a:spcBef>
        <a:spcAft>
          <a:spcPct val="0"/>
        </a:spcAft>
        <a:defRPr sz="4400">
          <a:solidFill>
            <a:schemeClr val="tx1"/>
          </a:solidFill>
          <a:latin typeface="Arial" charset="0"/>
        </a:defRPr>
      </a:lvl3pPr>
      <a:lvl4pPr algn="ctr" rtl="0" fontAlgn="base">
        <a:spcBef>
          <a:spcPct val="0"/>
        </a:spcBef>
        <a:spcAft>
          <a:spcPct val="0"/>
        </a:spcAft>
        <a:defRPr sz="4400">
          <a:solidFill>
            <a:schemeClr val="tx1"/>
          </a:solidFill>
          <a:latin typeface="Arial" charset="0"/>
        </a:defRPr>
      </a:lvl4pPr>
      <a:lvl5pPr algn="ctr" rtl="0" fontAlgn="base">
        <a:spcBef>
          <a:spcPct val="0"/>
        </a:spcBef>
        <a:spcAft>
          <a:spcPct val="0"/>
        </a:spcAft>
        <a:defRPr sz="4400">
          <a:solidFill>
            <a:schemeClr val="tx1"/>
          </a:solidFill>
          <a:latin typeface="Arial" charset="0"/>
        </a:defRPr>
      </a:lvl5pPr>
      <a:lvl6pPr marL="457200" algn="ctr" rtl="0" fontAlgn="base">
        <a:spcBef>
          <a:spcPct val="0"/>
        </a:spcBef>
        <a:spcAft>
          <a:spcPct val="0"/>
        </a:spcAft>
        <a:defRPr sz="4400">
          <a:solidFill>
            <a:schemeClr val="tx1"/>
          </a:solidFill>
          <a:latin typeface="Arial" charset="0"/>
        </a:defRPr>
      </a:lvl6pPr>
      <a:lvl7pPr marL="914400" algn="ctr" rtl="0" fontAlgn="base">
        <a:spcBef>
          <a:spcPct val="0"/>
        </a:spcBef>
        <a:spcAft>
          <a:spcPct val="0"/>
        </a:spcAft>
        <a:defRPr sz="4400">
          <a:solidFill>
            <a:schemeClr val="tx1"/>
          </a:solidFill>
          <a:latin typeface="Arial" charset="0"/>
        </a:defRPr>
      </a:lvl7pPr>
      <a:lvl8pPr marL="1371600" algn="ctr" rtl="0" fontAlgn="base">
        <a:spcBef>
          <a:spcPct val="0"/>
        </a:spcBef>
        <a:spcAft>
          <a:spcPct val="0"/>
        </a:spcAft>
        <a:defRPr sz="4400">
          <a:solidFill>
            <a:schemeClr val="tx1"/>
          </a:solidFill>
          <a:latin typeface="Arial" charset="0"/>
        </a:defRPr>
      </a:lvl8pPr>
      <a:lvl9pPr marL="1828800" algn="ctr" rtl="0" fontAlgn="base">
        <a:spcBef>
          <a:spcPct val="0"/>
        </a:spcBef>
        <a:spcAft>
          <a:spcPct val="0"/>
        </a:spcAft>
        <a:defRPr sz="4400">
          <a:solidFill>
            <a:schemeClr val="tx1"/>
          </a:solidFill>
          <a:latin typeface="Arial"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10.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hyperlink" Target="https://numpy.org/doc/stable/reference/routines.sort.html" TargetMode="External"/><Relationship Id="rId3" Type="http://schemas.openxmlformats.org/officeDocument/2006/relationships/hyperlink" Target="https://numpy.org/doc/stable/reference/routines.emath.html" TargetMode="External"/><Relationship Id="rId7" Type="http://schemas.openxmlformats.org/officeDocument/2006/relationships/hyperlink" Target="https://numpy.org/doc/stable/reference/random/index.html" TargetMode="External"/><Relationship Id="rId2" Type="http://schemas.openxmlformats.org/officeDocument/2006/relationships/hyperlink" Target="https://numpy.org/doc/stable/reference/index.html" TargetMode="External"/><Relationship Id="rId1" Type="http://schemas.openxmlformats.org/officeDocument/2006/relationships/slideLayout" Target="../slideLayouts/slideLayout2.xml"/><Relationship Id="rId6" Type="http://schemas.openxmlformats.org/officeDocument/2006/relationships/hyperlink" Target="https://numpy.org/doc/stable/reference/routines.polynomials.html" TargetMode="External"/><Relationship Id="rId5" Type="http://schemas.openxmlformats.org/officeDocument/2006/relationships/hyperlink" Target="https://numpy.org/doc/stable/reference/routines.linalg.html" TargetMode="External"/><Relationship Id="rId4" Type="http://schemas.openxmlformats.org/officeDocument/2006/relationships/hyperlink" Target="https://numpy.org/doc/stable/reference/routines.fft.html"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Tytuł 1"/>
          <p:cNvSpPr>
            <a:spLocks noGrp="1"/>
          </p:cNvSpPr>
          <p:nvPr>
            <p:ph type="ctrTitle"/>
          </p:nvPr>
        </p:nvSpPr>
        <p:spPr>
          <a:xfrm>
            <a:off x="611188" y="1412777"/>
            <a:ext cx="7772400" cy="2088231"/>
          </a:xfrm>
        </p:spPr>
        <p:txBody>
          <a:bodyPr/>
          <a:lstStyle/>
          <a:p>
            <a:r>
              <a:rPr lang="pl-PL" sz="4000" b="1" dirty="0">
                <a:solidFill>
                  <a:srgbClr val="C00000"/>
                </a:solidFill>
                <a:latin typeface="Times New Roman" pitchFamily="18" charset="0"/>
                <a:cs typeface="Times New Roman" pitchFamily="18" charset="0"/>
              </a:rPr>
              <a:t>Języki programowania – </a:t>
            </a:r>
            <a:r>
              <a:rPr lang="pl-PL" sz="4000" b="1" dirty="0" err="1">
                <a:solidFill>
                  <a:srgbClr val="C00000"/>
                </a:solidFill>
                <a:latin typeface="Times New Roman" pitchFamily="18" charset="0"/>
                <a:cs typeface="Times New Roman" pitchFamily="18" charset="0"/>
              </a:rPr>
              <a:t>Python</a:t>
            </a:r>
            <a:br>
              <a:rPr lang="pl-PL" sz="4000" b="1" dirty="0">
                <a:solidFill>
                  <a:srgbClr val="C00000"/>
                </a:solidFill>
                <a:latin typeface="Times New Roman" pitchFamily="18" charset="0"/>
                <a:cs typeface="Times New Roman" pitchFamily="18" charset="0"/>
              </a:rPr>
            </a:br>
            <a:r>
              <a:rPr lang="pl-PL" sz="3600" b="1" dirty="0">
                <a:solidFill>
                  <a:srgbClr val="C00000"/>
                </a:solidFill>
                <a:latin typeface="Times New Roman" pitchFamily="18" charset="0"/>
                <a:cs typeface="Times New Roman" pitchFamily="18" charset="0"/>
              </a:rPr>
              <a:t>Przetwarzanie tablic</a:t>
            </a:r>
            <a:br>
              <a:rPr lang="pl-PL" sz="3600" b="1" dirty="0">
                <a:solidFill>
                  <a:srgbClr val="C00000"/>
                </a:solidFill>
                <a:latin typeface="Times New Roman" pitchFamily="18" charset="0"/>
                <a:cs typeface="Times New Roman" pitchFamily="18" charset="0"/>
              </a:rPr>
            </a:br>
            <a:r>
              <a:rPr lang="pl-PL" sz="3600" b="1" dirty="0" err="1">
                <a:solidFill>
                  <a:srgbClr val="C00000"/>
                </a:solidFill>
                <a:latin typeface="Times New Roman" pitchFamily="18" charset="0"/>
                <a:cs typeface="Times New Roman" pitchFamily="18" charset="0"/>
              </a:rPr>
              <a:t>NumPy</a:t>
            </a:r>
            <a:endParaRPr lang="pl-PL" sz="3600" b="1" dirty="0">
              <a:solidFill>
                <a:srgbClr val="0000FF"/>
              </a:solidFill>
              <a:latin typeface="Times New Roman" pitchFamily="18" charset="0"/>
              <a:cs typeface="Times New Roman" pitchFamily="18" charset="0"/>
            </a:endParaRPr>
          </a:p>
        </p:txBody>
      </p:sp>
      <p:sp>
        <p:nvSpPr>
          <p:cNvPr id="3075" name="Rectangle 3"/>
          <p:cNvSpPr>
            <a:spLocks noGrp="1" noChangeArrowheads="1"/>
          </p:cNvSpPr>
          <p:nvPr>
            <p:ph type="subTitle" idx="1"/>
          </p:nvPr>
        </p:nvSpPr>
        <p:spPr>
          <a:xfrm>
            <a:off x="125413" y="4437063"/>
            <a:ext cx="8839200" cy="1935162"/>
          </a:xfrm>
        </p:spPr>
        <p:txBody>
          <a:bodyPr rtlCol="0">
            <a:normAutofit/>
          </a:bodyPr>
          <a:lstStyle/>
          <a:p>
            <a:pPr fontAlgn="auto">
              <a:spcAft>
                <a:spcPts val="0"/>
              </a:spcAft>
              <a:buFont typeface="Arial" pitchFamily="34" charset="0"/>
              <a:buNone/>
              <a:defRPr/>
            </a:pPr>
            <a:r>
              <a:rPr lang="pl-PL" altLang="en-US" sz="2000" dirty="0">
                <a:solidFill>
                  <a:srgbClr val="000000"/>
                </a:solidFill>
                <a:cs typeface="Times New Roman" pitchFamily="18" charset="0"/>
              </a:rPr>
              <a:t>Marzena Nowakowska </a:t>
            </a:r>
          </a:p>
          <a:p>
            <a:pPr fontAlgn="auto">
              <a:spcAft>
                <a:spcPts val="0"/>
              </a:spcAft>
              <a:buFont typeface="Arial" pitchFamily="34" charset="0"/>
              <a:buNone/>
              <a:defRPr/>
            </a:pPr>
            <a:r>
              <a:rPr lang="pl-PL" altLang="en-US" sz="2000" dirty="0">
                <a:solidFill>
                  <a:srgbClr val="000000"/>
                </a:solidFill>
                <a:cs typeface="Times New Roman" pitchFamily="18" charset="0"/>
              </a:rPr>
              <a:t>Wydział Zarządzania i Modelowania Komputerowego </a:t>
            </a:r>
            <a:br>
              <a:rPr lang="pl-PL" altLang="en-US" sz="2000" dirty="0">
                <a:solidFill>
                  <a:srgbClr val="000000"/>
                </a:solidFill>
                <a:cs typeface="Times New Roman" pitchFamily="18" charset="0"/>
              </a:rPr>
            </a:br>
            <a:r>
              <a:rPr lang="pl-PL" altLang="en-US" sz="2000" dirty="0">
                <a:solidFill>
                  <a:srgbClr val="000000"/>
                </a:solidFill>
                <a:cs typeface="Times New Roman" pitchFamily="18" charset="0"/>
              </a:rPr>
              <a:t>Politechnika Świętokrzyska</a:t>
            </a:r>
          </a:p>
          <a:p>
            <a:pPr fontAlgn="auto">
              <a:spcAft>
                <a:spcPts val="0"/>
              </a:spcAft>
              <a:buFont typeface="Arial" pitchFamily="34" charset="0"/>
              <a:buNone/>
              <a:defRPr/>
            </a:pPr>
            <a:r>
              <a:rPr lang="pl-PL" altLang="en-US" sz="2000" dirty="0">
                <a:solidFill>
                  <a:srgbClr val="000000"/>
                </a:solidFill>
                <a:cs typeface="Times New Roman" pitchFamily="18" charset="0"/>
              </a:rPr>
              <a:t>Budynek C, p. 3.21</a:t>
            </a:r>
          </a:p>
          <a:p>
            <a:pPr fontAlgn="auto">
              <a:spcAft>
                <a:spcPts val="0"/>
              </a:spcAft>
              <a:buFont typeface="Arial" pitchFamily="34" charset="0"/>
              <a:buNone/>
              <a:defRPr/>
            </a:pPr>
            <a:r>
              <a:rPr lang="pl-PL" altLang="en-US" sz="2000" dirty="0" err="1">
                <a:solidFill>
                  <a:srgbClr val="000000"/>
                </a:solidFill>
                <a:cs typeface="Times New Roman" pitchFamily="18" charset="0"/>
              </a:rPr>
              <a:t>spimn@tu.kielce.pl</a:t>
            </a:r>
            <a:endParaRPr lang="pl-PL" altLang="en-US" sz="2000" dirty="0">
              <a:solidFill>
                <a:srgbClr val="000000"/>
              </a:solidFill>
              <a:cs typeface="Times New Roman" pitchFamily="18" charset="0"/>
            </a:endParaRPr>
          </a:p>
          <a:p>
            <a:pPr fontAlgn="auto">
              <a:spcAft>
                <a:spcPts val="0"/>
              </a:spcAft>
              <a:buFont typeface="Arial" pitchFamily="34" charset="0"/>
              <a:buNone/>
              <a:defRPr/>
            </a:pPr>
            <a:endParaRPr lang="pl-PL" sz="2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0" y="115888"/>
            <a:ext cx="9144000" cy="432792"/>
          </a:xfrm>
        </p:spPr>
        <p:txBody>
          <a:bodyPr rtlCol="0">
            <a:normAutofit fontScale="90000"/>
          </a:bodyPr>
          <a:lstStyle/>
          <a:p>
            <a:pPr fontAlgn="auto">
              <a:spcAft>
                <a:spcPts val="0"/>
              </a:spcAft>
              <a:defRPr/>
            </a:pPr>
            <a:r>
              <a:rPr lang="pl-PL" sz="3600" b="1" dirty="0">
                <a:solidFill>
                  <a:srgbClr val="CC0000"/>
                </a:solidFill>
                <a:latin typeface="+mn-lt"/>
              </a:rPr>
              <a:t>Biblioteka </a:t>
            </a:r>
            <a:r>
              <a:rPr lang="pl-PL" sz="3600" b="1" dirty="0" err="1">
                <a:solidFill>
                  <a:srgbClr val="CC0000"/>
                </a:solidFill>
                <a:latin typeface="+mn-lt"/>
              </a:rPr>
              <a:t>NumPy</a:t>
            </a:r>
            <a:endParaRPr lang="pl-PL" sz="3600" b="1" dirty="0">
              <a:solidFill>
                <a:srgbClr val="CC0000"/>
              </a:solidFill>
              <a:latin typeface="+mn-lt"/>
            </a:endParaRPr>
          </a:p>
        </p:txBody>
      </p:sp>
      <p:sp>
        <p:nvSpPr>
          <p:cNvPr id="4099" name="Rectangle 3"/>
          <p:cNvSpPr>
            <a:spLocks noGrp="1" noChangeArrowheads="1"/>
          </p:cNvSpPr>
          <p:nvPr>
            <p:ph idx="1"/>
          </p:nvPr>
        </p:nvSpPr>
        <p:spPr>
          <a:xfrm>
            <a:off x="539552" y="764704"/>
            <a:ext cx="8497887" cy="5616624"/>
          </a:xfrm>
        </p:spPr>
        <p:txBody>
          <a:bodyPr rtlCol="0">
            <a:normAutofit/>
          </a:bodyPr>
          <a:lstStyle/>
          <a:p>
            <a:pPr marL="0" indent="0">
              <a:buNone/>
            </a:pPr>
            <a:r>
              <a:rPr lang="pl-PL" sz="2000" b="1" dirty="0" err="1">
                <a:latin typeface="Calibri" panose="020F0502020204030204" pitchFamily="34" charset="0"/>
                <a:cs typeface="Calibri" panose="020F0502020204030204" pitchFamily="34" charset="0"/>
              </a:rPr>
              <a:t>NumPy</a:t>
            </a:r>
            <a:r>
              <a:rPr lang="pl-PL" sz="2000" dirty="0">
                <a:latin typeface="Calibri" panose="020F0502020204030204" pitchFamily="34" charset="0"/>
                <a:cs typeface="Calibri" panose="020F0502020204030204" pitchFamily="34" charset="0"/>
              </a:rPr>
              <a:t> to biblioteka dla języka programowania </a:t>
            </a:r>
            <a:r>
              <a:rPr lang="pl-PL" sz="2000" dirty="0" err="1">
                <a:latin typeface="Calibri" panose="020F0502020204030204" pitchFamily="34" charset="0"/>
                <a:cs typeface="Calibri" panose="020F0502020204030204" pitchFamily="34" charset="0"/>
              </a:rPr>
              <a:t>Python</a:t>
            </a:r>
            <a:r>
              <a:rPr lang="pl-PL" sz="2000" dirty="0">
                <a:latin typeface="Calibri" panose="020F0502020204030204" pitchFamily="34" charset="0"/>
                <a:cs typeface="Calibri" panose="020F0502020204030204" pitchFamily="34" charset="0"/>
              </a:rPr>
              <a:t>, dodająca obsługę dużych, wielowymiarowych tablic i macierzowych struktur danych. Należy bibliotekę zaimportować, aby móc korzystać z jej zasobów:</a:t>
            </a:r>
          </a:p>
          <a:p>
            <a:pPr marL="539750" indent="0">
              <a:buNone/>
            </a:pPr>
            <a:r>
              <a:rPr lang="pl-PL" sz="2000" i="1" dirty="0">
                <a:solidFill>
                  <a:srgbClr val="0000FF"/>
                </a:solidFill>
                <a:latin typeface="Calibri" panose="020F0502020204030204" pitchFamily="34" charset="0"/>
                <a:cs typeface="Calibri" panose="020F0502020204030204" pitchFamily="34" charset="0"/>
              </a:rPr>
              <a:t>import </a:t>
            </a:r>
            <a:r>
              <a:rPr lang="pl-PL" sz="2000" i="1" dirty="0" err="1">
                <a:solidFill>
                  <a:srgbClr val="0000FF"/>
                </a:solidFill>
                <a:latin typeface="Calibri" panose="020F0502020204030204" pitchFamily="34" charset="0"/>
                <a:cs typeface="Calibri" panose="020F0502020204030204" pitchFamily="34" charset="0"/>
              </a:rPr>
              <a:t>numpy</a:t>
            </a:r>
            <a:r>
              <a:rPr lang="pl-PL" sz="2000" i="1" dirty="0">
                <a:solidFill>
                  <a:srgbClr val="0000FF"/>
                </a:solidFill>
                <a:latin typeface="Calibri" panose="020F0502020204030204" pitchFamily="34" charset="0"/>
                <a:cs typeface="Calibri" panose="020F0502020204030204" pitchFamily="34" charset="0"/>
              </a:rPr>
              <a:t> 	# rzadsze, odwołanie: </a:t>
            </a:r>
            <a:r>
              <a:rPr lang="pl-PL" sz="2000" i="1" dirty="0" err="1">
                <a:solidFill>
                  <a:srgbClr val="0000FF"/>
                </a:solidFill>
                <a:latin typeface="Calibri" panose="020F0502020204030204" pitchFamily="34" charset="0"/>
                <a:cs typeface="Calibri" panose="020F0502020204030204" pitchFamily="34" charset="0"/>
              </a:rPr>
              <a:t>numpy.funkcja</a:t>
            </a:r>
            <a:r>
              <a:rPr lang="pl-PL" sz="2000" i="1" dirty="0">
                <a:solidFill>
                  <a:srgbClr val="0000FF"/>
                </a:solidFill>
                <a:latin typeface="Calibri" panose="020F0502020204030204" pitchFamily="34" charset="0"/>
                <a:cs typeface="Calibri" panose="020F0502020204030204" pitchFamily="34" charset="0"/>
              </a:rPr>
              <a:t>()</a:t>
            </a:r>
            <a:endParaRPr lang="en-US" sz="2000" dirty="0">
              <a:solidFill>
                <a:srgbClr val="0000FF"/>
              </a:solidFill>
              <a:latin typeface="Calibri" panose="020F0502020204030204" pitchFamily="34" charset="0"/>
              <a:cs typeface="Calibri" panose="020F0502020204030204" pitchFamily="34" charset="0"/>
            </a:endParaRPr>
          </a:p>
          <a:p>
            <a:pPr marL="0" indent="0">
              <a:buNone/>
            </a:pPr>
            <a:r>
              <a:rPr lang="pl-PL" sz="2000" dirty="0">
                <a:latin typeface="Calibri" panose="020F0502020204030204" pitchFamily="34" charset="0"/>
                <a:cs typeface="Calibri" panose="020F0502020204030204" pitchFamily="34" charset="0"/>
              </a:rPr>
              <a:t>albo</a:t>
            </a:r>
          </a:p>
          <a:p>
            <a:pPr marL="539750" indent="0">
              <a:buNone/>
            </a:pPr>
            <a:r>
              <a:rPr lang="pl-PL" sz="2000" i="1" dirty="0">
                <a:solidFill>
                  <a:srgbClr val="0000FF"/>
                </a:solidFill>
                <a:latin typeface="Calibri" panose="020F0502020204030204" pitchFamily="34" charset="0"/>
                <a:cs typeface="Calibri" panose="020F0502020204030204" pitchFamily="34" charset="0"/>
              </a:rPr>
              <a:t>import </a:t>
            </a:r>
            <a:r>
              <a:rPr lang="pl-PL" sz="2000" i="1" dirty="0" err="1">
                <a:solidFill>
                  <a:srgbClr val="0000FF"/>
                </a:solidFill>
                <a:latin typeface="Calibri" panose="020F0502020204030204" pitchFamily="34" charset="0"/>
                <a:cs typeface="Calibri" panose="020F0502020204030204" pitchFamily="34" charset="0"/>
              </a:rPr>
              <a:t>numpy</a:t>
            </a:r>
            <a:r>
              <a:rPr lang="pl-PL" sz="2000" i="1" dirty="0">
                <a:solidFill>
                  <a:srgbClr val="0000FF"/>
                </a:solidFill>
                <a:latin typeface="Calibri" panose="020F0502020204030204" pitchFamily="34" charset="0"/>
                <a:cs typeface="Calibri" panose="020F0502020204030204" pitchFamily="34" charset="0"/>
              </a:rPr>
              <a:t> as </a:t>
            </a:r>
            <a:r>
              <a:rPr lang="pl-PL" sz="2000" i="1" dirty="0" err="1">
                <a:solidFill>
                  <a:srgbClr val="0000FF"/>
                </a:solidFill>
                <a:latin typeface="Calibri" panose="020F0502020204030204" pitchFamily="34" charset="0"/>
                <a:cs typeface="Calibri" panose="020F0502020204030204" pitchFamily="34" charset="0"/>
              </a:rPr>
              <a:t>np</a:t>
            </a:r>
            <a:r>
              <a:rPr lang="pl-PL" sz="2000" i="1" dirty="0">
                <a:solidFill>
                  <a:srgbClr val="0000FF"/>
                </a:solidFill>
                <a:latin typeface="Calibri" panose="020F0502020204030204" pitchFamily="34" charset="0"/>
                <a:cs typeface="Calibri" panose="020F0502020204030204" pitchFamily="34" charset="0"/>
              </a:rPr>
              <a:t>	# częstsze, odwołanie: </a:t>
            </a:r>
            <a:r>
              <a:rPr lang="pl-PL" sz="2000" i="1" dirty="0" err="1">
                <a:solidFill>
                  <a:srgbClr val="0000FF"/>
                </a:solidFill>
                <a:latin typeface="Calibri" panose="020F0502020204030204" pitchFamily="34" charset="0"/>
                <a:cs typeface="Calibri" panose="020F0502020204030204" pitchFamily="34" charset="0"/>
              </a:rPr>
              <a:t>np.funkcja</a:t>
            </a:r>
            <a:r>
              <a:rPr lang="pl-PL" sz="2000" i="1" dirty="0">
                <a:solidFill>
                  <a:srgbClr val="0000FF"/>
                </a:solidFill>
                <a:latin typeface="Calibri" panose="020F0502020204030204" pitchFamily="34" charset="0"/>
                <a:cs typeface="Calibri" panose="020F0502020204030204" pitchFamily="34" charset="0"/>
              </a:rPr>
              <a:t>()</a:t>
            </a:r>
            <a:endParaRPr lang="en-US" sz="2000" i="1" dirty="0">
              <a:solidFill>
                <a:srgbClr val="0000FF"/>
              </a:solidFill>
              <a:latin typeface="Calibri" panose="020F0502020204030204" pitchFamily="34" charset="0"/>
              <a:cs typeface="Calibri" panose="020F0502020204030204" pitchFamily="34" charset="0"/>
            </a:endParaRPr>
          </a:p>
          <a:p>
            <a:pPr marL="0" indent="0">
              <a:buNone/>
            </a:pPr>
            <a:endParaRPr lang="pl-PL" sz="2000" dirty="0">
              <a:latin typeface="Calibri" panose="020F0502020204030204" pitchFamily="34" charset="0"/>
              <a:cs typeface="Calibri" panose="020F0502020204030204" pitchFamily="34" charset="0"/>
            </a:endParaRPr>
          </a:p>
          <a:p>
            <a:pPr marL="0" indent="0">
              <a:buNone/>
            </a:pPr>
            <a:r>
              <a:rPr lang="pl-PL" sz="2000" dirty="0" err="1">
                <a:latin typeface="Calibri" panose="020F0502020204030204" pitchFamily="34" charset="0"/>
                <a:cs typeface="Calibri" panose="020F0502020204030204" pitchFamily="34" charset="0"/>
              </a:rPr>
              <a:t>NumPy</a:t>
            </a:r>
            <a:r>
              <a:rPr lang="pl-PL" sz="2000" dirty="0">
                <a:latin typeface="Calibri" panose="020F0502020204030204" pitchFamily="34" charset="0"/>
                <a:cs typeface="Calibri" panose="020F0502020204030204" pitchFamily="34" charset="0"/>
              </a:rPr>
              <a:t> zapewnia </a:t>
            </a:r>
            <a:r>
              <a:rPr lang="pl-PL" sz="2000" i="1" dirty="0">
                <a:latin typeface="Calibri" panose="020F0502020204030204" pitchFamily="34" charset="0"/>
                <a:cs typeface="Calibri" panose="020F0502020204030204" pitchFamily="34" charset="0"/>
              </a:rPr>
              <a:t>N</a:t>
            </a:r>
            <a:r>
              <a:rPr lang="pl-PL" sz="2000" dirty="0">
                <a:latin typeface="Calibri" panose="020F0502020204030204" pitchFamily="34" charset="0"/>
                <a:cs typeface="Calibri" panose="020F0502020204030204" pitchFamily="34" charset="0"/>
              </a:rPr>
              <a:t>-wymiarowy typ tablicy, </a:t>
            </a:r>
            <a:r>
              <a:rPr lang="pl-PL" sz="2000" b="1" i="1" dirty="0" err="1">
                <a:solidFill>
                  <a:srgbClr val="0000FF"/>
                </a:solidFill>
                <a:latin typeface="Calibri" panose="020F0502020204030204" pitchFamily="34" charset="0"/>
                <a:cs typeface="Calibri" panose="020F0502020204030204" pitchFamily="34" charset="0"/>
              </a:rPr>
              <a:t>ndarray</a:t>
            </a:r>
            <a:r>
              <a:rPr lang="pl-PL" sz="2000" dirty="0">
                <a:latin typeface="Calibri" panose="020F0502020204030204" pitchFamily="34" charset="0"/>
                <a:cs typeface="Calibri" panose="020F0502020204030204" pitchFamily="34" charset="0"/>
              </a:rPr>
              <a:t>, który opisuje zbiór „elementów” tego samego typu. Pozycje mogą być indeksowane za pomocą np. liczb całkowitych. Odpowiednikiem tablic może być lista list w </a:t>
            </a:r>
            <a:r>
              <a:rPr lang="pl-PL" sz="2000" dirty="0" err="1">
                <a:latin typeface="Calibri" panose="020F0502020204030204" pitchFamily="34" charset="0"/>
                <a:cs typeface="Calibri" panose="020F0502020204030204" pitchFamily="34" charset="0"/>
              </a:rPr>
              <a:t>Pythonie</a:t>
            </a:r>
            <a:r>
              <a:rPr lang="pl-PL" sz="2000" dirty="0">
                <a:latin typeface="Calibri" panose="020F0502020204030204" pitchFamily="34" charset="0"/>
                <a:cs typeface="Calibri" panose="020F0502020204030204" pitchFamily="34" charset="0"/>
              </a:rPr>
              <a:t>. Lista może zawierać różne typy danych w ramach jednej listy, natomiast wszystkie elementy tablicy </a:t>
            </a:r>
            <a:r>
              <a:rPr lang="pl-PL" sz="2000" i="1" dirty="0" err="1">
                <a:latin typeface="Calibri" panose="020F0502020204030204" pitchFamily="34" charset="0"/>
                <a:cs typeface="Calibri" panose="020F0502020204030204" pitchFamily="34" charset="0"/>
              </a:rPr>
              <a:t>NumPy</a:t>
            </a:r>
            <a:r>
              <a:rPr lang="pl-PL" sz="2000" dirty="0">
                <a:latin typeface="Calibri" panose="020F0502020204030204" pitchFamily="34" charset="0"/>
                <a:cs typeface="Calibri" panose="020F0502020204030204" pitchFamily="34" charset="0"/>
              </a:rPr>
              <a:t> są </a:t>
            </a:r>
            <a:r>
              <a:rPr lang="pl-PL" sz="2000" u="sng" dirty="0">
                <a:latin typeface="Calibri" panose="020F0502020204030204" pitchFamily="34" charset="0"/>
                <a:cs typeface="Calibri" panose="020F0502020204030204" pitchFamily="34" charset="0"/>
              </a:rPr>
              <a:t>jednorodne</a:t>
            </a:r>
            <a:r>
              <a:rPr lang="pl-PL" sz="2000" dirty="0">
                <a:latin typeface="Calibri" panose="020F0502020204030204" pitchFamily="34" charset="0"/>
                <a:cs typeface="Calibri" panose="020F0502020204030204" pitchFamily="34" charset="0"/>
              </a:rPr>
              <a:t>; każdy element tablicy zajmuje ten sam rozmiar bloku pamięci.</a:t>
            </a:r>
            <a:endParaRPr lang="en-US" sz="2000" dirty="0">
              <a:latin typeface="Calibri" panose="020F0502020204030204" pitchFamily="34" charset="0"/>
              <a:cs typeface="Calibri" panose="020F0502020204030204" pitchFamily="34" charset="0"/>
            </a:endParaRPr>
          </a:p>
          <a:p>
            <a:pPr marL="0" indent="0">
              <a:buNone/>
            </a:pPr>
            <a:r>
              <a:rPr lang="pl-PL" sz="2000" b="1" dirty="0">
                <a:latin typeface="Calibri" panose="020F0502020204030204" pitchFamily="34" charset="0"/>
                <a:cs typeface="Calibri" panose="020F0502020204030204" pitchFamily="34" charset="0"/>
              </a:rPr>
              <a:t>Uwaga: może istnieć potrzeba instalacji biblioteki, co można zrealizować z wykorzystaniem programu pip w oknie konsoli </a:t>
            </a:r>
            <a:r>
              <a:rPr lang="pl-PL" sz="2000" b="1" dirty="0" err="1">
                <a:latin typeface="Calibri" panose="020F0502020204030204" pitchFamily="34" charset="0"/>
                <a:cs typeface="Calibri" panose="020F0502020204030204" pitchFamily="34" charset="0"/>
              </a:rPr>
              <a:t>Spydera</a:t>
            </a:r>
            <a:r>
              <a:rPr lang="pl-PL" sz="2000" b="1" dirty="0">
                <a:latin typeface="Calibri" panose="020F0502020204030204" pitchFamily="34" charset="0"/>
                <a:cs typeface="Calibri" panose="020F0502020204030204" pitchFamily="34" charset="0"/>
              </a:rPr>
              <a:t>:</a:t>
            </a:r>
          </a:p>
          <a:p>
            <a:pPr marL="0" indent="0">
              <a:buNone/>
            </a:pPr>
            <a:r>
              <a:rPr lang="pl-PL" sz="2000" b="1" dirty="0">
                <a:latin typeface="Calibri" panose="020F0502020204030204" pitchFamily="34" charset="0"/>
                <a:cs typeface="Calibri" panose="020F0502020204030204" pitchFamily="34" charset="0"/>
              </a:rPr>
              <a:t>	</a:t>
            </a:r>
            <a:r>
              <a:rPr lang="pl-PL" sz="2000" b="1" i="1" dirty="0">
                <a:solidFill>
                  <a:srgbClr val="0000FF"/>
                </a:solidFill>
                <a:latin typeface="Calibri" panose="020F0502020204030204" pitchFamily="34" charset="0"/>
                <a:cs typeface="Calibri" panose="020F0502020204030204" pitchFamily="34" charset="0"/>
              </a:rPr>
              <a:t>pip </a:t>
            </a:r>
            <a:r>
              <a:rPr lang="pl-PL" sz="2000" b="1" i="1" dirty="0" err="1">
                <a:solidFill>
                  <a:srgbClr val="0000FF"/>
                </a:solidFill>
                <a:latin typeface="Calibri" panose="020F0502020204030204" pitchFamily="34" charset="0"/>
                <a:cs typeface="Calibri" panose="020F0502020204030204" pitchFamily="34" charset="0"/>
              </a:rPr>
              <a:t>install</a:t>
            </a:r>
            <a:r>
              <a:rPr lang="pl-PL" sz="2000" b="1" i="1" dirty="0">
                <a:solidFill>
                  <a:srgbClr val="0000FF"/>
                </a:solidFill>
                <a:latin typeface="Calibri" panose="020F0502020204030204" pitchFamily="34" charset="0"/>
                <a:cs typeface="Calibri" panose="020F0502020204030204" pitchFamily="34" charset="0"/>
              </a:rPr>
              <a:t> </a:t>
            </a:r>
            <a:r>
              <a:rPr lang="pl-PL" sz="2000" b="1" i="1" dirty="0" err="1">
                <a:solidFill>
                  <a:srgbClr val="0000FF"/>
                </a:solidFill>
                <a:latin typeface="Calibri" panose="020F0502020204030204" pitchFamily="34" charset="0"/>
                <a:cs typeface="Calibri" panose="020F0502020204030204" pitchFamily="34" charset="0"/>
              </a:rPr>
              <a:t>numpy</a:t>
            </a:r>
            <a:endParaRPr lang="pl-PL" sz="2000" b="1" i="1" dirty="0">
              <a:solidFill>
                <a:srgbClr val="0000FF"/>
              </a:solidFill>
              <a:latin typeface="Calibri" panose="020F0502020204030204" pitchFamily="34" charset="0"/>
              <a:cs typeface="Calibri" panose="020F0502020204030204" pitchFamily="34" charset="0"/>
            </a:endParaRPr>
          </a:p>
          <a:p>
            <a:pPr marL="0" indent="0" fontAlgn="auto">
              <a:spcAft>
                <a:spcPts val="0"/>
              </a:spcAft>
              <a:buFont typeface="Arial" pitchFamily="34" charset="0"/>
              <a:buNone/>
              <a:defRPr/>
            </a:pPr>
            <a:endParaRPr lang="pl-PL" sz="2000" dirty="0">
              <a:latin typeface="Calibri" panose="020F0502020204030204" pitchFamily="34" charset="0"/>
              <a:cs typeface="Calibri" panose="020F0502020204030204"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Rectangle 3"/>
          <p:cNvSpPr>
            <a:spLocks noGrp="1" noChangeArrowheads="1"/>
          </p:cNvSpPr>
          <p:nvPr>
            <p:ph type="title"/>
          </p:nvPr>
        </p:nvSpPr>
        <p:spPr>
          <a:xfrm>
            <a:off x="0" y="76200"/>
            <a:ext cx="8964488" cy="472480"/>
          </a:xfrm>
        </p:spPr>
        <p:txBody>
          <a:bodyPr rtlCol="0">
            <a:noAutofit/>
          </a:bodyPr>
          <a:lstStyle/>
          <a:p>
            <a:pPr fontAlgn="auto">
              <a:spcAft>
                <a:spcPts val="0"/>
              </a:spcAft>
              <a:defRPr/>
            </a:pPr>
            <a:r>
              <a:rPr lang="pl-PL" sz="3600" b="1" dirty="0">
                <a:solidFill>
                  <a:srgbClr val="CC0000"/>
                </a:solidFill>
                <a:latin typeface="+mn-lt"/>
              </a:rPr>
              <a:t>Tablica – główna struktura danych </a:t>
            </a:r>
            <a:r>
              <a:rPr lang="pl-PL" sz="3600" b="1" dirty="0" err="1">
                <a:solidFill>
                  <a:srgbClr val="CC0000"/>
                </a:solidFill>
                <a:latin typeface="+mn-lt"/>
              </a:rPr>
              <a:t>NumPy</a:t>
            </a:r>
            <a:endParaRPr lang="pl-PL" sz="3600" b="1" dirty="0">
              <a:solidFill>
                <a:srgbClr val="CC0000"/>
              </a:solidFill>
              <a:latin typeface="+mn-lt"/>
            </a:endParaRPr>
          </a:p>
        </p:txBody>
      </p:sp>
      <p:sp>
        <p:nvSpPr>
          <p:cNvPr id="5123" name="Rectangle 2"/>
          <p:cNvSpPr>
            <a:spLocks noGrp="1" noChangeArrowheads="1"/>
          </p:cNvSpPr>
          <p:nvPr>
            <p:ph idx="1"/>
          </p:nvPr>
        </p:nvSpPr>
        <p:spPr>
          <a:xfrm>
            <a:off x="323528" y="548680"/>
            <a:ext cx="8568952" cy="6048672"/>
          </a:xfrm>
        </p:spPr>
        <p:txBody>
          <a:bodyPr rtlCol="0">
            <a:noAutofit/>
          </a:bodyPr>
          <a:lstStyle/>
          <a:p>
            <a:pPr marL="0" indent="0" fontAlgn="auto">
              <a:spcAft>
                <a:spcPts val="0"/>
              </a:spcAft>
              <a:buNone/>
              <a:defRPr/>
            </a:pPr>
            <a:r>
              <a:rPr lang="pl-PL" sz="2000" dirty="0"/>
              <a:t>Jest to tablica elementów (zwykle liczb), wszystkich tego samego typu, indeksowanych krotką nieujemnych liczb całkowitych			</a:t>
            </a:r>
            <a:endParaRPr lang="pl-PL" sz="2000" i="1" dirty="0">
              <a:solidFill>
                <a:srgbClr val="003300"/>
              </a:solidFill>
            </a:endParaRPr>
          </a:p>
        </p:txBody>
      </p:sp>
      <p:cxnSp>
        <p:nvCxnSpPr>
          <p:cNvPr id="7169" name="AutoShape 1"/>
          <p:cNvCxnSpPr>
            <a:cxnSpLocks noChangeShapeType="1"/>
          </p:cNvCxnSpPr>
          <p:nvPr/>
        </p:nvCxnSpPr>
        <p:spPr bwMode="auto">
          <a:xfrm>
            <a:off x="2195736" y="1340768"/>
            <a:ext cx="2592288" cy="0"/>
          </a:xfrm>
          <a:prstGeom prst="straightConnector1">
            <a:avLst/>
          </a:prstGeom>
          <a:noFill/>
          <a:ln w="22225">
            <a:solidFill>
              <a:srgbClr val="0000FF"/>
            </a:solidFill>
            <a:round/>
            <a:headEnd/>
            <a:tailEnd type="triangle" w="med" len="med"/>
          </a:ln>
        </p:spPr>
      </p:cxnSp>
      <p:sp>
        <p:nvSpPr>
          <p:cNvPr id="7170" name="Text Box 2"/>
          <p:cNvSpPr txBox="1">
            <a:spLocks noChangeArrowheads="1"/>
          </p:cNvSpPr>
          <p:nvPr/>
        </p:nvSpPr>
        <p:spPr bwMode="auto">
          <a:xfrm>
            <a:off x="5004048" y="1268760"/>
            <a:ext cx="504056" cy="216024"/>
          </a:xfrm>
          <a:prstGeom prst="rect">
            <a:avLst/>
          </a:prstGeom>
          <a:noFill/>
          <a:ln w="9525">
            <a:noFill/>
            <a:miter lim="800000"/>
            <a:headEnd/>
            <a:tailEnd/>
          </a:ln>
        </p:spPr>
        <p:txBody>
          <a:bodyPr vert="horz" wrap="square" lIns="0" tIns="0" rIns="18000" bIns="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pl-PL" sz="1600" b="0" i="0" u="none" strike="noStrike" cap="none" normalizeH="0" baseline="0" dirty="0" err="1">
                <a:ln>
                  <a:noFill/>
                </a:ln>
                <a:solidFill>
                  <a:srgbClr val="0000FF"/>
                </a:solidFill>
                <a:effectLst/>
                <a:latin typeface="Calibri" pitchFamily="34" charset="0"/>
                <a:cs typeface="Arial" pitchFamily="34" charset="0"/>
              </a:rPr>
              <a:t>axis</a:t>
            </a:r>
            <a:r>
              <a:rPr kumimoji="0" lang="pl-PL" sz="1600" b="0" i="0" u="none" strike="noStrike" cap="none" normalizeH="0" baseline="0" dirty="0">
                <a:ln>
                  <a:noFill/>
                </a:ln>
                <a:solidFill>
                  <a:srgbClr val="0000FF"/>
                </a:solidFill>
                <a:effectLst/>
                <a:latin typeface="Calibri" pitchFamily="34" charset="0"/>
                <a:cs typeface="Arial" pitchFamily="34" charset="0"/>
              </a:rPr>
              <a:t> 1</a:t>
            </a:r>
            <a:endParaRPr kumimoji="0" lang="pl-PL" sz="1600" b="0" i="0" u="none" strike="noStrike" cap="none" normalizeH="0" baseline="0" dirty="0">
              <a:ln>
                <a:noFill/>
              </a:ln>
              <a:solidFill>
                <a:srgbClr val="0000FF"/>
              </a:solidFill>
              <a:effectLst/>
              <a:latin typeface="Arial" pitchFamily="34" charset="0"/>
              <a:cs typeface="Arial" pitchFamily="34" charset="0"/>
            </a:endParaRPr>
          </a:p>
        </p:txBody>
      </p:sp>
      <p:cxnSp>
        <p:nvCxnSpPr>
          <p:cNvPr id="7171" name="AutoShape 3"/>
          <p:cNvCxnSpPr>
            <a:cxnSpLocks noChangeShapeType="1"/>
          </p:cNvCxnSpPr>
          <p:nvPr/>
        </p:nvCxnSpPr>
        <p:spPr bwMode="auto">
          <a:xfrm>
            <a:off x="1187624" y="1556792"/>
            <a:ext cx="0" cy="1008112"/>
          </a:xfrm>
          <a:prstGeom prst="straightConnector1">
            <a:avLst/>
          </a:prstGeom>
          <a:noFill/>
          <a:ln w="22225">
            <a:solidFill>
              <a:srgbClr val="0000FF"/>
            </a:solidFill>
            <a:round/>
            <a:headEnd/>
            <a:tailEnd type="triangle" w="med" len="med"/>
          </a:ln>
        </p:spPr>
      </p:cxnSp>
      <p:sp>
        <p:nvSpPr>
          <p:cNvPr id="12" name="Text Box 2"/>
          <p:cNvSpPr txBox="1">
            <a:spLocks noChangeArrowheads="1"/>
          </p:cNvSpPr>
          <p:nvPr/>
        </p:nvSpPr>
        <p:spPr bwMode="auto">
          <a:xfrm>
            <a:off x="971600" y="2708920"/>
            <a:ext cx="504056" cy="216024"/>
          </a:xfrm>
          <a:prstGeom prst="rect">
            <a:avLst/>
          </a:prstGeom>
          <a:noFill/>
          <a:ln w="9525">
            <a:noFill/>
            <a:miter lim="800000"/>
            <a:headEnd/>
            <a:tailEnd/>
          </a:ln>
        </p:spPr>
        <p:txBody>
          <a:bodyPr vert="horz" wrap="square" lIns="0" tIns="0" rIns="18000" bIns="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lang="pl-PL" sz="1600" dirty="0" err="1">
                <a:solidFill>
                  <a:srgbClr val="0000FF"/>
                </a:solidFill>
                <a:latin typeface="Calibri" pitchFamily="34" charset="0"/>
                <a:cs typeface="Arial" pitchFamily="34" charset="0"/>
              </a:rPr>
              <a:t>a</a:t>
            </a:r>
            <a:r>
              <a:rPr kumimoji="0" lang="pl-PL" sz="1600" b="0" i="0" u="none" strike="noStrike" cap="none" normalizeH="0" baseline="0" dirty="0" err="1">
                <a:ln>
                  <a:noFill/>
                </a:ln>
                <a:solidFill>
                  <a:srgbClr val="0000FF"/>
                </a:solidFill>
                <a:effectLst/>
                <a:latin typeface="Calibri" pitchFamily="34" charset="0"/>
                <a:cs typeface="Arial" pitchFamily="34" charset="0"/>
              </a:rPr>
              <a:t>xis</a:t>
            </a:r>
            <a:r>
              <a:rPr kumimoji="0" lang="pl-PL" sz="1600" b="0" i="0" u="none" strike="noStrike" cap="none" normalizeH="0" baseline="0" dirty="0">
                <a:ln>
                  <a:noFill/>
                </a:ln>
                <a:solidFill>
                  <a:srgbClr val="0000FF"/>
                </a:solidFill>
                <a:effectLst/>
                <a:latin typeface="Calibri" pitchFamily="34" charset="0"/>
                <a:cs typeface="Arial" pitchFamily="34" charset="0"/>
              </a:rPr>
              <a:t> 0</a:t>
            </a:r>
            <a:endParaRPr kumimoji="0" lang="pl-PL" sz="1600" b="0" i="0" u="none" strike="noStrike" cap="none" normalizeH="0" baseline="0" dirty="0">
              <a:ln>
                <a:noFill/>
              </a:ln>
              <a:solidFill>
                <a:srgbClr val="0000FF"/>
              </a:solidFill>
              <a:effectLst/>
              <a:latin typeface="Arial" pitchFamily="34" charset="0"/>
              <a:cs typeface="Arial" pitchFamily="34" charset="0"/>
            </a:endParaRPr>
          </a:p>
        </p:txBody>
      </p:sp>
      <p:sp>
        <p:nvSpPr>
          <p:cNvPr id="13" name="pole tekstowe 12"/>
          <p:cNvSpPr txBox="1"/>
          <p:nvPr/>
        </p:nvSpPr>
        <p:spPr>
          <a:xfrm>
            <a:off x="323528" y="4293096"/>
            <a:ext cx="8820472" cy="2554545"/>
          </a:xfrm>
          <a:prstGeom prst="rect">
            <a:avLst/>
          </a:prstGeom>
          <a:noFill/>
        </p:spPr>
        <p:txBody>
          <a:bodyPr wrap="square" rtlCol="0">
            <a:spAutoFit/>
          </a:bodyPr>
          <a:lstStyle/>
          <a:p>
            <a:r>
              <a:rPr lang="pl-PL" sz="1600" u="sng" dirty="0"/>
              <a:t>Tworzenie tablicy</a:t>
            </a:r>
          </a:p>
          <a:p>
            <a:r>
              <a:rPr lang="pl-PL" sz="1600" i="1" dirty="0" err="1">
                <a:solidFill>
                  <a:srgbClr val="0000FF"/>
                </a:solidFill>
              </a:rPr>
              <a:t>numpy.</a:t>
            </a:r>
            <a:r>
              <a:rPr lang="pl-PL" sz="1600" b="1" i="1" dirty="0" err="1">
                <a:solidFill>
                  <a:srgbClr val="0000FF"/>
                </a:solidFill>
              </a:rPr>
              <a:t>array</a:t>
            </a:r>
            <a:r>
              <a:rPr lang="pl-PL" sz="1600" i="1" dirty="0">
                <a:solidFill>
                  <a:srgbClr val="0000FF"/>
                </a:solidFill>
              </a:rPr>
              <a:t>(</a:t>
            </a:r>
            <a:r>
              <a:rPr lang="pl-PL" sz="1600" i="1" dirty="0" err="1">
                <a:solidFill>
                  <a:srgbClr val="0000FF"/>
                </a:solidFill>
              </a:rPr>
              <a:t>object</a:t>
            </a:r>
            <a:r>
              <a:rPr lang="pl-PL" sz="1600" i="1" dirty="0">
                <a:solidFill>
                  <a:srgbClr val="0000FF"/>
                </a:solidFill>
              </a:rPr>
              <a:t>, </a:t>
            </a:r>
            <a:r>
              <a:rPr lang="pl-PL" sz="1600" i="1" dirty="0" err="1">
                <a:solidFill>
                  <a:srgbClr val="0000FF"/>
                </a:solidFill>
              </a:rPr>
              <a:t>dtype=None</a:t>
            </a:r>
            <a:r>
              <a:rPr lang="pl-PL" sz="1600" i="1" dirty="0">
                <a:solidFill>
                  <a:srgbClr val="0000FF"/>
                </a:solidFill>
              </a:rPr>
              <a:t>, *, </a:t>
            </a:r>
            <a:r>
              <a:rPr lang="pl-PL" sz="1600" i="1" dirty="0" err="1">
                <a:solidFill>
                  <a:srgbClr val="0000FF"/>
                </a:solidFill>
              </a:rPr>
              <a:t>copy=True</a:t>
            </a:r>
            <a:r>
              <a:rPr lang="pl-PL" sz="1600" i="1" dirty="0">
                <a:solidFill>
                  <a:srgbClr val="0000FF"/>
                </a:solidFill>
              </a:rPr>
              <a:t>, </a:t>
            </a:r>
            <a:r>
              <a:rPr lang="pl-PL" sz="1600" i="1" dirty="0" err="1">
                <a:solidFill>
                  <a:srgbClr val="0000FF"/>
                </a:solidFill>
              </a:rPr>
              <a:t>order='K</a:t>
            </a:r>
            <a:r>
              <a:rPr lang="pl-PL" sz="1600" i="1" dirty="0">
                <a:solidFill>
                  <a:srgbClr val="0000FF"/>
                </a:solidFill>
              </a:rPr>
              <a:t>', </a:t>
            </a:r>
            <a:r>
              <a:rPr lang="pl-PL" sz="1600" i="1" dirty="0" err="1">
                <a:solidFill>
                  <a:srgbClr val="0000FF"/>
                </a:solidFill>
              </a:rPr>
              <a:t>subok=False</a:t>
            </a:r>
            <a:r>
              <a:rPr lang="pl-PL" sz="1600" i="1" dirty="0">
                <a:solidFill>
                  <a:srgbClr val="0000FF"/>
                </a:solidFill>
              </a:rPr>
              <a:t>, ndmin=0, </a:t>
            </a:r>
            <a:r>
              <a:rPr lang="pl-PL" sz="1600" i="1" dirty="0" err="1">
                <a:solidFill>
                  <a:srgbClr val="0000FF"/>
                </a:solidFill>
              </a:rPr>
              <a:t>like=None</a:t>
            </a:r>
            <a:r>
              <a:rPr lang="pl-PL" sz="1600" i="1" dirty="0">
                <a:solidFill>
                  <a:srgbClr val="0000FF"/>
                </a:solidFill>
              </a:rPr>
              <a:t>)</a:t>
            </a:r>
            <a:endParaRPr lang="pl-PL" sz="1600" dirty="0">
              <a:solidFill>
                <a:srgbClr val="0000FF"/>
              </a:solidFill>
            </a:endParaRPr>
          </a:p>
          <a:p>
            <a:r>
              <a:rPr lang="pl-PL" sz="1600" dirty="0"/>
              <a:t>Najczęściej wywoływana dla pierwszego (obowiązkowego) parametru. Parametr </a:t>
            </a:r>
            <a:r>
              <a:rPr lang="pl-PL" sz="1600" i="1" dirty="0" err="1"/>
              <a:t>object</a:t>
            </a:r>
            <a:r>
              <a:rPr lang="pl-PL" sz="1600" dirty="0"/>
              <a:t> musi mieć strukturę kompatybilną ze strukturą tablicy (</a:t>
            </a:r>
            <a:r>
              <a:rPr lang="pl-PL" sz="1600" i="1" dirty="0" err="1"/>
              <a:t>array-like</a:t>
            </a:r>
            <a:r>
              <a:rPr lang="pl-PL" sz="1600" dirty="0"/>
              <a:t>). W szczególności, może być zagnieżdżoną sekwencją.</a:t>
            </a:r>
          </a:p>
          <a:p>
            <a:r>
              <a:rPr lang="pl-PL" sz="1600" u="sng" dirty="0"/>
              <a:t>Przykład</a:t>
            </a:r>
          </a:p>
          <a:p>
            <a:r>
              <a:rPr lang="pl-PL" sz="1600" dirty="0">
                <a:solidFill>
                  <a:srgbClr val="0000FF"/>
                </a:solidFill>
                <a:latin typeface="Calibri" pitchFamily="34" charset="0"/>
              </a:rPr>
              <a:t>a = </a:t>
            </a:r>
            <a:r>
              <a:rPr lang="pl-PL" sz="1600" dirty="0" err="1">
                <a:solidFill>
                  <a:srgbClr val="0000FF"/>
                </a:solidFill>
                <a:latin typeface="Calibri" pitchFamily="34" charset="0"/>
              </a:rPr>
              <a:t>numpy.array</a:t>
            </a:r>
            <a:r>
              <a:rPr lang="pl-PL" sz="1600" dirty="0">
                <a:solidFill>
                  <a:srgbClr val="0000FF"/>
                </a:solidFill>
                <a:latin typeface="Calibri" pitchFamily="34" charset="0"/>
              </a:rPr>
              <a:t>([(42, 12.3, 13, 14, 15), (11.5, 12, 23, 34, -45)])</a:t>
            </a:r>
          </a:p>
          <a:p>
            <a:r>
              <a:rPr lang="pl-PL" sz="1600" dirty="0">
                <a:solidFill>
                  <a:srgbClr val="0000FF"/>
                </a:solidFill>
                <a:latin typeface="Calibri" pitchFamily="34" charset="0"/>
              </a:rPr>
              <a:t>b1 = </a:t>
            </a:r>
            <a:r>
              <a:rPr lang="pl-PL" sz="1600" dirty="0" err="1">
                <a:solidFill>
                  <a:srgbClr val="0000FF"/>
                </a:solidFill>
                <a:latin typeface="Calibri" pitchFamily="34" charset="0"/>
              </a:rPr>
              <a:t>numpy.array</a:t>
            </a:r>
            <a:r>
              <a:rPr lang="pl-PL" sz="1600" dirty="0">
                <a:solidFill>
                  <a:srgbClr val="0000FF"/>
                </a:solidFill>
                <a:latin typeface="Calibri" pitchFamily="34" charset="0"/>
              </a:rPr>
              <a:t>([1,  2,  3]) ; b2 =  </a:t>
            </a:r>
            <a:r>
              <a:rPr lang="pl-PL" sz="1600" dirty="0" err="1">
                <a:solidFill>
                  <a:srgbClr val="0000FF"/>
                </a:solidFill>
                <a:latin typeface="Calibri" pitchFamily="34" charset="0"/>
              </a:rPr>
              <a:t>numpy.array</a:t>
            </a:r>
            <a:r>
              <a:rPr lang="pl-PL" sz="1600" dirty="0">
                <a:solidFill>
                  <a:srgbClr val="0000FF"/>
                </a:solidFill>
                <a:latin typeface="Calibri" pitchFamily="34" charset="0"/>
              </a:rPr>
              <a:t>([[1], [2], [3]])  	# kolumna</a:t>
            </a:r>
          </a:p>
          <a:p>
            <a:r>
              <a:rPr lang="pl-PL" sz="1600" dirty="0">
                <a:solidFill>
                  <a:srgbClr val="0000FF"/>
                </a:solidFill>
                <a:latin typeface="Calibri" pitchFamily="34" charset="0"/>
              </a:rPr>
              <a:t>c = </a:t>
            </a:r>
            <a:r>
              <a:rPr lang="pl-PL" sz="1600" dirty="0" err="1">
                <a:solidFill>
                  <a:srgbClr val="0000FF"/>
                </a:solidFill>
                <a:latin typeface="Calibri" pitchFamily="34" charset="0"/>
              </a:rPr>
              <a:t>numpy.array</a:t>
            </a:r>
            <a:r>
              <a:rPr lang="pl-PL" sz="1600" dirty="0">
                <a:solidFill>
                  <a:srgbClr val="0000FF"/>
                </a:solidFill>
                <a:latin typeface="Calibri" pitchFamily="34" charset="0"/>
              </a:rPr>
              <a:t>([[1,2,3]])				# wiersz</a:t>
            </a:r>
          </a:p>
          <a:p>
            <a:r>
              <a:rPr lang="pl-PL" sz="1600" dirty="0">
                <a:solidFill>
                  <a:srgbClr val="0000FF"/>
                </a:solidFill>
                <a:latin typeface="Calibri" pitchFamily="34" charset="0"/>
              </a:rPr>
              <a:t>print(a[0], "\n", a[1] , "\n", a[0, 2] , "\n", a[1][2])</a:t>
            </a:r>
            <a:r>
              <a:rPr lang="pl-PL" sz="1600" dirty="0"/>
              <a:t> </a:t>
            </a:r>
          </a:p>
        </p:txBody>
      </p:sp>
      <p:sp>
        <p:nvSpPr>
          <p:cNvPr id="16" name="pole tekstowe 15"/>
          <p:cNvSpPr txBox="1"/>
          <p:nvPr/>
        </p:nvSpPr>
        <p:spPr>
          <a:xfrm>
            <a:off x="5868144" y="1628800"/>
            <a:ext cx="2808312" cy="2062103"/>
          </a:xfrm>
          <a:prstGeom prst="rect">
            <a:avLst/>
          </a:prstGeom>
          <a:noFill/>
        </p:spPr>
        <p:txBody>
          <a:bodyPr wrap="square" rtlCol="0">
            <a:spAutoFit/>
          </a:bodyPr>
          <a:lstStyle/>
          <a:p>
            <a:r>
              <a:rPr lang="pl-PL" sz="1600" u="sng" dirty="0"/>
              <a:t>Inne funkcje tworzące tablicę</a:t>
            </a:r>
          </a:p>
          <a:p>
            <a:pPr marL="228600" indent="-228600">
              <a:buFont typeface="Arial" pitchFamily="34" charset="0"/>
              <a:buChar char="•"/>
            </a:pPr>
            <a:r>
              <a:rPr lang="pl-PL" sz="1600" i="1" dirty="0" err="1">
                <a:solidFill>
                  <a:srgbClr val="0000FF"/>
                </a:solidFill>
              </a:rPr>
              <a:t>numpy.</a:t>
            </a:r>
            <a:r>
              <a:rPr lang="pl-PL" sz="1600" b="1" i="1" dirty="0" err="1">
                <a:solidFill>
                  <a:srgbClr val="0000FF"/>
                </a:solidFill>
              </a:rPr>
              <a:t>eye</a:t>
            </a:r>
            <a:endParaRPr lang="pl-PL" sz="1600" b="1" i="1" dirty="0">
              <a:solidFill>
                <a:srgbClr val="0000FF"/>
              </a:solidFill>
            </a:endParaRPr>
          </a:p>
          <a:p>
            <a:pPr marL="228600" indent="-228600">
              <a:buFont typeface="Arial" pitchFamily="34" charset="0"/>
              <a:buChar char="•"/>
            </a:pPr>
            <a:r>
              <a:rPr lang="pl-PL" sz="1600" i="1" dirty="0" err="1">
                <a:solidFill>
                  <a:srgbClr val="0000FF"/>
                </a:solidFill>
              </a:rPr>
              <a:t>numpy.</a:t>
            </a:r>
            <a:r>
              <a:rPr lang="pl-PL" sz="1600" b="1" i="1" dirty="0" err="1">
                <a:solidFill>
                  <a:srgbClr val="0000FF"/>
                </a:solidFill>
              </a:rPr>
              <a:t>empty</a:t>
            </a:r>
            <a:endParaRPr lang="pl-PL" sz="1600" b="1" i="1" dirty="0">
              <a:solidFill>
                <a:srgbClr val="0000FF"/>
              </a:solidFill>
            </a:endParaRPr>
          </a:p>
          <a:p>
            <a:pPr marL="228600" indent="-228600">
              <a:buFont typeface="Arial" pitchFamily="34" charset="0"/>
              <a:buChar char="•"/>
            </a:pPr>
            <a:r>
              <a:rPr lang="pl-PL" sz="1600" i="1" dirty="0" err="1">
                <a:solidFill>
                  <a:srgbClr val="0000FF"/>
                </a:solidFill>
              </a:rPr>
              <a:t>numpy.</a:t>
            </a:r>
            <a:r>
              <a:rPr lang="pl-PL" sz="1600" b="1" i="1" dirty="0" err="1">
                <a:solidFill>
                  <a:srgbClr val="0000FF"/>
                </a:solidFill>
              </a:rPr>
              <a:t>ones</a:t>
            </a:r>
            <a:endParaRPr lang="pl-PL" sz="1600" b="1" i="1" dirty="0">
              <a:solidFill>
                <a:srgbClr val="0000FF"/>
              </a:solidFill>
            </a:endParaRPr>
          </a:p>
          <a:p>
            <a:pPr marL="228600" indent="-228600">
              <a:buFont typeface="Arial" pitchFamily="34" charset="0"/>
              <a:buChar char="•"/>
            </a:pPr>
            <a:r>
              <a:rPr lang="pl-PL" sz="1600" i="1" dirty="0" err="1">
                <a:solidFill>
                  <a:srgbClr val="0000FF"/>
                </a:solidFill>
              </a:rPr>
              <a:t>numpy.</a:t>
            </a:r>
            <a:r>
              <a:rPr lang="pl-PL" sz="1600" b="1" i="1" dirty="0" err="1">
                <a:solidFill>
                  <a:srgbClr val="0000FF"/>
                </a:solidFill>
              </a:rPr>
              <a:t>zeros</a:t>
            </a:r>
            <a:endParaRPr lang="pl-PL" sz="1600" b="1" i="1" dirty="0">
              <a:solidFill>
                <a:srgbClr val="0000FF"/>
              </a:solidFill>
            </a:endParaRPr>
          </a:p>
          <a:p>
            <a:pPr marL="228600" indent="-228600">
              <a:buFont typeface="Arial" pitchFamily="34" charset="0"/>
              <a:buChar char="•"/>
            </a:pPr>
            <a:r>
              <a:rPr lang="pl-PL" sz="1600" i="1" dirty="0" err="1">
                <a:solidFill>
                  <a:srgbClr val="0000FF"/>
                </a:solidFill>
              </a:rPr>
              <a:t>numpy.</a:t>
            </a:r>
            <a:r>
              <a:rPr lang="pl-PL" sz="1600" b="1" i="1" dirty="0" err="1">
                <a:solidFill>
                  <a:srgbClr val="0000FF"/>
                </a:solidFill>
              </a:rPr>
              <a:t>full</a:t>
            </a:r>
            <a:endParaRPr lang="pl-PL" sz="1600" b="1" i="1" dirty="0">
              <a:solidFill>
                <a:srgbClr val="0000FF"/>
              </a:solidFill>
            </a:endParaRPr>
          </a:p>
          <a:p>
            <a:pPr marL="228600" indent="-228600">
              <a:buFont typeface="Arial" pitchFamily="34" charset="0"/>
              <a:buChar char="•"/>
            </a:pPr>
            <a:r>
              <a:rPr lang="pl-PL" sz="1600" i="1" dirty="0" err="1">
                <a:solidFill>
                  <a:srgbClr val="0000FF"/>
                </a:solidFill>
              </a:rPr>
              <a:t>numpy.</a:t>
            </a:r>
            <a:r>
              <a:rPr lang="pl-PL" sz="1600" b="1" i="1" dirty="0" err="1">
                <a:solidFill>
                  <a:srgbClr val="0000FF"/>
                </a:solidFill>
              </a:rPr>
              <a:t>linspace</a:t>
            </a:r>
            <a:endParaRPr lang="pl-PL" sz="1600" b="1" i="1" dirty="0">
              <a:solidFill>
                <a:srgbClr val="0000FF"/>
              </a:solidFill>
            </a:endParaRPr>
          </a:p>
          <a:p>
            <a:pPr marL="228600" indent="-228600">
              <a:buFont typeface="Arial" pitchFamily="34" charset="0"/>
              <a:buChar char="•"/>
            </a:pPr>
            <a:r>
              <a:rPr lang="pl-PL" sz="1600" i="1" dirty="0" err="1">
                <a:solidFill>
                  <a:srgbClr val="0000FF"/>
                </a:solidFill>
              </a:rPr>
              <a:t>numpy.</a:t>
            </a:r>
            <a:r>
              <a:rPr lang="pl-PL" sz="1600" b="1" i="1" dirty="0" err="1">
                <a:solidFill>
                  <a:srgbClr val="0000FF"/>
                </a:solidFill>
              </a:rPr>
              <a:t>diag</a:t>
            </a:r>
            <a:endParaRPr lang="pl-PL" sz="1600" b="1" i="1" dirty="0">
              <a:solidFill>
                <a:srgbClr val="0000FF"/>
              </a:solidFill>
            </a:endParaRPr>
          </a:p>
        </p:txBody>
      </p:sp>
      <p:pic>
        <p:nvPicPr>
          <p:cNvPr id="2050" name="Picture 2"/>
          <p:cNvPicPr>
            <a:picLocks noChangeAspect="1" noChangeArrowheads="1"/>
          </p:cNvPicPr>
          <p:nvPr/>
        </p:nvPicPr>
        <p:blipFill>
          <a:blip r:embed="rId2" cstate="print"/>
          <a:srcRect/>
          <a:stretch>
            <a:fillRect/>
          </a:stretch>
        </p:blipFill>
        <p:spPr bwMode="auto">
          <a:xfrm>
            <a:off x="1691680" y="1484784"/>
            <a:ext cx="3240360" cy="1257300"/>
          </a:xfrm>
          <a:prstGeom prst="rect">
            <a:avLst/>
          </a:prstGeom>
          <a:noFill/>
          <a:ln w="9525">
            <a:noFill/>
            <a:miter lim="800000"/>
            <a:headEnd/>
            <a:tailEnd/>
          </a:ln>
        </p:spPr>
      </p:pic>
      <p:pic>
        <p:nvPicPr>
          <p:cNvPr id="2051" name="Picture 3"/>
          <p:cNvPicPr>
            <a:picLocks noChangeAspect="1" noChangeArrowheads="1"/>
          </p:cNvPicPr>
          <p:nvPr/>
        </p:nvPicPr>
        <p:blipFill>
          <a:blip r:embed="rId3" cstate="print"/>
          <a:srcRect/>
          <a:stretch>
            <a:fillRect/>
          </a:stretch>
        </p:blipFill>
        <p:spPr bwMode="auto">
          <a:xfrm>
            <a:off x="3851920" y="2852936"/>
            <a:ext cx="1371600" cy="1666875"/>
          </a:xfrm>
          <a:prstGeom prst="rect">
            <a:avLst/>
          </a:prstGeom>
          <a:noFill/>
          <a:ln w="9525">
            <a:noFill/>
            <a:miter lim="800000"/>
            <a:headEnd/>
            <a:tailEnd/>
          </a:ln>
        </p:spPr>
      </p:pic>
      <p:sp>
        <p:nvSpPr>
          <p:cNvPr id="15" name="pole tekstowe 14"/>
          <p:cNvSpPr txBox="1"/>
          <p:nvPr/>
        </p:nvSpPr>
        <p:spPr>
          <a:xfrm>
            <a:off x="1043608" y="3140968"/>
            <a:ext cx="2681410" cy="338554"/>
          </a:xfrm>
          <a:prstGeom prst="rect">
            <a:avLst/>
          </a:prstGeom>
          <a:noFill/>
        </p:spPr>
        <p:txBody>
          <a:bodyPr wrap="square" rtlCol="0">
            <a:spAutoFit/>
          </a:bodyPr>
          <a:lstStyle/>
          <a:p>
            <a:pPr algn="r"/>
            <a:r>
              <a:rPr lang="pl-PL" sz="1600" i="1" dirty="0">
                <a:solidFill>
                  <a:srgbClr val="0000FF"/>
                </a:solidFill>
                <a:latin typeface="Calibri" pitchFamily="34" charset="0"/>
              </a:rPr>
              <a:t>macierz transponowana: </a:t>
            </a:r>
            <a:r>
              <a:rPr lang="pl-PL" sz="1600" i="1" dirty="0" err="1">
                <a:solidFill>
                  <a:srgbClr val="0000FF"/>
                </a:solidFill>
                <a:latin typeface="Calibri" pitchFamily="34" charset="0"/>
              </a:rPr>
              <a:t>a.T</a:t>
            </a:r>
            <a:endParaRPr lang="pl-PL" sz="1600" i="1" dirty="0">
              <a:solidFill>
                <a:srgbClr val="0000FF"/>
              </a:solidFill>
              <a:latin typeface="Calibri"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0" y="44624"/>
            <a:ext cx="9144000" cy="432792"/>
          </a:xfrm>
        </p:spPr>
        <p:txBody>
          <a:bodyPr rtlCol="0">
            <a:normAutofit fontScale="90000"/>
          </a:bodyPr>
          <a:lstStyle/>
          <a:p>
            <a:pPr fontAlgn="auto">
              <a:spcAft>
                <a:spcPts val="0"/>
              </a:spcAft>
              <a:defRPr/>
            </a:pPr>
            <a:r>
              <a:rPr lang="pl-PL" sz="3600" b="1" dirty="0" err="1">
                <a:solidFill>
                  <a:srgbClr val="CC0000"/>
                </a:solidFill>
                <a:latin typeface="+mn-lt"/>
              </a:rPr>
              <a:t>NumPy</a:t>
            </a:r>
            <a:r>
              <a:rPr lang="pl-PL" sz="3600" b="1" dirty="0">
                <a:solidFill>
                  <a:srgbClr val="CC0000"/>
                </a:solidFill>
                <a:latin typeface="+mn-lt"/>
              </a:rPr>
              <a:t> – dostęp do tablicy</a:t>
            </a:r>
          </a:p>
        </p:txBody>
      </p:sp>
      <p:sp>
        <p:nvSpPr>
          <p:cNvPr id="4099" name="Rectangle 3"/>
          <p:cNvSpPr>
            <a:spLocks noGrp="1" noChangeArrowheads="1"/>
          </p:cNvSpPr>
          <p:nvPr>
            <p:ph idx="1"/>
          </p:nvPr>
        </p:nvSpPr>
        <p:spPr>
          <a:xfrm>
            <a:off x="179512" y="548680"/>
            <a:ext cx="8785919" cy="3672408"/>
          </a:xfrm>
        </p:spPr>
        <p:txBody>
          <a:bodyPr rtlCol="0">
            <a:normAutofit lnSpcReduction="10000"/>
          </a:bodyPr>
          <a:lstStyle/>
          <a:p>
            <a:pPr marL="0" indent="0">
              <a:spcBef>
                <a:spcPts val="0"/>
              </a:spcBef>
              <a:buNone/>
            </a:pPr>
            <a:r>
              <a:rPr lang="pl-PL" sz="1700" dirty="0"/>
              <a:t>Kiedy wyświetla się tablicę, </a:t>
            </a:r>
            <a:r>
              <a:rPr lang="pl-PL" sz="1700" i="1" dirty="0" err="1"/>
              <a:t>NumPy</a:t>
            </a:r>
            <a:r>
              <a:rPr lang="pl-PL" sz="1700" dirty="0"/>
              <a:t> wyświetla ją w sposób podobny do list zagnieżdżonych. Tablice jednowymiarowe są wyświetlane  jako wiersze, dwuwymiarowe jako macierze, </a:t>
            </a:r>
          </a:p>
          <a:p>
            <a:pPr marL="0" indent="0">
              <a:spcBef>
                <a:spcPts val="0"/>
              </a:spcBef>
              <a:buNone/>
            </a:pPr>
            <a:r>
              <a:rPr lang="pl-PL" sz="1700" dirty="0"/>
              <a:t>a trójwymiarowe jako listy macierzy. </a:t>
            </a:r>
          </a:p>
          <a:p>
            <a:pPr marL="0" indent="0">
              <a:buNone/>
            </a:pPr>
            <a:r>
              <a:rPr lang="pl-PL" sz="1700" i="1" dirty="0">
                <a:solidFill>
                  <a:srgbClr val="0000FF"/>
                </a:solidFill>
              </a:rPr>
              <a:t>a</a:t>
            </a:r>
            <a:r>
              <a:rPr lang="en-US" sz="1700" i="1" dirty="0">
                <a:solidFill>
                  <a:srgbClr val="0000FF"/>
                </a:solidFill>
              </a:rPr>
              <a:t> = </a:t>
            </a:r>
            <a:r>
              <a:rPr lang="en-US" sz="1700" i="1" dirty="0" err="1">
                <a:solidFill>
                  <a:srgbClr val="0000FF"/>
                </a:solidFill>
              </a:rPr>
              <a:t>numpy.array</a:t>
            </a:r>
            <a:r>
              <a:rPr lang="en-US" sz="1700" i="1" dirty="0">
                <a:solidFill>
                  <a:srgbClr val="0000FF"/>
                </a:solidFill>
              </a:rPr>
              <a:t>([1,2,3,4])</a:t>
            </a:r>
            <a:endParaRPr lang="pl-PL" sz="1700" i="1" dirty="0">
              <a:solidFill>
                <a:srgbClr val="0000FF"/>
              </a:solidFill>
            </a:endParaRPr>
          </a:p>
          <a:p>
            <a:pPr marL="0" indent="0">
              <a:buNone/>
            </a:pPr>
            <a:r>
              <a:rPr lang="pl-PL" sz="1700" i="1" dirty="0">
                <a:solidFill>
                  <a:srgbClr val="0000FF"/>
                </a:solidFill>
              </a:rPr>
              <a:t>b</a:t>
            </a:r>
            <a:r>
              <a:rPr lang="en-US" sz="1700" i="1" dirty="0">
                <a:solidFill>
                  <a:srgbClr val="0000FF"/>
                </a:solidFill>
              </a:rPr>
              <a:t> = </a:t>
            </a:r>
            <a:r>
              <a:rPr lang="pl-PL" sz="1700" i="1" dirty="0">
                <a:solidFill>
                  <a:srgbClr val="0000FF"/>
                </a:solidFill>
              </a:rPr>
              <a:t>numpy.array([[1,2], [3,4], [5,6]]) </a:t>
            </a:r>
          </a:p>
          <a:p>
            <a:pPr marL="0" indent="0">
              <a:buNone/>
            </a:pPr>
            <a:r>
              <a:rPr lang="en-US" sz="1700" i="1" dirty="0">
                <a:solidFill>
                  <a:srgbClr val="0000FF"/>
                </a:solidFill>
              </a:rPr>
              <a:t>c = </a:t>
            </a:r>
            <a:r>
              <a:rPr lang="en-US" sz="1700" i="1" dirty="0" err="1">
                <a:solidFill>
                  <a:srgbClr val="0000FF"/>
                </a:solidFill>
              </a:rPr>
              <a:t>numpy</a:t>
            </a:r>
            <a:r>
              <a:rPr lang="en-US" sz="1700" i="1" dirty="0">
                <a:solidFill>
                  <a:srgbClr val="0000FF"/>
                </a:solidFill>
              </a:rPr>
              <a:t>. array([[[2,17], [45, 78]], [[88, 92], [60, 76]],[[76,33],[20,18]]])</a:t>
            </a:r>
            <a:endParaRPr lang="pl-PL" sz="1700" i="1" dirty="0">
              <a:solidFill>
                <a:srgbClr val="0000FF"/>
              </a:solidFill>
            </a:endParaRPr>
          </a:p>
          <a:p>
            <a:pPr marL="0" indent="0">
              <a:buNone/>
            </a:pPr>
            <a:r>
              <a:rPr lang="pl-PL" sz="1700" dirty="0"/>
              <a:t>Por. wyniki instrukcji: </a:t>
            </a:r>
            <a:r>
              <a:rPr lang="pl-PL" sz="1700" i="1" dirty="0" err="1">
                <a:solidFill>
                  <a:srgbClr val="0000FF"/>
                </a:solidFill>
              </a:rPr>
              <a:t>print</a:t>
            </a:r>
            <a:r>
              <a:rPr lang="pl-PL" sz="1700" i="1" dirty="0">
                <a:solidFill>
                  <a:srgbClr val="0000FF"/>
                </a:solidFill>
              </a:rPr>
              <a:t>(a); </a:t>
            </a:r>
            <a:r>
              <a:rPr lang="pl-PL" sz="1700" i="1" dirty="0" err="1">
                <a:solidFill>
                  <a:srgbClr val="0000FF"/>
                </a:solidFill>
              </a:rPr>
              <a:t>print</a:t>
            </a:r>
            <a:r>
              <a:rPr lang="pl-PL" sz="1700" i="1" dirty="0">
                <a:solidFill>
                  <a:srgbClr val="0000FF"/>
                </a:solidFill>
              </a:rPr>
              <a:t>(b); </a:t>
            </a:r>
            <a:r>
              <a:rPr lang="pl-PL" sz="1700" i="1" dirty="0" err="1">
                <a:solidFill>
                  <a:srgbClr val="0000FF"/>
                </a:solidFill>
              </a:rPr>
              <a:t>print</a:t>
            </a:r>
            <a:r>
              <a:rPr lang="pl-PL" sz="1700" i="1" dirty="0">
                <a:solidFill>
                  <a:srgbClr val="0000FF"/>
                </a:solidFill>
              </a:rPr>
              <a:t>(c)</a:t>
            </a:r>
          </a:p>
          <a:p>
            <a:pPr marL="0" indent="0">
              <a:spcBef>
                <a:spcPts val="600"/>
              </a:spcBef>
              <a:spcAft>
                <a:spcPts val="300"/>
              </a:spcAft>
              <a:buNone/>
            </a:pPr>
            <a:r>
              <a:rPr lang="pl-PL" sz="1700" dirty="0"/>
              <a:t>Dostęp do elementów tablicy uzyskuje się poprzez podanie ich indeksów lub zakresów indeksów (wycinanie). Wykorzystując wycinanie i indeksowanie można wartościować elementy tablicy.</a:t>
            </a:r>
          </a:p>
          <a:p>
            <a:pPr marL="0" indent="0">
              <a:buNone/>
            </a:pPr>
            <a:r>
              <a:rPr lang="pl-PL" sz="1800" dirty="0"/>
              <a:t>Wycinanie. Operator wycinania umieszcza się w miejscu indeksowania elementów tablicy. Ma składnię: </a:t>
            </a:r>
            <a:r>
              <a:rPr lang="pl-PL" sz="1800" i="1" dirty="0">
                <a:solidFill>
                  <a:srgbClr val="0000FF"/>
                </a:solidFill>
              </a:rPr>
              <a:t>start : stop : step</a:t>
            </a:r>
            <a:r>
              <a:rPr lang="pl-PL" sz="1800" dirty="0"/>
              <a:t>, przy czym obszar tablicy o indeksie </a:t>
            </a:r>
            <a:r>
              <a:rPr lang="pl-PL" sz="1800" i="1" dirty="0"/>
              <a:t>stop</a:t>
            </a:r>
            <a:r>
              <a:rPr lang="pl-PL" sz="1800" dirty="0"/>
              <a:t> jest wykluczany.</a:t>
            </a:r>
          </a:p>
          <a:p>
            <a:pPr marL="0" indent="0">
              <a:buNone/>
            </a:pPr>
            <a:r>
              <a:rPr lang="pl-PL" sz="1800" dirty="0"/>
              <a:t>Brak</a:t>
            </a:r>
            <a:r>
              <a:rPr lang="pl-PL" sz="1700" dirty="0"/>
              <a:t> wartości w operatorze wycinania oznacza wartości </a:t>
            </a:r>
            <a:r>
              <a:rPr lang="pl-PL" sz="1700" dirty="0" err="1"/>
              <a:t>domyslne</a:t>
            </a:r>
            <a:r>
              <a:rPr lang="pl-PL" sz="1700" dirty="0"/>
              <a:t> definiujące zakres od wartości na </a:t>
            </a:r>
            <a:r>
              <a:rPr lang="pl-PL" sz="1700" dirty="0" err="1"/>
              <a:t>pietrwszej</a:t>
            </a:r>
            <a:r>
              <a:rPr lang="pl-PL" sz="1700" dirty="0"/>
              <a:t> pozycji do wartości na ostatniej </a:t>
            </a:r>
            <a:r>
              <a:rPr lang="pl-PL" sz="1700" dirty="0" err="1"/>
              <a:t>pozycji,z</a:t>
            </a:r>
            <a:r>
              <a:rPr lang="pl-PL" sz="1700" dirty="0"/>
              <a:t> krokiem 1</a:t>
            </a:r>
          </a:p>
          <a:p>
            <a:pPr marL="0" indent="0">
              <a:buNone/>
            </a:pPr>
            <a:endParaRPr lang="pl-PL" sz="1700" dirty="0"/>
          </a:p>
        </p:txBody>
      </p:sp>
      <p:pic>
        <p:nvPicPr>
          <p:cNvPr id="3" name="Picture 2">
            <a:extLst>
              <a:ext uri="{FF2B5EF4-FFF2-40B4-BE49-F238E27FC236}">
                <a16:creationId xmlns:a16="http://schemas.microsoft.com/office/drawing/2014/main" id="{52B2D6DD-9584-47BD-9F53-7C4A220CB4C6}"/>
              </a:ext>
            </a:extLst>
          </p:cNvPr>
          <p:cNvPicPr>
            <a:picLocks noChangeAspect="1"/>
          </p:cNvPicPr>
          <p:nvPr/>
        </p:nvPicPr>
        <p:blipFill>
          <a:blip r:embed="rId2" cstate="print"/>
          <a:stretch>
            <a:fillRect/>
          </a:stretch>
        </p:blipFill>
        <p:spPr>
          <a:xfrm>
            <a:off x="7164288" y="1052736"/>
            <a:ext cx="1656184" cy="878163"/>
          </a:xfrm>
          <a:prstGeom prst="rect">
            <a:avLst/>
          </a:prstGeom>
          <a:ln>
            <a:solidFill>
              <a:schemeClr val="accent2">
                <a:lumMod val="75000"/>
              </a:schemeClr>
            </a:solidFill>
          </a:ln>
        </p:spPr>
      </p:pic>
      <p:pic>
        <p:nvPicPr>
          <p:cNvPr id="5" name="Picture 4">
            <a:extLst>
              <a:ext uri="{FF2B5EF4-FFF2-40B4-BE49-F238E27FC236}">
                <a16:creationId xmlns:a16="http://schemas.microsoft.com/office/drawing/2014/main" id="{DBDC73F8-FDAA-4387-BA76-99B9FD300473}"/>
              </a:ext>
            </a:extLst>
          </p:cNvPr>
          <p:cNvPicPr>
            <a:picLocks noChangeAspect="1"/>
          </p:cNvPicPr>
          <p:nvPr/>
        </p:nvPicPr>
        <p:blipFill>
          <a:blip r:embed="rId3" cstate="print"/>
          <a:stretch>
            <a:fillRect/>
          </a:stretch>
        </p:blipFill>
        <p:spPr>
          <a:xfrm>
            <a:off x="3999599" y="5564942"/>
            <a:ext cx="1651498" cy="273981"/>
          </a:xfrm>
          <a:prstGeom prst="rect">
            <a:avLst/>
          </a:prstGeom>
        </p:spPr>
      </p:pic>
      <p:pic>
        <p:nvPicPr>
          <p:cNvPr id="7" name="Picture 6">
            <a:extLst>
              <a:ext uri="{FF2B5EF4-FFF2-40B4-BE49-F238E27FC236}">
                <a16:creationId xmlns:a16="http://schemas.microsoft.com/office/drawing/2014/main" id="{CE83764E-5E98-48A8-9779-073F807E64C3}"/>
              </a:ext>
            </a:extLst>
          </p:cNvPr>
          <p:cNvPicPr>
            <a:picLocks noChangeAspect="1"/>
          </p:cNvPicPr>
          <p:nvPr/>
        </p:nvPicPr>
        <p:blipFill>
          <a:blip r:embed="rId4" cstate="print"/>
          <a:stretch>
            <a:fillRect/>
          </a:stretch>
        </p:blipFill>
        <p:spPr>
          <a:xfrm>
            <a:off x="5786666" y="5357775"/>
            <a:ext cx="1123950" cy="847725"/>
          </a:xfrm>
          <a:prstGeom prst="rect">
            <a:avLst/>
          </a:prstGeom>
        </p:spPr>
      </p:pic>
      <p:cxnSp>
        <p:nvCxnSpPr>
          <p:cNvPr id="9" name="Straight Arrow Connector 8">
            <a:extLst>
              <a:ext uri="{FF2B5EF4-FFF2-40B4-BE49-F238E27FC236}">
                <a16:creationId xmlns:a16="http://schemas.microsoft.com/office/drawing/2014/main" id="{BC828825-D916-49C2-8AAE-8816C3CA8552}"/>
              </a:ext>
            </a:extLst>
          </p:cNvPr>
          <p:cNvCxnSpPr>
            <a:cxnSpLocks/>
          </p:cNvCxnSpPr>
          <p:nvPr/>
        </p:nvCxnSpPr>
        <p:spPr>
          <a:xfrm>
            <a:off x="1979712" y="5445224"/>
            <a:ext cx="3806954" cy="0"/>
          </a:xfrm>
          <a:prstGeom prst="straightConnector1">
            <a:avLst/>
          </a:prstGeom>
          <a:ln w="22225">
            <a:solidFill>
              <a:schemeClr val="accent2">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61AEF804-FAFD-4171-8AC9-B801A52CD7B6}"/>
              </a:ext>
            </a:extLst>
          </p:cNvPr>
          <p:cNvCxnSpPr>
            <a:cxnSpLocks/>
          </p:cNvCxnSpPr>
          <p:nvPr/>
        </p:nvCxnSpPr>
        <p:spPr>
          <a:xfrm flipV="1">
            <a:off x="3779912" y="1772816"/>
            <a:ext cx="3384376" cy="8384"/>
          </a:xfrm>
          <a:prstGeom prst="straightConnector1">
            <a:avLst/>
          </a:prstGeom>
          <a:ln w="22225">
            <a:solidFill>
              <a:schemeClr val="accent2">
                <a:lumMod val="75000"/>
              </a:schemeClr>
            </a:solidFill>
            <a:tailEnd type="triangle"/>
          </a:ln>
        </p:spPr>
        <p:style>
          <a:lnRef idx="1">
            <a:schemeClr val="accent1"/>
          </a:lnRef>
          <a:fillRef idx="0">
            <a:schemeClr val="accent1"/>
          </a:fillRef>
          <a:effectRef idx="0">
            <a:schemeClr val="accent1"/>
          </a:effectRef>
          <a:fontRef idx="minor">
            <a:schemeClr val="tx1"/>
          </a:fontRef>
        </p:style>
      </p:cxnSp>
      <p:pic>
        <p:nvPicPr>
          <p:cNvPr id="12" name="Picture 11">
            <a:extLst>
              <a:ext uri="{FF2B5EF4-FFF2-40B4-BE49-F238E27FC236}">
                <a16:creationId xmlns:a16="http://schemas.microsoft.com/office/drawing/2014/main" id="{4E94C8D6-9087-435A-BFFE-8EB0F7E42AD1}"/>
              </a:ext>
            </a:extLst>
          </p:cNvPr>
          <p:cNvPicPr>
            <a:picLocks noChangeAspect="1"/>
          </p:cNvPicPr>
          <p:nvPr/>
        </p:nvPicPr>
        <p:blipFill>
          <a:blip r:embed="rId5" cstate="print"/>
          <a:stretch>
            <a:fillRect/>
          </a:stretch>
        </p:blipFill>
        <p:spPr>
          <a:xfrm>
            <a:off x="4187173" y="6086053"/>
            <a:ext cx="971550" cy="295275"/>
          </a:xfrm>
          <a:prstGeom prst="rect">
            <a:avLst/>
          </a:prstGeom>
        </p:spPr>
      </p:pic>
      <p:cxnSp>
        <p:nvCxnSpPr>
          <p:cNvPr id="19" name="Straight Arrow Connector 18">
            <a:extLst>
              <a:ext uri="{FF2B5EF4-FFF2-40B4-BE49-F238E27FC236}">
                <a16:creationId xmlns:a16="http://schemas.microsoft.com/office/drawing/2014/main" id="{9D56C74F-2C92-4C51-B6B1-520DD106D10F}"/>
              </a:ext>
            </a:extLst>
          </p:cNvPr>
          <p:cNvCxnSpPr>
            <a:cxnSpLocks/>
          </p:cNvCxnSpPr>
          <p:nvPr/>
        </p:nvCxnSpPr>
        <p:spPr>
          <a:xfrm>
            <a:off x="1979712" y="5661248"/>
            <a:ext cx="1903477" cy="0"/>
          </a:xfrm>
          <a:prstGeom prst="straightConnector1">
            <a:avLst/>
          </a:prstGeom>
          <a:ln w="22225">
            <a:solidFill>
              <a:schemeClr val="accent2">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E33AE4A1-114B-428D-97CE-6A91999D54D1}"/>
              </a:ext>
            </a:extLst>
          </p:cNvPr>
          <p:cNvCxnSpPr>
            <a:cxnSpLocks/>
          </p:cNvCxnSpPr>
          <p:nvPr/>
        </p:nvCxnSpPr>
        <p:spPr>
          <a:xfrm>
            <a:off x="3160780" y="6233690"/>
            <a:ext cx="936104" cy="0"/>
          </a:xfrm>
          <a:prstGeom prst="straightConnector1">
            <a:avLst/>
          </a:prstGeom>
          <a:ln w="22225">
            <a:solidFill>
              <a:schemeClr val="accent2">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7" name="Prostokąt 16"/>
          <p:cNvSpPr/>
          <p:nvPr/>
        </p:nvSpPr>
        <p:spPr>
          <a:xfrm>
            <a:off x="899592" y="4653136"/>
            <a:ext cx="2808312" cy="1923604"/>
          </a:xfrm>
          <a:prstGeom prst="rect">
            <a:avLst/>
          </a:prstGeom>
        </p:spPr>
        <p:txBody>
          <a:bodyPr wrap="square">
            <a:spAutoFit/>
          </a:bodyPr>
          <a:lstStyle/>
          <a:p>
            <a:pPr marL="0" indent="0">
              <a:buNone/>
            </a:pPr>
            <a:r>
              <a:rPr lang="pl-PL" sz="1700" i="1" dirty="0">
                <a:solidFill>
                  <a:srgbClr val="0000FF"/>
                </a:solidFill>
              </a:rPr>
              <a:t>b[:, :]</a:t>
            </a:r>
          </a:p>
          <a:p>
            <a:pPr marL="0" indent="0">
              <a:buNone/>
            </a:pPr>
            <a:endParaRPr lang="pl-PL" sz="1700" i="1" dirty="0">
              <a:solidFill>
                <a:srgbClr val="0000FF"/>
              </a:solidFill>
            </a:endParaRPr>
          </a:p>
          <a:p>
            <a:pPr marL="0" indent="0">
              <a:buNone/>
            </a:pPr>
            <a:r>
              <a:rPr lang="pl-PL" sz="1700" i="1" dirty="0">
                <a:solidFill>
                  <a:srgbClr val="0000FF"/>
                </a:solidFill>
              </a:rPr>
              <a:t>b[:,1]</a:t>
            </a:r>
          </a:p>
          <a:p>
            <a:pPr marL="0" indent="0">
              <a:buNone/>
            </a:pPr>
            <a:r>
              <a:rPr lang="pl-PL" sz="1700" i="1" dirty="0">
                <a:solidFill>
                  <a:srgbClr val="0000FF"/>
                </a:solidFill>
              </a:rPr>
              <a:t>b[0]</a:t>
            </a:r>
            <a:r>
              <a:rPr lang="pl-PL" sz="1700" i="1" dirty="0"/>
              <a:t>	 	</a:t>
            </a:r>
            <a:r>
              <a:rPr lang="pl-PL" sz="1700" dirty="0"/>
              <a:t>	</a:t>
            </a:r>
          </a:p>
          <a:p>
            <a:pPr marL="0" indent="0">
              <a:buNone/>
            </a:pPr>
            <a:r>
              <a:rPr lang="pl-PL" sz="1700" i="1" dirty="0">
                <a:solidFill>
                  <a:srgbClr val="0000FF"/>
                </a:solidFill>
              </a:rPr>
              <a:t>b[2][1]</a:t>
            </a:r>
            <a:r>
              <a:rPr lang="pl-PL" sz="1700" i="1" dirty="0"/>
              <a:t>    </a:t>
            </a:r>
            <a:r>
              <a:rPr lang="pl-PL" sz="1700" dirty="0"/>
              <a:t>albo  </a:t>
            </a:r>
            <a:r>
              <a:rPr lang="pl-PL" sz="1700" i="1" dirty="0"/>
              <a:t> </a:t>
            </a:r>
            <a:r>
              <a:rPr lang="pl-PL" sz="1700" i="1" dirty="0">
                <a:solidFill>
                  <a:srgbClr val="0000FF"/>
                </a:solidFill>
              </a:rPr>
              <a:t>b[2,1]</a:t>
            </a:r>
            <a:r>
              <a:rPr lang="pl-PL" sz="1700" i="1" dirty="0"/>
              <a:t>	</a:t>
            </a:r>
            <a:r>
              <a:rPr lang="pl-PL" sz="1700" dirty="0"/>
              <a:t> 	</a:t>
            </a:r>
          </a:p>
        </p:txBody>
      </p:sp>
      <p:pic>
        <p:nvPicPr>
          <p:cNvPr id="1026" name="Picture 2"/>
          <p:cNvPicPr>
            <a:picLocks noChangeAspect="1" noChangeArrowheads="1"/>
          </p:cNvPicPr>
          <p:nvPr/>
        </p:nvPicPr>
        <p:blipFill>
          <a:blip r:embed="rId6" cstate="print"/>
          <a:srcRect/>
          <a:stretch>
            <a:fillRect/>
          </a:stretch>
        </p:blipFill>
        <p:spPr bwMode="auto">
          <a:xfrm>
            <a:off x="3923928" y="4437112"/>
            <a:ext cx="1512168" cy="810576"/>
          </a:xfrm>
          <a:prstGeom prst="rect">
            <a:avLst/>
          </a:prstGeom>
          <a:noFill/>
          <a:ln w="9525">
            <a:noFill/>
            <a:miter lim="800000"/>
            <a:headEnd/>
            <a:tailEnd/>
          </a:ln>
        </p:spPr>
      </p:pic>
      <p:cxnSp>
        <p:nvCxnSpPr>
          <p:cNvPr id="20" name="Straight Arrow Connector 18">
            <a:extLst>
              <a:ext uri="{FF2B5EF4-FFF2-40B4-BE49-F238E27FC236}">
                <a16:creationId xmlns:a16="http://schemas.microsoft.com/office/drawing/2014/main" id="{9D56C74F-2C92-4C51-B6B1-520DD106D10F}"/>
              </a:ext>
            </a:extLst>
          </p:cNvPr>
          <p:cNvCxnSpPr>
            <a:cxnSpLocks/>
          </p:cNvCxnSpPr>
          <p:nvPr/>
        </p:nvCxnSpPr>
        <p:spPr>
          <a:xfrm>
            <a:off x="1907704" y="4797152"/>
            <a:ext cx="1903477" cy="0"/>
          </a:xfrm>
          <a:prstGeom prst="straightConnector1">
            <a:avLst/>
          </a:prstGeom>
          <a:ln w="22225">
            <a:solidFill>
              <a:schemeClr val="accent2">
                <a:lumMod val="75000"/>
              </a:schemeClr>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130587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0" y="116632"/>
            <a:ext cx="9144000" cy="432792"/>
          </a:xfrm>
        </p:spPr>
        <p:txBody>
          <a:bodyPr rtlCol="0">
            <a:normAutofit fontScale="90000"/>
          </a:bodyPr>
          <a:lstStyle/>
          <a:p>
            <a:pPr fontAlgn="auto">
              <a:spcAft>
                <a:spcPts val="0"/>
              </a:spcAft>
              <a:defRPr/>
            </a:pPr>
            <a:r>
              <a:rPr lang="pl-PL" sz="3600" b="1" dirty="0" err="1">
                <a:solidFill>
                  <a:srgbClr val="CC0000"/>
                </a:solidFill>
                <a:latin typeface="+mn-lt"/>
              </a:rPr>
              <a:t>NumPy</a:t>
            </a:r>
            <a:r>
              <a:rPr lang="pl-PL" sz="3600" b="1" dirty="0">
                <a:solidFill>
                  <a:srgbClr val="CC0000"/>
                </a:solidFill>
                <a:latin typeface="+mn-lt"/>
              </a:rPr>
              <a:t> – dostęp do tablicy; ilustracja </a:t>
            </a:r>
          </a:p>
        </p:txBody>
      </p:sp>
      <p:graphicFrame>
        <p:nvGraphicFramePr>
          <p:cNvPr id="22" name="Table 22">
            <a:extLst>
              <a:ext uri="{FF2B5EF4-FFF2-40B4-BE49-F238E27FC236}">
                <a16:creationId xmlns:a16="http://schemas.microsoft.com/office/drawing/2014/main" id="{7DD00C55-F445-46D1-AE07-CF78EA3522AF}"/>
              </a:ext>
            </a:extLst>
          </p:cNvPr>
          <p:cNvGraphicFramePr>
            <a:graphicFrameLocks noGrp="1"/>
          </p:cNvGraphicFramePr>
          <p:nvPr>
            <p:extLst>
              <p:ext uri="{D42A27DB-BD31-4B8C-83A1-F6EECF244321}">
                <p14:modId xmlns:p14="http://schemas.microsoft.com/office/powerpoint/2010/main" val="284246889"/>
              </p:ext>
            </p:extLst>
          </p:nvPr>
        </p:nvGraphicFramePr>
        <p:xfrm>
          <a:off x="251520" y="692696"/>
          <a:ext cx="8719981" cy="2272362"/>
        </p:xfrm>
        <a:graphic>
          <a:graphicData uri="http://schemas.openxmlformats.org/drawingml/2006/table">
            <a:tbl>
              <a:tblPr firstRow="1" bandRow="1">
                <a:tableStyleId>{5940675A-B579-460E-94D1-54222C63F5DA}</a:tableStyleId>
              </a:tblPr>
              <a:tblGrid>
                <a:gridCol w="2309640">
                  <a:extLst>
                    <a:ext uri="{9D8B030D-6E8A-4147-A177-3AD203B41FA5}">
                      <a16:colId xmlns:a16="http://schemas.microsoft.com/office/drawing/2014/main" val="3456050733"/>
                    </a:ext>
                  </a:extLst>
                </a:gridCol>
                <a:gridCol w="3528227">
                  <a:extLst>
                    <a:ext uri="{9D8B030D-6E8A-4147-A177-3AD203B41FA5}">
                      <a16:colId xmlns:a16="http://schemas.microsoft.com/office/drawing/2014/main" val="4079817264"/>
                    </a:ext>
                  </a:extLst>
                </a:gridCol>
                <a:gridCol w="2882114">
                  <a:extLst>
                    <a:ext uri="{9D8B030D-6E8A-4147-A177-3AD203B41FA5}">
                      <a16:colId xmlns:a16="http://schemas.microsoft.com/office/drawing/2014/main" val="310581003"/>
                    </a:ext>
                  </a:extLst>
                </a:gridCol>
              </a:tblGrid>
              <a:tr h="316669">
                <a:tc>
                  <a:txBody>
                    <a:bodyPr/>
                    <a:lstStyle/>
                    <a:p>
                      <a:r>
                        <a:rPr lang="pl-PL" sz="1500" i="0" dirty="0">
                          <a:solidFill>
                            <a:srgbClr val="0000FF"/>
                          </a:solidFill>
                          <a:latin typeface="Calibri" panose="020F0502020204030204" pitchFamily="34" charset="0"/>
                          <a:cs typeface="Calibri" panose="020F0502020204030204" pitchFamily="34" charset="0"/>
                        </a:rPr>
                        <a:t>b[1,1] = 50</a:t>
                      </a:r>
                      <a:endParaRPr lang="pl-PL" sz="1500" i="0" dirty="0">
                        <a:latin typeface="Calibri" panose="020F0502020204030204" pitchFamily="34" charset="0"/>
                        <a:cs typeface="Calibri" panose="020F0502020204030204" pitchFamily="34" charset="0"/>
                      </a:endParaRPr>
                    </a:p>
                  </a:txBody>
                  <a:tcPr/>
                </a:tc>
                <a:tc>
                  <a:txBody>
                    <a:bodyPr/>
                    <a:lstStyle/>
                    <a:p>
                      <a:r>
                        <a:rPr lang="pl-PL" sz="1500" i="0" dirty="0">
                          <a:solidFill>
                            <a:srgbClr val="0000FF"/>
                          </a:solidFill>
                          <a:latin typeface="Calibri" panose="020F0502020204030204" pitchFamily="34" charset="0"/>
                          <a:cs typeface="Calibri" panose="020F0502020204030204" pitchFamily="34" charset="0"/>
                        </a:rPr>
                        <a:t>b[2] = -100</a:t>
                      </a:r>
                      <a:endParaRPr lang="pl-PL" sz="1500" i="0" dirty="0">
                        <a:latin typeface="Calibri" panose="020F0502020204030204" pitchFamily="34" charset="0"/>
                        <a:cs typeface="Calibri" panose="020F0502020204030204" pitchFamily="34" charset="0"/>
                      </a:endParaRPr>
                    </a:p>
                  </a:txBody>
                  <a:tcPr/>
                </a:tc>
                <a:tc>
                  <a:txBody>
                    <a:bodyPr/>
                    <a:lstStyle/>
                    <a:p>
                      <a:r>
                        <a:rPr lang="pl-PL" sz="1500" i="0" dirty="0">
                          <a:solidFill>
                            <a:srgbClr val="0000FF"/>
                          </a:solidFill>
                          <a:latin typeface="Calibri" panose="020F0502020204030204" pitchFamily="34" charset="0"/>
                          <a:cs typeface="Calibri" panose="020F0502020204030204" pitchFamily="34" charset="0"/>
                        </a:rPr>
                        <a:t>b[1:3, 0:2] = b [0:1, 0:2]</a:t>
                      </a:r>
                      <a:endParaRPr lang="pl-PL" sz="1500" i="0"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2944845314"/>
                  </a:ext>
                </a:extLst>
              </a:tr>
              <a:tr h="57269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l-PL" sz="1500" i="0" dirty="0">
                          <a:solidFill>
                            <a:srgbClr val="0000FF"/>
                          </a:solidFill>
                          <a:latin typeface="Calibri" panose="020F0502020204030204" pitchFamily="34" charset="0"/>
                          <a:cs typeface="Calibri" panose="020F0502020204030204" pitchFamily="34" charset="0"/>
                        </a:rPr>
                        <a:t>wartościowanie elementu</a:t>
                      </a:r>
                    </a:p>
                    <a:p>
                      <a:endParaRPr lang="pl-PL" sz="1500" i="0" dirty="0">
                        <a:latin typeface="Calibri" panose="020F0502020204030204" pitchFamily="34" charset="0"/>
                        <a:cs typeface="Calibri" panose="020F0502020204030204" pitchFamily="34" charset="0"/>
                      </a:endParaRPr>
                    </a:p>
                  </a:txBody>
                  <a:tcPr/>
                </a:tc>
                <a:tc>
                  <a:txBody>
                    <a:bodyPr/>
                    <a:lstStyle/>
                    <a:p>
                      <a:r>
                        <a:rPr lang="pl-PL" sz="1500" i="0" dirty="0">
                          <a:solidFill>
                            <a:srgbClr val="0000FF"/>
                          </a:solidFill>
                          <a:latin typeface="Calibri" panose="020F0502020204030204" pitchFamily="34" charset="0"/>
                          <a:cs typeface="Calibri" panose="020F0502020204030204" pitchFamily="34" charset="0"/>
                        </a:rPr>
                        <a:t>wartościowanie wiersza (drugiego) takimi samym</a:t>
                      </a:r>
                      <a:endParaRPr lang="pl-PL" sz="1500" i="0" dirty="0">
                        <a:latin typeface="Calibri" panose="020F0502020204030204" pitchFamily="34" charset="0"/>
                        <a:cs typeface="Calibri" panose="020F0502020204030204" pitchFamily="34" charset="0"/>
                      </a:endParaRPr>
                    </a:p>
                  </a:txBody>
                  <a:tcPr/>
                </a:tc>
                <a:tc>
                  <a:txBody>
                    <a:bodyPr/>
                    <a:lstStyle/>
                    <a:p>
                      <a:r>
                        <a:rPr lang="pl-PL" sz="1500" i="0" dirty="0">
                          <a:solidFill>
                            <a:srgbClr val="0000FF"/>
                          </a:solidFill>
                          <a:latin typeface="Calibri" panose="020F0502020204030204" pitchFamily="34" charset="0"/>
                          <a:cs typeface="Calibri" panose="020F0502020204030204" pitchFamily="34" charset="0"/>
                        </a:rPr>
                        <a:t>wartościowanie wycinka tablicy</a:t>
                      </a:r>
                      <a:endParaRPr lang="pl-PL" sz="1500" i="0"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1450918130"/>
                  </a:ext>
                </a:extLst>
              </a:tr>
              <a:tr h="1379629">
                <a:tc>
                  <a:txBody>
                    <a:bodyPr/>
                    <a:lstStyle/>
                    <a:p>
                      <a:endParaRPr lang="pl-PL" sz="1500" i="0" dirty="0">
                        <a:latin typeface="Calibri" panose="020F0502020204030204" pitchFamily="34" charset="0"/>
                        <a:cs typeface="Calibri" panose="020F0502020204030204" pitchFamily="34" charset="0"/>
                      </a:endParaRPr>
                    </a:p>
                  </a:txBody>
                  <a:tcPr/>
                </a:tc>
                <a:tc>
                  <a:txBody>
                    <a:bodyPr/>
                    <a:lstStyle/>
                    <a:p>
                      <a:endParaRPr lang="pl-PL" sz="1500" i="0" dirty="0">
                        <a:latin typeface="Calibri" panose="020F0502020204030204" pitchFamily="34" charset="0"/>
                        <a:cs typeface="Calibri" panose="020F0502020204030204" pitchFamily="34" charset="0"/>
                      </a:endParaRPr>
                    </a:p>
                  </a:txBody>
                  <a:tcPr/>
                </a:tc>
                <a:tc>
                  <a:txBody>
                    <a:bodyPr/>
                    <a:lstStyle/>
                    <a:p>
                      <a:endParaRPr lang="pl-PL" sz="1500" i="0"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968798128"/>
                  </a:ext>
                </a:extLst>
              </a:tr>
            </a:tbl>
          </a:graphicData>
        </a:graphic>
      </p:graphicFrame>
      <p:pic>
        <p:nvPicPr>
          <p:cNvPr id="25" name="Picture 24">
            <a:extLst>
              <a:ext uri="{FF2B5EF4-FFF2-40B4-BE49-F238E27FC236}">
                <a16:creationId xmlns:a16="http://schemas.microsoft.com/office/drawing/2014/main" id="{D3168EE7-C281-4E66-8419-B9429354E2CF}"/>
              </a:ext>
            </a:extLst>
          </p:cNvPr>
          <p:cNvPicPr>
            <a:picLocks noChangeAspect="1"/>
          </p:cNvPicPr>
          <p:nvPr/>
        </p:nvPicPr>
        <p:blipFill>
          <a:blip r:embed="rId2" cstate="print"/>
          <a:stretch>
            <a:fillRect/>
          </a:stretch>
        </p:blipFill>
        <p:spPr>
          <a:xfrm>
            <a:off x="330202" y="1714464"/>
            <a:ext cx="2105025" cy="1114425"/>
          </a:xfrm>
          <a:prstGeom prst="rect">
            <a:avLst/>
          </a:prstGeom>
        </p:spPr>
      </p:pic>
      <p:pic>
        <p:nvPicPr>
          <p:cNvPr id="27" name="Picture 26">
            <a:extLst>
              <a:ext uri="{FF2B5EF4-FFF2-40B4-BE49-F238E27FC236}">
                <a16:creationId xmlns:a16="http://schemas.microsoft.com/office/drawing/2014/main" id="{4224C0A0-4911-4E44-B00D-D9F5FE157470}"/>
              </a:ext>
            </a:extLst>
          </p:cNvPr>
          <p:cNvPicPr>
            <a:picLocks noChangeAspect="1"/>
          </p:cNvPicPr>
          <p:nvPr/>
        </p:nvPicPr>
        <p:blipFill>
          <a:blip r:embed="rId3" cstate="print"/>
          <a:stretch>
            <a:fillRect/>
          </a:stretch>
        </p:blipFill>
        <p:spPr>
          <a:xfrm>
            <a:off x="3059832" y="1700808"/>
            <a:ext cx="2085975" cy="1095375"/>
          </a:xfrm>
          <a:prstGeom prst="rect">
            <a:avLst/>
          </a:prstGeom>
        </p:spPr>
      </p:pic>
      <p:pic>
        <p:nvPicPr>
          <p:cNvPr id="29" name="Picture 28">
            <a:extLst>
              <a:ext uri="{FF2B5EF4-FFF2-40B4-BE49-F238E27FC236}">
                <a16:creationId xmlns:a16="http://schemas.microsoft.com/office/drawing/2014/main" id="{511B54C6-7172-4B1F-9914-4625720A3F90}"/>
              </a:ext>
            </a:extLst>
          </p:cNvPr>
          <p:cNvPicPr>
            <a:picLocks noChangeAspect="1"/>
          </p:cNvPicPr>
          <p:nvPr/>
        </p:nvPicPr>
        <p:blipFill>
          <a:blip r:embed="rId4" cstate="print"/>
          <a:stretch>
            <a:fillRect/>
          </a:stretch>
        </p:blipFill>
        <p:spPr>
          <a:xfrm>
            <a:off x="6372200" y="1628800"/>
            <a:ext cx="2095500" cy="1123950"/>
          </a:xfrm>
          <a:prstGeom prst="rect">
            <a:avLst/>
          </a:prstGeom>
        </p:spPr>
      </p:pic>
      <p:sp>
        <p:nvSpPr>
          <p:cNvPr id="17" name="Prostokąt 16"/>
          <p:cNvSpPr/>
          <p:nvPr/>
        </p:nvSpPr>
        <p:spPr>
          <a:xfrm>
            <a:off x="251520" y="2996952"/>
            <a:ext cx="3744416" cy="353943"/>
          </a:xfrm>
          <a:prstGeom prst="rect">
            <a:avLst/>
          </a:prstGeom>
        </p:spPr>
        <p:txBody>
          <a:bodyPr wrap="square">
            <a:spAutoFit/>
          </a:bodyPr>
          <a:lstStyle/>
          <a:p>
            <a:pPr marL="0" indent="0">
              <a:buNone/>
            </a:pPr>
            <a:r>
              <a:rPr lang="pl-PL" sz="1700" dirty="0">
                <a:solidFill>
                  <a:srgbClr val="0000FF"/>
                </a:solidFill>
                <a:latin typeface="Calibri" pitchFamily="34" charset="0"/>
                <a:cs typeface="Calibri" pitchFamily="34" charset="0"/>
              </a:rPr>
              <a:t>b</a:t>
            </a:r>
            <a:r>
              <a:rPr lang="en-US" sz="1700" dirty="0">
                <a:solidFill>
                  <a:srgbClr val="0000FF"/>
                </a:solidFill>
                <a:latin typeface="Calibri" pitchFamily="34" charset="0"/>
                <a:cs typeface="Calibri" pitchFamily="34" charset="0"/>
              </a:rPr>
              <a:t> = </a:t>
            </a:r>
            <a:r>
              <a:rPr lang="pl-PL" sz="1700" dirty="0" err="1">
                <a:solidFill>
                  <a:srgbClr val="0000FF"/>
                </a:solidFill>
                <a:latin typeface="Calibri" pitchFamily="34" charset="0"/>
                <a:cs typeface="Calibri" pitchFamily="34" charset="0"/>
              </a:rPr>
              <a:t>numpy.array</a:t>
            </a:r>
            <a:r>
              <a:rPr lang="pl-PL" sz="1700" dirty="0">
                <a:solidFill>
                  <a:srgbClr val="0000FF"/>
                </a:solidFill>
                <a:latin typeface="Calibri" pitchFamily="34" charset="0"/>
                <a:cs typeface="Calibri" pitchFamily="34" charset="0"/>
              </a:rPr>
              <a:t>([[1,2], [3,4], [5,6]]) </a:t>
            </a:r>
          </a:p>
        </p:txBody>
      </p:sp>
      <p:pic>
        <p:nvPicPr>
          <p:cNvPr id="18" name="Picture 2">
            <a:extLst>
              <a:ext uri="{FF2B5EF4-FFF2-40B4-BE49-F238E27FC236}">
                <a16:creationId xmlns:a16="http://schemas.microsoft.com/office/drawing/2014/main" id="{52B2D6DD-9584-47BD-9F53-7C4A220CB4C6}"/>
              </a:ext>
            </a:extLst>
          </p:cNvPr>
          <p:cNvPicPr>
            <a:picLocks noChangeAspect="1"/>
          </p:cNvPicPr>
          <p:nvPr/>
        </p:nvPicPr>
        <p:blipFill>
          <a:blip r:embed="rId5" cstate="print"/>
          <a:stretch>
            <a:fillRect/>
          </a:stretch>
        </p:blipFill>
        <p:spPr>
          <a:xfrm>
            <a:off x="2627784" y="3356992"/>
            <a:ext cx="1944216" cy="1030887"/>
          </a:xfrm>
          <a:prstGeom prst="rect">
            <a:avLst/>
          </a:prstGeom>
          <a:ln>
            <a:solidFill>
              <a:schemeClr val="accent2">
                <a:lumMod val="75000"/>
              </a:schemeClr>
            </a:solidFill>
          </a:ln>
        </p:spPr>
      </p:pic>
      <p:sp>
        <p:nvSpPr>
          <p:cNvPr id="24" name="Prostokąt 23"/>
          <p:cNvSpPr/>
          <p:nvPr/>
        </p:nvSpPr>
        <p:spPr>
          <a:xfrm>
            <a:off x="1547664" y="4581128"/>
            <a:ext cx="3456384" cy="1923604"/>
          </a:xfrm>
          <a:prstGeom prst="rect">
            <a:avLst/>
          </a:prstGeom>
        </p:spPr>
        <p:txBody>
          <a:bodyPr wrap="square">
            <a:spAutoFit/>
          </a:bodyPr>
          <a:lstStyle/>
          <a:p>
            <a:r>
              <a:rPr lang="es-ES" sz="1700" dirty="0">
                <a:latin typeface="Calibri" pitchFamily="34" charset="0"/>
                <a:cs typeface="Calibri" pitchFamily="34" charset="0"/>
              </a:rPr>
              <a:t>a  = np.array((1,2,3,4,5))</a:t>
            </a:r>
          </a:p>
          <a:p>
            <a:r>
              <a:rPr lang="es-ES" sz="1700" dirty="0">
                <a:latin typeface="Calibri" pitchFamily="34" charset="0"/>
                <a:cs typeface="Calibri" pitchFamily="34" charset="0"/>
              </a:rPr>
              <a:t>print("Macierz a elementami</a:t>
            </a:r>
            <a:r>
              <a:rPr lang="pl-PL" sz="1700" dirty="0">
                <a:latin typeface="Calibri" pitchFamily="34" charset="0"/>
                <a:cs typeface="Calibri" pitchFamily="34" charset="0"/>
              </a:rPr>
              <a:t>”)</a:t>
            </a:r>
            <a:r>
              <a:rPr lang="es-ES" sz="1700" dirty="0">
                <a:latin typeface="Calibri" pitchFamily="34" charset="0"/>
                <a:cs typeface="Calibri" pitchFamily="34" charset="0"/>
              </a:rPr>
              <a:t> </a:t>
            </a:r>
            <a:endParaRPr lang="pl-PL" sz="1700" dirty="0">
              <a:latin typeface="Calibri" pitchFamily="34" charset="0"/>
              <a:cs typeface="Calibri" pitchFamily="34" charset="0"/>
            </a:endParaRPr>
          </a:p>
          <a:p>
            <a:r>
              <a:rPr lang="pl-PL" sz="1700" dirty="0">
                <a:latin typeface="Calibri" pitchFamily="34" charset="0"/>
                <a:cs typeface="Calibri" pitchFamily="34" charset="0"/>
              </a:rPr>
              <a:t># </a:t>
            </a:r>
            <a:r>
              <a:rPr lang="es-ES" sz="1700" dirty="0">
                <a:latin typeface="Calibri" pitchFamily="34" charset="0"/>
                <a:cs typeface="Calibri" pitchFamily="34" charset="0"/>
              </a:rPr>
              <a:t>macierz jednowymiarowa</a:t>
            </a:r>
          </a:p>
          <a:p>
            <a:r>
              <a:rPr lang="es-ES" sz="1700" dirty="0">
                <a:latin typeface="Calibri" pitchFamily="34" charset="0"/>
                <a:cs typeface="Calibri" pitchFamily="34" charset="0"/>
              </a:rPr>
              <a:t>for el in a:</a:t>
            </a:r>
          </a:p>
          <a:p>
            <a:r>
              <a:rPr lang="es-ES" sz="1700" dirty="0">
                <a:latin typeface="Calibri" pitchFamily="34" charset="0"/>
                <a:cs typeface="Calibri" pitchFamily="34" charset="0"/>
              </a:rPr>
              <a:t>    print(el)</a:t>
            </a:r>
          </a:p>
          <a:p>
            <a:r>
              <a:rPr lang="es-ES" sz="1700" dirty="0">
                <a:latin typeface="Calibri" pitchFamily="34" charset="0"/>
                <a:cs typeface="Calibri" pitchFamily="34" charset="0"/>
              </a:rPr>
              <a:t>print("Macierz a całosciowo")</a:t>
            </a:r>
          </a:p>
          <a:p>
            <a:r>
              <a:rPr lang="es-ES" sz="1700" dirty="0">
                <a:latin typeface="Calibri" pitchFamily="34" charset="0"/>
                <a:cs typeface="Calibri" pitchFamily="34" charset="0"/>
              </a:rPr>
              <a:t>print(a)</a:t>
            </a:r>
            <a:endParaRPr lang="en-GB" sz="1700" dirty="0">
              <a:latin typeface="Calibri" pitchFamily="34" charset="0"/>
              <a:cs typeface="Calibri" pitchFamily="34" charset="0"/>
            </a:endParaRPr>
          </a:p>
        </p:txBody>
      </p:sp>
      <p:sp>
        <p:nvSpPr>
          <p:cNvPr id="26" name="Prostokąt 25"/>
          <p:cNvSpPr/>
          <p:nvPr/>
        </p:nvSpPr>
        <p:spPr>
          <a:xfrm>
            <a:off x="5436096" y="3140968"/>
            <a:ext cx="3384376" cy="3493264"/>
          </a:xfrm>
          <a:prstGeom prst="rect">
            <a:avLst/>
          </a:prstGeom>
        </p:spPr>
        <p:txBody>
          <a:bodyPr wrap="square">
            <a:spAutoFit/>
          </a:bodyPr>
          <a:lstStyle/>
          <a:p>
            <a:r>
              <a:rPr lang="en-GB" sz="1700" dirty="0">
                <a:latin typeface="Calibri" pitchFamily="34" charset="0"/>
                <a:cs typeface="Calibri" pitchFamily="34" charset="0"/>
              </a:rPr>
              <a:t>print("</a:t>
            </a:r>
            <a:r>
              <a:rPr lang="en-GB" sz="1700" dirty="0" err="1">
                <a:latin typeface="Calibri" pitchFamily="34" charset="0"/>
                <a:cs typeface="Calibri" pitchFamily="34" charset="0"/>
              </a:rPr>
              <a:t>Macierz</a:t>
            </a:r>
            <a:r>
              <a:rPr lang="en-GB" sz="1700" dirty="0">
                <a:latin typeface="Calibri" pitchFamily="34" charset="0"/>
                <a:cs typeface="Calibri" pitchFamily="34" charset="0"/>
              </a:rPr>
              <a:t> </a:t>
            </a:r>
            <a:r>
              <a:rPr lang="pl-PL" sz="1700" dirty="0">
                <a:latin typeface="Calibri" pitchFamily="34" charset="0"/>
                <a:cs typeface="Calibri" pitchFamily="34" charset="0"/>
              </a:rPr>
              <a:t>b</a:t>
            </a:r>
            <a:r>
              <a:rPr lang="en-GB" sz="1700" dirty="0">
                <a:latin typeface="Calibri" pitchFamily="34" charset="0"/>
                <a:cs typeface="Calibri" pitchFamily="34" charset="0"/>
              </a:rPr>
              <a:t>b </a:t>
            </a:r>
            <a:r>
              <a:rPr lang="en-GB" sz="1700" dirty="0" err="1">
                <a:latin typeface="Calibri" pitchFamily="34" charset="0"/>
                <a:cs typeface="Calibri" pitchFamily="34" charset="0"/>
              </a:rPr>
              <a:t>wierszami</a:t>
            </a:r>
            <a:r>
              <a:rPr lang="en-GB" sz="1700" dirty="0">
                <a:latin typeface="Calibri" pitchFamily="34" charset="0"/>
                <a:cs typeface="Calibri" pitchFamily="34" charset="0"/>
              </a:rPr>
              <a:t>")</a:t>
            </a:r>
          </a:p>
          <a:p>
            <a:r>
              <a:rPr lang="en-GB" sz="1700" dirty="0">
                <a:latin typeface="Calibri" pitchFamily="34" charset="0"/>
                <a:cs typeface="Calibri" pitchFamily="34" charset="0"/>
              </a:rPr>
              <a:t># </a:t>
            </a:r>
            <a:r>
              <a:rPr lang="en-GB" sz="1700" dirty="0" err="1">
                <a:latin typeface="Calibri" pitchFamily="34" charset="0"/>
                <a:cs typeface="Calibri" pitchFamily="34" charset="0"/>
              </a:rPr>
              <a:t>macierz</a:t>
            </a:r>
            <a:r>
              <a:rPr lang="en-GB" sz="1700" dirty="0">
                <a:latin typeface="Calibri" pitchFamily="34" charset="0"/>
                <a:cs typeface="Calibri" pitchFamily="34" charset="0"/>
              </a:rPr>
              <a:t> </a:t>
            </a:r>
            <a:r>
              <a:rPr lang="en-GB" sz="1700" dirty="0" err="1">
                <a:latin typeface="Calibri" pitchFamily="34" charset="0"/>
                <a:cs typeface="Calibri" pitchFamily="34" charset="0"/>
              </a:rPr>
              <a:t>dwuwymiarowa</a:t>
            </a:r>
            <a:endParaRPr lang="en-GB" sz="1700" dirty="0">
              <a:latin typeface="Calibri" pitchFamily="34" charset="0"/>
              <a:cs typeface="Calibri" pitchFamily="34" charset="0"/>
            </a:endParaRPr>
          </a:p>
          <a:p>
            <a:r>
              <a:rPr lang="en-GB" sz="1700" dirty="0">
                <a:latin typeface="Calibri" pitchFamily="34" charset="0"/>
                <a:cs typeface="Calibri" pitchFamily="34" charset="0"/>
              </a:rPr>
              <a:t>bb = </a:t>
            </a:r>
            <a:r>
              <a:rPr lang="en-GB" sz="1700" dirty="0" err="1">
                <a:latin typeface="Calibri" pitchFamily="34" charset="0"/>
                <a:cs typeface="Calibri" pitchFamily="34" charset="0"/>
              </a:rPr>
              <a:t>np.array</a:t>
            </a:r>
            <a:r>
              <a:rPr lang="en-GB" sz="1700" dirty="0">
                <a:latin typeface="Calibri" pitchFamily="34" charset="0"/>
                <a:cs typeface="Calibri" pitchFamily="34" charset="0"/>
              </a:rPr>
              <a:t>([[1,2,3,4], [9,8,7,6]])</a:t>
            </a:r>
          </a:p>
          <a:p>
            <a:r>
              <a:rPr lang="en-GB" sz="1700" dirty="0">
                <a:latin typeface="Calibri" pitchFamily="34" charset="0"/>
                <a:cs typeface="Calibri" pitchFamily="34" charset="0"/>
              </a:rPr>
              <a:t>for el in bb:</a:t>
            </a:r>
          </a:p>
          <a:p>
            <a:r>
              <a:rPr lang="en-GB" sz="1700" dirty="0">
                <a:latin typeface="Calibri" pitchFamily="34" charset="0"/>
                <a:cs typeface="Calibri" pitchFamily="34" charset="0"/>
              </a:rPr>
              <a:t>    print(el)</a:t>
            </a:r>
          </a:p>
          <a:p>
            <a:r>
              <a:rPr lang="en-GB" sz="1700" dirty="0">
                <a:latin typeface="Calibri" pitchFamily="34" charset="0"/>
                <a:cs typeface="Calibri" pitchFamily="34" charset="0"/>
              </a:rPr>
              <a:t>print("</a:t>
            </a:r>
            <a:r>
              <a:rPr lang="en-GB" sz="1700" dirty="0" err="1">
                <a:latin typeface="Calibri" pitchFamily="34" charset="0"/>
                <a:cs typeface="Calibri" pitchFamily="34" charset="0"/>
              </a:rPr>
              <a:t>Macierz</a:t>
            </a:r>
            <a:r>
              <a:rPr lang="en-GB" sz="1700" dirty="0">
                <a:latin typeface="Calibri" pitchFamily="34" charset="0"/>
                <a:cs typeface="Calibri" pitchFamily="34" charset="0"/>
              </a:rPr>
              <a:t> b </a:t>
            </a:r>
            <a:r>
              <a:rPr lang="en-GB" sz="1700" dirty="0" err="1">
                <a:latin typeface="Calibri" pitchFamily="34" charset="0"/>
                <a:cs typeface="Calibri" pitchFamily="34" charset="0"/>
              </a:rPr>
              <a:t>elementami</a:t>
            </a:r>
            <a:r>
              <a:rPr lang="en-GB" sz="1700" dirty="0">
                <a:latin typeface="Calibri" pitchFamily="34" charset="0"/>
                <a:cs typeface="Calibri" pitchFamily="34" charset="0"/>
              </a:rPr>
              <a:t>")    </a:t>
            </a:r>
          </a:p>
          <a:p>
            <a:r>
              <a:rPr lang="en-GB" sz="1700" dirty="0" err="1">
                <a:latin typeface="Calibri" pitchFamily="34" charset="0"/>
                <a:cs typeface="Calibri" pitchFamily="34" charset="0"/>
              </a:rPr>
              <a:t>rozmiar</a:t>
            </a:r>
            <a:r>
              <a:rPr lang="en-GB" sz="1700" dirty="0">
                <a:latin typeface="Calibri" pitchFamily="34" charset="0"/>
                <a:cs typeface="Calibri" pitchFamily="34" charset="0"/>
              </a:rPr>
              <a:t>=</a:t>
            </a:r>
            <a:r>
              <a:rPr lang="en-GB" sz="1700" dirty="0" err="1">
                <a:latin typeface="Calibri" pitchFamily="34" charset="0"/>
                <a:cs typeface="Calibri" pitchFamily="34" charset="0"/>
              </a:rPr>
              <a:t>bb.shape</a:t>
            </a:r>
            <a:endParaRPr lang="en-GB" sz="1700" dirty="0">
              <a:latin typeface="Calibri" pitchFamily="34" charset="0"/>
              <a:cs typeface="Calibri" pitchFamily="34" charset="0"/>
            </a:endParaRPr>
          </a:p>
          <a:p>
            <a:r>
              <a:rPr lang="en-GB" sz="1700" dirty="0">
                <a:latin typeface="Calibri" pitchFamily="34" charset="0"/>
                <a:cs typeface="Calibri" pitchFamily="34" charset="0"/>
              </a:rPr>
              <a:t>for el1 in range(0, </a:t>
            </a:r>
            <a:r>
              <a:rPr lang="en-GB" sz="1700" dirty="0" err="1">
                <a:latin typeface="Calibri" pitchFamily="34" charset="0"/>
                <a:cs typeface="Calibri" pitchFamily="34" charset="0"/>
              </a:rPr>
              <a:t>rozmiar</a:t>
            </a:r>
            <a:r>
              <a:rPr lang="en-GB" sz="1700" dirty="0">
                <a:latin typeface="Calibri" pitchFamily="34" charset="0"/>
                <a:cs typeface="Calibri" pitchFamily="34" charset="0"/>
              </a:rPr>
              <a:t>[0]):</a:t>
            </a:r>
          </a:p>
          <a:p>
            <a:r>
              <a:rPr lang="en-GB" sz="1700" dirty="0">
                <a:latin typeface="Calibri" pitchFamily="34" charset="0"/>
                <a:cs typeface="Calibri" pitchFamily="34" charset="0"/>
              </a:rPr>
              <a:t>    for el2 in range(0,rozmiar[1]):</a:t>
            </a:r>
          </a:p>
          <a:p>
            <a:r>
              <a:rPr lang="en-GB" sz="1700" dirty="0">
                <a:latin typeface="Calibri" pitchFamily="34" charset="0"/>
                <a:cs typeface="Calibri" pitchFamily="34" charset="0"/>
              </a:rPr>
              <a:t>        print(bb[el1,el2], end=" ")</a:t>
            </a:r>
          </a:p>
          <a:p>
            <a:r>
              <a:rPr lang="en-GB" sz="1700" dirty="0">
                <a:latin typeface="Calibri" pitchFamily="34" charset="0"/>
                <a:cs typeface="Calibri" pitchFamily="34" charset="0"/>
              </a:rPr>
              <a:t>    print()</a:t>
            </a:r>
          </a:p>
          <a:p>
            <a:r>
              <a:rPr lang="en-GB" sz="1700" dirty="0">
                <a:latin typeface="Calibri" pitchFamily="34" charset="0"/>
                <a:cs typeface="Calibri" pitchFamily="34" charset="0"/>
              </a:rPr>
              <a:t>print("</a:t>
            </a:r>
            <a:r>
              <a:rPr lang="en-GB" sz="1700" dirty="0" err="1">
                <a:latin typeface="Calibri" pitchFamily="34" charset="0"/>
                <a:cs typeface="Calibri" pitchFamily="34" charset="0"/>
              </a:rPr>
              <a:t>Macierz</a:t>
            </a:r>
            <a:r>
              <a:rPr lang="en-GB" sz="1700" dirty="0">
                <a:latin typeface="Calibri" pitchFamily="34" charset="0"/>
                <a:cs typeface="Calibri" pitchFamily="34" charset="0"/>
              </a:rPr>
              <a:t> b </a:t>
            </a:r>
            <a:r>
              <a:rPr lang="en-GB" sz="1700" dirty="0" err="1">
                <a:latin typeface="Calibri" pitchFamily="34" charset="0"/>
                <a:cs typeface="Calibri" pitchFamily="34" charset="0"/>
              </a:rPr>
              <a:t>całosciowo</a:t>
            </a:r>
            <a:r>
              <a:rPr lang="en-GB" sz="1700" dirty="0">
                <a:latin typeface="Calibri" pitchFamily="34" charset="0"/>
                <a:cs typeface="Calibri" pitchFamily="34" charset="0"/>
              </a:rPr>
              <a:t>")</a:t>
            </a:r>
          </a:p>
          <a:p>
            <a:r>
              <a:rPr lang="en-GB" sz="1700" dirty="0">
                <a:latin typeface="Calibri" pitchFamily="34" charset="0"/>
                <a:cs typeface="Calibri" pitchFamily="34" charset="0"/>
              </a:rPr>
              <a:t>print(bb)</a:t>
            </a:r>
          </a:p>
        </p:txBody>
      </p:sp>
    </p:spTree>
    <p:extLst>
      <p:ext uri="{BB962C8B-B14F-4D97-AF65-F5344CB8AC3E}">
        <p14:creationId xmlns:p14="http://schemas.microsoft.com/office/powerpoint/2010/main" val="30130587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Rectangle 3"/>
          <p:cNvSpPr>
            <a:spLocks noGrp="1" noChangeArrowheads="1"/>
          </p:cNvSpPr>
          <p:nvPr>
            <p:ph type="title"/>
          </p:nvPr>
        </p:nvSpPr>
        <p:spPr>
          <a:xfrm>
            <a:off x="0" y="188640"/>
            <a:ext cx="9144000" cy="936104"/>
          </a:xfrm>
        </p:spPr>
        <p:txBody>
          <a:bodyPr rtlCol="0">
            <a:noAutofit/>
          </a:bodyPr>
          <a:lstStyle/>
          <a:p>
            <a:pPr fontAlgn="auto">
              <a:spcAft>
                <a:spcPts val="0"/>
              </a:spcAft>
              <a:defRPr/>
            </a:pPr>
            <a:r>
              <a:rPr lang="pl-PL" sz="3600" b="1" dirty="0">
                <a:solidFill>
                  <a:srgbClr val="CC0000"/>
                </a:solidFill>
                <a:latin typeface="+mn-lt"/>
              </a:rPr>
              <a:t>Pozycyjne operacje arytmetyczne na tablicach</a:t>
            </a:r>
          </a:p>
        </p:txBody>
      </p:sp>
      <p:sp>
        <p:nvSpPr>
          <p:cNvPr id="5123" name="Rectangle 2"/>
          <p:cNvSpPr>
            <a:spLocks noGrp="1" noChangeArrowheads="1"/>
          </p:cNvSpPr>
          <p:nvPr>
            <p:ph idx="1"/>
          </p:nvPr>
        </p:nvSpPr>
        <p:spPr>
          <a:xfrm>
            <a:off x="179512" y="1268760"/>
            <a:ext cx="8713663" cy="1656184"/>
          </a:xfrm>
        </p:spPr>
        <p:txBody>
          <a:bodyPr rtlCol="0">
            <a:noAutofit/>
          </a:bodyPr>
          <a:lstStyle/>
          <a:p>
            <a:pPr marL="0" indent="0">
              <a:buNone/>
            </a:pPr>
            <a:r>
              <a:rPr lang="pl-PL" sz="1800" dirty="0"/>
              <a:t>To są operacje dodawania, odejmowania, mnożenia i dzielenia, w których w których argumentami:</a:t>
            </a:r>
          </a:p>
          <a:p>
            <a:pPr marL="168275" indent="-168275"/>
            <a:r>
              <a:rPr lang="pl-PL" sz="1800" dirty="0"/>
              <a:t>tablice o takich samych kształtach (liczbie kolumn i wierszy), </a:t>
            </a:r>
          </a:p>
          <a:p>
            <a:pPr marL="168275" indent="-168275"/>
            <a:r>
              <a:rPr lang="pl-PL" sz="1800" dirty="0"/>
              <a:t>tablica i skalar (liczba)</a:t>
            </a:r>
          </a:p>
          <a:p>
            <a:pPr marL="0" indent="0">
              <a:buNone/>
            </a:pPr>
            <a:r>
              <a:rPr lang="pl-PL" sz="1800" dirty="0"/>
              <a:t>Gdy argumentami są tablice to muszą być o takich samych kształtach</a:t>
            </a:r>
          </a:p>
          <a:p>
            <a:pPr marL="0" indent="0">
              <a:buNone/>
            </a:pPr>
            <a:endParaRPr lang="pl-PL" sz="1800" b="1" dirty="0">
              <a:solidFill>
                <a:srgbClr val="C00000"/>
              </a:solidFill>
            </a:endParaRPr>
          </a:p>
          <a:p>
            <a:pPr fontAlgn="auto">
              <a:spcAft>
                <a:spcPts val="0"/>
              </a:spcAft>
              <a:buNone/>
              <a:defRPr/>
            </a:pPr>
            <a:endParaRPr lang="pl-PL" sz="1800" dirty="0">
              <a:solidFill>
                <a:srgbClr val="000000"/>
              </a:solidFill>
            </a:endParaRPr>
          </a:p>
          <a:p>
            <a:pPr fontAlgn="auto">
              <a:spcAft>
                <a:spcPts val="0"/>
              </a:spcAft>
              <a:buNone/>
              <a:defRPr/>
            </a:pPr>
            <a:endParaRPr lang="pl-PL" sz="1800" dirty="0">
              <a:solidFill>
                <a:srgbClr val="000000"/>
              </a:solidFill>
            </a:endParaRPr>
          </a:p>
          <a:p>
            <a:pPr fontAlgn="auto">
              <a:spcAft>
                <a:spcPts val="0"/>
              </a:spcAft>
              <a:buNone/>
              <a:defRPr/>
            </a:pPr>
            <a:endParaRPr lang="pl-PL" sz="1800" dirty="0">
              <a:solidFill>
                <a:srgbClr val="000000"/>
              </a:solidFill>
            </a:endParaRPr>
          </a:p>
        </p:txBody>
      </p:sp>
      <p:sp>
        <p:nvSpPr>
          <p:cNvPr id="4" name="Prostokąt 3"/>
          <p:cNvSpPr/>
          <p:nvPr/>
        </p:nvSpPr>
        <p:spPr>
          <a:xfrm>
            <a:off x="2051720" y="3356992"/>
            <a:ext cx="4572000" cy="2031325"/>
          </a:xfrm>
          <a:prstGeom prst="rect">
            <a:avLst/>
          </a:prstGeom>
        </p:spPr>
        <p:txBody>
          <a:bodyPr>
            <a:spAutoFit/>
          </a:bodyPr>
          <a:lstStyle/>
          <a:p>
            <a:r>
              <a:rPr lang="pt-BR" sz="1800" dirty="0">
                <a:solidFill>
                  <a:srgbClr val="0000FF"/>
                </a:solidFill>
              </a:rPr>
              <a:t>import numpy</a:t>
            </a:r>
          </a:p>
          <a:p>
            <a:r>
              <a:rPr lang="pt-BR" sz="1800" dirty="0">
                <a:solidFill>
                  <a:srgbClr val="0000FF"/>
                </a:solidFill>
              </a:rPr>
              <a:t>a=numpy.array([1,2]); b=numpy.array([3,4]) </a:t>
            </a:r>
          </a:p>
          <a:p>
            <a:r>
              <a:rPr lang="pt-BR" sz="1800" dirty="0">
                <a:solidFill>
                  <a:srgbClr val="0000FF"/>
                </a:solidFill>
              </a:rPr>
              <a:t>c1=a+b; c2=a+2</a:t>
            </a:r>
          </a:p>
          <a:p>
            <a:r>
              <a:rPr lang="pt-BR" sz="1800" dirty="0">
                <a:solidFill>
                  <a:srgbClr val="0000FF"/>
                </a:solidFill>
              </a:rPr>
              <a:t>d1=a-b; d2=a-c2</a:t>
            </a:r>
          </a:p>
          <a:p>
            <a:r>
              <a:rPr lang="pt-BR" sz="1800" dirty="0">
                <a:solidFill>
                  <a:srgbClr val="0000FF"/>
                </a:solidFill>
              </a:rPr>
              <a:t>e1=a*b; e2=a*2</a:t>
            </a:r>
          </a:p>
          <a:p>
            <a:r>
              <a:rPr lang="pt-BR" sz="1800" dirty="0">
                <a:solidFill>
                  <a:srgbClr val="0000FF"/>
                </a:solidFill>
              </a:rPr>
              <a:t>f1=a/b; f2=a/2</a:t>
            </a:r>
          </a:p>
          <a:p>
            <a:r>
              <a:rPr lang="pt-BR" sz="1800" dirty="0">
                <a:solidFill>
                  <a:srgbClr val="0000FF"/>
                </a:solidFill>
              </a:rPr>
              <a:t>g1=a**b; g2=a**2</a:t>
            </a:r>
            <a:endParaRPr lang="en-GB" sz="1800" dirty="0">
              <a:solidFill>
                <a:srgbClr val="0000FF"/>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Rectangle 3"/>
          <p:cNvSpPr>
            <a:spLocks noGrp="1" noChangeArrowheads="1"/>
          </p:cNvSpPr>
          <p:nvPr>
            <p:ph type="title"/>
          </p:nvPr>
        </p:nvSpPr>
        <p:spPr>
          <a:xfrm>
            <a:off x="685800" y="44624"/>
            <a:ext cx="7772400" cy="533400"/>
          </a:xfrm>
        </p:spPr>
        <p:txBody>
          <a:bodyPr rtlCol="0">
            <a:noAutofit/>
          </a:bodyPr>
          <a:lstStyle/>
          <a:p>
            <a:pPr fontAlgn="auto">
              <a:spcAft>
                <a:spcPts val="0"/>
              </a:spcAft>
              <a:defRPr/>
            </a:pPr>
            <a:r>
              <a:rPr lang="pl-PL" sz="3600" b="1" dirty="0">
                <a:solidFill>
                  <a:srgbClr val="CC0000"/>
                </a:solidFill>
                <a:latin typeface="+mn-lt"/>
              </a:rPr>
              <a:t>Obliczenia na tablicach</a:t>
            </a:r>
          </a:p>
        </p:txBody>
      </p:sp>
      <p:sp>
        <p:nvSpPr>
          <p:cNvPr id="5123" name="Rectangle 2"/>
          <p:cNvSpPr>
            <a:spLocks noGrp="1" noChangeArrowheads="1"/>
          </p:cNvSpPr>
          <p:nvPr>
            <p:ph idx="1"/>
          </p:nvPr>
        </p:nvSpPr>
        <p:spPr>
          <a:xfrm>
            <a:off x="250824" y="620688"/>
            <a:ext cx="8713663" cy="5904656"/>
          </a:xfrm>
        </p:spPr>
        <p:txBody>
          <a:bodyPr rtlCol="0">
            <a:noAutofit/>
          </a:bodyPr>
          <a:lstStyle/>
          <a:p>
            <a:pPr marL="0" indent="0">
              <a:buNone/>
            </a:pPr>
            <a:r>
              <a:rPr lang="pl-PL" sz="1600" dirty="0">
                <a:hlinkClick r:id="rId2"/>
              </a:rPr>
              <a:t>https://numpy.org/doc/stable/reference/index.html</a:t>
            </a:r>
            <a:r>
              <a:rPr lang="pl-PL" sz="1600" dirty="0"/>
              <a:t>. M.in.: </a:t>
            </a:r>
          </a:p>
          <a:p>
            <a:pPr marL="228600" indent="-228600"/>
            <a:r>
              <a:rPr lang="pl-PL" sz="1700" b="1" dirty="0">
                <a:solidFill>
                  <a:srgbClr val="C00000"/>
                </a:solidFill>
              </a:rPr>
              <a:t>Universal </a:t>
            </a:r>
            <a:r>
              <a:rPr lang="pl-PL" sz="1700" b="1" dirty="0" err="1">
                <a:solidFill>
                  <a:srgbClr val="C00000"/>
                </a:solidFill>
              </a:rPr>
              <a:t>functions</a:t>
            </a:r>
            <a:r>
              <a:rPr lang="pl-PL" sz="1700" dirty="0"/>
              <a:t>; działają na kolejnych elementach tablicy zwracając wynik typu </a:t>
            </a:r>
            <a:r>
              <a:rPr lang="pl-PL" sz="1700" i="1" dirty="0" err="1"/>
              <a:t>ndarray</a:t>
            </a:r>
            <a:r>
              <a:rPr lang="pl-PL" sz="1700" dirty="0"/>
              <a:t>:</a:t>
            </a:r>
          </a:p>
          <a:p>
            <a:pPr lvl="1"/>
            <a:r>
              <a:rPr lang="pl-PL" sz="1600" dirty="0"/>
              <a:t>operacje matematyczne,</a:t>
            </a:r>
          </a:p>
          <a:p>
            <a:pPr lvl="1"/>
            <a:r>
              <a:rPr lang="pl-PL" sz="1600" dirty="0"/>
              <a:t>funkcje trygonometryczne,</a:t>
            </a:r>
          </a:p>
          <a:p>
            <a:pPr lvl="1"/>
            <a:r>
              <a:rPr lang="pl-PL" sz="1600" dirty="0"/>
              <a:t>funkcje bitowe,</a:t>
            </a:r>
          </a:p>
          <a:p>
            <a:pPr lvl="1"/>
            <a:r>
              <a:rPr lang="pl-PL" sz="1600" dirty="0"/>
              <a:t>obsługa operacji porównania (relacyjnych) oraz logicznych,</a:t>
            </a:r>
          </a:p>
          <a:p>
            <a:pPr lvl="1"/>
            <a:r>
              <a:rPr lang="pl-PL" sz="1600" dirty="0"/>
              <a:t>grupa funkcje różnorodnych (</a:t>
            </a:r>
            <a:r>
              <a:rPr lang="pl-PL" sz="1600" i="1" dirty="0" err="1"/>
              <a:t>floating</a:t>
            </a:r>
            <a:r>
              <a:rPr lang="pl-PL" sz="1600" i="1" dirty="0"/>
              <a:t> </a:t>
            </a:r>
            <a:r>
              <a:rPr lang="pl-PL" sz="1600" i="1" dirty="0" err="1"/>
              <a:t>functions</a:t>
            </a:r>
            <a:r>
              <a:rPr lang="pl-PL" sz="1600" dirty="0"/>
              <a:t>)</a:t>
            </a:r>
          </a:p>
          <a:p>
            <a:pPr marL="228600" indent="0">
              <a:buNone/>
            </a:pPr>
            <a:r>
              <a:rPr lang="pl-PL" sz="1700" dirty="0"/>
              <a:t>Funkcja uniwersalna</a:t>
            </a:r>
            <a:r>
              <a:rPr lang="pl-PL" sz="1700" i="1" dirty="0"/>
              <a:t> </a:t>
            </a:r>
            <a:r>
              <a:rPr lang="pl-PL" sz="1700" dirty="0"/>
              <a:t>jest „</a:t>
            </a:r>
            <a:r>
              <a:rPr lang="pl-PL" sz="1700" dirty="0" err="1"/>
              <a:t>zwektoryzowanym</a:t>
            </a:r>
            <a:r>
              <a:rPr lang="pl-PL" sz="1700" dirty="0"/>
              <a:t>” opakowaniem dla funkcji, która pobiera stałą liczbę określonych danych wejściowych i generuje stałą liczbę określonych danych wyjściowych.</a:t>
            </a:r>
          </a:p>
          <a:p>
            <a:pPr marL="228600" indent="-228600"/>
            <a:r>
              <a:rPr lang="pl-PL" sz="1700" b="1" dirty="0" err="1">
                <a:solidFill>
                  <a:srgbClr val="C00000"/>
                </a:solidFill>
              </a:rPr>
              <a:t>Routines</a:t>
            </a:r>
            <a:r>
              <a:rPr lang="pl-PL" sz="1700" dirty="0"/>
              <a:t> to funkcje blokowe działające na całej tablicy</a:t>
            </a:r>
          </a:p>
          <a:p>
            <a:pPr lvl="1"/>
            <a:r>
              <a:rPr lang="pl-PL" sz="1600" dirty="0"/>
              <a:t>funkcje matematyczne (</a:t>
            </a:r>
            <a:r>
              <a:rPr lang="pl-PL" sz="1600" i="1" dirty="0" err="1">
                <a:hlinkClick r:id="rId3"/>
              </a:rPr>
              <a:t>Mathematical</a:t>
            </a:r>
            <a:r>
              <a:rPr lang="pl-PL" sz="1600" i="1" dirty="0">
                <a:hlinkClick r:id="rId3"/>
              </a:rPr>
              <a:t> </a:t>
            </a:r>
            <a:r>
              <a:rPr lang="pl-PL" sz="1600" i="1" dirty="0" err="1">
                <a:hlinkClick r:id="rId3"/>
              </a:rPr>
              <a:t>functions</a:t>
            </a:r>
            <a:r>
              <a:rPr lang="pl-PL" sz="1600" i="1" dirty="0">
                <a:hlinkClick r:id="rId3"/>
              </a:rPr>
              <a:t> </a:t>
            </a:r>
            <a:r>
              <a:rPr lang="pl-PL" sz="1600" i="1" dirty="0" err="1">
                <a:hlinkClick r:id="rId3"/>
              </a:rPr>
              <a:t>with</a:t>
            </a:r>
            <a:r>
              <a:rPr lang="pl-PL" sz="1600" i="1" dirty="0">
                <a:hlinkClick r:id="rId3"/>
              </a:rPr>
              <a:t> automatic </a:t>
            </a:r>
            <a:r>
              <a:rPr lang="pl-PL" sz="1600" i="1" dirty="0" err="1">
                <a:hlinkClick r:id="rId3"/>
              </a:rPr>
              <a:t>domain</a:t>
            </a:r>
            <a:r>
              <a:rPr lang="pl-PL" sz="1600" dirty="0"/>
              <a:t>)</a:t>
            </a:r>
          </a:p>
          <a:p>
            <a:pPr lvl="1"/>
            <a:r>
              <a:rPr lang="pl-PL" sz="1600" dirty="0"/>
              <a:t>dyskretne transformaty Fouriera (</a:t>
            </a:r>
            <a:r>
              <a:rPr lang="pl-PL" sz="1600" i="1" dirty="0" err="1">
                <a:hlinkClick r:id="rId4"/>
              </a:rPr>
              <a:t>Discrete</a:t>
            </a:r>
            <a:r>
              <a:rPr lang="pl-PL" sz="1600" i="1" dirty="0">
                <a:hlinkClick r:id="rId4"/>
              </a:rPr>
              <a:t> Fourier </a:t>
            </a:r>
            <a:r>
              <a:rPr lang="pl-PL" sz="1600" i="1" dirty="0" err="1">
                <a:hlinkClick r:id="rId4"/>
              </a:rPr>
              <a:t>Transform</a:t>
            </a:r>
            <a:r>
              <a:rPr lang="pl-PL" sz="1600" dirty="0"/>
              <a:t>)</a:t>
            </a:r>
          </a:p>
          <a:p>
            <a:pPr lvl="1"/>
            <a:r>
              <a:rPr lang="pl-PL" sz="1600" b="1" dirty="0"/>
              <a:t>algebra liniowa (</a:t>
            </a:r>
            <a:r>
              <a:rPr lang="pl-PL" sz="1600" b="1" i="1" dirty="0" err="1">
                <a:hlinkClick r:id="rId5"/>
              </a:rPr>
              <a:t>Linear</a:t>
            </a:r>
            <a:r>
              <a:rPr lang="pl-PL" sz="1600" b="1" i="1" dirty="0">
                <a:hlinkClick r:id="rId5"/>
              </a:rPr>
              <a:t> algebra</a:t>
            </a:r>
            <a:r>
              <a:rPr lang="pl-PL" sz="1600" b="1" dirty="0"/>
              <a:t>)</a:t>
            </a:r>
          </a:p>
          <a:p>
            <a:pPr lvl="1"/>
            <a:r>
              <a:rPr lang="pl-PL" sz="1600" dirty="0"/>
              <a:t>funkcje wielomianowe (</a:t>
            </a:r>
            <a:r>
              <a:rPr lang="pl-PL" sz="1600" i="1" dirty="0" err="1">
                <a:hlinkClick r:id="rId6"/>
              </a:rPr>
              <a:t>Polynomials</a:t>
            </a:r>
            <a:r>
              <a:rPr lang="pl-PL" sz="1600" dirty="0"/>
              <a:t>)</a:t>
            </a:r>
          </a:p>
          <a:p>
            <a:pPr lvl="1"/>
            <a:r>
              <a:rPr lang="pl-PL" sz="1600" dirty="0"/>
              <a:t>generatory liczb pseudolosowych (</a:t>
            </a:r>
            <a:r>
              <a:rPr lang="pl-PL" sz="1600" i="1" dirty="0">
                <a:hlinkClick r:id="rId7"/>
              </a:rPr>
              <a:t>Random </a:t>
            </a:r>
            <a:r>
              <a:rPr lang="pl-PL" sz="1600" i="1" dirty="0" err="1">
                <a:hlinkClick r:id="rId7"/>
              </a:rPr>
              <a:t>sampling</a:t>
            </a:r>
            <a:r>
              <a:rPr lang="pl-PL" sz="1600" dirty="0"/>
              <a:t>); wg zadanego rozkładu</a:t>
            </a:r>
          </a:p>
          <a:p>
            <a:pPr lvl="1"/>
            <a:r>
              <a:rPr lang="pl-PL" sz="1600" dirty="0"/>
              <a:t>sortowanie, wyszukiwanie, liczenie (</a:t>
            </a:r>
            <a:r>
              <a:rPr lang="pl-PL" sz="1600" i="1" dirty="0" err="1">
                <a:hlinkClick r:id="rId8"/>
              </a:rPr>
              <a:t>Sorting</a:t>
            </a:r>
            <a:r>
              <a:rPr lang="pl-PL" sz="1600" i="1" dirty="0">
                <a:hlinkClick r:id="rId8"/>
              </a:rPr>
              <a:t>, </a:t>
            </a:r>
            <a:r>
              <a:rPr lang="pl-PL" sz="1600" i="1" dirty="0" err="1">
                <a:hlinkClick r:id="rId8"/>
              </a:rPr>
              <a:t>searching</a:t>
            </a:r>
            <a:r>
              <a:rPr lang="pl-PL" sz="1600" i="1" dirty="0">
                <a:hlinkClick r:id="rId8"/>
              </a:rPr>
              <a:t>, and </a:t>
            </a:r>
            <a:r>
              <a:rPr lang="pl-PL" sz="1600" i="1" dirty="0" err="1">
                <a:hlinkClick r:id="rId8"/>
              </a:rPr>
              <a:t>counting</a:t>
            </a:r>
            <a:r>
              <a:rPr lang="pl-PL" sz="1600" dirty="0"/>
              <a:t>)</a:t>
            </a:r>
          </a:p>
          <a:p>
            <a:pPr lvl="1"/>
            <a:r>
              <a:rPr lang="pl-PL" sz="1600" dirty="0"/>
              <a:t>wyznaczanie statystyk, korelacji i szeregów rozdzielczych (w dokumentacji jest podane, że to histogramy, więc ta informacją jest myląca ponieważ histogram jest wykresem) wg wskazanych osi tablicy (</a:t>
            </a:r>
            <a:r>
              <a:rPr lang="pl-PL" sz="1600" i="1" dirty="0" err="1">
                <a:hlinkClick r:id="rId6"/>
              </a:rPr>
              <a:t>Statistics</a:t>
            </a:r>
            <a:r>
              <a:rPr lang="pl-PL" sz="1600" dirty="0"/>
              <a:t>).</a:t>
            </a:r>
          </a:p>
          <a:p>
            <a:pPr marL="228600" indent="-228600"/>
            <a:endParaRPr lang="pl-PL" sz="1800" dirty="0"/>
          </a:p>
          <a:p>
            <a:pPr marL="0" indent="0">
              <a:buNone/>
            </a:pPr>
            <a:endParaRPr lang="pl-PL" sz="1800" dirty="0"/>
          </a:p>
          <a:p>
            <a:pPr marL="0" indent="0">
              <a:buNone/>
            </a:pPr>
            <a:endParaRPr lang="pl-PL" sz="1800" b="1" dirty="0">
              <a:solidFill>
                <a:srgbClr val="C00000"/>
              </a:solidFill>
            </a:endParaRPr>
          </a:p>
          <a:p>
            <a:pPr fontAlgn="auto">
              <a:spcAft>
                <a:spcPts val="0"/>
              </a:spcAft>
              <a:buNone/>
              <a:defRPr/>
            </a:pPr>
            <a:endParaRPr lang="pl-PL" sz="1800" dirty="0">
              <a:solidFill>
                <a:srgbClr val="000000"/>
              </a:solidFill>
            </a:endParaRPr>
          </a:p>
          <a:p>
            <a:pPr fontAlgn="auto">
              <a:spcAft>
                <a:spcPts val="0"/>
              </a:spcAft>
              <a:buNone/>
              <a:defRPr/>
            </a:pPr>
            <a:endParaRPr lang="pl-PL" sz="1800" dirty="0">
              <a:solidFill>
                <a:srgbClr val="000000"/>
              </a:solidFill>
            </a:endParaRPr>
          </a:p>
          <a:p>
            <a:pPr fontAlgn="auto">
              <a:spcAft>
                <a:spcPts val="0"/>
              </a:spcAft>
              <a:buNone/>
              <a:defRPr/>
            </a:pPr>
            <a:endParaRPr lang="pl-PL" sz="1800" dirty="0">
              <a:solidFill>
                <a:srgbClr val="00000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3"/>
          <p:cNvSpPr>
            <a:spLocks noGrp="1" noChangeArrowheads="1"/>
          </p:cNvSpPr>
          <p:nvPr>
            <p:ph type="title"/>
          </p:nvPr>
        </p:nvSpPr>
        <p:spPr>
          <a:xfrm>
            <a:off x="684213" y="0"/>
            <a:ext cx="7772400" cy="533400"/>
          </a:xfrm>
        </p:spPr>
        <p:txBody>
          <a:bodyPr rtlCol="0">
            <a:noAutofit/>
          </a:bodyPr>
          <a:lstStyle/>
          <a:p>
            <a:pPr fontAlgn="auto">
              <a:spcAft>
                <a:spcPts val="0"/>
              </a:spcAft>
              <a:defRPr/>
            </a:pPr>
            <a:r>
              <a:rPr lang="pl-PL" sz="3600" b="1" dirty="0">
                <a:solidFill>
                  <a:srgbClr val="CC0000"/>
                </a:solidFill>
                <a:latin typeface="+mn-lt"/>
              </a:rPr>
              <a:t>Algebra liniowa w </a:t>
            </a:r>
            <a:r>
              <a:rPr lang="pl-PL" sz="3600" b="1" dirty="0" err="1">
                <a:solidFill>
                  <a:srgbClr val="CC0000"/>
                </a:solidFill>
                <a:latin typeface="+mn-lt"/>
              </a:rPr>
              <a:t>NumPy</a:t>
            </a:r>
            <a:endParaRPr lang="pl-PL" sz="3600" b="1" dirty="0">
              <a:solidFill>
                <a:srgbClr val="CC0000"/>
              </a:solidFill>
              <a:latin typeface="+mn-lt"/>
            </a:endParaRPr>
          </a:p>
        </p:txBody>
      </p:sp>
      <p:sp>
        <p:nvSpPr>
          <p:cNvPr id="2" name="Rectangle 2"/>
          <p:cNvSpPr>
            <a:spLocks noGrp="1" noChangeArrowheads="1"/>
          </p:cNvSpPr>
          <p:nvPr>
            <p:ph idx="1"/>
          </p:nvPr>
        </p:nvSpPr>
        <p:spPr>
          <a:xfrm>
            <a:off x="179512" y="620713"/>
            <a:ext cx="8792592" cy="5760615"/>
          </a:xfrm>
        </p:spPr>
        <p:txBody>
          <a:bodyPr/>
          <a:lstStyle/>
          <a:p>
            <a:pPr marL="0" indent="0">
              <a:buNone/>
            </a:pPr>
            <a:r>
              <a:rPr lang="pl-PL" sz="1700" dirty="0"/>
              <a:t>Pakiet </a:t>
            </a:r>
            <a:r>
              <a:rPr lang="pl-PL" sz="1700" i="1" dirty="0" err="1"/>
              <a:t>NumPy</a:t>
            </a:r>
            <a:r>
              <a:rPr lang="pl-PL" sz="1700" dirty="0"/>
              <a:t> zawiera klasę </a:t>
            </a:r>
            <a:r>
              <a:rPr lang="pl-PL" sz="1700" b="1" i="1" dirty="0" err="1">
                <a:solidFill>
                  <a:srgbClr val="C00000"/>
                </a:solidFill>
              </a:rPr>
              <a:t>linalg</a:t>
            </a:r>
            <a:r>
              <a:rPr lang="pl-PL" sz="1700" dirty="0"/>
              <a:t>, który zapewnia wszystkie funkcje wymagane do algebry liniowej. Niektóre z wybranych funkcji biblioteki  </a:t>
            </a:r>
            <a:r>
              <a:rPr lang="pl-PL" sz="1700" i="1" dirty="0" err="1"/>
              <a:t>numpy</a:t>
            </a:r>
            <a:r>
              <a:rPr lang="pl-PL" sz="1700" dirty="0"/>
              <a:t> oraz metody klasy </a:t>
            </a:r>
            <a:r>
              <a:rPr lang="pl-PL" sz="1700" i="1" dirty="0" err="1"/>
              <a:t>linalg</a:t>
            </a:r>
            <a:r>
              <a:rPr lang="pl-PL" sz="1700" dirty="0"/>
              <a:t> z ważnych narzędzi tego modułu są opisane poniżej. </a:t>
            </a:r>
          </a:p>
          <a:p>
            <a:pPr marL="0" lvl="0" indent="0">
              <a:buNone/>
            </a:pPr>
            <a:r>
              <a:rPr lang="pl-PL" sz="1700" b="1" i="1" dirty="0" err="1">
                <a:solidFill>
                  <a:srgbClr val="C00000"/>
                </a:solidFill>
              </a:rPr>
              <a:t>dot</a:t>
            </a:r>
            <a:r>
              <a:rPr lang="pl-PL" sz="1700" b="1" i="1" dirty="0">
                <a:solidFill>
                  <a:srgbClr val="C00000"/>
                </a:solidFill>
              </a:rPr>
              <a:t>(A, B)</a:t>
            </a:r>
            <a:r>
              <a:rPr lang="pl-PL" sz="1700" dirty="0"/>
              <a:t>. Iloczyn punktowy (</a:t>
            </a:r>
            <a:r>
              <a:rPr lang="pl-PL" sz="1700" i="1" dirty="0" err="1"/>
              <a:t>dot</a:t>
            </a:r>
            <a:r>
              <a:rPr lang="pl-PL" sz="1700" dirty="0"/>
              <a:t>) dwóch macierzy (liczba kolumn pierwszej macierzy musi być taka sama jak liczba wierszy drugiej macierzy). Jeżeli macierze są dwuwymiarowe, to jest iloczyn tych macierzy (wynikiem jest macierz). Jeżeli macierze są jednowymiarowe (wektory), funkcja wyznacza iloczyn skalarny (skalar).</a:t>
            </a:r>
          </a:p>
          <a:p>
            <a:pPr marL="0" lvl="0" indent="0">
              <a:buNone/>
            </a:pPr>
            <a:r>
              <a:rPr lang="pl-PL" sz="1700" b="1" i="1" dirty="0" err="1">
                <a:solidFill>
                  <a:srgbClr val="C00000"/>
                </a:solidFill>
              </a:rPr>
              <a:t>outer</a:t>
            </a:r>
            <a:r>
              <a:rPr lang="pl-PL" sz="1700" b="1" i="1" dirty="0">
                <a:solidFill>
                  <a:srgbClr val="C00000"/>
                </a:solidFill>
              </a:rPr>
              <a:t>(A, B)</a:t>
            </a:r>
            <a:r>
              <a:rPr lang="pl-PL" sz="1700" dirty="0"/>
              <a:t>. Iloczyn zewnętrzny dwóch wektorów. Wynikiem jest macierz o wymiarach zdefiniowanych przez długości wektorów.</a:t>
            </a:r>
          </a:p>
          <a:p>
            <a:pPr marL="0" indent="0">
              <a:buNone/>
            </a:pPr>
            <a:r>
              <a:rPr lang="pl-PL" sz="1700" b="1" i="1" dirty="0" err="1">
                <a:solidFill>
                  <a:srgbClr val="C00000"/>
                </a:solidFill>
              </a:rPr>
              <a:t>vdot</a:t>
            </a:r>
            <a:r>
              <a:rPr lang="pl-PL" sz="1700" b="1" i="1" dirty="0">
                <a:solidFill>
                  <a:srgbClr val="C00000"/>
                </a:solidFill>
              </a:rPr>
              <a:t>(A, B)</a:t>
            </a:r>
            <a:r>
              <a:rPr lang="pl-PL" sz="1700" dirty="0"/>
              <a:t>. Iloczyn skalarny dwóch wektorów. Jeżeli argumentami są macierze dwuwymiarowe, wcześniej zostaną przekształcone do wektorów (wiersz za wierszem)</a:t>
            </a:r>
          </a:p>
          <a:p>
            <a:pPr marL="0" lvl="0" indent="0">
              <a:buNone/>
            </a:pPr>
            <a:r>
              <a:rPr lang="pl-PL" sz="1700" b="1" i="1" dirty="0" err="1">
                <a:solidFill>
                  <a:srgbClr val="C00000"/>
                </a:solidFill>
              </a:rPr>
              <a:t>linalg.det</a:t>
            </a:r>
            <a:r>
              <a:rPr lang="pl-PL" sz="1700" b="1" i="1" dirty="0">
                <a:solidFill>
                  <a:srgbClr val="C00000"/>
                </a:solidFill>
              </a:rPr>
              <a:t>(A)</a:t>
            </a:r>
            <a:r>
              <a:rPr lang="pl-PL" sz="1700" dirty="0"/>
              <a:t>. Do obliczenia wyznacznika macierzy kwadratowej wykorzystywana jest klasa </a:t>
            </a:r>
            <a:r>
              <a:rPr lang="pl-PL" sz="1700" i="1" dirty="0" err="1"/>
              <a:t>linalg</a:t>
            </a:r>
            <a:r>
              <a:rPr lang="pl-PL" sz="1700" dirty="0"/>
              <a:t>  biblioteki </a:t>
            </a:r>
            <a:r>
              <a:rPr lang="pl-PL" sz="1700" i="1" dirty="0" err="1"/>
              <a:t>numpy</a:t>
            </a:r>
            <a:r>
              <a:rPr lang="pl-PL" sz="1700" i="1" dirty="0"/>
              <a:t>.</a:t>
            </a:r>
          </a:p>
          <a:p>
            <a:pPr marL="0" indent="0">
              <a:buNone/>
            </a:pPr>
            <a:r>
              <a:rPr lang="pl-PL" sz="1700" b="1" i="1" dirty="0" err="1">
                <a:solidFill>
                  <a:srgbClr val="C00000"/>
                </a:solidFill>
              </a:rPr>
              <a:t>linalg.matrix_rank</a:t>
            </a:r>
            <a:r>
              <a:rPr lang="pl-PL" sz="1700" b="1" i="1" dirty="0">
                <a:solidFill>
                  <a:srgbClr val="C00000"/>
                </a:solidFill>
              </a:rPr>
              <a:t>(A)</a:t>
            </a:r>
            <a:r>
              <a:rPr lang="pl-PL" sz="1700" dirty="0"/>
              <a:t>. Wyznaczenie rzędu macierzy  (wykorzystuje metodę SVD; dla tej metody rząd macierzy to liczba jej wartości własnych większych niż pewna tolerancja).</a:t>
            </a:r>
          </a:p>
          <a:p>
            <a:pPr marL="0" lvl="0" indent="0">
              <a:buNone/>
            </a:pPr>
            <a:r>
              <a:rPr lang="pl-PL" sz="1700" b="1" i="1" dirty="0" err="1">
                <a:solidFill>
                  <a:srgbClr val="C00000"/>
                </a:solidFill>
              </a:rPr>
              <a:t>linalg.inv</a:t>
            </a:r>
            <a:r>
              <a:rPr lang="pl-PL" sz="1700" b="1" i="1" dirty="0">
                <a:solidFill>
                  <a:srgbClr val="C00000"/>
                </a:solidFill>
              </a:rPr>
              <a:t>(A)</a:t>
            </a:r>
            <a:r>
              <a:rPr lang="pl-PL" sz="1700" dirty="0">
                <a:solidFill>
                  <a:srgbClr val="000000"/>
                </a:solidFill>
              </a:rPr>
              <a:t>. </a:t>
            </a:r>
            <a:r>
              <a:rPr lang="pl-PL" sz="1700" dirty="0"/>
              <a:t>Wyznaczenie macierzy odwrotnej do macierzy zadanej. Macierz pierwotna</a:t>
            </a:r>
            <a:r>
              <a:rPr lang="pl-PL" sz="1700" i="1" dirty="0"/>
              <a:t> </a:t>
            </a:r>
            <a:r>
              <a:rPr lang="pl-PL" sz="1700" dirty="0"/>
              <a:t>musi być kwadratowa.  Nie można obliczyć macierzy odwrotnej z macierzy osobliwej, tzn. takiej której wyznacznik jest równy zero. Przy odwracaniu macierzy należy więc sprawdzić, czy jej wyznacznik jest niezerowy.</a:t>
            </a:r>
          </a:p>
          <a:p>
            <a:pPr marL="0" lvl="0" indent="0">
              <a:buNone/>
            </a:pPr>
            <a:r>
              <a:rPr lang="pl-PL" sz="1700" b="1" i="1" dirty="0" err="1">
                <a:solidFill>
                  <a:srgbClr val="CC0000"/>
                </a:solidFill>
              </a:rPr>
              <a:t>linalg.solve</a:t>
            </a:r>
            <a:r>
              <a:rPr lang="pl-PL" sz="1700" b="1" i="1" dirty="0">
                <a:solidFill>
                  <a:srgbClr val="CC0000"/>
                </a:solidFill>
              </a:rPr>
              <a:t>(A, B)</a:t>
            </a:r>
            <a:r>
              <a:rPr lang="pl-PL" sz="1700" b="1" i="1" dirty="0"/>
              <a:t>.</a:t>
            </a:r>
            <a:r>
              <a:rPr lang="pl-PL" sz="1700" dirty="0"/>
              <a:t> Wyznacza rozwiązanie równania macierzowego AX = B, gdzie A jest macierzą kwadratową współczynników,  B jest wektorem wyrazów wolnych. </a:t>
            </a:r>
          </a:p>
          <a:p>
            <a:pPr marL="0" indent="0">
              <a:buNone/>
            </a:pPr>
            <a:endParaRPr lang="pl-PL" sz="1700" dirty="0"/>
          </a:p>
          <a:p>
            <a:pPr marL="0" indent="0">
              <a:buNone/>
            </a:pPr>
            <a:endParaRPr lang="pl-PL" sz="1700" dirty="0"/>
          </a:p>
          <a:p>
            <a:pPr marL="0" lvl="0" indent="0">
              <a:buNone/>
            </a:pPr>
            <a:endParaRPr lang="pl-PL" sz="1700" dirty="0"/>
          </a:p>
          <a:p>
            <a:pPr marL="0" indent="0">
              <a:buNone/>
            </a:pPr>
            <a:endParaRPr lang="pl-PL" sz="1700" b="1" dirty="0"/>
          </a:p>
        </p:txBody>
      </p:sp>
      <p:sp>
        <p:nvSpPr>
          <p:cNvPr id="4" name="Prostokąt 3"/>
          <p:cNvSpPr/>
          <p:nvPr/>
        </p:nvSpPr>
        <p:spPr>
          <a:xfrm>
            <a:off x="6733275" y="6381328"/>
            <a:ext cx="2410725" cy="338554"/>
          </a:xfrm>
          <a:prstGeom prst="rect">
            <a:avLst/>
          </a:prstGeom>
        </p:spPr>
        <p:txBody>
          <a:bodyPr wrap="none">
            <a:spAutoFit/>
          </a:bodyPr>
          <a:lstStyle/>
          <a:p>
            <a:r>
              <a:rPr lang="pl-PL" sz="1600" dirty="0">
                <a:solidFill>
                  <a:srgbClr val="0000FF"/>
                </a:solidFill>
              </a:rPr>
              <a:t>Zad_06-numpy_ArgLin.py</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3"/>
          <p:cNvSpPr>
            <a:spLocks noGrp="1" noChangeArrowheads="1"/>
          </p:cNvSpPr>
          <p:nvPr>
            <p:ph type="title"/>
          </p:nvPr>
        </p:nvSpPr>
        <p:spPr>
          <a:xfrm>
            <a:off x="684213" y="0"/>
            <a:ext cx="7772400" cy="533400"/>
          </a:xfrm>
        </p:spPr>
        <p:txBody>
          <a:bodyPr rtlCol="0">
            <a:noAutofit/>
          </a:bodyPr>
          <a:lstStyle/>
          <a:p>
            <a:pPr fontAlgn="auto">
              <a:spcAft>
                <a:spcPts val="0"/>
              </a:spcAft>
              <a:defRPr/>
            </a:pPr>
            <a:r>
              <a:rPr lang="pl-PL" sz="3600" b="1" dirty="0">
                <a:solidFill>
                  <a:srgbClr val="CC0000"/>
                </a:solidFill>
                <a:latin typeface="+mn-lt"/>
              </a:rPr>
              <a:t>Algebra liniowa w </a:t>
            </a:r>
            <a:r>
              <a:rPr lang="pl-PL" sz="3600" b="1" dirty="0" err="1">
                <a:solidFill>
                  <a:srgbClr val="CC0000"/>
                </a:solidFill>
                <a:latin typeface="+mn-lt"/>
              </a:rPr>
              <a:t>NumPy</a:t>
            </a:r>
            <a:r>
              <a:rPr lang="pl-PL" sz="3600" b="1" dirty="0">
                <a:solidFill>
                  <a:srgbClr val="CC0000"/>
                </a:solidFill>
                <a:latin typeface="+mn-lt"/>
              </a:rPr>
              <a:t>; ilustracja</a:t>
            </a:r>
          </a:p>
        </p:txBody>
      </p:sp>
      <p:sp>
        <p:nvSpPr>
          <p:cNvPr id="2" name="Rectangle 2"/>
          <p:cNvSpPr>
            <a:spLocks noGrp="1" noChangeArrowheads="1"/>
          </p:cNvSpPr>
          <p:nvPr>
            <p:ph idx="1"/>
          </p:nvPr>
        </p:nvSpPr>
        <p:spPr>
          <a:xfrm>
            <a:off x="251520" y="548680"/>
            <a:ext cx="8792592" cy="6192688"/>
          </a:xfrm>
        </p:spPr>
        <p:txBody>
          <a:bodyPr/>
          <a:lstStyle/>
          <a:p>
            <a:pPr marL="0" indent="0">
              <a:buNone/>
            </a:pPr>
            <a:r>
              <a:rPr lang="pl-PL" sz="1700" dirty="0"/>
              <a:t>import </a:t>
            </a:r>
            <a:r>
              <a:rPr lang="pl-PL" sz="1700" dirty="0" err="1"/>
              <a:t>numpy</a:t>
            </a:r>
            <a:endParaRPr lang="pl-PL" sz="1700" dirty="0"/>
          </a:p>
          <a:p>
            <a:pPr marL="0" indent="0">
              <a:buNone/>
            </a:pPr>
            <a:r>
              <a:rPr lang="pl-PL" sz="1700" dirty="0"/>
              <a:t># Iloczyn punktowy</a:t>
            </a:r>
          </a:p>
          <a:p>
            <a:pPr marL="0" indent="0">
              <a:buNone/>
            </a:pPr>
            <a:r>
              <a:rPr lang="pl-PL" sz="1700" dirty="0" err="1"/>
              <a:t>a=numpy.array</a:t>
            </a:r>
            <a:r>
              <a:rPr lang="pl-PL" sz="1700" dirty="0"/>
              <a:t>([[-1,-2], [0,2],  [-1, 3]]); </a:t>
            </a:r>
            <a:r>
              <a:rPr lang="pl-PL" sz="1700" dirty="0" err="1"/>
              <a:t>b=numpy.array</a:t>
            </a:r>
            <a:r>
              <a:rPr lang="pl-PL" sz="1700" dirty="0"/>
              <a:t>([[1, 5, 1], [2,1,2]]); </a:t>
            </a:r>
            <a:r>
              <a:rPr lang="pl-PL" sz="1700" dirty="0" err="1"/>
              <a:t>c=numpy.dot</a:t>
            </a:r>
            <a:r>
              <a:rPr lang="pl-PL" sz="1700" dirty="0"/>
              <a:t>(</a:t>
            </a:r>
            <a:r>
              <a:rPr lang="pl-PL" sz="1700" dirty="0" err="1"/>
              <a:t>a,b</a:t>
            </a:r>
            <a:r>
              <a:rPr lang="pl-PL" sz="1700" dirty="0"/>
              <a:t>)</a:t>
            </a:r>
          </a:p>
          <a:p>
            <a:pPr marL="0" indent="0">
              <a:buNone/>
            </a:pPr>
            <a:endParaRPr lang="pl-PL" sz="1700" dirty="0"/>
          </a:p>
          <a:p>
            <a:pPr marL="0" indent="0">
              <a:buNone/>
            </a:pPr>
            <a:r>
              <a:rPr lang="pl-PL" sz="1700" dirty="0"/>
              <a:t># Iloczyn wektorów dostarczający macierz [1 2 3 4]T *[5 6 7]</a:t>
            </a:r>
          </a:p>
          <a:p>
            <a:pPr marL="0" indent="0">
              <a:buNone/>
            </a:pPr>
            <a:r>
              <a:rPr lang="pl-PL" sz="1700" dirty="0"/>
              <a:t># Nie ma operacji transponowania wektora</a:t>
            </a:r>
          </a:p>
          <a:p>
            <a:pPr marL="0" indent="0">
              <a:buNone/>
            </a:pPr>
            <a:r>
              <a:rPr lang="pl-PL" sz="1700" dirty="0" err="1"/>
              <a:t>aa=numpy.array</a:t>
            </a:r>
            <a:r>
              <a:rPr lang="pl-PL" sz="1700" dirty="0"/>
              <a:t>([1, 2, 3, 4]); </a:t>
            </a:r>
            <a:r>
              <a:rPr lang="pl-PL" sz="1700" dirty="0" err="1"/>
              <a:t>cc=numpy.array</a:t>
            </a:r>
            <a:r>
              <a:rPr lang="pl-PL" sz="1700" dirty="0"/>
              <a:t>([5,6,7]) ; </a:t>
            </a:r>
            <a:r>
              <a:rPr lang="pl-PL" sz="1700" dirty="0" err="1"/>
              <a:t>dd=numpy.outer</a:t>
            </a:r>
            <a:r>
              <a:rPr lang="pl-PL" sz="1700" dirty="0"/>
              <a:t>(aa, cc)</a:t>
            </a:r>
          </a:p>
          <a:p>
            <a:pPr marL="0" indent="0">
              <a:buNone/>
            </a:pPr>
            <a:endParaRPr lang="pl-PL" sz="1700" dirty="0"/>
          </a:p>
          <a:p>
            <a:pPr marL="0" indent="0">
              <a:buNone/>
            </a:pPr>
            <a:r>
              <a:rPr lang="pl-PL" sz="1700" dirty="0"/>
              <a:t># Wyznacznik macierzy</a:t>
            </a:r>
          </a:p>
          <a:p>
            <a:pPr marL="0" indent="0">
              <a:buNone/>
            </a:pPr>
            <a:r>
              <a:rPr lang="pl-PL" sz="1700" dirty="0"/>
              <a:t>a = </a:t>
            </a:r>
            <a:r>
              <a:rPr lang="pl-PL" sz="1700" dirty="0" err="1"/>
              <a:t>numpy.array</a:t>
            </a:r>
            <a:r>
              <a:rPr lang="pl-PL" sz="1700" dirty="0"/>
              <a:t>([[1, 2], [3, 4]]); b = </a:t>
            </a:r>
            <a:r>
              <a:rPr lang="pl-PL" sz="1700" dirty="0" err="1"/>
              <a:t>numpy.array</a:t>
            </a:r>
            <a:r>
              <a:rPr lang="pl-PL" sz="1700" dirty="0"/>
              <a:t>([[1,  5,  1], [2, 1, 2], [-4, -5, -8]])</a:t>
            </a:r>
          </a:p>
          <a:p>
            <a:pPr marL="0" indent="0">
              <a:buNone/>
            </a:pPr>
            <a:r>
              <a:rPr lang="pl-PL" sz="1700" dirty="0"/>
              <a:t>dt1=numpy.linalg.det(a) ; dt2=numpy.linalg.det(b) </a:t>
            </a:r>
          </a:p>
          <a:p>
            <a:pPr marL="0" indent="0">
              <a:buNone/>
            </a:pPr>
            <a:endParaRPr lang="pl-PL" sz="1700" dirty="0"/>
          </a:p>
          <a:p>
            <a:pPr marL="0" indent="0">
              <a:buNone/>
            </a:pPr>
            <a:r>
              <a:rPr lang="pl-PL" sz="1700" dirty="0"/>
              <a:t># Wyznaczenie rzędu macierzy; rozmiar największej kwadratowej podmacierzy macierzy </a:t>
            </a:r>
          </a:p>
          <a:p>
            <a:pPr marL="0" indent="0">
              <a:buNone/>
            </a:pPr>
            <a:r>
              <a:rPr lang="pl-PL" sz="1700" dirty="0"/>
              <a:t># danej macierzy o niezerowym wyznaczniku</a:t>
            </a:r>
          </a:p>
          <a:p>
            <a:pPr marL="0" indent="0">
              <a:buNone/>
            </a:pPr>
            <a:r>
              <a:rPr lang="pl-PL" sz="1700" dirty="0"/>
              <a:t>a = </a:t>
            </a:r>
            <a:r>
              <a:rPr lang="pl-PL" sz="1700" dirty="0" err="1"/>
              <a:t>numpy.array</a:t>
            </a:r>
            <a:r>
              <a:rPr lang="pl-PL" sz="1700" dirty="0"/>
              <a:t>([[1,2,3], [2,4,1], [1,2,2]]) ; </a:t>
            </a:r>
            <a:r>
              <a:rPr lang="pl-PL" sz="1700" dirty="0" err="1"/>
              <a:t>rz</a:t>
            </a:r>
            <a:r>
              <a:rPr lang="pl-PL" sz="1700" dirty="0"/>
              <a:t> = </a:t>
            </a:r>
            <a:r>
              <a:rPr lang="pl-PL" sz="1700" dirty="0" err="1"/>
              <a:t>numpy.linalg.matrix_rank</a:t>
            </a:r>
            <a:r>
              <a:rPr lang="pl-PL" sz="1700" dirty="0"/>
              <a:t>(a) </a:t>
            </a:r>
          </a:p>
          <a:p>
            <a:pPr marL="0" indent="0">
              <a:buNone/>
            </a:pPr>
            <a:endParaRPr lang="pl-PL" sz="1700" dirty="0"/>
          </a:p>
          <a:p>
            <a:pPr marL="0" indent="0">
              <a:buNone/>
            </a:pPr>
            <a:r>
              <a:rPr lang="pl-PL" sz="1700" dirty="0"/>
              <a:t># Wyznaczenia macierzy odwrotnej </a:t>
            </a:r>
          </a:p>
          <a:p>
            <a:pPr marL="0" indent="0">
              <a:buNone/>
            </a:pPr>
            <a:r>
              <a:rPr lang="pl-PL" sz="1700" dirty="0"/>
              <a:t>a =  </a:t>
            </a:r>
            <a:r>
              <a:rPr lang="pl-PL" sz="1700" dirty="0" err="1"/>
              <a:t>numpy.array</a:t>
            </a:r>
            <a:r>
              <a:rPr lang="pl-PL" sz="1700" dirty="0"/>
              <a:t>([[1, 2, 8], [3, 5,-5], [6, 4, 10]])</a:t>
            </a:r>
          </a:p>
          <a:p>
            <a:pPr marL="0" indent="0">
              <a:buNone/>
            </a:pPr>
            <a:r>
              <a:rPr lang="pl-PL" sz="1700" dirty="0"/>
              <a:t>b = </a:t>
            </a:r>
            <a:r>
              <a:rPr lang="pl-PL" sz="1700" dirty="0" err="1"/>
              <a:t>numpy.round</a:t>
            </a:r>
            <a:r>
              <a:rPr lang="pl-PL" sz="1700" dirty="0"/>
              <a:t>(</a:t>
            </a:r>
            <a:r>
              <a:rPr lang="pl-PL" sz="1700" dirty="0" err="1"/>
              <a:t>numpy.linalg.inv</a:t>
            </a:r>
            <a:r>
              <a:rPr lang="pl-PL" sz="1700" dirty="0"/>
              <a:t>(a), 2)</a:t>
            </a:r>
          </a:p>
          <a:p>
            <a:pPr marL="0" lvl="0" indent="0">
              <a:buNone/>
            </a:pPr>
            <a:endParaRPr lang="pl-PL" sz="1700" dirty="0"/>
          </a:p>
          <a:p>
            <a:pPr marL="0" indent="0">
              <a:buNone/>
            </a:pPr>
            <a:endParaRPr lang="pl-PL" sz="1700" b="1" dirty="0"/>
          </a:p>
        </p:txBody>
      </p:sp>
    </p:spTree>
  </p:cSld>
  <p:clrMapOvr>
    <a:masterClrMapping/>
  </p:clrMapOvr>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 klasyczny">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yw pakietu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4160</TotalTime>
  <Words>1652</Words>
  <Application>Microsoft Office PowerPoint</Application>
  <PresentationFormat>Pokaz na ekranie (4:3)</PresentationFormat>
  <Paragraphs>145</Paragraphs>
  <Slides>9</Slides>
  <Notes>0</Notes>
  <HiddenSlides>0</HiddenSlides>
  <MMClips>0</MMClips>
  <ScaleCrop>false</ScaleCrop>
  <HeadingPairs>
    <vt:vector size="6" baseType="variant">
      <vt:variant>
        <vt:lpstr>Używane czcionki</vt:lpstr>
      </vt:variant>
      <vt:variant>
        <vt:i4>3</vt:i4>
      </vt:variant>
      <vt:variant>
        <vt:lpstr>Motyw</vt:lpstr>
      </vt:variant>
      <vt:variant>
        <vt:i4>1</vt:i4>
      </vt:variant>
      <vt:variant>
        <vt:lpstr>Tytuły slajdów</vt:lpstr>
      </vt:variant>
      <vt:variant>
        <vt:i4>9</vt:i4>
      </vt:variant>
    </vt:vector>
  </HeadingPairs>
  <TitlesOfParts>
    <vt:vector size="13" baseType="lpstr">
      <vt:lpstr>Arial</vt:lpstr>
      <vt:lpstr>Calibri</vt:lpstr>
      <vt:lpstr>Times New Roman</vt:lpstr>
      <vt:lpstr>Motyw pakietu Office</vt:lpstr>
      <vt:lpstr>Języki programowania – Python Przetwarzanie tablic NumPy</vt:lpstr>
      <vt:lpstr>Biblioteka NumPy</vt:lpstr>
      <vt:lpstr>Tablica – główna struktura danych NumPy</vt:lpstr>
      <vt:lpstr>NumPy – dostęp do tablicy</vt:lpstr>
      <vt:lpstr>NumPy – dostęp do tablicy; ilustracja </vt:lpstr>
      <vt:lpstr>Pozycyjne operacje arytmetyczne na tablicach</vt:lpstr>
      <vt:lpstr>Obliczenia na tablicach</vt:lpstr>
      <vt:lpstr>Algebra liniowa w NumPy</vt:lpstr>
      <vt:lpstr>Algebra liniowa w NumPy; ilustracja</vt:lpstr>
    </vt:vector>
  </TitlesOfParts>
  <Company>x</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Bez tytułu slajdu</dc:title>
  <dc:creator>x</dc:creator>
  <cp:lastModifiedBy>Marzena</cp:lastModifiedBy>
  <cp:revision>412</cp:revision>
  <dcterms:created xsi:type="dcterms:W3CDTF">2003-09-30T15:45:46Z</dcterms:created>
  <dcterms:modified xsi:type="dcterms:W3CDTF">2025-12-28T20:01:50Z</dcterms:modified>
</cp:coreProperties>
</file>