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5"/>
  </p:notesMasterIdLst>
  <p:sldIdLst>
    <p:sldId id="256" r:id="rId2"/>
    <p:sldId id="285" r:id="rId3"/>
    <p:sldId id="271" r:id="rId4"/>
    <p:sldId id="299" r:id="rId5"/>
    <p:sldId id="290" r:id="rId6"/>
    <p:sldId id="291" r:id="rId7"/>
    <p:sldId id="293" r:id="rId8"/>
    <p:sldId id="292" r:id="rId9"/>
    <p:sldId id="294" r:id="rId10"/>
    <p:sldId id="298" r:id="rId11"/>
    <p:sldId id="295" r:id="rId12"/>
    <p:sldId id="297" r:id="rId13"/>
    <p:sldId id="296" r:id="rId14"/>
  </p:sldIdLst>
  <p:sldSz cx="9144000" cy="6858000" type="screen4x3"/>
  <p:notesSz cx="6858000" cy="9144000"/>
  <p:defaultTextStyle>
    <a:defPPr>
      <a:defRPr lang="pl-PL"/>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a:srgbClr val="FF0000"/>
    <a:srgbClr val="00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4" d="100"/>
          <a:sy n="94" d="100"/>
        </p:scale>
        <p:origin x="7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EFB1DEE-BAA5-4E42-8BFC-87A6FF19B44D}" type="slidenum">
              <a:rPr lang="pl-PL"/>
              <a:pPr>
                <a:defRPr/>
              </a:pPr>
              <a:t>‹#›</a:t>
            </a:fld>
            <a:endParaRPr lang="pl-PL"/>
          </a:p>
        </p:txBody>
      </p:sp>
    </p:spTree>
    <p:extLst>
      <p:ext uri="{BB962C8B-B14F-4D97-AF65-F5344CB8AC3E}">
        <p14:creationId xmlns:p14="http://schemas.microsoft.com/office/powerpoint/2010/main" val="1580188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0BD7DA1D-90C1-45DD-BD03-0A53565EA6BE}"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360A58F-C5A7-4B1E-A70B-6B24FFB118F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8AD555E-9621-4540-9CC2-3DC58045EA77}"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DEF0092-B7F6-4688-8B87-C32E0E4A69A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36BBDD1-CFB2-4E1F-B22D-45D9EF86D70B}"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D5D3ECC-5734-426F-A92D-A994AF673C11}"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87632737-A7EE-4807-81FD-01652B6EAC26}"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CD3115C1-A225-4C02-968E-C7AD7E5DD8EC}"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E7BB4E7F-43AB-499B-83D4-7373EF50E662}"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DCBBFAE-90E4-48D8-8EB0-110C6AD0A53D}"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EDF518A4-E192-424A-B6A9-D2CE55A72559}"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76933657-2D8B-43BF-925F-B694FA3209EB}"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hyperlink" Target="https://numpy.org/doc/stable/reference/routines.sort.html" TargetMode="External"/><Relationship Id="rId3" Type="http://schemas.openxmlformats.org/officeDocument/2006/relationships/hyperlink" Target="https://numpy.org/doc/stable/reference/routines.emath.html" TargetMode="External"/><Relationship Id="rId7" Type="http://schemas.openxmlformats.org/officeDocument/2006/relationships/hyperlink" Target="https://numpy.org/doc/stable/reference/random/index.html" TargetMode="External"/><Relationship Id="rId2" Type="http://schemas.openxmlformats.org/officeDocument/2006/relationships/hyperlink" Target="https://numpy.org/doc/stable/reference/index.html" TargetMode="External"/><Relationship Id="rId1" Type="http://schemas.openxmlformats.org/officeDocument/2006/relationships/slideLayout" Target="../slideLayouts/slideLayout2.xml"/><Relationship Id="rId6" Type="http://schemas.openxmlformats.org/officeDocument/2006/relationships/hyperlink" Target="https://numpy.org/doc/stable/reference/routines.polynomials.html" TargetMode="External"/><Relationship Id="rId5" Type="http://schemas.openxmlformats.org/officeDocument/2006/relationships/hyperlink" Target="https://numpy.org/doc/stable/reference/routines.linalg.html" TargetMode="External"/><Relationship Id="rId4" Type="http://schemas.openxmlformats.org/officeDocument/2006/relationships/hyperlink" Target="https://numpy.org/doc/stable/reference/routines.fft.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ytuł 1"/>
          <p:cNvSpPr>
            <a:spLocks noGrp="1"/>
          </p:cNvSpPr>
          <p:nvPr>
            <p:ph type="ctrTitle"/>
          </p:nvPr>
        </p:nvSpPr>
        <p:spPr>
          <a:xfrm>
            <a:off x="611188" y="1484313"/>
            <a:ext cx="7772400" cy="1984375"/>
          </a:xfrm>
        </p:spPr>
        <p:txBody>
          <a:bodyPr/>
          <a:lstStyle/>
          <a:p>
            <a:r>
              <a:rPr lang="pl-PL" sz="4000" b="1" dirty="0">
                <a:solidFill>
                  <a:srgbClr val="C00000"/>
                </a:solidFill>
                <a:latin typeface="Times New Roman" pitchFamily="18" charset="0"/>
                <a:cs typeface="Times New Roman" pitchFamily="18" charset="0"/>
              </a:rPr>
              <a:t>Języki programowania – </a:t>
            </a:r>
            <a:r>
              <a:rPr lang="pl-PL" sz="4000" b="1" dirty="0" err="1">
                <a:solidFill>
                  <a:srgbClr val="C00000"/>
                </a:solidFill>
                <a:latin typeface="Times New Roman" pitchFamily="18" charset="0"/>
                <a:cs typeface="Times New Roman" pitchFamily="18" charset="0"/>
              </a:rPr>
              <a:t>Python</a:t>
            </a:r>
            <a:br>
              <a:rPr lang="pl-PL" sz="4000" b="1" dirty="0">
                <a:solidFill>
                  <a:srgbClr val="C00000"/>
                </a:solidFill>
                <a:latin typeface="Times New Roman" pitchFamily="18" charset="0"/>
                <a:cs typeface="Times New Roman" pitchFamily="18" charset="0"/>
              </a:rPr>
            </a:br>
            <a:r>
              <a:rPr lang="pl-PL" sz="3600" b="1" dirty="0">
                <a:solidFill>
                  <a:srgbClr val="C00000"/>
                </a:solidFill>
                <a:latin typeface="Times New Roman" pitchFamily="18" charset="0"/>
                <a:cs typeface="Times New Roman" pitchFamily="18" charset="0"/>
              </a:rPr>
              <a:t>Wybrane pakiety do przetwarzania </a:t>
            </a:r>
            <a:br>
              <a:rPr lang="pl-PL" sz="3600" b="1" dirty="0">
                <a:solidFill>
                  <a:srgbClr val="C00000"/>
                </a:solidFill>
                <a:latin typeface="Times New Roman" pitchFamily="18" charset="0"/>
                <a:cs typeface="Times New Roman" pitchFamily="18" charset="0"/>
              </a:rPr>
            </a:br>
            <a:r>
              <a:rPr lang="pl-PL" sz="3600" b="1" dirty="0">
                <a:solidFill>
                  <a:srgbClr val="C00000"/>
                </a:solidFill>
                <a:latin typeface="Times New Roman" pitchFamily="18" charset="0"/>
                <a:cs typeface="Times New Roman" pitchFamily="18" charset="0"/>
              </a:rPr>
              <a:t>i analizy danych</a:t>
            </a:r>
          </a:p>
        </p:txBody>
      </p:sp>
      <p:sp>
        <p:nvSpPr>
          <p:cNvPr id="3075" name="Rectangle 3"/>
          <p:cNvSpPr>
            <a:spLocks noGrp="1" noChangeArrowheads="1"/>
          </p:cNvSpPr>
          <p:nvPr>
            <p:ph type="subTitle" idx="1"/>
          </p:nvPr>
        </p:nvSpPr>
        <p:spPr>
          <a:xfrm>
            <a:off x="125413" y="4437063"/>
            <a:ext cx="8839200" cy="1935162"/>
          </a:xfrm>
        </p:spPr>
        <p:txBody>
          <a:bodyPr rtlCol="0">
            <a:normAutofit/>
          </a:bodyPr>
          <a:lstStyle/>
          <a:p>
            <a:pPr fontAlgn="auto">
              <a:spcAft>
                <a:spcPts val="0"/>
              </a:spcAft>
              <a:buFont typeface="Arial" pitchFamily="34" charset="0"/>
              <a:buNone/>
              <a:defRPr/>
            </a:pPr>
            <a:r>
              <a:rPr lang="pl-PL" altLang="en-US" sz="2000" dirty="0">
                <a:solidFill>
                  <a:srgbClr val="000000"/>
                </a:solidFill>
                <a:cs typeface="Times New Roman" pitchFamily="18" charset="0"/>
              </a:rPr>
              <a:t>Marzena Nowakowska </a:t>
            </a:r>
          </a:p>
          <a:p>
            <a:pPr fontAlgn="auto">
              <a:spcAft>
                <a:spcPts val="0"/>
              </a:spcAft>
              <a:buFont typeface="Arial" pitchFamily="34" charset="0"/>
              <a:buNone/>
              <a:defRPr/>
            </a:pPr>
            <a:r>
              <a:rPr lang="pl-PL" altLang="en-US" sz="2000" dirty="0">
                <a:solidFill>
                  <a:srgbClr val="000000"/>
                </a:solidFill>
                <a:cs typeface="Times New Roman" pitchFamily="18" charset="0"/>
              </a:rPr>
              <a:t>Wydział Zarządzania i Modelowania Komputerowego </a:t>
            </a:r>
            <a:br>
              <a:rPr lang="pl-PL" altLang="en-US" sz="2000" dirty="0">
                <a:solidFill>
                  <a:srgbClr val="000000"/>
                </a:solidFill>
                <a:cs typeface="Times New Roman" pitchFamily="18" charset="0"/>
              </a:rPr>
            </a:br>
            <a:r>
              <a:rPr lang="pl-PL" altLang="en-US" sz="2000" dirty="0">
                <a:solidFill>
                  <a:srgbClr val="000000"/>
                </a:solidFill>
                <a:cs typeface="Times New Roman" pitchFamily="18" charset="0"/>
              </a:rPr>
              <a:t>Politechnika Świętokrzyska</a:t>
            </a:r>
          </a:p>
          <a:p>
            <a:pPr fontAlgn="auto">
              <a:spcAft>
                <a:spcPts val="0"/>
              </a:spcAft>
              <a:buFont typeface="Arial" pitchFamily="34" charset="0"/>
              <a:buNone/>
              <a:defRPr/>
            </a:pPr>
            <a:r>
              <a:rPr lang="pl-PL" altLang="en-US" sz="2000" dirty="0">
                <a:solidFill>
                  <a:srgbClr val="000000"/>
                </a:solidFill>
                <a:cs typeface="Times New Roman" pitchFamily="18" charset="0"/>
              </a:rPr>
              <a:t>Budynek C, p. 3.21</a:t>
            </a:r>
          </a:p>
          <a:p>
            <a:pPr fontAlgn="auto">
              <a:spcAft>
                <a:spcPts val="0"/>
              </a:spcAft>
              <a:buFont typeface="Arial" pitchFamily="34" charset="0"/>
              <a:buNone/>
              <a:defRPr/>
            </a:pPr>
            <a:r>
              <a:rPr lang="pl-PL" altLang="en-US" sz="2000" dirty="0" err="1">
                <a:solidFill>
                  <a:srgbClr val="000000"/>
                </a:solidFill>
                <a:cs typeface="Times New Roman" pitchFamily="18" charset="0"/>
              </a:rPr>
              <a:t>spimn@tu.kielce.pl</a:t>
            </a:r>
            <a:endParaRPr lang="pl-PL" altLang="en-US" sz="2000" dirty="0">
              <a:solidFill>
                <a:srgbClr val="000000"/>
              </a:solidFill>
              <a:cs typeface="Times New Roman" pitchFamily="18" charset="0"/>
            </a:endParaRPr>
          </a:p>
          <a:p>
            <a:pPr fontAlgn="auto">
              <a:spcAft>
                <a:spcPts val="0"/>
              </a:spcAft>
              <a:buFont typeface="Arial" pitchFamily="34" charset="0"/>
              <a:buNone/>
              <a:defRPr/>
            </a:pPr>
            <a:endParaRPr lang="pl-PL"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Dostęp do </a:t>
            </a:r>
            <a:r>
              <a:rPr lang="pl-PL" sz="3200" b="1" dirty="0" err="1">
                <a:solidFill>
                  <a:srgbClr val="C00000"/>
                </a:solidFill>
                <a:latin typeface="+mn-lt"/>
              </a:rPr>
              <a:t>danych</a:t>
            </a:r>
            <a:r>
              <a:rPr lang="pl-PL" sz="3200" b="1" dirty="0">
                <a:solidFill>
                  <a:srgbClr val="C00000"/>
                </a:solidFill>
                <a:latin typeface="+mn-lt"/>
              </a:rPr>
              <a:t> </a:t>
            </a:r>
            <a:r>
              <a:rPr lang="pl-PL" sz="3200" b="1" i="1" dirty="0" err="1">
                <a:solidFill>
                  <a:srgbClr val="C00000"/>
                </a:solidFill>
                <a:latin typeface="+mn-lt"/>
              </a:rPr>
              <a:t>DataFrame</a:t>
            </a:r>
            <a:r>
              <a:rPr lang="pl-PL" sz="3200" b="1" i="1" dirty="0">
                <a:solidFill>
                  <a:srgbClr val="C00000"/>
                </a:solidFill>
                <a:latin typeface="+mn-lt"/>
              </a:rPr>
              <a:t> </a:t>
            </a:r>
            <a:r>
              <a:rPr lang="pl-PL" sz="3200" b="1" dirty="0">
                <a:solidFill>
                  <a:srgbClr val="C00000"/>
                </a:solidFill>
                <a:latin typeface="+mn-lt"/>
              </a:rPr>
              <a:t>w </a:t>
            </a:r>
            <a:r>
              <a:rPr lang="pl-PL" sz="3200" b="1" dirty="0" err="1">
                <a:solidFill>
                  <a:srgbClr val="C00000"/>
                </a:solidFill>
                <a:latin typeface="+mn-lt"/>
              </a:rPr>
              <a:t>Pandas</a:t>
            </a:r>
            <a:endParaRPr lang="pl-PL" sz="3200" b="1" dirty="0">
              <a:solidFill>
                <a:srgbClr val="C00000"/>
              </a:solidFill>
              <a:latin typeface="+mn-lt"/>
            </a:endParaRPr>
          </a:p>
        </p:txBody>
      </p:sp>
      <p:pic>
        <p:nvPicPr>
          <p:cNvPr id="3075" name="Picture 3"/>
          <p:cNvPicPr>
            <a:picLocks noChangeAspect="1" noChangeArrowheads="1"/>
          </p:cNvPicPr>
          <p:nvPr/>
        </p:nvPicPr>
        <p:blipFill>
          <a:blip r:embed="rId2" cstate="print"/>
          <a:srcRect/>
          <a:stretch>
            <a:fillRect/>
          </a:stretch>
        </p:blipFill>
        <p:spPr bwMode="auto">
          <a:xfrm>
            <a:off x="899592" y="764704"/>
            <a:ext cx="1512168" cy="1134126"/>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3272546" y="764704"/>
            <a:ext cx="1011422" cy="1257054"/>
          </a:xfrm>
          <a:prstGeom prst="rect">
            <a:avLst/>
          </a:prstGeom>
          <a:noFill/>
          <a:ln w="9525">
            <a:noFill/>
            <a:miter lim="800000"/>
            <a:headEnd/>
            <a:tailEnd/>
          </a:ln>
        </p:spPr>
      </p:pic>
      <p:sp>
        <p:nvSpPr>
          <p:cNvPr id="3077" name="Rectangle 5"/>
          <p:cNvSpPr>
            <a:spLocks noChangeArrowheads="1"/>
          </p:cNvSpPr>
          <p:nvPr/>
        </p:nvSpPr>
        <p:spPr bwMode="auto">
          <a:xfrm>
            <a:off x="414114" y="2132856"/>
            <a:ext cx="8208912"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1" hangingPunct="1"/>
            <a:r>
              <a:rPr lang="pl-PL" sz="1600" dirty="0">
                <a:solidFill>
                  <a:srgbClr val="C00000"/>
                </a:solidFill>
                <a:latin typeface="+mn-lt"/>
                <a:ea typeface="Times New Roman" pitchFamily="18" charset="0"/>
                <a:cs typeface="Arial" pitchFamily="34" charset="0"/>
                <a:sym typeface="Wingdings" pitchFamily="2" charset="2"/>
              </a:rPr>
              <a:t>Dostęp do kolumny: </a:t>
            </a:r>
          </a:p>
          <a:p>
            <a:pPr marL="895350" eaLnBrk="1" hangingPunct="1"/>
            <a:r>
              <a:rPr lang="pl-PL" sz="1600" i="1" dirty="0">
                <a:solidFill>
                  <a:srgbClr val="C00000"/>
                </a:solidFill>
                <a:ea typeface="Times New Roman" pitchFamily="18" charset="0"/>
                <a:cs typeface="Arial" pitchFamily="34" charset="0"/>
                <a:sym typeface="Wingdings" pitchFamily="2" charset="2"/>
              </a:rPr>
              <a:t>DataFrame[nr_kolumny], DataFrame[</a:t>
            </a:r>
            <a:r>
              <a:rPr lang="pl-PL" sz="1600" i="1" dirty="0">
                <a:solidFill>
                  <a:srgbClr val="C00000"/>
                </a:solidFill>
                <a:ea typeface="Times New Roman" pitchFamily="18" charset="0"/>
                <a:cs typeface="Arial" pitchFamily="34" charset="0"/>
              </a:rPr>
              <a:t>"nazwa_kolumny"</a:t>
            </a:r>
            <a:r>
              <a:rPr lang="pl-PL" sz="1600" i="1" dirty="0">
                <a:solidFill>
                  <a:srgbClr val="C00000"/>
                </a:solidFill>
                <a:ea typeface="Times New Roman" pitchFamily="18" charset="0"/>
                <a:cs typeface="Arial" pitchFamily="34" charset="0"/>
                <a:sym typeface="Wingdings" pitchFamily="2" charset="2"/>
              </a:rPr>
              <a:t>]</a:t>
            </a:r>
          </a:p>
          <a:p>
            <a:pPr eaLnBrk="1" hangingPunct="1"/>
            <a:r>
              <a:rPr lang="pl-PL" sz="1600" dirty="0">
                <a:solidFill>
                  <a:srgbClr val="C00000"/>
                </a:solidFill>
                <a:latin typeface="+mn-lt"/>
                <a:ea typeface="Times New Roman" pitchFamily="18" charset="0"/>
                <a:cs typeface="Arial" pitchFamily="34" charset="0"/>
                <a:sym typeface="Wingdings" pitchFamily="2" charset="2"/>
              </a:rPr>
              <a:t>Dostęp do wiersza – za pomocą atrybutu </a:t>
            </a:r>
            <a:r>
              <a:rPr lang="pl-PL" sz="1600" i="1" dirty="0">
                <a:solidFill>
                  <a:srgbClr val="C00000"/>
                </a:solidFill>
                <a:latin typeface="+mn-lt"/>
                <a:ea typeface="Times New Roman" pitchFamily="18" charset="0"/>
                <a:cs typeface="Arial" pitchFamily="34" charset="0"/>
                <a:sym typeface="Wingdings" pitchFamily="2" charset="2"/>
              </a:rPr>
              <a:t>iloc</a:t>
            </a:r>
            <a:r>
              <a:rPr lang="pl-PL" sz="1600" dirty="0">
                <a:solidFill>
                  <a:srgbClr val="C00000"/>
                </a:solidFill>
                <a:latin typeface="+mn-lt"/>
                <a:ea typeface="Times New Roman" pitchFamily="18" charset="0"/>
                <a:cs typeface="Arial" pitchFamily="34" charset="0"/>
                <a:sym typeface="Wingdings" pitchFamily="2" charset="2"/>
              </a:rPr>
              <a:t> i indeksu lub </a:t>
            </a:r>
            <a:r>
              <a:rPr lang="pl-PL" sz="1600" i="1" dirty="0">
                <a:solidFill>
                  <a:srgbClr val="C00000"/>
                </a:solidFill>
                <a:latin typeface="+mn-lt"/>
                <a:ea typeface="Times New Roman" pitchFamily="18" charset="0"/>
                <a:cs typeface="Arial" pitchFamily="34" charset="0"/>
                <a:sym typeface="Wingdings" pitchFamily="2" charset="2"/>
              </a:rPr>
              <a:t>loc</a:t>
            </a:r>
            <a:r>
              <a:rPr lang="pl-PL" sz="1600" dirty="0">
                <a:solidFill>
                  <a:srgbClr val="C00000"/>
                </a:solidFill>
                <a:latin typeface="+mn-lt"/>
                <a:ea typeface="Times New Roman" pitchFamily="18" charset="0"/>
                <a:cs typeface="Arial" pitchFamily="34" charset="0"/>
                <a:sym typeface="Wingdings" pitchFamily="2" charset="2"/>
              </a:rPr>
              <a:t> i etykiety: </a:t>
            </a:r>
          </a:p>
          <a:p>
            <a:pPr marL="895350" eaLnBrk="1" hangingPunct="1"/>
            <a:r>
              <a:rPr lang="pl-PL" sz="1600" i="1" dirty="0">
                <a:solidFill>
                  <a:srgbClr val="C00000"/>
                </a:solidFill>
                <a:ea typeface="Times New Roman" pitchFamily="18" charset="0"/>
                <a:cs typeface="Arial" pitchFamily="34" charset="0"/>
                <a:sym typeface="Wingdings" pitchFamily="2" charset="2"/>
              </a:rPr>
              <a:t>DataFrame.iloc[nr_wiersza], DataFrame.loc[</a:t>
            </a:r>
            <a:r>
              <a:rPr lang="pl-PL" sz="1600" i="1" dirty="0">
                <a:solidFill>
                  <a:srgbClr val="C00000"/>
                </a:solidFill>
                <a:ea typeface="Times New Roman" pitchFamily="18" charset="0"/>
                <a:cs typeface="Arial" pitchFamily="34" charset="0"/>
              </a:rPr>
              <a:t>"nazwa_wiersza"]</a:t>
            </a:r>
            <a:endParaRPr lang="pl-PL" sz="1600" i="1" dirty="0">
              <a:solidFill>
                <a:srgbClr val="C00000"/>
              </a:solidFill>
              <a:ea typeface="Times New Roman" pitchFamily="18" charset="0"/>
              <a:cs typeface="Arial" pitchFamily="34" charset="0"/>
              <a:sym typeface="Wingdings" pitchFamily="2" charset="2"/>
            </a:endParaRPr>
          </a:p>
          <a:p>
            <a:pPr eaLnBrk="1" hangingPunct="1"/>
            <a:r>
              <a:rPr lang="pl-PL" sz="1600" dirty="0">
                <a:solidFill>
                  <a:srgbClr val="C00000"/>
                </a:solidFill>
                <a:latin typeface="+mn-lt"/>
                <a:ea typeface="Times New Roman" pitchFamily="18" charset="0"/>
                <a:cs typeface="Arial" pitchFamily="34" charset="0"/>
                <a:sym typeface="Wingdings" pitchFamily="2" charset="2"/>
              </a:rPr>
              <a:t>Dostęp do ponumerowanego elementu ramki: </a:t>
            </a:r>
          </a:p>
          <a:p>
            <a:pPr eaLnBrk="1" hangingPunct="1"/>
            <a:r>
              <a:rPr lang="pl-PL" sz="1600" i="1" dirty="0">
                <a:solidFill>
                  <a:srgbClr val="C00000"/>
                </a:solidFill>
                <a:latin typeface="+mn-lt"/>
                <a:ea typeface="Times New Roman" pitchFamily="18" charset="0"/>
                <a:cs typeface="Arial" pitchFamily="34" charset="0"/>
                <a:sym typeface="Wingdings" pitchFamily="2" charset="2"/>
              </a:rPr>
              <a:t>	DataFrame.iat[nr_wiersza, nr_kolumny]</a:t>
            </a:r>
            <a:endParaRPr lang="pl-PL" sz="1600" dirty="0">
              <a:solidFill>
                <a:srgbClr val="C00000"/>
              </a:solidFill>
              <a:latin typeface="+mn-lt"/>
              <a:ea typeface="Times New Roman" pitchFamily="18" charset="0"/>
              <a:cs typeface="Arial" pitchFamily="34" charset="0"/>
              <a:sym typeface="Wingdings" pitchFamily="2" charset="2"/>
            </a:endParaRPr>
          </a:p>
          <a:p>
            <a:pPr eaLnBrk="1" hangingPunct="1"/>
            <a:r>
              <a:rPr lang="pl-PL" sz="1600" dirty="0">
                <a:solidFill>
                  <a:srgbClr val="C00000"/>
                </a:solidFill>
                <a:latin typeface="+mn-lt"/>
                <a:ea typeface="Times New Roman" pitchFamily="18" charset="0"/>
                <a:cs typeface="Arial" pitchFamily="34" charset="0"/>
                <a:sym typeface="Wingdings" pitchFamily="2" charset="2"/>
              </a:rPr>
              <a:t>	</a:t>
            </a:r>
            <a:r>
              <a:rPr lang="pl-PL" sz="1600" i="1" dirty="0">
                <a:solidFill>
                  <a:srgbClr val="C00000"/>
                </a:solidFill>
                <a:ea typeface="Times New Roman" pitchFamily="18" charset="0"/>
                <a:cs typeface="Arial" pitchFamily="34" charset="0"/>
                <a:sym typeface="Wingdings" pitchFamily="2" charset="2"/>
              </a:rPr>
              <a:t>DataFrame.loc[nr_wiersza, nr_kolumny]</a:t>
            </a:r>
            <a:endParaRPr lang="pl-PL" sz="1600" dirty="0">
              <a:solidFill>
                <a:srgbClr val="C00000"/>
              </a:solidFill>
              <a:latin typeface="+mn-lt"/>
              <a:ea typeface="Times New Roman" pitchFamily="18" charset="0"/>
              <a:cs typeface="Arial" pitchFamily="34" charset="0"/>
              <a:sym typeface="Wingdings" pitchFamily="2" charset="2"/>
            </a:endParaRPr>
          </a:p>
          <a:p>
            <a:pPr lvl="0" eaLnBrk="1" hangingPunct="1"/>
            <a:r>
              <a:rPr lang="pl-PL" sz="1600" dirty="0">
                <a:solidFill>
                  <a:srgbClr val="C00000"/>
                </a:solidFill>
                <a:latin typeface="+mn-lt"/>
                <a:ea typeface="Times New Roman" pitchFamily="18" charset="0"/>
                <a:cs typeface="Arial" pitchFamily="34" charset="0"/>
              </a:rPr>
              <a:t>Dostęp do nazwanego elementu ramki: </a:t>
            </a:r>
          </a:p>
          <a:p>
            <a:pPr lvl="0" eaLnBrk="1" hangingPunct="1"/>
            <a:r>
              <a:rPr lang="pl-PL" sz="1600" dirty="0">
                <a:solidFill>
                  <a:srgbClr val="C00000"/>
                </a:solidFill>
                <a:latin typeface="+mn-lt"/>
                <a:ea typeface="Times New Roman" pitchFamily="18" charset="0"/>
                <a:cs typeface="Arial" pitchFamily="34" charset="0"/>
              </a:rPr>
              <a:t>	</a:t>
            </a:r>
            <a:r>
              <a:rPr lang="pl-PL" sz="1600" i="1" dirty="0">
                <a:solidFill>
                  <a:srgbClr val="C00000"/>
                </a:solidFill>
                <a:latin typeface="+mn-lt"/>
                <a:ea typeface="Times New Roman" pitchFamily="18" charset="0"/>
                <a:cs typeface="Arial" pitchFamily="34" charset="0"/>
              </a:rPr>
              <a:t>DataFrame.at[</a:t>
            </a:r>
            <a:r>
              <a:rPr lang="pl-PL" sz="1600" i="1" dirty="0">
                <a:solidFill>
                  <a:srgbClr val="C00000"/>
                </a:solidFill>
                <a:ea typeface="Times New Roman" pitchFamily="18" charset="0"/>
                <a:cs typeface="Arial" pitchFamily="34" charset="0"/>
              </a:rPr>
              <a:t>"</a:t>
            </a:r>
            <a:r>
              <a:rPr lang="pl-PL" sz="1600" i="1" dirty="0">
                <a:solidFill>
                  <a:srgbClr val="C00000"/>
                </a:solidFill>
                <a:latin typeface="+mn-lt"/>
                <a:ea typeface="Times New Roman" pitchFamily="18" charset="0"/>
                <a:cs typeface="Arial" pitchFamily="34" charset="0"/>
              </a:rPr>
              <a:t>nazwa_wiersza</a:t>
            </a:r>
            <a:r>
              <a:rPr lang="pl-PL" sz="1600" i="1" dirty="0">
                <a:solidFill>
                  <a:srgbClr val="C00000"/>
                </a:solidFill>
                <a:ea typeface="Times New Roman" pitchFamily="18" charset="0"/>
                <a:cs typeface="Arial" pitchFamily="34" charset="0"/>
              </a:rPr>
              <a:t>"</a:t>
            </a:r>
            <a:r>
              <a:rPr lang="pl-PL" sz="1600" i="1" dirty="0">
                <a:solidFill>
                  <a:srgbClr val="C00000"/>
                </a:solidFill>
                <a:latin typeface="+mn-lt"/>
                <a:ea typeface="Times New Roman" pitchFamily="18" charset="0"/>
                <a:cs typeface="Arial" pitchFamily="34" charset="0"/>
              </a:rPr>
              <a:t>, </a:t>
            </a:r>
            <a:r>
              <a:rPr lang="pl-PL" sz="1600" i="1" dirty="0">
                <a:solidFill>
                  <a:srgbClr val="C00000"/>
                </a:solidFill>
                <a:ea typeface="Times New Roman" pitchFamily="18" charset="0"/>
                <a:cs typeface="Arial" pitchFamily="34" charset="0"/>
              </a:rPr>
              <a:t>"</a:t>
            </a:r>
            <a:r>
              <a:rPr lang="pl-PL" sz="1600" i="1" dirty="0">
                <a:solidFill>
                  <a:srgbClr val="C00000"/>
                </a:solidFill>
                <a:latin typeface="+mn-lt"/>
                <a:ea typeface="Times New Roman" pitchFamily="18" charset="0"/>
                <a:cs typeface="Arial" pitchFamily="34" charset="0"/>
              </a:rPr>
              <a:t>nazwa_kolumny</a:t>
            </a:r>
            <a:r>
              <a:rPr lang="pl-PL" sz="1600" i="1" dirty="0">
                <a:solidFill>
                  <a:srgbClr val="C00000"/>
                </a:solidFill>
                <a:ea typeface="Times New Roman" pitchFamily="18" charset="0"/>
                <a:cs typeface="Arial" pitchFamily="34" charset="0"/>
              </a:rPr>
              <a:t>"</a:t>
            </a:r>
            <a:r>
              <a:rPr lang="pl-PL" sz="1600" i="1" dirty="0">
                <a:solidFill>
                  <a:srgbClr val="C00000"/>
                </a:solidFill>
                <a:latin typeface="+mn-lt"/>
                <a:ea typeface="Times New Roman" pitchFamily="18" charset="0"/>
                <a:cs typeface="Arial" pitchFamily="34" charset="0"/>
              </a:rPr>
              <a:t>]</a:t>
            </a:r>
            <a:endParaRPr lang="pl-PL" sz="1600" dirty="0">
              <a:solidFill>
                <a:srgbClr val="C00000"/>
              </a:solidFill>
              <a:latin typeface="+mn-lt"/>
              <a:ea typeface="Times New Roman" pitchFamily="18" charset="0"/>
              <a:cs typeface="Arial" pitchFamily="34" charset="0"/>
            </a:endParaRPr>
          </a:p>
          <a:p>
            <a:pPr lvl="0" eaLnBrk="1" hangingPunct="1"/>
            <a:r>
              <a:rPr lang="pl-PL" sz="1600" dirty="0">
                <a:solidFill>
                  <a:srgbClr val="C00000"/>
                </a:solidFill>
                <a:latin typeface="+mn-lt"/>
                <a:ea typeface="Times New Roman" pitchFamily="18" charset="0"/>
                <a:cs typeface="Arial" pitchFamily="34" charset="0"/>
              </a:rPr>
              <a:t>	</a:t>
            </a:r>
            <a:r>
              <a:rPr lang="pl-PL" sz="1600" i="1" dirty="0">
                <a:solidFill>
                  <a:srgbClr val="C00000"/>
                </a:solidFill>
                <a:ea typeface="Times New Roman" pitchFamily="18" charset="0"/>
                <a:cs typeface="Arial" pitchFamily="34" charset="0"/>
                <a:sym typeface="Wingdings" pitchFamily="2" charset="2"/>
              </a:rPr>
              <a:t>DataFrame.loc[nr_wiersza, </a:t>
            </a:r>
            <a:r>
              <a:rPr lang="pl-PL" sz="1600" i="1" dirty="0">
                <a:solidFill>
                  <a:srgbClr val="C00000"/>
                </a:solidFill>
                <a:ea typeface="Times New Roman" pitchFamily="18" charset="0"/>
                <a:cs typeface="Arial" pitchFamily="34" charset="0"/>
              </a:rPr>
              <a:t>"</a:t>
            </a:r>
            <a:r>
              <a:rPr lang="pl-PL" sz="1600" i="1" dirty="0">
                <a:solidFill>
                  <a:srgbClr val="C00000"/>
                </a:solidFill>
                <a:ea typeface="Times New Roman" pitchFamily="18" charset="0"/>
                <a:cs typeface="Arial" pitchFamily="34" charset="0"/>
                <a:sym typeface="Wingdings" pitchFamily="2" charset="2"/>
              </a:rPr>
              <a:t>nazwa_kolumny</a:t>
            </a:r>
            <a:r>
              <a:rPr lang="pl-PL" sz="1600" i="1" dirty="0">
                <a:solidFill>
                  <a:srgbClr val="C00000"/>
                </a:solidFill>
                <a:ea typeface="Times New Roman" pitchFamily="18" charset="0"/>
                <a:cs typeface="Arial" pitchFamily="34" charset="0"/>
              </a:rPr>
              <a:t>"</a:t>
            </a:r>
            <a:r>
              <a:rPr lang="pl-PL" sz="1600" i="1" dirty="0">
                <a:solidFill>
                  <a:srgbClr val="C00000"/>
                </a:solidFill>
                <a:ea typeface="Times New Roman" pitchFamily="18" charset="0"/>
                <a:cs typeface="Arial" pitchFamily="34" charset="0"/>
                <a:sym typeface="Wingdings" pitchFamily="2" charset="2"/>
              </a:rPr>
              <a:t>]</a:t>
            </a:r>
            <a:endParaRPr lang="pl-PL" sz="1600" dirty="0">
              <a:solidFill>
                <a:srgbClr val="C00000"/>
              </a:solidFill>
              <a:latin typeface="+mn-lt"/>
              <a:ea typeface="Times New Roman" pitchFamily="18" charset="0"/>
              <a:cs typeface="Arial" pitchFamily="34" charset="0"/>
            </a:endParaRPr>
          </a:p>
          <a:p>
            <a:pPr eaLnBrk="1" hangingPunct="1"/>
            <a:r>
              <a:rPr lang="pl-PL" sz="1600" dirty="0">
                <a:latin typeface="+mn-lt"/>
                <a:ea typeface="Times New Roman" pitchFamily="18" charset="0"/>
                <a:cs typeface="Arial" pitchFamily="34" charset="0"/>
                <a:sym typeface="Wingdings" pitchFamily="2" charset="2"/>
              </a:rPr>
              <a:t> </a:t>
            </a:r>
            <a:r>
              <a:rPr lang="pl-PL" sz="1600" u="sng" dirty="0">
                <a:latin typeface="+mn-lt"/>
                <a:ea typeface="Times New Roman" pitchFamily="18" charset="0"/>
                <a:cs typeface="Arial" pitchFamily="34" charset="0"/>
              </a:rPr>
              <a:t>Przykłady</a:t>
            </a:r>
            <a:r>
              <a:rPr lang="pl-PL" sz="1600" dirty="0">
                <a:latin typeface="+mn-lt"/>
                <a:ea typeface="Times New Roman" pitchFamily="18" charset="0"/>
                <a:cs typeface="Arial" pitchFamily="34" charset="0"/>
              </a:rPr>
              <a:t>: </a:t>
            </a:r>
            <a:r>
              <a:rPr lang="pl-PL" sz="1600" i="1" dirty="0">
                <a:solidFill>
                  <a:srgbClr val="0000FF"/>
                </a:solidFill>
                <a:latin typeface="+mn-lt"/>
                <a:ea typeface="Times New Roman" pitchFamily="18" charset="0"/>
                <a:cs typeface="Arial" pitchFamily="34" charset="0"/>
                <a:sym typeface="Wingdings" pitchFamily="2" charset="2"/>
              </a:rPr>
              <a:t>	</a:t>
            </a:r>
            <a:endParaRPr lang="pl-PL" sz="1600" dirty="0">
              <a:solidFill>
                <a:srgbClr val="0000FF"/>
              </a:solidFill>
              <a:latin typeface="+mn-lt"/>
              <a:ea typeface="Times New Roman" pitchFamily="18" charset="0"/>
              <a:cs typeface="Arial" pitchFamily="34" charset="0"/>
              <a:sym typeface="Wingdings" pitchFamily="2" charset="2"/>
            </a:endParaRPr>
          </a:p>
        </p:txBody>
      </p:sp>
      <p:pic>
        <p:nvPicPr>
          <p:cNvPr id="15" name="Picture 2"/>
          <p:cNvPicPr>
            <a:picLocks noChangeAspect="1" noChangeArrowheads="1"/>
          </p:cNvPicPr>
          <p:nvPr/>
        </p:nvPicPr>
        <p:blipFill>
          <a:blip r:embed="rId4" cstate="print"/>
          <a:srcRect/>
          <a:stretch>
            <a:fillRect/>
          </a:stretch>
        </p:blipFill>
        <p:spPr bwMode="auto">
          <a:xfrm>
            <a:off x="5292081" y="692697"/>
            <a:ext cx="1368154" cy="1487124"/>
          </a:xfrm>
          <a:prstGeom prst="rect">
            <a:avLst/>
          </a:prstGeom>
          <a:noFill/>
          <a:ln w="9525">
            <a:noFill/>
            <a:miter lim="800000"/>
            <a:headEnd/>
            <a:tailEnd/>
          </a:ln>
        </p:spPr>
      </p:pic>
      <p:graphicFrame>
        <p:nvGraphicFramePr>
          <p:cNvPr id="7" name="Table 22">
            <a:extLst>
              <a:ext uri="{FF2B5EF4-FFF2-40B4-BE49-F238E27FC236}">
                <a16:creationId xmlns:a16="http://schemas.microsoft.com/office/drawing/2014/main" id="{C8B13515-5F22-42D1-AE75-7325A82C37E8}"/>
              </a:ext>
            </a:extLst>
          </p:cNvPr>
          <p:cNvGraphicFramePr>
            <a:graphicFrameLocks noGrp="1"/>
          </p:cNvGraphicFramePr>
          <p:nvPr>
            <p:extLst>
              <p:ext uri="{D42A27DB-BD31-4B8C-83A1-F6EECF244321}">
                <p14:modId xmlns:p14="http://schemas.microsoft.com/office/powerpoint/2010/main" val="3141404576"/>
              </p:ext>
            </p:extLst>
          </p:nvPr>
        </p:nvGraphicFramePr>
        <p:xfrm>
          <a:off x="304799" y="4933622"/>
          <a:ext cx="7939609" cy="1663729"/>
        </p:xfrm>
        <a:graphic>
          <a:graphicData uri="http://schemas.openxmlformats.org/drawingml/2006/table">
            <a:tbl>
              <a:tblPr firstRow="1" bandRow="1">
                <a:tableStyleId>{5940675A-B579-460E-94D1-54222C63F5DA}</a:tableStyleId>
              </a:tblPr>
              <a:tblGrid>
                <a:gridCol w="1890937">
                  <a:extLst>
                    <a:ext uri="{9D8B030D-6E8A-4147-A177-3AD203B41FA5}">
                      <a16:colId xmlns:a16="http://schemas.microsoft.com/office/drawing/2014/main" val="3456050733"/>
                    </a:ext>
                  </a:extLst>
                </a:gridCol>
                <a:gridCol w="720080">
                  <a:extLst>
                    <a:ext uri="{9D8B030D-6E8A-4147-A177-3AD203B41FA5}">
                      <a16:colId xmlns:a16="http://schemas.microsoft.com/office/drawing/2014/main" val="4079817264"/>
                    </a:ext>
                  </a:extLst>
                </a:gridCol>
                <a:gridCol w="1046480">
                  <a:extLst>
                    <a:ext uri="{9D8B030D-6E8A-4147-A177-3AD203B41FA5}">
                      <a16:colId xmlns:a16="http://schemas.microsoft.com/office/drawing/2014/main" val="310581003"/>
                    </a:ext>
                  </a:extLst>
                </a:gridCol>
                <a:gridCol w="2193880">
                  <a:extLst>
                    <a:ext uri="{9D8B030D-6E8A-4147-A177-3AD203B41FA5}">
                      <a16:colId xmlns:a16="http://schemas.microsoft.com/office/drawing/2014/main" val="1551066930"/>
                    </a:ext>
                  </a:extLst>
                </a:gridCol>
                <a:gridCol w="2088232">
                  <a:extLst>
                    <a:ext uri="{9D8B030D-6E8A-4147-A177-3AD203B41FA5}">
                      <a16:colId xmlns:a16="http://schemas.microsoft.com/office/drawing/2014/main" val="1120609208"/>
                    </a:ext>
                  </a:extLst>
                </a:gridCol>
              </a:tblGrid>
              <a:tr h="388203">
                <a:tc rowSpan="2">
                  <a:txBody>
                    <a:bodyPr/>
                    <a:lstStyle/>
                    <a:p>
                      <a:pPr eaLnBrk="1" hangingPunct="1"/>
                      <a:r>
                        <a:rPr lang="pl-PL" sz="1400" i="0" dirty="0">
                          <a:solidFill>
                            <a:srgbClr val="0000FF"/>
                          </a:solidFill>
                          <a:latin typeface="Calibri" panose="020F0502020204030204" pitchFamily="34" charset="0"/>
                          <a:ea typeface="Times New Roman" pitchFamily="18" charset="0"/>
                          <a:cs typeface="Calibri" panose="020F0502020204030204" pitchFamily="34" charset="0"/>
                          <a:sym typeface="Wingdings" pitchFamily="2" charset="2"/>
                        </a:rPr>
                        <a:t>df.iat[0, 1]  6</a:t>
                      </a:r>
                    </a:p>
                    <a:p>
                      <a:pPr eaLnBrk="1" hangingPunct="1"/>
                      <a:r>
                        <a:rPr lang="pl-PL" sz="1400" i="0" dirty="0">
                          <a:solidFill>
                            <a:srgbClr val="0000FF"/>
                          </a:solidFill>
                          <a:latin typeface="Calibri" panose="020F0502020204030204" pitchFamily="34" charset="0"/>
                          <a:ea typeface="Times New Roman" pitchFamily="18" charset="0"/>
                          <a:cs typeface="Calibri" panose="020F0502020204030204" pitchFamily="34" charset="0"/>
                          <a:sym typeface="Wingdings" pitchFamily="2" charset="2"/>
                        </a:rPr>
                        <a:t>df2.loc[1][2]  14</a:t>
                      </a:r>
                    </a:p>
                    <a:p>
                      <a:pPr eaLnBrk="1" hangingPunct="1"/>
                      <a:r>
                        <a:rPr kumimoji="0" lang="pl-PL" sz="1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df1.at[</a:t>
                      </a:r>
                      <a:r>
                        <a:rPr lang="pl-PL" sz="1400" i="0" dirty="0">
                          <a:solidFill>
                            <a:srgbClr val="0000FF"/>
                          </a:solidFill>
                          <a:latin typeface="Calibri" panose="020F0502020204030204" pitchFamily="34" charset="0"/>
                          <a:ea typeface="Times New Roman" pitchFamily="18" charset="0"/>
                          <a:cs typeface="Calibri" panose="020F0502020204030204" pitchFamily="34" charset="0"/>
                        </a:rPr>
                        <a:t>"b"</a:t>
                      </a:r>
                      <a:r>
                        <a:rPr kumimoji="0" lang="pl-PL" sz="1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 </a:t>
                      </a:r>
                      <a:r>
                        <a:rPr lang="pl-PL" sz="1400" i="0" dirty="0">
                          <a:solidFill>
                            <a:srgbClr val="0000FF"/>
                          </a:solidFill>
                          <a:latin typeface="Calibri" panose="020F0502020204030204" pitchFamily="34" charset="0"/>
                          <a:ea typeface="Times New Roman" pitchFamily="18" charset="0"/>
                          <a:cs typeface="Calibri" panose="020F0502020204030204" pitchFamily="34" charset="0"/>
                        </a:rPr>
                        <a:t>"two"</a:t>
                      </a:r>
                      <a:r>
                        <a:rPr kumimoji="0" lang="pl-PL" sz="1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 </a:t>
                      </a:r>
                      <a:r>
                        <a:rPr kumimoji="0" lang="pl-PL" sz="1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sym typeface="Wingdings" pitchFamily="2" charset="2"/>
                        </a:rPr>
                        <a:t></a:t>
                      </a:r>
                      <a:r>
                        <a:rPr kumimoji="0" lang="pl-PL" sz="1400" b="0" i="0" u="none" strike="noStrike" cap="none" normalizeH="0" baseline="0" dirty="0">
                          <a:ln>
                            <a:noFill/>
                          </a:ln>
                          <a:solidFill>
                            <a:srgbClr val="0000FF"/>
                          </a:solidFill>
                          <a:effectLst/>
                          <a:latin typeface="Calibri" panose="020F0502020204030204" pitchFamily="34" charset="0"/>
                          <a:ea typeface="Times New Roman" pitchFamily="18" charset="0"/>
                          <a:cs typeface="Calibri" panose="020F0502020204030204" pitchFamily="34" charset="0"/>
                        </a:rPr>
                        <a:t> 2 </a:t>
                      </a:r>
                    </a:p>
                    <a:p>
                      <a:pPr eaLnBrk="1" hangingPunct="1"/>
                      <a:r>
                        <a:rPr lang="pl-PL" sz="1400" i="0" dirty="0">
                          <a:solidFill>
                            <a:srgbClr val="0000FF"/>
                          </a:solidFill>
                          <a:latin typeface="Calibri" panose="020F0502020204030204" pitchFamily="34" charset="0"/>
                          <a:ea typeface="Times New Roman" pitchFamily="18" charset="0"/>
                          <a:cs typeface="Calibri" panose="020F0502020204030204" pitchFamily="34" charset="0"/>
                          <a:sym typeface="Wingdings" pitchFamily="2" charset="2"/>
                        </a:rPr>
                        <a:t>df1.loc['d']['two']  4</a:t>
                      </a:r>
                    </a:p>
                    <a:p>
                      <a:pPr eaLnBrk="1" hangingPunct="1"/>
                      <a:r>
                        <a:rPr lang="pl-PL" sz="1400" i="0" dirty="0">
                          <a:solidFill>
                            <a:srgbClr val="0000FF"/>
                          </a:solidFill>
                          <a:latin typeface="Calibri" panose="020F0502020204030204" pitchFamily="34" charset="0"/>
                          <a:ea typeface="Times New Roman" pitchFamily="18" charset="0"/>
                          <a:cs typeface="Calibri" panose="020F0502020204030204" pitchFamily="34" charset="0"/>
                        </a:rPr>
                        <a:t>df2.loc[0]['c1'] </a:t>
                      </a:r>
                      <a:r>
                        <a:rPr lang="pl-PL" sz="1400" i="0" dirty="0">
                          <a:solidFill>
                            <a:srgbClr val="0000FF"/>
                          </a:solidFill>
                          <a:latin typeface="Calibri" panose="020F0502020204030204" pitchFamily="34" charset="0"/>
                          <a:ea typeface="Times New Roman" pitchFamily="18" charset="0"/>
                          <a:cs typeface="Calibri" panose="020F0502020204030204" pitchFamily="34" charset="0"/>
                          <a:sym typeface="Wingdings" pitchFamily="2" charset="2"/>
                        </a:rPr>
                        <a:t> 5</a:t>
                      </a:r>
                    </a:p>
                    <a:p>
                      <a:pPr eaLnBrk="1" hangingPunct="1"/>
                      <a:r>
                        <a:rPr lang="pl-PL" sz="1400" i="0" dirty="0">
                          <a:solidFill>
                            <a:srgbClr val="0000FF"/>
                          </a:solidFill>
                          <a:latin typeface="Calibri" panose="020F0502020204030204" pitchFamily="34" charset="0"/>
                          <a:ea typeface="Times New Roman" pitchFamily="18" charset="0"/>
                          <a:cs typeface="Calibri" panose="020F0502020204030204" pitchFamily="34" charset="0"/>
                        </a:rPr>
                        <a:t>df2.loc[0, 'c1'] </a:t>
                      </a:r>
                      <a:r>
                        <a:rPr lang="pl-PL" sz="1400" i="0" dirty="0">
                          <a:solidFill>
                            <a:srgbClr val="0000FF"/>
                          </a:solidFill>
                          <a:latin typeface="Calibri" panose="020F0502020204030204" pitchFamily="34" charset="0"/>
                          <a:ea typeface="Times New Roman" pitchFamily="18" charset="0"/>
                          <a:cs typeface="Calibri" panose="020F0502020204030204" pitchFamily="34" charset="0"/>
                          <a:sym typeface="Wingdings" pitchFamily="2" charset="2"/>
                        </a:rPr>
                        <a:t> 5</a:t>
                      </a:r>
                      <a:endParaRPr lang="pl-PL" sz="1500" i="0" dirty="0">
                        <a:solidFill>
                          <a:srgbClr val="0000FF"/>
                        </a:solidFill>
                        <a:latin typeface="Calibri" panose="020F0502020204030204" pitchFamily="34" charset="0"/>
                        <a:cs typeface="Calibri" panose="020F0502020204030204" pitchFamily="34" charset="0"/>
                      </a:endParaRP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df[0]</a:t>
                      </a: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df1["one"]</a:t>
                      </a: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df.iloc[1]</a:t>
                      </a: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df1.loc["c"]</a:t>
                      </a:r>
                    </a:p>
                  </a:txBody>
                  <a:tcPr/>
                </a:tc>
                <a:extLst>
                  <a:ext uri="{0D108BD9-81ED-4DB2-BD59-A6C34878D82A}">
                    <a16:rowId xmlns:a16="http://schemas.microsoft.com/office/drawing/2014/main" val="2944845314"/>
                  </a:ext>
                </a:extLst>
              </a:tr>
              <a:tr h="1275526">
                <a:tc vMerge="1">
                  <a:txBody>
                    <a:bodyPr/>
                    <a:lstStyle/>
                    <a:p>
                      <a:endParaRPr lang="pl-PL" sz="1500" i="0" dirty="0">
                        <a:latin typeface="Calibri" panose="020F0502020204030204" pitchFamily="34" charset="0"/>
                        <a:cs typeface="Calibri" panose="020F0502020204030204" pitchFamily="34" charset="0"/>
                      </a:endParaRPr>
                    </a:p>
                  </a:txBody>
                  <a:tcPr/>
                </a:tc>
                <a:tc>
                  <a:txBody>
                    <a:bodyPr/>
                    <a:lstStyle/>
                    <a:p>
                      <a:endParaRPr lang="pl-PL" sz="1500" i="0" dirty="0">
                        <a:solidFill>
                          <a:srgbClr val="0000FF"/>
                        </a:solidFill>
                        <a:latin typeface="Calibri" panose="020F0502020204030204" pitchFamily="34" charset="0"/>
                        <a:cs typeface="Calibri" panose="020F0502020204030204" pitchFamily="34" charset="0"/>
                      </a:endParaRPr>
                    </a:p>
                  </a:txBody>
                  <a:tcPr/>
                </a:tc>
                <a:tc>
                  <a:txBody>
                    <a:bodyPr/>
                    <a:lstStyle/>
                    <a:p>
                      <a:endParaRPr lang="pl-PL" sz="1500" i="0" dirty="0">
                        <a:solidFill>
                          <a:srgbClr val="0000FF"/>
                        </a:solidFill>
                        <a:latin typeface="Calibri" panose="020F0502020204030204" pitchFamily="34" charset="0"/>
                        <a:cs typeface="Calibri" panose="020F0502020204030204" pitchFamily="34" charset="0"/>
                      </a:endParaRPr>
                    </a:p>
                  </a:txBody>
                  <a:tcPr/>
                </a:tc>
                <a:tc>
                  <a:txBody>
                    <a:bodyPr/>
                    <a:lstStyle/>
                    <a:p>
                      <a:endParaRPr lang="pl-PL" sz="1500" i="0" dirty="0">
                        <a:solidFill>
                          <a:srgbClr val="0000FF"/>
                        </a:solidFill>
                        <a:latin typeface="Calibri" panose="020F0502020204030204" pitchFamily="34" charset="0"/>
                        <a:cs typeface="Calibri" panose="020F0502020204030204" pitchFamily="34" charset="0"/>
                      </a:endParaRPr>
                    </a:p>
                  </a:txBody>
                  <a:tcPr/>
                </a:tc>
                <a:tc>
                  <a:txBody>
                    <a:bodyPr/>
                    <a:lstStyle/>
                    <a:p>
                      <a:endParaRPr lang="pl-PL" sz="1500" i="0" dirty="0">
                        <a:solidFill>
                          <a:srgbClr val="0000FF"/>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68798128"/>
                  </a:ext>
                </a:extLst>
              </a:tr>
            </a:tbl>
          </a:graphicData>
        </a:graphic>
      </p:graphicFrame>
      <p:pic>
        <p:nvPicPr>
          <p:cNvPr id="3" name="Picture 2">
            <a:extLst>
              <a:ext uri="{FF2B5EF4-FFF2-40B4-BE49-F238E27FC236}">
                <a16:creationId xmlns:a16="http://schemas.microsoft.com/office/drawing/2014/main" id="{64E7E922-731C-4BF6-A897-4FE13DEB062F}"/>
              </a:ext>
            </a:extLst>
          </p:cNvPr>
          <p:cNvPicPr>
            <a:picLocks noChangeAspect="1"/>
          </p:cNvPicPr>
          <p:nvPr/>
        </p:nvPicPr>
        <p:blipFill>
          <a:blip r:embed="rId5"/>
          <a:stretch>
            <a:fillRect/>
          </a:stretch>
        </p:blipFill>
        <p:spPr>
          <a:xfrm>
            <a:off x="2315801" y="5358977"/>
            <a:ext cx="483722" cy="1100078"/>
          </a:xfrm>
          <a:prstGeom prst="rect">
            <a:avLst/>
          </a:prstGeom>
          <a:ln>
            <a:solidFill>
              <a:srgbClr val="C00000"/>
            </a:solidFill>
          </a:ln>
        </p:spPr>
      </p:pic>
      <p:pic>
        <p:nvPicPr>
          <p:cNvPr id="5" name="Picture 4">
            <a:extLst>
              <a:ext uri="{FF2B5EF4-FFF2-40B4-BE49-F238E27FC236}">
                <a16:creationId xmlns:a16="http://schemas.microsoft.com/office/drawing/2014/main" id="{3128A2DA-8019-4316-A258-1B0F2E7ED6EE}"/>
              </a:ext>
            </a:extLst>
          </p:cNvPr>
          <p:cNvPicPr>
            <a:picLocks noChangeAspect="1"/>
          </p:cNvPicPr>
          <p:nvPr/>
        </p:nvPicPr>
        <p:blipFill>
          <a:blip r:embed="rId6"/>
          <a:stretch>
            <a:fillRect/>
          </a:stretch>
        </p:blipFill>
        <p:spPr>
          <a:xfrm>
            <a:off x="3170992" y="5392612"/>
            <a:ext cx="514941" cy="1101181"/>
          </a:xfrm>
          <a:prstGeom prst="rect">
            <a:avLst/>
          </a:prstGeom>
          <a:ln>
            <a:solidFill>
              <a:srgbClr val="C00000"/>
            </a:solidFill>
          </a:ln>
        </p:spPr>
      </p:pic>
      <p:pic>
        <p:nvPicPr>
          <p:cNvPr id="10" name="Picture 9">
            <a:extLst>
              <a:ext uri="{FF2B5EF4-FFF2-40B4-BE49-F238E27FC236}">
                <a16:creationId xmlns:a16="http://schemas.microsoft.com/office/drawing/2014/main" id="{DCF812C4-179A-4F38-909A-1EC4A82772BD}"/>
              </a:ext>
            </a:extLst>
          </p:cNvPr>
          <p:cNvPicPr>
            <a:picLocks noChangeAspect="1"/>
          </p:cNvPicPr>
          <p:nvPr/>
        </p:nvPicPr>
        <p:blipFill>
          <a:blip r:embed="rId7"/>
          <a:stretch>
            <a:fillRect/>
          </a:stretch>
        </p:blipFill>
        <p:spPr>
          <a:xfrm>
            <a:off x="6320244" y="5705857"/>
            <a:ext cx="1865467" cy="365084"/>
          </a:xfrm>
          <a:prstGeom prst="rect">
            <a:avLst/>
          </a:prstGeom>
          <a:solidFill>
            <a:srgbClr val="C00000">
              <a:alpha val="33000"/>
            </a:srgbClr>
          </a:solidFill>
          <a:ln>
            <a:solidFill>
              <a:srgbClr val="C00000"/>
            </a:solidFill>
          </a:ln>
        </p:spPr>
      </p:pic>
      <p:pic>
        <p:nvPicPr>
          <p:cNvPr id="12" name="Picture 11">
            <a:extLst>
              <a:ext uri="{FF2B5EF4-FFF2-40B4-BE49-F238E27FC236}">
                <a16:creationId xmlns:a16="http://schemas.microsoft.com/office/drawing/2014/main" id="{B675E3BF-EE31-49F7-8533-5578AF78C681}"/>
              </a:ext>
            </a:extLst>
          </p:cNvPr>
          <p:cNvPicPr>
            <a:picLocks noChangeAspect="1"/>
          </p:cNvPicPr>
          <p:nvPr/>
        </p:nvPicPr>
        <p:blipFill>
          <a:blip r:embed="rId8"/>
          <a:stretch>
            <a:fillRect/>
          </a:stretch>
        </p:blipFill>
        <p:spPr>
          <a:xfrm>
            <a:off x="4139951" y="5705857"/>
            <a:ext cx="1893873" cy="365084"/>
          </a:xfrm>
          <a:prstGeom prst="rect">
            <a:avLst/>
          </a:prstGeom>
          <a:ln>
            <a:solidFill>
              <a:srgbClr val="C00000"/>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Wybrane składowe </a:t>
            </a:r>
            <a:r>
              <a:rPr lang="pl-PL" sz="3200" b="1" i="1" dirty="0" err="1">
                <a:solidFill>
                  <a:srgbClr val="C00000"/>
                </a:solidFill>
                <a:latin typeface="+mn-lt"/>
              </a:rPr>
              <a:t>DataFrame</a:t>
            </a:r>
            <a:r>
              <a:rPr lang="pl-PL" sz="3200" b="1" i="1" dirty="0">
                <a:solidFill>
                  <a:srgbClr val="C00000"/>
                </a:solidFill>
                <a:latin typeface="+mn-lt"/>
              </a:rPr>
              <a:t> </a:t>
            </a:r>
            <a:r>
              <a:rPr lang="pl-PL" sz="3200" b="1" dirty="0">
                <a:solidFill>
                  <a:srgbClr val="C00000"/>
                </a:solidFill>
                <a:latin typeface="+mn-lt"/>
              </a:rPr>
              <a:t>w </a:t>
            </a:r>
            <a:r>
              <a:rPr lang="pl-PL" sz="3200" b="1" dirty="0" err="1">
                <a:solidFill>
                  <a:srgbClr val="C00000"/>
                </a:solidFill>
                <a:latin typeface="+mn-lt"/>
              </a:rPr>
              <a:t>Pandas</a:t>
            </a:r>
            <a:endParaRPr lang="pl-PL" sz="3200" b="1" dirty="0">
              <a:solidFill>
                <a:srgbClr val="C00000"/>
              </a:solidFill>
              <a:latin typeface="+mn-lt"/>
            </a:endParaRPr>
          </a:p>
        </p:txBody>
      </p:sp>
      <p:sp>
        <p:nvSpPr>
          <p:cNvPr id="12" name="Prostokąt 11"/>
          <p:cNvSpPr/>
          <p:nvPr/>
        </p:nvSpPr>
        <p:spPr>
          <a:xfrm>
            <a:off x="251520" y="620688"/>
            <a:ext cx="8424936" cy="5909310"/>
          </a:xfrm>
          <a:prstGeom prst="rect">
            <a:avLst/>
          </a:prstGeom>
        </p:spPr>
        <p:txBody>
          <a:bodyPr wrap="square">
            <a:spAutoFit/>
          </a:bodyPr>
          <a:lstStyle/>
          <a:p>
            <a:r>
              <a:rPr lang="pl-PL" sz="1800" dirty="0" err="1">
                <a:solidFill>
                  <a:srgbClr val="0000FF"/>
                </a:solidFill>
              </a:rPr>
              <a:t>DataFrame.index</a:t>
            </a:r>
            <a:r>
              <a:rPr lang="pl-PL" sz="1800" dirty="0"/>
              <a:t>		wykaz indeksów (nazw lub numerów)</a:t>
            </a:r>
          </a:p>
          <a:p>
            <a:r>
              <a:rPr lang="pl-PL" sz="1800" dirty="0" err="1">
                <a:solidFill>
                  <a:srgbClr val="0000FF"/>
                </a:solidFill>
              </a:rPr>
              <a:t>DataFrame.columns</a:t>
            </a:r>
            <a:r>
              <a:rPr lang="pl-PL" sz="1800" dirty="0"/>
              <a:t>	wykaz kolumn (nazw lub numerów)</a:t>
            </a:r>
          </a:p>
          <a:p>
            <a:r>
              <a:rPr lang="pl-PL" sz="1800" dirty="0" err="1">
                <a:solidFill>
                  <a:srgbClr val="0000FF"/>
                </a:solidFill>
              </a:rPr>
              <a:t>DataFrame.set_index</a:t>
            </a:r>
            <a:r>
              <a:rPr lang="pl-PL" sz="1800" dirty="0">
                <a:solidFill>
                  <a:srgbClr val="0000FF"/>
                </a:solidFill>
              </a:rPr>
              <a:t>()</a:t>
            </a:r>
            <a:r>
              <a:rPr lang="pl-PL" sz="1800" dirty="0"/>
              <a:t>	nadanie wierszom nazw (indeksów)</a:t>
            </a:r>
          </a:p>
          <a:p>
            <a:r>
              <a:rPr lang="pl-PL" sz="1800" dirty="0" err="1">
                <a:solidFill>
                  <a:srgbClr val="0000FF"/>
                </a:solidFill>
              </a:rPr>
              <a:t>DataFrame.rename</a:t>
            </a:r>
            <a:r>
              <a:rPr lang="pl-PL" sz="1800" dirty="0">
                <a:solidFill>
                  <a:srgbClr val="0000FF"/>
                </a:solidFill>
              </a:rPr>
              <a:t>()</a:t>
            </a:r>
            <a:r>
              <a:rPr lang="pl-PL" sz="1800" dirty="0"/>
              <a:t>	zmiana nazw kolumn i wierszy</a:t>
            </a:r>
          </a:p>
          <a:p>
            <a:pPr marL="2862263" indent="-2862263"/>
            <a:r>
              <a:rPr lang="pl-PL" sz="1800" dirty="0" err="1">
                <a:solidFill>
                  <a:srgbClr val="0000FF"/>
                </a:solidFill>
              </a:rPr>
              <a:t>DataFrame.loc</a:t>
            </a:r>
            <a:r>
              <a:rPr lang="pl-PL" sz="1800" dirty="0">
                <a:solidFill>
                  <a:srgbClr val="0000FF"/>
                </a:solidFill>
              </a:rPr>
              <a:t>[len(</a:t>
            </a:r>
            <a:r>
              <a:rPr lang="pl-PL" sz="1800" dirty="0" err="1">
                <a:solidFill>
                  <a:srgbClr val="0000FF"/>
                </a:solidFill>
              </a:rPr>
              <a:t>DataFrame.index</a:t>
            </a:r>
            <a:r>
              <a:rPr lang="pl-PL" sz="1800" dirty="0">
                <a:solidFill>
                  <a:srgbClr val="0000FF"/>
                </a:solidFill>
              </a:rPr>
              <a:t>)]=[</a:t>
            </a:r>
            <a:r>
              <a:rPr lang="pl-PL" sz="1800" i="1" dirty="0">
                <a:solidFill>
                  <a:srgbClr val="0000FF"/>
                </a:solidFill>
              </a:rPr>
              <a:t>wart_1</a:t>
            </a:r>
            <a:r>
              <a:rPr lang="pl-PL" sz="1800" dirty="0">
                <a:solidFill>
                  <a:srgbClr val="0000FF"/>
                </a:solidFill>
              </a:rPr>
              <a:t>, …, </a:t>
            </a:r>
            <a:r>
              <a:rPr lang="pl-PL" sz="1800" i="1" dirty="0" err="1">
                <a:solidFill>
                  <a:srgbClr val="0000FF"/>
                </a:solidFill>
              </a:rPr>
              <a:t>wart_k</a:t>
            </a:r>
            <a:r>
              <a:rPr lang="pl-PL" sz="1800" dirty="0">
                <a:solidFill>
                  <a:srgbClr val="0000FF"/>
                </a:solidFill>
              </a:rPr>
              <a:t>]</a:t>
            </a:r>
            <a:r>
              <a:rPr lang="pl-PL" sz="1800" dirty="0"/>
              <a:t>	dodanie wiersza na końcu ramki</a:t>
            </a:r>
          </a:p>
          <a:p>
            <a:r>
              <a:rPr lang="pl-PL" sz="1800" dirty="0" err="1">
                <a:solidFill>
                  <a:srgbClr val="0000FF"/>
                </a:solidFill>
              </a:rPr>
              <a:t>DataFrame.append</a:t>
            </a:r>
            <a:r>
              <a:rPr lang="pl-PL" sz="1800" dirty="0">
                <a:solidFill>
                  <a:srgbClr val="0000FF"/>
                </a:solidFill>
              </a:rPr>
              <a:t>()</a:t>
            </a:r>
            <a:r>
              <a:rPr lang="pl-PL" sz="1800" dirty="0"/>
              <a:t>	dodanie ramki danych do innej ramki danych</a:t>
            </a:r>
          </a:p>
          <a:p>
            <a:pPr marL="2862263" indent="-2862263"/>
            <a:r>
              <a:rPr lang="pl-PL" sz="1800" dirty="0" err="1">
                <a:solidFill>
                  <a:srgbClr val="0000FF"/>
                </a:solidFill>
              </a:rPr>
              <a:t>DataFrame</a:t>
            </a:r>
            <a:r>
              <a:rPr lang="pl-PL" sz="1800" dirty="0">
                <a:solidFill>
                  <a:srgbClr val="0000FF"/>
                </a:solidFill>
              </a:rPr>
              <a:t>['</a:t>
            </a:r>
            <a:r>
              <a:rPr lang="pl-PL" sz="1800" i="1" dirty="0" err="1">
                <a:solidFill>
                  <a:srgbClr val="0000FF"/>
                </a:solidFill>
              </a:rPr>
              <a:t>Nowa_kolumna</a:t>
            </a:r>
            <a:r>
              <a:rPr lang="pl-PL" sz="1800" dirty="0">
                <a:solidFill>
                  <a:srgbClr val="0000FF"/>
                </a:solidFill>
              </a:rPr>
              <a:t>']=[</a:t>
            </a:r>
            <a:r>
              <a:rPr lang="pl-PL" sz="1800" i="1" dirty="0">
                <a:solidFill>
                  <a:srgbClr val="0000FF"/>
                </a:solidFill>
              </a:rPr>
              <a:t>wart_1</a:t>
            </a:r>
            <a:r>
              <a:rPr lang="pl-PL" sz="1800" dirty="0">
                <a:solidFill>
                  <a:srgbClr val="0000FF"/>
                </a:solidFill>
              </a:rPr>
              <a:t>, …, </a:t>
            </a:r>
            <a:r>
              <a:rPr lang="pl-PL" sz="1800" i="1" dirty="0" err="1">
                <a:solidFill>
                  <a:srgbClr val="0000FF"/>
                </a:solidFill>
              </a:rPr>
              <a:t>wart_n</a:t>
            </a:r>
            <a:r>
              <a:rPr lang="pl-PL" sz="1800" dirty="0">
                <a:solidFill>
                  <a:srgbClr val="0000FF"/>
                </a:solidFill>
              </a:rPr>
              <a:t>]</a:t>
            </a:r>
            <a:r>
              <a:rPr lang="pl-PL" sz="1800" dirty="0"/>
              <a:t>	dodanie kolumny do ramki danych</a:t>
            </a:r>
          </a:p>
          <a:p>
            <a:r>
              <a:rPr lang="pl-PL" sz="1800" dirty="0" err="1">
                <a:solidFill>
                  <a:srgbClr val="0000FF"/>
                </a:solidFill>
              </a:rPr>
              <a:t>Data.Frame.insert</a:t>
            </a:r>
            <a:r>
              <a:rPr lang="pl-PL" sz="1800" dirty="0">
                <a:solidFill>
                  <a:srgbClr val="0000FF"/>
                </a:solidFill>
              </a:rPr>
              <a:t>(), </a:t>
            </a:r>
            <a:r>
              <a:rPr lang="pl-PL" sz="1800" dirty="0" err="1">
                <a:solidFill>
                  <a:srgbClr val="0000FF"/>
                </a:solidFill>
              </a:rPr>
              <a:t>DataFrame.assign</a:t>
            </a:r>
            <a:r>
              <a:rPr lang="pl-PL" sz="1800" dirty="0">
                <a:solidFill>
                  <a:srgbClr val="0000FF"/>
                </a:solidFill>
              </a:rPr>
              <a:t>()</a:t>
            </a:r>
            <a:r>
              <a:rPr lang="pl-PL" sz="1800" dirty="0"/>
              <a:t>	dodanie kolumny lub kolumn</a:t>
            </a:r>
          </a:p>
          <a:p>
            <a:r>
              <a:rPr lang="pl-PL" sz="1800" dirty="0" err="1">
                <a:solidFill>
                  <a:srgbClr val="0000FF"/>
                </a:solidFill>
              </a:rPr>
              <a:t>DataFrame.drop</a:t>
            </a:r>
            <a:r>
              <a:rPr lang="pl-PL" sz="1800" dirty="0">
                <a:solidFill>
                  <a:srgbClr val="0000FF"/>
                </a:solidFill>
              </a:rPr>
              <a:t>()</a:t>
            </a:r>
            <a:r>
              <a:rPr lang="pl-PL" sz="1800" dirty="0"/>
              <a:t>		usunięcie wierszy lub kolumn</a:t>
            </a:r>
          </a:p>
          <a:p>
            <a:r>
              <a:rPr lang="pl-PL" sz="1800" dirty="0" err="1">
                <a:solidFill>
                  <a:srgbClr val="0000FF"/>
                </a:solidFill>
              </a:rPr>
              <a:t>DataFrame.isnull</a:t>
            </a:r>
            <a:r>
              <a:rPr lang="pl-PL" sz="1800" dirty="0">
                <a:solidFill>
                  <a:srgbClr val="0000FF"/>
                </a:solidFill>
              </a:rPr>
              <a:t>()</a:t>
            </a:r>
            <a:r>
              <a:rPr lang="pl-PL" sz="1800" dirty="0"/>
              <a:t>		diagnoza pustych wartości w ramce danych</a:t>
            </a:r>
          </a:p>
          <a:p>
            <a:pPr marL="2684463" indent="-2684463"/>
            <a:r>
              <a:rPr lang="pl-PL" sz="1800" dirty="0" err="1">
                <a:solidFill>
                  <a:srgbClr val="0000FF"/>
                </a:solidFill>
              </a:rPr>
              <a:t>DataFrame.sum</a:t>
            </a:r>
            <a:r>
              <a:rPr lang="pl-PL" sz="1800" dirty="0">
                <a:solidFill>
                  <a:srgbClr val="0000FF"/>
                </a:solidFill>
              </a:rPr>
              <a:t>(</a:t>
            </a:r>
            <a:r>
              <a:rPr lang="pl-PL" sz="1800" dirty="0" err="1">
                <a:solidFill>
                  <a:srgbClr val="0000FF"/>
                </a:solidFill>
              </a:rPr>
              <a:t>axis</a:t>
            </a:r>
            <a:r>
              <a:rPr lang="pl-PL" sz="1800" dirty="0">
                <a:solidFill>
                  <a:srgbClr val="0000FF"/>
                </a:solidFill>
              </a:rPr>
              <a:t>, </a:t>
            </a:r>
            <a:r>
              <a:rPr lang="pl-PL" sz="1800" dirty="0" err="1">
                <a:solidFill>
                  <a:srgbClr val="0000FF"/>
                </a:solidFill>
              </a:rPr>
              <a:t>skipna</a:t>
            </a:r>
            <a:r>
              <a:rPr lang="pl-PL" sz="1800" dirty="0">
                <a:solidFill>
                  <a:srgbClr val="0000FF"/>
                </a:solidFill>
              </a:rPr>
              <a:t>, </a:t>
            </a:r>
            <a:r>
              <a:rPr lang="pl-PL" sz="1800" dirty="0" err="1">
                <a:solidFill>
                  <a:srgbClr val="0000FF"/>
                </a:solidFill>
              </a:rPr>
              <a:t>level</a:t>
            </a:r>
            <a:r>
              <a:rPr lang="pl-PL" sz="1800" dirty="0">
                <a:solidFill>
                  <a:srgbClr val="0000FF"/>
                </a:solidFill>
              </a:rPr>
              <a:t>, </a:t>
            </a:r>
            <a:r>
              <a:rPr lang="pl-PL" sz="1800" dirty="0" err="1">
                <a:solidFill>
                  <a:srgbClr val="0000FF"/>
                </a:solidFill>
              </a:rPr>
              <a:t>numeric_only</a:t>
            </a:r>
            <a:r>
              <a:rPr lang="pl-PL" sz="1800" dirty="0">
                <a:solidFill>
                  <a:srgbClr val="0000FF"/>
                </a:solidFill>
              </a:rPr>
              <a:t>, </a:t>
            </a:r>
            <a:r>
              <a:rPr lang="pl-PL" sz="1800" dirty="0" err="1">
                <a:solidFill>
                  <a:srgbClr val="0000FF"/>
                </a:solidFill>
              </a:rPr>
              <a:t>min_count</a:t>
            </a:r>
            <a:r>
              <a:rPr lang="pl-PL" sz="1800" dirty="0">
                <a:solidFill>
                  <a:srgbClr val="0000FF"/>
                </a:solidFill>
              </a:rPr>
              <a:t>, </a:t>
            </a:r>
            <a:r>
              <a:rPr lang="pl-PL" sz="1800" dirty="0" err="1">
                <a:solidFill>
                  <a:srgbClr val="0000FF"/>
                </a:solidFill>
              </a:rPr>
              <a:t>kwargs</a:t>
            </a:r>
            <a:r>
              <a:rPr lang="pl-PL" sz="1800" dirty="0">
                <a:solidFill>
                  <a:srgbClr val="0000FF"/>
                </a:solidFill>
              </a:rPr>
              <a:t>)</a:t>
            </a:r>
            <a:r>
              <a:rPr lang="pl-PL" sz="1800" dirty="0"/>
              <a:t>	sumowanie wartości w kolumnach lub wierszach</a:t>
            </a:r>
          </a:p>
          <a:p>
            <a:r>
              <a:rPr lang="pl-PL" sz="1800" dirty="0" err="1">
                <a:solidFill>
                  <a:srgbClr val="0000FF"/>
                </a:solidFill>
              </a:rPr>
              <a:t>DataFrame.describe</a:t>
            </a:r>
            <a:r>
              <a:rPr lang="pl-PL" sz="1800" dirty="0">
                <a:solidFill>
                  <a:srgbClr val="0000FF"/>
                </a:solidFill>
              </a:rPr>
              <a:t>()</a:t>
            </a:r>
            <a:r>
              <a:rPr lang="pl-PL" sz="1800" dirty="0"/>
              <a:t>	wyznaczenie miar statystycznych dla kolumn</a:t>
            </a:r>
          </a:p>
          <a:p>
            <a:r>
              <a:rPr lang="pl-PL" sz="1800" dirty="0" err="1">
                <a:solidFill>
                  <a:srgbClr val="0000FF"/>
                </a:solidFill>
              </a:rPr>
              <a:t>DataFrame.mean</a:t>
            </a:r>
            <a:r>
              <a:rPr lang="pl-PL" sz="1800" dirty="0">
                <a:solidFill>
                  <a:srgbClr val="0000FF"/>
                </a:solidFill>
              </a:rPr>
              <a:t>()</a:t>
            </a:r>
            <a:r>
              <a:rPr lang="pl-PL" sz="1800" dirty="0"/>
              <a:t>		wyznaczenie średniej </a:t>
            </a:r>
          </a:p>
          <a:p>
            <a:r>
              <a:rPr lang="pl-PL" sz="1800" b="1" dirty="0" err="1">
                <a:solidFill>
                  <a:srgbClr val="0000FF"/>
                </a:solidFill>
              </a:rPr>
              <a:t>DataFrame.to_excel</a:t>
            </a:r>
            <a:r>
              <a:rPr lang="pl-PL" sz="1800" b="1" dirty="0">
                <a:solidFill>
                  <a:srgbClr val="0000FF"/>
                </a:solidFill>
              </a:rPr>
              <a:t>()</a:t>
            </a:r>
            <a:r>
              <a:rPr lang="pl-PL" sz="1800" dirty="0"/>
              <a:t>	zapis ramki danych do pliku Excela</a:t>
            </a:r>
          </a:p>
          <a:p>
            <a:pPr marL="2684463" indent="-2684463"/>
            <a:r>
              <a:rPr lang="pl-PL" sz="1800" b="1" dirty="0" err="1">
                <a:solidFill>
                  <a:srgbClr val="0000FF"/>
                </a:solidFill>
              </a:rPr>
              <a:t>pandas.read_excel</a:t>
            </a:r>
            <a:r>
              <a:rPr lang="pl-PL" sz="1800" b="1" dirty="0">
                <a:solidFill>
                  <a:srgbClr val="0000FF"/>
                </a:solidFill>
              </a:rPr>
              <a:t>()</a:t>
            </a:r>
            <a:r>
              <a:rPr lang="pl-PL" sz="1800" i="1" dirty="0"/>
              <a:t>	</a:t>
            </a:r>
            <a:r>
              <a:rPr lang="pl-PL" sz="1800" dirty="0"/>
              <a:t>odczyt pojedynczego arkusza lub listy arkuszy do obiektu typu odpowiednio </a:t>
            </a:r>
            <a:r>
              <a:rPr lang="pl-PL" sz="1800" i="1" dirty="0" err="1"/>
              <a:t>DataFrame</a:t>
            </a:r>
            <a:r>
              <a:rPr lang="pl-PL" sz="1800" dirty="0"/>
              <a:t> lub słownika arkuszy</a:t>
            </a:r>
          </a:p>
          <a:p>
            <a:pPr marL="2684463" indent="-2684463"/>
            <a:r>
              <a:rPr lang="pl-PL" sz="1800" b="1" dirty="0" err="1">
                <a:solidFill>
                  <a:srgbClr val="0000FF"/>
                </a:solidFill>
              </a:rPr>
              <a:t>pandas.read_csv</a:t>
            </a:r>
            <a:r>
              <a:rPr lang="pl-PL" sz="1800" b="1" dirty="0">
                <a:solidFill>
                  <a:srgbClr val="0000FF"/>
                </a:solidFill>
              </a:rPr>
              <a:t>()</a:t>
            </a:r>
            <a:r>
              <a:rPr lang="pl-PL" sz="1800" dirty="0"/>
              <a:t>	wczytanie pliku </a:t>
            </a:r>
            <a:r>
              <a:rPr lang="pl-PL" sz="1800" i="1" dirty="0" err="1"/>
              <a:t>csv</a:t>
            </a:r>
            <a:r>
              <a:rPr lang="pl-PL" sz="1800" dirty="0"/>
              <a:t> do obiektu typu </a:t>
            </a:r>
            <a:r>
              <a:rPr lang="pl-PL" sz="1800" i="1" dirty="0" err="1"/>
              <a:t>DataFrame</a:t>
            </a:r>
            <a:r>
              <a:rPr lang="pl-PL" sz="1800" dirty="0"/>
              <a:t> </a:t>
            </a:r>
          </a:p>
          <a:p>
            <a:pPr marL="2684463" indent="-2684463"/>
            <a:r>
              <a:rPr lang="pl-PL" sz="1800" b="1" dirty="0" err="1">
                <a:solidFill>
                  <a:srgbClr val="0000FF"/>
                </a:solidFill>
              </a:rPr>
              <a:t>pandas.DataFrame.to_csv</a:t>
            </a:r>
            <a:r>
              <a:rPr lang="pl-PL" sz="1800" b="1" dirty="0">
                <a:solidFill>
                  <a:srgbClr val="0000FF"/>
                </a:solidFill>
              </a:rPr>
              <a:t>()</a:t>
            </a:r>
            <a:r>
              <a:rPr lang="pl-PL" sz="1800" dirty="0"/>
              <a:t>	zapis do pliku </a:t>
            </a:r>
            <a:r>
              <a:rPr lang="pl-PL" sz="1800" i="1" dirty="0" err="1"/>
              <a:t>csv</a:t>
            </a:r>
            <a:r>
              <a:rPr lang="pl-PL" sz="1800" dirty="0"/>
              <a:t> obiektu typu </a:t>
            </a:r>
            <a:r>
              <a:rPr lang="pl-PL" sz="1800" i="1" dirty="0" err="1"/>
              <a:t>DataFrame</a:t>
            </a:r>
            <a:endParaRPr lang="pl-PL"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Zbiór danych </a:t>
            </a:r>
            <a:r>
              <a:rPr lang="pl-PL" sz="3200" b="1" i="1" dirty="0" err="1">
                <a:solidFill>
                  <a:srgbClr val="C00000"/>
                </a:solidFill>
                <a:latin typeface="+mn-lt"/>
              </a:rPr>
              <a:t>titanic</a:t>
            </a:r>
            <a:endParaRPr lang="pl-PL" sz="3200" b="1" i="1" dirty="0">
              <a:solidFill>
                <a:srgbClr val="C00000"/>
              </a:solidFill>
              <a:latin typeface="+mn-lt"/>
            </a:endParaRPr>
          </a:p>
        </p:txBody>
      </p:sp>
      <p:sp>
        <p:nvSpPr>
          <p:cNvPr id="12" name="Prostokąt 11"/>
          <p:cNvSpPr/>
          <p:nvPr/>
        </p:nvSpPr>
        <p:spPr>
          <a:xfrm>
            <a:off x="395536" y="476672"/>
            <a:ext cx="8424936" cy="5370701"/>
          </a:xfrm>
          <a:prstGeom prst="rect">
            <a:avLst/>
          </a:prstGeom>
        </p:spPr>
        <p:txBody>
          <a:bodyPr wrap="square">
            <a:spAutoFit/>
          </a:bodyPr>
          <a:lstStyle/>
          <a:p>
            <a:pPr>
              <a:spcAft>
                <a:spcPts val="600"/>
              </a:spcAft>
            </a:pPr>
            <a:r>
              <a:rPr lang="pl-PL" sz="1800" dirty="0">
                <a:solidFill>
                  <a:srgbClr val="0000FF"/>
                </a:solidFill>
              </a:rPr>
              <a:t>https://analityk.edu.pl/zbior-danych-titanic-analiza-w-python/#google_vignette</a:t>
            </a:r>
          </a:p>
          <a:p>
            <a:r>
              <a:rPr lang="pl-PL" sz="2000" u="sng" dirty="0"/>
              <a:t>Opis zbioru danych o pasażerach </a:t>
            </a:r>
            <a:r>
              <a:rPr lang="pl-PL" sz="2000" u="sng"/>
              <a:t>Titanica</a:t>
            </a:r>
            <a:endParaRPr lang="pl-PL" sz="2000" u="sng" dirty="0"/>
          </a:p>
          <a:p>
            <a:pPr lvl="0"/>
            <a:r>
              <a:rPr lang="pl-PL" sz="2000" b="1" dirty="0" err="1"/>
              <a:t>survived</a:t>
            </a:r>
            <a:r>
              <a:rPr lang="pl-PL" sz="2000" dirty="0"/>
              <a:t> – czy pasażer przeżył (1-tak, 0-nie)</a:t>
            </a:r>
          </a:p>
          <a:p>
            <a:pPr lvl="0"/>
            <a:r>
              <a:rPr lang="pl-PL" sz="2000" b="1" dirty="0" err="1"/>
              <a:t>class</a:t>
            </a:r>
            <a:r>
              <a:rPr lang="pl-PL" sz="2000" dirty="0"/>
              <a:t> – </a:t>
            </a:r>
            <a:r>
              <a:rPr lang="pl-PL" sz="2000" dirty="0" err="1"/>
              <a:t>clasa</a:t>
            </a:r>
            <a:r>
              <a:rPr lang="pl-PL" sz="2000" dirty="0"/>
              <a:t>, którą podróżował (1-najlepsza)</a:t>
            </a:r>
          </a:p>
          <a:p>
            <a:pPr lvl="0"/>
            <a:r>
              <a:rPr lang="pl-PL" sz="2000" b="1" dirty="0" err="1"/>
              <a:t>name</a:t>
            </a:r>
            <a:r>
              <a:rPr lang="pl-PL" sz="2000" dirty="0"/>
              <a:t> – imię, nazwisko</a:t>
            </a:r>
          </a:p>
          <a:p>
            <a:pPr lvl="0"/>
            <a:r>
              <a:rPr lang="pl-PL" sz="2000" b="1" dirty="0"/>
              <a:t>sex</a:t>
            </a:r>
            <a:r>
              <a:rPr lang="pl-PL" sz="2000" dirty="0"/>
              <a:t> – płeć</a:t>
            </a:r>
          </a:p>
          <a:p>
            <a:pPr lvl="0"/>
            <a:r>
              <a:rPr lang="pl-PL" sz="2000" b="1" dirty="0" err="1"/>
              <a:t>age</a:t>
            </a:r>
            <a:r>
              <a:rPr lang="pl-PL" sz="2000" dirty="0"/>
              <a:t> – wiek</a:t>
            </a:r>
          </a:p>
          <a:p>
            <a:pPr lvl="0"/>
            <a:r>
              <a:rPr lang="pl-PL" sz="2000" b="1" dirty="0" err="1">
                <a:solidFill>
                  <a:srgbClr val="FF0000"/>
                </a:solidFill>
              </a:rPr>
              <a:t>sibsp</a:t>
            </a:r>
            <a:r>
              <a:rPr lang="pl-PL" sz="2000" dirty="0"/>
              <a:t> – </a:t>
            </a:r>
            <a:r>
              <a:rPr lang="pl-PL" sz="2000" dirty="0" err="1"/>
              <a:t>Number</a:t>
            </a:r>
            <a:r>
              <a:rPr lang="pl-PL" sz="2000" dirty="0"/>
              <a:t> of </a:t>
            </a:r>
            <a:r>
              <a:rPr lang="pl-PL" sz="2000" dirty="0" err="1"/>
              <a:t>Siblings</a:t>
            </a:r>
            <a:r>
              <a:rPr lang="pl-PL" sz="2000" dirty="0"/>
              <a:t> (liczba rodzeństwa)/</a:t>
            </a:r>
            <a:r>
              <a:rPr lang="pl-PL" sz="2000" dirty="0" err="1"/>
              <a:t>Spouses</a:t>
            </a:r>
            <a:r>
              <a:rPr lang="pl-PL" sz="2000" dirty="0"/>
              <a:t> </a:t>
            </a:r>
            <a:r>
              <a:rPr lang="pl-PL" sz="2000" dirty="0" err="1"/>
              <a:t>Aboard</a:t>
            </a:r>
            <a:r>
              <a:rPr lang="pl-PL" sz="2000" dirty="0"/>
              <a:t> (Małżonkowie na pokładzie)</a:t>
            </a:r>
          </a:p>
          <a:p>
            <a:pPr lvl="0"/>
            <a:r>
              <a:rPr lang="pl-PL" sz="2000" b="1" dirty="0"/>
              <a:t>parch</a:t>
            </a:r>
            <a:r>
              <a:rPr lang="pl-PL" sz="2000" dirty="0"/>
              <a:t> – ilość dzieci lub rodziców</a:t>
            </a:r>
          </a:p>
          <a:p>
            <a:pPr lvl="0"/>
            <a:r>
              <a:rPr lang="pl-PL" sz="2000" b="1" dirty="0" err="1">
                <a:solidFill>
                  <a:srgbClr val="FF0000"/>
                </a:solidFill>
              </a:rPr>
              <a:t>ticket</a:t>
            </a:r>
            <a:r>
              <a:rPr lang="pl-PL" sz="2000" dirty="0"/>
              <a:t> – numer biletu</a:t>
            </a:r>
          </a:p>
          <a:p>
            <a:pPr lvl="0"/>
            <a:r>
              <a:rPr lang="pl-PL" sz="2000" b="1" dirty="0" err="1"/>
              <a:t>fare</a:t>
            </a:r>
            <a:r>
              <a:rPr lang="pl-PL" sz="2000" dirty="0"/>
              <a:t> – cena biletu</a:t>
            </a:r>
          </a:p>
          <a:p>
            <a:pPr lvl="0"/>
            <a:r>
              <a:rPr lang="pl-PL" sz="2000" b="1" dirty="0" err="1">
                <a:solidFill>
                  <a:srgbClr val="FF0000"/>
                </a:solidFill>
              </a:rPr>
              <a:t>cabin</a:t>
            </a:r>
            <a:r>
              <a:rPr lang="pl-PL" sz="2000" dirty="0"/>
              <a:t> – numer kajuty</a:t>
            </a:r>
          </a:p>
          <a:p>
            <a:pPr lvl="0"/>
            <a:r>
              <a:rPr lang="pl-PL" sz="2000" b="1" dirty="0" err="1"/>
              <a:t>embarked</a:t>
            </a:r>
            <a:r>
              <a:rPr lang="pl-PL" sz="2000" dirty="0"/>
              <a:t> – Port, w </a:t>
            </a:r>
            <a:r>
              <a:rPr lang="pl-PL" sz="2000" dirty="0" err="1"/>
              <a:t>ktorym</a:t>
            </a:r>
            <a:r>
              <a:rPr lang="pl-PL" sz="2000" dirty="0"/>
              <a:t> osoba wsiadła na pokład (C = Cherbourg; Q = </a:t>
            </a:r>
            <a:r>
              <a:rPr lang="pl-PL" sz="2000" dirty="0" err="1"/>
              <a:t>Queenstown</a:t>
            </a:r>
            <a:r>
              <a:rPr lang="pl-PL" sz="2000" dirty="0"/>
              <a:t>; S = Southampton)</a:t>
            </a:r>
          </a:p>
          <a:p>
            <a:pPr lvl="0"/>
            <a:r>
              <a:rPr lang="pl-PL" sz="2000" b="1" dirty="0" err="1">
                <a:solidFill>
                  <a:srgbClr val="FF0000"/>
                </a:solidFill>
              </a:rPr>
              <a:t>boat</a:t>
            </a:r>
            <a:r>
              <a:rPr lang="pl-PL" sz="2000" dirty="0"/>
              <a:t> – numer łódki, która się ewakuował</a:t>
            </a:r>
          </a:p>
          <a:p>
            <a:pPr lvl="0"/>
            <a:r>
              <a:rPr lang="pl-PL" sz="2000" b="1" dirty="0">
                <a:solidFill>
                  <a:srgbClr val="FF0000"/>
                </a:solidFill>
              </a:rPr>
              <a:t>body</a:t>
            </a:r>
            <a:r>
              <a:rPr lang="pl-PL" sz="2000" dirty="0"/>
              <a:t> – numer identyfikacyjny znalezionego ciała</a:t>
            </a:r>
          </a:p>
        </p:txBody>
      </p:sp>
      <p:sp>
        <p:nvSpPr>
          <p:cNvPr id="2" name="pole tekstowe 1"/>
          <p:cNvSpPr txBox="1"/>
          <p:nvPr/>
        </p:nvSpPr>
        <p:spPr>
          <a:xfrm>
            <a:off x="1522946" y="5961474"/>
            <a:ext cx="6289414" cy="707886"/>
          </a:xfrm>
          <a:prstGeom prst="rect">
            <a:avLst/>
          </a:prstGeom>
          <a:noFill/>
        </p:spPr>
        <p:txBody>
          <a:bodyPr wrap="none" rtlCol="0">
            <a:spAutoFit/>
          </a:bodyPr>
          <a:lstStyle/>
          <a:p>
            <a:r>
              <a:rPr lang="pl-PL" sz="2000" dirty="0">
                <a:solidFill>
                  <a:srgbClr val="0000FF"/>
                </a:solidFill>
              </a:rPr>
              <a:t>Dygresja. Wartości logiczne mają odpowiedniki liczbowe: </a:t>
            </a:r>
          </a:p>
          <a:p>
            <a:r>
              <a:rPr lang="pl-PL" sz="2000" dirty="0">
                <a:solidFill>
                  <a:srgbClr val="0000FF"/>
                </a:solidFill>
              </a:rPr>
              <a:t>		</a:t>
            </a:r>
            <a:r>
              <a:rPr lang="pl-PL" sz="2000" i="1" dirty="0" err="1">
                <a:solidFill>
                  <a:srgbClr val="0000FF"/>
                </a:solidFill>
              </a:rPr>
              <a:t>False</a:t>
            </a:r>
            <a:r>
              <a:rPr lang="pl-PL" sz="2000" dirty="0">
                <a:solidFill>
                  <a:srgbClr val="0000FF"/>
                </a:solidFill>
              </a:rPr>
              <a:t> </a:t>
            </a:r>
            <a:r>
              <a:rPr lang="pl-PL" sz="2000" dirty="0">
                <a:solidFill>
                  <a:srgbClr val="0000FF"/>
                </a:solidFill>
                <a:sym typeface="Wingdings" panose="05000000000000000000" pitchFamily="2" charset="2"/>
              </a:rPr>
              <a:t> 0 oraz </a:t>
            </a:r>
            <a:r>
              <a:rPr lang="pl-PL" sz="2000" i="1" dirty="0">
                <a:solidFill>
                  <a:srgbClr val="0000FF"/>
                </a:solidFill>
                <a:sym typeface="Wingdings" panose="05000000000000000000" pitchFamily="2" charset="2"/>
              </a:rPr>
              <a:t>True</a:t>
            </a:r>
            <a:r>
              <a:rPr lang="pl-PL" sz="2000" dirty="0">
                <a:solidFill>
                  <a:srgbClr val="0000FF"/>
                </a:solidFill>
                <a:sym typeface="Wingdings" panose="05000000000000000000" pitchFamily="2" charset="2"/>
              </a:rPr>
              <a:t> 1</a:t>
            </a:r>
            <a:endParaRPr lang="pl-PL" sz="2000"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Wybrane wykresy</a:t>
            </a:r>
          </a:p>
        </p:txBody>
      </p:sp>
      <p:sp>
        <p:nvSpPr>
          <p:cNvPr id="12" name="Prostokąt 11"/>
          <p:cNvSpPr/>
          <p:nvPr/>
        </p:nvSpPr>
        <p:spPr>
          <a:xfrm>
            <a:off x="251520" y="620688"/>
            <a:ext cx="8424936" cy="5632311"/>
          </a:xfrm>
          <a:prstGeom prst="rect">
            <a:avLst/>
          </a:prstGeom>
        </p:spPr>
        <p:txBody>
          <a:bodyPr wrap="square">
            <a:spAutoFit/>
          </a:bodyPr>
          <a:lstStyle/>
          <a:p>
            <a:r>
              <a:rPr lang="pl-PL" sz="1800" dirty="0">
                <a:solidFill>
                  <a:srgbClr val="0000FF"/>
                </a:solidFill>
              </a:rPr>
              <a:t># Wykresy. </a:t>
            </a:r>
            <a:r>
              <a:rPr lang="pl-PL" sz="1800" dirty="0">
                <a:solidFill>
                  <a:srgbClr val="C00000"/>
                </a:solidFill>
              </a:rPr>
              <a:t>df1</a:t>
            </a:r>
            <a:r>
              <a:rPr lang="pl-PL" sz="1800" dirty="0">
                <a:solidFill>
                  <a:srgbClr val="0000FF"/>
                </a:solidFill>
              </a:rPr>
              <a:t> – wczytana ramka danych zawierająca dane o pasażerach </a:t>
            </a:r>
            <a:r>
              <a:rPr lang="pl-PL" sz="1800" dirty="0" err="1">
                <a:solidFill>
                  <a:srgbClr val="0000FF"/>
                </a:solidFill>
              </a:rPr>
              <a:t>Titanica</a:t>
            </a:r>
            <a:endParaRPr lang="pl-PL" sz="1800" dirty="0">
              <a:solidFill>
                <a:srgbClr val="0000FF"/>
              </a:solidFill>
            </a:endParaRPr>
          </a:p>
          <a:p>
            <a:r>
              <a:rPr lang="pl-PL" sz="1800" dirty="0">
                <a:solidFill>
                  <a:srgbClr val="CC0000"/>
                </a:solidFill>
              </a:rPr>
              <a:t>df1</a:t>
            </a:r>
            <a:r>
              <a:rPr lang="pl-PL" sz="1800" dirty="0">
                <a:solidFill>
                  <a:srgbClr val="0000FF"/>
                </a:solidFill>
              </a:rPr>
              <a:t>.plot(</a:t>
            </a:r>
            <a:r>
              <a:rPr lang="pl-PL" sz="1800" dirty="0" err="1">
                <a:solidFill>
                  <a:srgbClr val="0000FF"/>
                </a:solidFill>
              </a:rPr>
              <a:t>kind</a:t>
            </a:r>
            <a:r>
              <a:rPr lang="pl-PL" sz="1800" dirty="0">
                <a:solidFill>
                  <a:srgbClr val="0000FF"/>
                </a:solidFill>
              </a:rPr>
              <a:t> = </a:t>
            </a:r>
            <a:r>
              <a:rPr lang="pl-PL" sz="1800" b="1" dirty="0">
                <a:solidFill>
                  <a:srgbClr val="0000FF"/>
                </a:solidFill>
              </a:rPr>
              <a:t>'</a:t>
            </a:r>
            <a:r>
              <a:rPr lang="pl-PL" sz="1800" b="1" dirty="0" err="1">
                <a:solidFill>
                  <a:srgbClr val="0000FF"/>
                </a:solidFill>
              </a:rPr>
              <a:t>scatter</a:t>
            </a:r>
            <a:r>
              <a:rPr lang="pl-PL" sz="1800" dirty="0">
                <a:solidFill>
                  <a:srgbClr val="0000FF"/>
                </a:solidFill>
              </a:rPr>
              <a:t>', y = '</a:t>
            </a:r>
            <a:r>
              <a:rPr lang="pl-PL" sz="1800" dirty="0" err="1">
                <a:solidFill>
                  <a:srgbClr val="0000FF"/>
                </a:solidFill>
              </a:rPr>
              <a:t>age</a:t>
            </a:r>
            <a:r>
              <a:rPr lang="pl-PL" sz="1800" dirty="0">
                <a:solidFill>
                  <a:srgbClr val="0000FF"/>
                </a:solidFill>
              </a:rPr>
              <a:t>', x = '</a:t>
            </a:r>
            <a:r>
              <a:rPr lang="pl-PL" sz="1800" dirty="0" err="1">
                <a:solidFill>
                  <a:srgbClr val="0000FF"/>
                </a:solidFill>
              </a:rPr>
              <a:t>fare</a:t>
            </a:r>
            <a:r>
              <a:rPr lang="pl-PL" sz="1800" dirty="0">
                <a:solidFill>
                  <a:srgbClr val="0000FF"/>
                </a:solidFill>
              </a:rPr>
              <a:t>')</a:t>
            </a:r>
          </a:p>
          <a:p>
            <a:r>
              <a:rPr lang="pl-PL" sz="1800" dirty="0">
                <a:solidFill>
                  <a:srgbClr val="CC0000"/>
                </a:solidFill>
              </a:rPr>
              <a:t>df1</a:t>
            </a:r>
            <a:r>
              <a:rPr lang="pl-PL" sz="1800" dirty="0">
                <a:solidFill>
                  <a:srgbClr val="0000FF"/>
                </a:solidFill>
              </a:rPr>
              <a:t>.plot(</a:t>
            </a:r>
            <a:r>
              <a:rPr lang="pl-PL" sz="1800" dirty="0" err="1">
                <a:solidFill>
                  <a:srgbClr val="0000FF"/>
                </a:solidFill>
              </a:rPr>
              <a:t>kind</a:t>
            </a:r>
            <a:r>
              <a:rPr lang="pl-PL" sz="1800" dirty="0">
                <a:solidFill>
                  <a:srgbClr val="0000FF"/>
                </a:solidFill>
              </a:rPr>
              <a:t> = </a:t>
            </a:r>
            <a:r>
              <a:rPr lang="pl-PL" sz="1800" b="1" dirty="0">
                <a:solidFill>
                  <a:srgbClr val="0000FF"/>
                </a:solidFill>
              </a:rPr>
              <a:t>'bar</a:t>
            </a:r>
            <a:r>
              <a:rPr lang="pl-PL" sz="1800" dirty="0">
                <a:solidFill>
                  <a:srgbClr val="0000FF"/>
                </a:solidFill>
              </a:rPr>
              <a:t>', y = '</a:t>
            </a:r>
            <a:r>
              <a:rPr lang="pl-PL" sz="1800" dirty="0" err="1">
                <a:solidFill>
                  <a:srgbClr val="0000FF"/>
                </a:solidFill>
              </a:rPr>
              <a:t>age</a:t>
            </a:r>
            <a:r>
              <a:rPr lang="pl-PL" sz="1800" dirty="0">
                <a:solidFill>
                  <a:srgbClr val="0000FF"/>
                </a:solidFill>
              </a:rPr>
              <a:t>')</a:t>
            </a:r>
          </a:p>
          <a:p>
            <a:r>
              <a:rPr lang="en-US" sz="1800" dirty="0">
                <a:solidFill>
                  <a:srgbClr val="0000FF"/>
                </a:solidFill>
              </a:rPr>
              <a:t>#</a:t>
            </a:r>
            <a:r>
              <a:rPr lang="en-US" sz="1800" dirty="0">
                <a:solidFill>
                  <a:srgbClr val="CC0000"/>
                </a:solidFill>
              </a:rPr>
              <a:t>df1</a:t>
            </a:r>
            <a:r>
              <a:rPr lang="en-US" sz="1800" dirty="0">
                <a:solidFill>
                  <a:srgbClr val="0000FF"/>
                </a:solidFill>
              </a:rPr>
              <a:t>.plot(kind = 'bar', y = 'age', </a:t>
            </a:r>
            <a:r>
              <a:rPr lang="en-US" sz="1800" dirty="0" err="1">
                <a:solidFill>
                  <a:srgbClr val="0000FF"/>
                </a:solidFill>
              </a:rPr>
              <a:t>xticks</a:t>
            </a:r>
            <a:r>
              <a:rPr lang="en-US" sz="1800" dirty="0">
                <a:solidFill>
                  <a:srgbClr val="0000FF"/>
                </a:solidFill>
              </a:rPr>
              <a:t>=[</a:t>
            </a:r>
            <a:r>
              <a:rPr lang="en-US" sz="1800" dirty="0" err="1">
                <a:solidFill>
                  <a:srgbClr val="0000FF"/>
                </a:solidFill>
              </a:rPr>
              <a:t>i</a:t>
            </a:r>
            <a:r>
              <a:rPr lang="en-US" sz="1800" dirty="0">
                <a:solidFill>
                  <a:srgbClr val="0000FF"/>
                </a:solidFill>
              </a:rPr>
              <a:t> for </a:t>
            </a:r>
            <a:r>
              <a:rPr lang="en-US" sz="1800" dirty="0" err="1">
                <a:solidFill>
                  <a:srgbClr val="0000FF"/>
                </a:solidFill>
              </a:rPr>
              <a:t>i</a:t>
            </a:r>
            <a:r>
              <a:rPr lang="en-US" sz="1800" dirty="0">
                <a:solidFill>
                  <a:srgbClr val="0000FF"/>
                </a:solidFill>
              </a:rPr>
              <a:t> in range(100, 1400, 100)])</a:t>
            </a:r>
            <a:endParaRPr lang="pl-PL" sz="1800" dirty="0">
              <a:solidFill>
                <a:srgbClr val="0000FF"/>
              </a:solidFill>
            </a:endParaRPr>
          </a:p>
          <a:p>
            <a:r>
              <a:rPr lang="pl-PL" sz="1800" dirty="0">
                <a:solidFill>
                  <a:srgbClr val="CC0000"/>
                </a:solidFill>
              </a:rPr>
              <a:t>df1</a:t>
            </a:r>
            <a:r>
              <a:rPr lang="pl-PL" sz="1800" dirty="0">
                <a:solidFill>
                  <a:srgbClr val="0000FF"/>
                </a:solidFill>
              </a:rPr>
              <a:t>.</a:t>
            </a:r>
            <a:r>
              <a:rPr lang="pl-PL" sz="1800" b="1" dirty="0">
                <a:solidFill>
                  <a:srgbClr val="0000FF"/>
                </a:solidFill>
              </a:rPr>
              <a:t>boxplot</a:t>
            </a:r>
            <a:r>
              <a:rPr lang="pl-PL" sz="1800" dirty="0">
                <a:solidFill>
                  <a:srgbClr val="0000FF"/>
                </a:solidFill>
              </a:rPr>
              <a:t>(</a:t>
            </a:r>
            <a:r>
              <a:rPr lang="pl-PL" sz="1800" dirty="0" err="1">
                <a:solidFill>
                  <a:srgbClr val="0000FF"/>
                </a:solidFill>
              </a:rPr>
              <a:t>column</a:t>
            </a:r>
            <a:r>
              <a:rPr lang="pl-PL" sz="1800" dirty="0">
                <a:solidFill>
                  <a:srgbClr val="0000FF"/>
                </a:solidFill>
              </a:rPr>
              <a:t>=['</a:t>
            </a:r>
            <a:r>
              <a:rPr lang="pl-PL" sz="1800" dirty="0" err="1">
                <a:solidFill>
                  <a:srgbClr val="0000FF"/>
                </a:solidFill>
              </a:rPr>
              <a:t>age</a:t>
            </a:r>
            <a:r>
              <a:rPr lang="pl-PL" sz="1800" dirty="0">
                <a:solidFill>
                  <a:srgbClr val="0000FF"/>
                </a:solidFill>
              </a:rPr>
              <a:t>'], by='sex’)</a:t>
            </a:r>
          </a:p>
          <a:p>
            <a:r>
              <a:rPr lang="en-US" sz="1800" dirty="0" err="1">
                <a:solidFill>
                  <a:srgbClr val="0000FF"/>
                </a:solidFill>
              </a:rPr>
              <a:t>Surv</a:t>
            </a:r>
            <a:r>
              <a:rPr lang="en-US" sz="1800" dirty="0">
                <a:solidFill>
                  <a:srgbClr val="0000FF"/>
                </a:solidFill>
              </a:rPr>
              <a:t>=</a:t>
            </a:r>
            <a:r>
              <a:rPr lang="en-US" sz="1800" dirty="0" err="1">
                <a:solidFill>
                  <a:srgbClr val="0000FF"/>
                </a:solidFill>
              </a:rPr>
              <a:t>df.groupby</a:t>
            </a:r>
            <a:r>
              <a:rPr lang="en-US" sz="1800" dirty="0">
                <a:solidFill>
                  <a:srgbClr val="0000FF"/>
                </a:solidFill>
              </a:rPr>
              <a:t>("survived")["survived"].count()</a:t>
            </a:r>
          </a:p>
          <a:p>
            <a:r>
              <a:rPr lang="en-US" sz="1800" dirty="0">
                <a:solidFill>
                  <a:srgbClr val="0000FF"/>
                </a:solidFill>
              </a:rPr>
              <a:t>Sex=</a:t>
            </a:r>
            <a:r>
              <a:rPr lang="en-US" sz="1800" dirty="0" err="1">
                <a:solidFill>
                  <a:srgbClr val="0000FF"/>
                </a:solidFill>
              </a:rPr>
              <a:t>df.groupby</a:t>
            </a:r>
            <a:r>
              <a:rPr lang="en-US" sz="1800" dirty="0">
                <a:solidFill>
                  <a:srgbClr val="0000FF"/>
                </a:solidFill>
              </a:rPr>
              <a:t>("sex")["survived"].count()</a:t>
            </a:r>
            <a:endParaRPr lang="pl-PL" sz="1800" dirty="0">
              <a:solidFill>
                <a:srgbClr val="0000FF"/>
              </a:solidFill>
            </a:endParaRPr>
          </a:p>
          <a:p>
            <a:r>
              <a:rPr lang="pl-PL" sz="1800" dirty="0" err="1">
                <a:solidFill>
                  <a:srgbClr val="0000FF"/>
                </a:solidFill>
              </a:rPr>
              <a:t>Sex.</a:t>
            </a:r>
            <a:r>
              <a:rPr lang="pl-PL" sz="1800" b="1" dirty="0" err="1">
                <a:solidFill>
                  <a:srgbClr val="0000FF"/>
                </a:solidFill>
              </a:rPr>
              <a:t>plot.barh</a:t>
            </a:r>
            <a:r>
              <a:rPr lang="pl-PL" sz="1800" dirty="0">
                <a:solidFill>
                  <a:srgbClr val="0000FF"/>
                </a:solidFill>
              </a:rPr>
              <a:t>()</a:t>
            </a:r>
          </a:p>
          <a:p>
            <a:r>
              <a:rPr lang="pl-PL" sz="1800" dirty="0" err="1">
                <a:solidFill>
                  <a:srgbClr val="0000FF"/>
                </a:solidFill>
              </a:rPr>
              <a:t>Surv.plot.barh</a:t>
            </a:r>
            <a:r>
              <a:rPr lang="pl-PL" sz="1800" dirty="0">
                <a:solidFill>
                  <a:srgbClr val="0000FF"/>
                </a:solidFill>
              </a:rPr>
              <a:t>()</a:t>
            </a:r>
          </a:p>
          <a:p>
            <a:endParaRPr lang="pl-PL" sz="1800" dirty="0">
              <a:solidFill>
                <a:srgbClr val="0000FF"/>
              </a:solidFill>
            </a:endParaRPr>
          </a:p>
          <a:p>
            <a:r>
              <a:rPr lang="pl-PL" sz="1800" b="1" dirty="0">
                <a:solidFill>
                  <a:srgbClr val="0000FF"/>
                </a:solidFill>
              </a:rPr>
              <a:t>import </a:t>
            </a:r>
            <a:r>
              <a:rPr lang="pl-PL" sz="1800" b="1" dirty="0" err="1">
                <a:solidFill>
                  <a:srgbClr val="0000FF"/>
                </a:solidFill>
              </a:rPr>
              <a:t>seaborn</a:t>
            </a:r>
            <a:r>
              <a:rPr lang="pl-PL" sz="1800" b="1" dirty="0">
                <a:solidFill>
                  <a:srgbClr val="0000FF"/>
                </a:solidFill>
              </a:rPr>
              <a:t> as </a:t>
            </a:r>
            <a:r>
              <a:rPr lang="pl-PL" sz="1800" b="1" dirty="0" err="1">
                <a:solidFill>
                  <a:srgbClr val="0000FF"/>
                </a:solidFill>
              </a:rPr>
              <a:t>sb</a:t>
            </a:r>
            <a:endParaRPr lang="pl-PL" sz="1800" b="1" dirty="0">
              <a:solidFill>
                <a:srgbClr val="0000FF"/>
              </a:solidFill>
            </a:endParaRPr>
          </a:p>
          <a:p>
            <a:r>
              <a:rPr lang="pl-PL" sz="1800" dirty="0" err="1">
                <a:solidFill>
                  <a:srgbClr val="0000FF"/>
                </a:solidFill>
              </a:rPr>
              <a:t>sb.</a:t>
            </a:r>
            <a:r>
              <a:rPr lang="pl-PL" sz="1800" b="1" dirty="0" err="1">
                <a:solidFill>
                  <a:srgbClr val="0000FF"/>
                </a:solidFill>
              </a:rPr>
              <a:t>violinplot</a:t>
            </a:r>
            <a:r>
              <a:rPr lang="pl-PL" sz="1800" dirty="0">
                <a:solidFill>
                  <a:srgbClr val="0000FF"/>
                </a:solidFill>
              </a:rPr>
              <a:t>(x=df1["</a:t>
            </a:r>
            <a:r>
              <a:rPr lang="pl-PL" sz="1800" dirty="0" err="1">
                <a:solidFill>
                  <a:srgbClr val="0000FF"/>
                </a:solidFill>
              </a:rPr>
              <a:t>age</a:t>
            </a:r>
            <a:r>
              <a:rPr lang="pl-PL" sz="1800" dirty="0">
                <a:solidFill>
                  <a:srgbClr val="0000FF"/>
                </a:solidFill>
              </a:rPr>
              <a:t>"])</a:t>
            </a:r>
          </a:p>
          <a:p>
            <a:r>
              <a:rPr lang="pl-PL" sz="1800" dirty="0" err="1">
                <a:solidFill>
                  <a:srgbClr val="0000FF"/>
                </a:solidFill>
              </a:rPr>
              <a:t>sb.violinplot</a:t>
            </a:r>
            <a:r>
              <a:rPr lang="pl-PL" sz="1800" dirty="0">
                <a:solidFill>
                  <a:srgbClr val="0000FF"/>
                </a:solidFill>
              </a:rPr>
              <a:t>(</a:t>
            </a:r>
            <a:r>
              <a:rPr lang="pl-PL" sz="1800" dirty="0">
                <a:solidFill>
                  <a:srgbClr val="CC0000"/>
                </a:solidFill>
              </a:rPr>
              <a:t>data=df1</a:t>
            </a:r>
            <a:r>
              <a:rPr lang="pl-PL" sz="1800" dirty="0">
                <a:solidFill>
                  <a:srgbClr val="0000FF"/>
                </a:solidFill>
              </a:rPr>
              <a:t>, </a:t>
            </a:r>
            <a:r>
              <a:rPr lang="pl-PL" sz="1800" dirty="0" err="1">
                <a:solidFill>
                  <a:srgbClr val="0000FF"/>
                </a:solidFill>
              </a:rPr>
              <a:t>x="age</a:t>
            </a:r>
            <a:r>
              <a:rPr lang="pl-PL" sz="1800" dirty="0">
                <a:solidFill>
                  <a:srgbClr val="0000FF"/>
                </a:solidFill>
              </a:rPr>
              <a:t>", </a:t>
            </a:r>
            <a:r>
              <a:rPr lang="pl-PL" sz="1800" dirty="0" err="1">
                <a:solidFill>
                  <a:srgbClr val="0000FF"/>
                </a:solidFill>
              </a:rPr>
              <a:t>y='sex</a:t>
            </a:r>
            <a:r>
              <a:rPr lang="pl-PL" sz="1800" dirty="0">
                <a:solidFill>
                  <a:srgbClr val="0000FF"/>
                </a:solidFill>
              </a:rPr>
              <a:t>')</a:t>
            </a:r>
          </a:p>
          <a:p>
            <a:r>
              <a:rPr lang="pl-PL" sz="1800" dirty="0" err="1">
                <a:solidFill>
                  <a:srgbClr val="0000FF"/>
                </a:solidFill>
              </a:rPr>
              <a:t>sb.violinplot</a:t>
            </a:r>
            <a:r>
              <a:rPr lang="pl-PL" sz="1800" dirty="0">
                <a:solidFill>
                  <a:srgbClr val="0000FF"/>
                </a:solidFill>
              </a:rPr>
              <a:t>(</a:t>
            </a:r>
            <a:r>
              <a:rPr lang="pl-PL" sz="1800" dirty="0">
                <a:solidFill>
                  <a:srgbClr val="CC0000"/>
                </a:solidFill>
              </a:rPr>
              <a:t>data=df1</a:t>
            </a:r>
            <a:r>
              <a:rPr lang="pl-PL" sz="1800" dirty="0">
                <a:solidFill>
                  <a:srgbClr val="0000FF"/>
                </a:solidFill>
              </a:rPr>
              <a:t>, </a:t>
            </a:r>
            <a:r>
              <a:rPr lang="pl-PL" sz="1800" dirty="0" err="1">
                <a:solidFill>
                  <a:srgbClr val="0000FF"/>
                </a:solidFill>
              </a:rPr>
              <a:t>x="pclass</a:t>
            </a:r>
            <a:r>
              <a:rPr lang="pl-PL" sz="1800" dirty="0">
                <a:solidFill>
                  <a:srgbClr val="0000FF"/>
                </a:solidFill>
              </a:rPr>
              <a:t>", </a:t>
            </a:r>
            <a:r>
              <a:rPr lang="pl-PL" sz="1800" dirty="0" err="1">
                <a:solidFill>
                  <a:srgbClr val="0000FF"/>
                </a:solidFill>
              </a:rPr>
              <a:t>y='age</a:t>
            </a:r>
            <a:r>
              <a:rPr lang="pl-PL" sz="1800" dirty="0">
                <a:solidFill>
                  <a:srgbClr val="0000FF"/>
                </a:solidFill>
              </a:rPr>
              <a:t>', </a:t>
            </a:r>
            <a:r>
              <a:rPr lang="pl-PL" sz="1800" dirty="0" err="1">
                <a:solidFill>
                  <a:srgbClr val="0000FF"/>
                </a:solidFill>
              </a:rPr>
              <a:t>hue='survived</a:t>
            </a:r>
            <a:r>
              <a:rPr lang="pl-PL" sz="1800" dirty="0">
                <a:solidFill>
                  <a:srgbClr val="0000FF"/>
                </a:solidFill>
              </a:rPr>
              <a:t>')</a:t>
            </a:r>
          </a:p>
          <a:p>
            <a:r>
              <a:rPr lang="pl-PL" sz="1800" dirty="0">
                <a:solidFill>
                  <a:srgbClr val="CC0000"/>
                </a:solidFill>
              </a:rPr>
              <a:t>df1</a:t>
            </a:r>
            <a:r>
              <a:rPr lang="pl-PL" sz="1800" dirty="0">
                <a:solidFill>
                  <a:srgbClr val="0000FF"/>
                </a:solidFill>
              </a:rPr>
              <a:t>.</a:t>
            </a:r>
            <a:r>
              <a:rPr lang="pl-PL" sz="1800" b="1" dirty="0">
                <a:solidFill>
                  <a:srgbClr val="0000FF"/>
                </a:solidFill>
              </a:rPr>
              <a:t>hist</a:t>
            </a:r>
            <a:r>
              <a:rPr lang="pl-PL" sz="1800" dirty="0">
                <a:solidFill>
                  <a:srgbClr val="0000FF"/>
                </a:solidFill>
              </a:rPr>
              <a:t>()</a:t>
            </a:r>
          </a:p>
          <a:p>
            <a:r>
              <a:rPr lang="pl-PL" sz="1800" dirty="0">
                <a:solidFill>
                  <a:srgbClr val="CC0000"/>
                </a:solidFill>
              </a:rPr>
              <a:t>df1</a:t>
            </a:r>
            <a:r>
              <a:rPr lang="pl-PL" sz="1800" dirty="0">
                <a:solidFill>
                  <a:srgbClr val="0000FF"/>
                </a:solidFill>
              </a:rPr>
              <a:t>["</a:t>
            </a:r>
            <a:r>
              <a:rPr lang="pl-PL" sz="1800" dirty="0" err="1">
                <a:solidFill>
                  <a:srgbClr val="0000FF"/>
                </a:solidFill>
              </a:rPr>
              <a:t>age</a:t>
            </a:r>
            <a:r>
              <a:rPr lang="pl-PL" sz="1800" dirty="0">
                <a:solidFill>
                  <a:srgbClr val="0000FF"/>
                </a:solidFill>
              </a:rPr>
              <a:t>"].</a:t>
            </a:r>
            <a:r>
              <a:rPr lang="pl-PL" sz="1800" dirty="0" err="1">
                <a:solidFill>
                  <a:srgbClr val="0000FF"/>
                </a:solidFill>
              </a:rPr>
              <a:t>hist</a:t>
            </a:r>
            <a:r>
              <a:rPr lang="pl-PL" sz="1800" dirty="0">
                <a:solidFill>
                  <a:srgbClr val="0000FF"/>
                </a:solidFill>
              </a:rPr>
              <a:t>()</a:t>
            </a:r>
          </a:p>
          <a:p>
            <a:r>
              <a:rPr lang="pl-PL" sz="1800" dirty="0">
                <a:solidFill>
                  <a:srgbClr val="CC0000"/>
                </a:solidFill>
              </a:rPr>
              <a:t>df1</a:t>
            </a:r>
            <a:r>
              <a:rPr lang="pl-PL" sz="1800" dirty="0">
                <a:solidFill>
                  <a:srgbClr val="0000FF"/>
                </a:solidFill>
              </a:rPr>
              <a:t>.hist(</a:t>
            </a:r>
            <a:r>
              <a:rPr lang="pl-PL" sz="1800" dirty="0" err="1">
                <a:solidFill>
                  <a:srgbClr val="0000FF"/>
                </a:solidFill>
              </a:rPr>
              <a:t>column="age</a:t>
            </a:r>
            <a:r>
              <a:rPr lang="pl-PL" sz="1800" dirty="0">
                <a:solidFill>
                  <a:srgbClr val="0000FF"/>
                </a:solidFill>
              </a:rPr>
              <a:t>", </a:t>
            </a:r>
            <a:r>
              <a:rPr lang="pl-PL" sz="1800" dirty="0" err="1">
                <a:solidFill>
                  <a:srgbClr val="0000FF"/>
                </a:solidFill>
              </a:rPr>
              <a:t>by='sex</a:t>
            </a:r>
            <a:r>
              <a:rPr lang="pl-PL" sz="1800" dirty="0">
                <a:solidFill>
                  <a:srgbClr val="0000FF"/>
                </a:solidFill>
              </a:rPr>
              <a:t>', bins=10)</a:t>
            </a:r>
          </a:p>
          <a:p>
            <a:endParaRPr lang="pl-PL" sz="1800" dirty="0">
              <a:solidFill>
                <a:srgbClr val="0000FF"/>
              </a:solidFill>
            </a:endParaRPr>
          </a:p>
          <a:p>
            <a:r>
              <a:rPr lang="pl-PL" sz="1800" dirty="0">
                <a:solidFill>
                  <a:srgbClr val="CC0000"/>
                </a:solidFill>
              </a:rPr>
              <a:t>df1</a:t>
            </a:r>
            <a:r>
              <a:rPr lang="pl-PL" sz="1800" dirty="0">
                <a:solidFill>
                  <a:srgbClr val="0000FF"/>
                </a:solidFill>
              </a:rPr>
              <a:t>.groupby("</a:t>
            </a:r>
            <a:r>
              <a:rPr lang="pl-PL" sz="1800" dirty="0" err="1">
                <a:solidFill>
                  <a:srgbClr val="0000FF"/>
                </a:solidFill>
              </a:rPr>
              <a:t>pclass</a:t>
            </a:r>
            <a:r>
              <a:rPr lang="pl-PL" sz="1800" dirty="0">
                <a:solidFill>
                  <a:srgbClr val="0000FF"/>
                </a:solidFill>
              </a:rPr>
              <a:t>")["</a:t>
            </a:r>
            <a:r>
              <a:rPr lang="pl-PL" sz="1800" dirty="0" err="1">
                <a:solidFill>
                  <a:srgbClr val="0000FF"/>
                </a:solidFill>
              </a:rPr>
              <a:t>pclass</a:t>
            </a:r>
            <a:r>
              <a:rPr lang="pl-PL" sz="1800" dirty="0">
                <a:solidFill>
                  <a:srgbClr val="0000FF"/>
                </a:solidFill>
              </a:rPr>
              <a:t>"].</a:t>
            </a:r>
            <a:r>
              <a:rPr lang="pl-PL" sz="1800" dirty="0" err="1">
                <a:solidFill>
                  <a:srgbClr val="0000FF"/>
                </a:solidFill>
              </a:rPr>
              <a:t>count</a:t>
            </a:r>
            <a:r>
              <a:rPr lang="pl-PL" sz="1800" dirty="0">
                <a:solidFill>
                  <a:srgbClr val="0000FF"/>
                </a:solidFill>
              </a:rPr>
              <a:t>().</a:t>
            </a:r>
            <a:r>
              <a:rPr lang="pl-PL" sz="1800" b="1" dirty="0" err="1">
                <a:solidFill>
                  <a:srgbClr val="0000FF"/>
                </a:solidFill>
              </a:rPr>
              <a:t>plot.pie</a:t>
            </a:r>
            <a:r>
              <a:rPr lang="pl-PL" sz="1800" dirty="0">
                <a:solidFill>
                  <a:srgbClr val="0000FF"/>
                </a:solidFill>
              </a:rPr>
              <a:t>(</a:t>
            </a:r>
            <a:r>
              <a:rPr lang="pl-PL" sz="1800" dirty="0" err="1">
                <a:solidFill>
                  <a:srgbClr val="0000FF"/>
                </a:solidFill>
              </a:rPr>
              <a:t>figsize</a:t>
            </a:r>
            <a:r>
              <a:rPr lang="pl-PL" sz="1800" dirty="0">
                <a:solidFill>
                  <a:srgbClr val="0000FF"/>
                </a:solidFill>
              </a:rPr>
              <a:t>=(10,10), </a:t>
            </a:r>
            <a:r>
              <a:rPr lang="pl-PL" sz="1800" dirty="0" err="1">
                <a:solidFill>
                  <a:srgbClr val="0000FF"/>
                </a:solidFill>
              </a:rPr>
              <a:t>colors</a:t>
            </a:r>
            <a:r>
              <a:rPr lang="pl-PL" sz="1800" dirty="0">
                <a:solidFill>
                  <a:srgbClr val="0000FF"/>
                </a:solidFill>
              </a:rPr>
              <a:t>=["red", </a:t>
            </a:r>
            <a:r>
              <a:rPr lang="pl-PL" sz="1800" dirty="0" err="1">
                <a:solidFill>
                  <a:srgbClr val="0000FF"/>
                </a:solidFill>
              </a:rPr>
              <a:t>"gree</a:t>
            </a:r>
            <a:r>
              <a:rPr lang="pl-PL" sz="1800" dirty="0">
                <a:solidFill>
                  <a:srgbClr val="0000FF"/>
                </a:solidFill>
              </a:rPr>
              <a:t>n", "</a:t>
            </a:r>
            <a:r>
              <a:rPr lang="pl-PL" sz="1800" dirty="0" err="1">
                <a:solidFill>
                  <a:srgbClr val="0000FF"/>
                </a:solidFill>
              </a:rPr>
              <a:t>blue</a:t>
            </a:r>
            <a:r>
              <a:rPr lang="pl-PL" sz="1800" dirty="0">
                <a:solidFill>
                  <a:srgbClr val="0000FF"/>
                </a:solidFill>
              </a:rPr>
              <a:t>"])</a:t>
            </a:r>
            <a:endParaRPr lang="pl-PL"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5888"/>
            <a:ext cx="9144000" cy="432792"/>
          </a:xfrm>
        </p:spPr>
        <p:txBody>
          <a:bodyPr rtlCol="0">
            <a:normAutofit fontScale="90000"/>
          </a:bodyPr>
          <a:lstStyle/>
          <a:p>
            <a:pPr fontAlgn="auto">
              <a:spcAft>
                <a:spcPts val="0"/>
              </a:spcAft>
              <a:defRPr/>
            </a:pPr>
            <a:r>
              <a:rPr lang="pl-PL" sz="3600" b="1" dirty="0">
                <a:solidFill>
                  <a:srgbClr val="CC0000"/>
                </a:solidFill>
                <a:latin typeface="+mn-lt"/>
              </a:rPr>
              <a:t>Biblioteka </a:t>
            </a:r>
            <a:r>
              <a:rPr lang="pl-PL" sz="3600" b="1" dirty="0" err="1">
                <a:solidFill>
                  <a:srgbClr val="CC0000"/>
                </a:solidFill>
                <a:latin typeface="+mn-lt"/>
              </a:rPr>
              <a:t>NumPy</a:t>
            </a:r>
            <a:endParaRPr lang="pl-PL" sz="3600" b="1" dirty="0">
              <a:solidFill>
                <a:srgbClr val="CC0000"/>
              </a:solidFill>
              <a:latin typeface="+mn-lt"/>
            </a:endParaRPr>
          </a:p>
        </p:txBody>
      </p:sp>
      <p:sp>
        <p:nvSpPr>
          <p:cNvPr id="4099" name="Rectangle 3"/>
          <p:cNvSpPr>
            <a:spLocks noGrp="1" noChangeArrowheads="1"/>
          </p:cNvSpPr>
          <p:nvPr>
            <p:ph idx="1"/>
          </p:nvPr>
        </p:nvSpPr>
        <p:spPr>
          <a:xfrm>
            <a:off x="395536" y="692696"/>
            <a:ext cx="8497887" cy="5832648"/>
          </a:xfrm>
        </p:spPr>
        <p:txBody>
          <a:bodyPr rtlCol="0">
            <a:normAutofit fontScale="92500" lnSpcReduction="10000"/>
          </a:bodyPr>
          <a:lstStyle/>
          <a:p>
            <a:pPr marL="0" indent="0">
              <a:buNone/>
            </a:pPr>
            <a:r>
              <a:rPr lang="pl-PL" sz="2400" b="1" dirty="0" err="1"/>
              <a:t>NumPy</a:t>
            </a:r>
            <a:r>
              <a:rPr lang="pl-PL" sz="2400" dirty="0"/>
              <a:t> to biblioteka dla języka programowania </a:t>
            </a:r>
            <a:r>
              <a:rPr lang="pl-PL" sz="2400" dirty="0" err="1"/>
              <a:t>Python</a:t>
            </a:r>
            <a:r>
              <a:rPr lang="pl-PL" sz="2400" dirty="0"/>
              <a:t>, dodająca obsługę dużych, wielowymiarowych tablic i macierzowych struktur danych. Należy bibliotekę zaimportować, aby móc korzystać z jej zasobów:</a:t>
            </a:r>
          </a:p>
          <a:p>
            <a:pPr marL="539750" indent="0">
              <a:buNone/>
            </a:pPr>
            <a:r>
              <a:rPr lang="pl-PL" sz="2400" i="1" dirty="0">
                <a:solidFill>
                  <a:srgbClr val="0000FF"/>
                </a:solidFill>
              </a:rPr>
              <a:t>import </a:t>
            </a:r>
            <a:r>
              <a:rPr lang="pl-PL" sz="2400" i="1" dirty="0" err="1">
                <a:solidFill>
                  <a:srgbClr val="0000FF"/>
                </a:solidFill>
              </a:rPr>
              <a:t>numpy</a:t>
            </a:r>
            <a:r>
              <a:rPr lang="pl-PL" sz="2400" i="1" dirty="0">
                <a:solidFill>
                  <a:srgbClr val="0000FF"/>
                </a:solidFill>
              </a:rPr>
              <a:t> 	# rzadsze, odwołanie: </a:t>
            </a:r>
            <a:r>
              <a:rPr lang="pl-PL" sz="2400" i="1" dirty="0" err="1">
                <a:solidFill>
                  <a:srgbClr val="0000FF"/>
                </a:solidFill>
              </a:rPr>
              <a:t>numpy.funkcja</a:t>
            </a:r>
            <a:r>
              <a:rPr lang="pl-PL" sz="2400" i="1" dirty="0">
                <a:solidFill>
                  <a:srgbClr val="0000FF"/>
                </a:solidFill>
              </a:rPr>
              <a:t>()</a:t>
            </a:r>
            <a:endParaRPr lang="en-US" sz="2400" dirty="0">
              <a:solidFill>
                <a:srgbClr val="0000FF"/>
              </a:solidFill>
            </a:endParaRPr>
          </a:p>
          <a:p>
            <a:pPr marL="0" indent="0">
              <a:buNone/>
            </a:pPr>
            <a:r>
              <a:rPr lang="pl-PL" sz="2200" dirty="0"/>
              <a:t>albo</a:t>
            </a:r>
          </a:p>
          <a:p>
            <a:pPr marL="539750" indent="0">
              <a:buNone/>
            </a:pPr>
            <a:r>
              <a:rPr lang="pl-PL" sz="2400" i="1" dirty="0">
                <a:solidFill>
                  <a:srgbClr val="0000FF"/>
                </a:solidFill>
              </a:rPr>
              <a:t>import </a:t>
            </a:r>
            <a:r>
              <a:rPr lang="pl-PL" sz="2400" i="1" dirty="0" err="1">
                <a:solidFill>
                  <a:srgbClr val="0000FF"/>
                </a:solidFill>
              </a:rPr>
              <a:t>numpy</a:t>
            </a:r>
            <a:r>
              <a:rPr lang="pl-PL" sz="2400" i="1" dirty="0">
                <a:solidFill>
                  <a:srgbClr val="0000FF"/>
                </a:solidFill>
              </a:rPr>
              <a:t> as </a:t>
            </a:r>
            <a:r>
              <a:rPr lang="pl-PL" sz="2400" i="1" dirty="0" err="1">
                <a:solidFill>
                  <a:srgbClr val="0000FF"/>
                </a:solidFill>
              </a:rPr>
              <a:t>np</a:t>
            </a:r>
            <a:r>
              <a:rPr lang="pl-PL" sz="2400" i="1" dirty="0">
                <a:solidFill>
                  <a:srgbClr val="0000FF"/>
                </a:solidFill>
              </a:rPr>
              <a:t>	# częstsze, odwołanie: </a:t>
            </a:r>
            <a:r>
              <a:rPr lang="pl-PL" sz="2400" i="1" dirty="0" err="1">
                <a:solidFill>
                  <a:srgbClr val="0000FF"/>
                </a:solidFill>
              </a:rPr>
              <a:t>np.funkcja</a:t>
            </a:r>
            <a:r>
              <a:rPr lang="pl-PL" sz="2400" i="1" dirty="0">
                <a:solidFill>
                  <a:srgbClr val="0000FF"/>
                </a:solidFill>
              </a:rPr>
              <a:t>()</a:t>
            </a:r>
            <a:endParaRPr lang="en-US" sz="2400" i="1" dirty="0">
              <a:solidFill>
                <a:srgbClr val="0000FF"/>
              </a:solidFill>
            </a:endParaRPr>
          </a:p>
          <a:p>
            <a:pPr marL="0" indent="0">
              <a:buNone/>
            </a:pPr>
            <a:endParaRPr lang="pl-PL" sz="2200" dirty="0"/>
          </a:p>
          <a:p>
            <a:pPr marL="0" indent="0">
              <a:buNone/>
            </a:pPr>
            <a:r>
              <a:rPr lang="pl-PL" sz="2400" dirty="0" err="1"/>
              <a:t>NumPy</a:t>
            </a:r>
            <a:r>
              <a:rPr lang="pl-PL" sz="2400" dirty="0"/>
              <a:t> zapewnia </a:t>
            </a:r>
            <a:r>
              <a:rPr lang="pl-PL" sz="2400" i="1" dirty="0"/>
              <a:t>N</a:t>
            </a:r>
            <a:r>
              <a:rPr lang="pl-PL" sz="2400" dirty="0"/>
              <a:t>-wymiarowy typ tablicy, </a:t>
            </a:r>
            <a:r>
              <a:rPr lang="pl-PL" sz="2400" b="1" i="1" dirty="0" err="1">
                <a:solidFill>
                  <a:srgbClr val="0000FF"/>
                </a:solidFill>
              </a:rPr>
              <a:t>ndarray</a:t>
            </a:r>
            <a:r>
              <a:rPr lang="pl-PL" sz="2400" dirty="0"/>
              <a:t>, który opisuje zbiór „elementów” tego samego typu. Pozycje mogą być indeksowane za pomocą np. </a:t>
            </a:r>
            <a:r>
              <a:rPr lang="pl-PL" sz="2400" i="1" dirty="0"/>
              <a:t>N</a:t>
            </a:r>
            <a:r>
              <a:rPr lang="pl-PL" sz="2400" dirty="0"/>
              <a:t> liczb całkowitych. Odpowiednikiem tablic może być lista list w </a:t>
            </a:r>
            <a:r>
              <a:rPr lang="pl-PL" sz="2400" dirty="0" err="1"/>
              <a:t>Pythonie</a:t>
            </a:r>
            <a:r>
              <a:rPr lang="pl-PL" sz="2400" dirty="0"/>
              <a:t>. Lista może zawierać różne typy danych w ramach jednej listy, natomiast wszystkie elementy tablicy </a:t>
            </a:r>
            <a:r>
              <a:rPr lang="pl-PL" sz="2400" i="1" dirty="0" err="1"/>
              <a:t>NumPy</a:t>
            </a:r>
            <a:r>
              <a:rPr lang="pl-PL" sz="2400" dirty="0"/>
              <a:t> są </a:t>
            </a:r>
            <a:r>
              <a:rPr lang="pl-PL" sz="2400" u="sng" dirty="0"/>
              <a:t>jednorodne</a:t>
            </a:r>
            <a:r>
              <a:rPr lang="pl-PL" sz="2400" dirty="0"/>
              <a:t>; każdy element tablicy zajmuje ten sam rozmiar bloku pamięci.</a:t>
            </a:r>
            <a:endParaRPr lang="en-US" sz="2400" dirty="0"/>
          </a:p>
          <a:p>
            <a:pPr marL="0" indent="0">
              <a:buNone/>
            </a:pPr>
            <a:r>
              <a:rPr lang="pl-PL" sz="2200" b="1" dirty="0"/>
              <a:t>Uwaga: może istnieć potrzeba instalacji biblioteki, co można zrealizować z wykorzystaniem programu pip w oknie konsoli </a:t>
            </a:r>
            <a:r>
              <a:rPr lang="pl-PL" sz="2200" b="1" dirty="0" err="1"/>
              <a:t>Spydera</a:t>
            </a:r>
            <a:r>
              <a:rPr lang="pl-PL" sz="2200" b="1" dirty="0"/>
              <a:t>:</a:t>
            </a:r>
          </a:p>
          <a:p>
            <a:pPr marL="0" indent="0">
              <a:buNone/>
            </a:pPr>
            <a:r>
              <a:rPr lang="pl-PL" sz="2200" b="1" dirty="0"/>
              <a:t>	</a:t>
            </a:r>
            <a:r>
              <a:rPr lang="pl-PL" sz="2200" b="1" i="1" dirty="0">
                <a:solidFill>
                  <a:srgbClr val="0000FF"/>
                </a:solidFill>
              </a:rPr>
              <a:t>pip </a:t>
            </a:r>
            <a:r>
              <a:rPr lang="pl-PL" sz="2200" b="1" i="1" dirty="0" err="1">
                <a:solidFill>
                  <a:srgbClr val="0000FF"/>
                </a:solidFill>
              </a:rPr>
              <a:t>install</a:t>
            </a:r>
            <a:r>
              <a:rPr lang="pl-PL" sz="2200" b="1" i="1" dirty="0">
                <a:solidFill>
                  <a:srgbClr val="0000FF"/>
                </a:solidFill>
              </a:rPr>
              <a:t> </a:t>
            </a:r>
            <a:r>
              <a:rPr lang="pl-PL" sz="2200" b="1" i="1" dirty="0" err="1">
                <a:solidFill>
                  <a:srgbClr val="0000FF"/>
                </a:solidFill>
              </a:rPr>
              <a:t>numpy</a:t>
            </a:r>
            <a:endParaRPr lang="pl-PL" sz="2200" b="1" i="1" dirty="0">
              <a:solidFill>
                <a:srgbClr val="0000FF"/>
              </a:solidFill>
            </a:endParaRPr>
          </a:p>
          <a:p>
            <a:pPr marL="0" indent="0" fontAlgn="auto">
              <a:spcAft>
                <a:spcPts val="0"/>
              </a:spcAft>
              <a:buFont typeface="Arial" pitchFamily="34" charset="0"/>
              <a:buNone/>
              <a:defRPr/>
            </a:pPr>
            <a:endParaRPr lang="pl-PL"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0" y="76200"/>
            <a:ext cx="8964488" cy="472480"/>
          </a:xfrm>
        </p:spPr>
        <p:txBody>
          <a:bodyPr rtlCol="0">
            <a:noAutofit/>
          </a:bodyPr>
          <a:lstStyle/>
          <a:p>
            <a:pPr fontAlgn="auto">
              <a:spcAft>
                <a:spcPts val="0"/>
              </a:spcAft>
              <a:defRPr/>
            </a:pPr>
            <a:r>
              <a:rPr lang="pl-PL" sz="3600" b="1" dirty="0">
                <a:solidFill>
                  <a:srgbClr val="CC0000"/>
                </a:solidFill>
                <a:latin typeface="+mn-lt"/>
              </a:rPr>
              <a:t>Tablica – główna struktura danych </a:t>
            </a:r>
            <a:r>
              <a:rPr lang="pl-PL" sz="3600" b="1" dirty="0" err="1">
                <a:solidFill>
                  <a:srgbClr val="CC0000"/>
                </a:solidFill>
                <a:latin typeface="+mn-lt"/>
              </a:rPr>
              <a:t>NumPy</a:t>
            </a:r>
            <a:endParaRPr lang="pl-PL" sz="3600" b="1" dirty="0">
              <a:solidFill>
                <a:srgbClr val="CC0000"/>
              </a:solidFill>
              <a:latin typeface="+mn-lt"/>
            </a:endParaRPr>
          </a:p>
        </p:txBody>
      </p:sp>
      <p:sp>
        <p:nvSpPr>
          <p:cNvPr id="5123" name="Rectangle 2"/>
          <p:cNvSpPr>
            <a:spLocks noGrp="1" noChangeArrowheads="1"/>
          </p:cNvSpPr>
          <p:nvPr>
            <p:ph idx="1"/>
          </p:nvPr>
        </p:nvSpPr>
        <p:spPr>
          <a:xfrm>
            <a:off x="323528" y="548680"/>
            <a:ext cx="8568952" cy="6048672"/>
          </a:xfrm>
        </p:spPr>
        <p:txBody>
          <a:bodyPr rtlCol="0">
            <a:noAutofit/>
          </a:bodyPr>
          <a:lstStyle/>
          <a:p>
            <a:pPr marL="0" indent="0" fontAlgn="auto">
              <a:spcAft>
                <a:spcPts val="0"/>
              </a:spcAft>
              <a:buNone/>
              <a:defRPr/>
            </a:pPr>
            <a:r>
              <a:rPr lang="pl-PL" sz="2000" dirty="0"/>
              <a:t>Jest to tablica elementów (zwykle liczb), wszystkich tego samego typu, indeksowanych krotką nieujemnych liczb całkowitych			</a:t>
            </a:r>
            <a:endParaRPr lang="pl-PL" sz="2000" i="1" dirty="0">
              <a:solidFill>
                <a:srgbClr val="003300"/>
              </a:solidFill>
            </a:endParaRPr>
          </a:p>
        </p:txBody>
      </p:sp>
      <p:cxnSp>
        <p:nvCxnSpPr>
          <p:cNvPr id="7169" name="AutoShape 1"/>
          <p:cNvCxnSpPr>
            <a:cxnSpLocks noChangeShapeType="1"/>
          </p:cNvCxnSpPr>
          <p:nvPr/>
        </p:nvCxnSpPr>
        <p:spPr bwMode="auto">
          <a:xfrm>
            <a:off x="2195736" y="1340768"/>
            <a:ext cx="2592288" cy="0"/>
          </a:xfrm>
          <a:prstGeom prst="straightConnector1">
            <a:avLst/>
          </a:prstGeom>
          <a:noFill/>
          <a:ln w="22225">
            <a:solidFill>
              <a:srgbClr val="0000FF"/>
            </a:solidFill>
            <a:round/>
            <a:headEnd/>
            <a:tailEnd type="triangle" w="med" len="med"/>
          </a:ln>
        </p:spPr>
      </p:cxnSp>
      <p:sp>
        <p:nvSpPr>
          <p:cNvPr id="7170" name="Text Box 2"/>
          <p:cNvSpPr txBox="1">
            <a:spLocks noChangeArrowheads="1"/>
          </p:cNvSpPr>
          <p:nvPr/>
        </p:nvSpPr>
        <p:spPr bwMode="auto">
          <a:xfrm>
            <a:off x="5004048" y="1268760"/>
            <a:ext cx="504056" cy="216024"/>
          </a:xfrm>
          <a:prstGeom prst="rect">
            <a:avLst/>
          </a:prstGeom>
          <a:noFill/>
          <a:ln w="9525">
            <a:noFill/>
            <a:miter lim="800000"/>
            <a:headEnd/>
            <a:tailEnd/>
          </a:ln>
        </p:spPr>
        <p:txBody>
          <a:bodyPr vert="horz" wrap="square" lIns="0" tIns="0" rIns="180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l-PL" sz="1600" b="0" i="0" u="none" strike="noStrike" cap="none" normalizeH="0" baseline="0" dirty="0" err="1">
                <a:ln>
                  <a:noFill/>
                </a:ln>
                <a:solidFill>
                  <a:srgbClr val="0000FF"/>
                </a:solidFill>
                <a:effectLst/>
                <a:latin typeface="Calibri" pitchFamily="34" charset="0"/>
                <a:cs typeface="Arial" pitchFamily="34" charset="0"/>
              </a:rPr>
              <a:t>axis</a:t>
            </a:r>
            <a:r>
              <a:rPr kumimoji="0" lang="pl-PL" sz="1600" b="0" i="0" u="none" strike="noStrike" cap="none" normalizeH="0" baseline="0" dirty="0">
                <a:ln>
                  <a:noFill/>
                </a:ln>
                <a:solidFill>
                  <a:srgbClr val="0000FF"/>
                </a:solidFill>
                <a:effectLst/>
                <a:latin typeface="Calibri" pitchFamily="34" charset="0"/>
                <a:cs typeface="Arial" pitchFamily="34" charset="0"/>
              </a:rPr>
              <a:t> 1</a:t>
            </a:r>
            <a:endParaRPr kumimoji="0" lang="pl-PL" sz="1600" b="0" i="0" u="none" strike="noStrike" cap="none" normalizeH="0" baseline="0" dirty="0">
              <a:ln>
                <a:noFill/>
              </a:ln>
              <a:solidFill>
                <a:srgbClr val="0000FF"/>
              </a:solidFill>
              <a:effectLst/>
              <a:latin typeface="Arial" pitchFamily="34" charset="0"/>
              <a:cs typeface="Arial" pitchFamily="34" charset="0"/>
            </a:endParaRPr>
          </a:p>
        </p:txBody>
      </p:sp>
      <p:cxnSp>
        <p:nvCxnSpPr>
          <p:cNvPr id="7171" name="AutoShape 3"/>
          <p:cNvCxnSpPr>
            <a:cxnSpLocks noChangeShapeType="1"/>
          </p:cNvCxnSpPr>
          <p:nvPr/>
        </p:nvCxnSpPr>
        <p:spPr bwMode="auto">
          <a:xfrm>
            <a:off x="1187624" y="1556792"/>
            <a:ext cx="0" cy="1008112"/>
          </a:xfrm>
          <a:prstGeom prst="straightConnector1">
            <a:avLst/>
          </a:prstGeom>
          <a:noFill/>
          <a:ln w="22225">
            <a:solidFill>
              <a:srgbClr val="0000FF"/>
            </a:solidFill>
            <a:round/>
            <a:headEnd/>
            <a:tailEnd type="triangle" w="med" len="med"/>
          </a:ln>
        </p:spPr>
      </p:cxnSp>
      <p:sp>
        <p:nvSpPr>
          <p:cNvPr id="12" name="Text Box 2"/>
          <p:cNvSpPr txBox="1">
            <a:spLocks noChangeArrowheads="1"/>
          </p:cNvSpPr>
          <p:nvPr/>
        </p:nvSpPr>
        <p:spPr bwMode="auto">
          <a:xfrm>
            <a:off x="971600" y="2708920"/>
            <a:ext cx="504056" cy="216024"/>
          </a:xfrm>
          <a:prstGeom prst="rect">
            <a:avLst/>
          </a:prstGeom>
          <a:noFill/>
          <a:ln w="9525">
            <a:noFill/>
            <a:miter lim="800000"/>
            <a:headEnd/>
            <a:tailEnd/>
          </a:ln>
        </p:spPr>
        <p:txBody>
          <a:bodyPr vert="horz" wrap="square" lIns="0" tIns="0" rIns="180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pl-PL" sz="1600" dirty="0" err="1">
                <a:solidFill>
                  <a:srgbClr val="0000FF"/>
                </a:solidFill>
                <a:latin typeface="Calibri" pitchFamily="34" charset="0"/>
                <a:cs typeface="Arial" pitchFamily="34" charset="0"/>
              </a:rPr>
              <a:t>a</a:t>
            </a:r>
            <a:r>
              <a:rPr kumimoji="0" lang="pl-PL" sz="1600" b="0" i="0" u="none" strike="noStrike" cap="none" normalizeH="0" baseline="0" dirty="0" err="1">
                <a:ln>
                  <a:noFill/>
                </a:ln>
                <a:solidFill>
                  <a:srgbClr val="0000FF"/>
                </a:solidFill>
                <a:effectLst/>
                <a:latin typeface="Calibri" pitchFamily="34" charset="0"/>
                <a:cs typeface="Arial" pitchFamily="34" charset="0"/>
              </a:rPr>
              <a:t>xis</a:t>
            </a:r>
            <a:r>
              <a:rPr kumimoji="0" lang="pl-PL" sz="1600" b="0" i="0" u="none" strike="noStrike" cap="none" normalizeH="0" baseline="0" dirty="0">
                <a:ln>
                  <a:noFill/>
                </a:ln>
                <a:solidFill>
                  <a:srgbClr val="0000FF"/>
                </a:solidFill>
                <a:effectLst/>
                <a:latin typeface="Calibri" pitchFamily="34" charset="0"/>
                <a:cs typeface="Arial" pitchFamily="34" charset="0"/>
              </a:rPr>
              <a:t> 0</a:t>
            </a:r>
            <a:endParaRPr kumimoji="0" lang="pl-PL" sz="1600" b="0" i="0" u="none" strike="noStrike" cap="none" normalizeH="0" baseline="0" dirty="0">
              <a:ln>
                <a:noFill/>
              </a:ln>
              <a:solidFill>
                <a:srgbClr val="0000FF"/>
              </a:solidFill>
              <a:effectLst/>
              <a:latin typeface="Arial" pitchFamily="34" charset="0"/>
              <a:cs typeface="Arial" pitchFamily="34" charset="0"/>
            </a:endParaRPr>
          </a:p>
        </p:txBody>
      </p:sp>
      <p:sp>
        <p:nvSpPr>
          <p:cNvPr id="13" name="pole tekstowe 12"/>
          <p:cNvSpPr txBox="1"/>
          <p:nvPr/>
        </p:nvSpPr>
        <p:spPr>
          <a:xfrm>
            <a:off x="323528" y="4293096"/>
            <a:ext cx="8820472" cy="2554545"/>
          </a:xfrm>
          <a:prstGeom prst="rect">
            <a:avLst/>
          </a:prstGeom>
          <a:noFill/>
        </p:spPr>
        <p:txBody>
          <a:bodyPr wrap="square" rtlCol="0">
            <a:spAutoFit/>
          </a:bodyPr>
          <a:lstStyle/>
          <a:p>
            <a:r>
              <a:rPr lang="pl-PL" sz="1600" u="sng" dirty="0"/>
              <a:t>Tworzenie tablicy</a:t>
            </a:r>
          </a:p>
          <a:p>
            <a:r>
              <a:rPr lang="pl-PL" sz="1600" i="1" dirty="0" err="1">
                <a:solidFill>
                  <a:srgbClr val="0000FF"/>
                </a:solidFill>
              </a:rPr>
              <a:t>numpy.</a:t>
            </a:r>
            <a:r>
              <a:rPr lang="pl-PL" sz="1600" b="1" i="1" dirty="0" err="1">
                <a:solidFill>
                  <a:srgbClr val="0000FF"/>
                </a:solidFill>
              </a:rPr>
              <a:t>array</a:t>
            </a:r>
            <a:r>
              <a:rPr lang="pl-PL" sz="1600" i="1" dirty="0">
                <a:solidFill>
                  <a:srgbClr val="0000FF"/>
                </a:solidFill>
              </a:rPr>
              <a:t>(</a:t>
            </a:r>
            <a:r>
              <a:rPr lang="pl-PL" sz="1600" i="1" dirty="0" err="1">
                <a:solidFill>
                  <a:srgbClr val="0000FF"/>
                </a:solidFill>
              </a:rPr>
              <a:t>object</a:t>
            </a:r>
            <a:r>
              <a:rPr lang="pl-PL" sz="1600" i="1" dirty="0">
                <a:solidFill>
                  <a:srgbClr val="0000FF"/>
                </a:solidFill>
              </a:rPr>
              <a:t>, </a:t>
            </a:r>
            <a:r>
              <a:rPr lang="pl-PL" sz="1600" i="1" dirty="0" err="1">
                <a:solidFill>
                  <a:srgbClr val="0000FF"/>
                </a:solidFill>
              </a:rPr>
              <a:t>dtype=None</a:t>
            </a:r>
            <a:r>
              <a:rPr lang="pl-PL" sz="1600" i="1" dirty="0">
                <a:solidFill>
                  <a:srgbClr val="0000FF"/>
                </a:solidFill>
              </a:rPr>
              <a:t>, *, </a:t>
            </a:r>
            <a:r>
              <a:rPr lang="pl-PL" sz="1600" i="1" dirty="0" err="1">
                <a:solidFill>
                  <a:srgbClr val="0000FF"/>
                </a:solidFill>
              </a:rPr>
              <a:t>copy=True</a:t>
            </a:r>
            <a:r>
              <a:rPr lang="pl-PL" sz="1600" i="1" dirty="0">
                <a:solidFill>
                  <a:srgbClr val="0000FF"/>
                </a:solidFill>
              </a:rPr>
              <a:t>, </a:t>
            </a:r>
            <a:r>
              <a:rPr lang="pl-PL" sz="1600" i="1" dirty="0" err="1">
                <a:solidFill>
                  <a:srgbClr val="0000FF"/>
                </a:solidFill>
              </a:rPr>
              <a:t>order='K</a:t>
            </a:r>
            <a:r>
              <a:rPr lang="pl-PL" sz="1600" i="1" dirty="0">
                <a:solidFill>
                  <a:srgbClr val="0000FF"/>
                </a:solidFill>
              </a:rPr>
              <a:t>', </a:t>
            </a:r>
            <a:r>
              <a:rPr lang="pl-PL" sz="1600" i="1" dirty="0" err="1">
                <a:solidFill>
                  <a:srgbClr val="0000FF"/>
                </a:solidFill>
              </a:rPr>
              <a:t>subok=False</a:t>
            </a:r>
            <a:r>
              <a:rPr lang="pl-PL" sz="1600" i="1" dirty="0">
                <a:solidFill>
                  <a:srgbClr val="0000FF"/>
                </a:solidFill>
              </a:rPr>
              <a:t>, ndmin=0, </a:t>
            </a:r>
            <a:r>
              <a:rPr lang="pl-PL" sz="1600" i="1" dirty="0" err="1">
                <a:solidFill>
                  <a:srgbClr val="0000FF"/>
                </a:solidFill>
              </a:rPr>
              <a:t>like=None</a:t>
            </a:r>
            <a:r>
              <a:rPr lang="pl-PL" sz="1600" i="1" dirty="0">
                <a:solidFill>
                  <a:srgbClr val="0000FF"/>
                </a:solidFill>
              </a:rPr>
              <a:t>)</a:t>
            </a:r>
            <a:endParaRPr lang="pl-PL" sz="1600" dirty="0">
              <a:solidFill>
                <a:srgbClr val="0000FF"/>
              </a:solidFill>
            </a:endParaRPr>
          </a:p>
          <a:p>
            <a:r>
              <a:rPr lang="pl-PL" sz="1600" dirty="0"/>
              <a:t>Najczęściej wywoływana dla pierwszego (obowiązkowego) parametru. Parametr </a:t>
            </a:r>
            <a:r>
              <a:rPr lang="pl-PL" sz="1600" i="1" dirty="0" err="1"/>
              <a:t>object</a:t>
            </a:r>
            <a:r>
              <a:rPr lang="pl-PL" sz="1600" dirty="0"/>
              <a:t> musi mieć strukturę kompatybilną ze strukturą tablicy (</a:t>
            </a:r>
            <a:r>
              <a:rPr lang="pl-PL" sz="1600" i="1" dirty="0" err="1"/>
              <a:t>array-like</a:t>
            </a:r>
            <a:r>
              <a:rPr lang="pl-PL" sz="1600" dirty="0"/>
              <a:t>). W szczególności, może być zagnieżdżoną sekwencją.</a:t>
            </a:r>
          </a:p>
          <a:p>
            <a:r>
              <a:rPr lang="pl-PL" sz="1600" u="sng" dirty="0"/>
              <a:t>Przykład</a:t>
            </a:r>
          </a:p>
          <a:p>
            <a:r>
              <a:rPr lang="pl-PL" sz="1600" dirty="0">
                <a:solidFill>
                  <a:srgbClr val="0000FF"/>
                </a:solidFill>
                <a:latin typeface="Calibri" pitchFamily="34" charset="0"/>
              </a:rPr>
              <a:t>a = </a:t>
            </a:r>
            <a:r>
              <a:rPr lang="pl-PL" sz="1600" dirty="0" err="1">
                <a:solidFill>
                  <a:srgbClr val="0000FF"/>
                </a:solidFill>
                <a:latin typeface="Calibri" pitchFamily="34" charset="0"/>
              </a:rPr>
              <a:t>numpy.array</a:t>
            </a:r>
            <a:r>
              <a:rPr lang="pl-PL" sz="1600" dirty="0">
                <a:solidFill>
                  <a:srgbClr val="0000FF"/>
                </a:solidFill>
                <a:latin typeface="Calibri" pitchFamily="34" charset="0"/>
              </a:rPr>
              <a:t>([(42, 12.3, 13, 14, 15), (11.5, 12, 23, 34, -45)])</a:t>
            </a:r>
          </a:p>
          <a:p>
            <a:r>
              <a:rPr lang="pl-PL" sz="1600" dirty="0">
                <a:solidFill>
                  <a:srgbClr val="0000FF"/>
                </a:solidFill>
                <a:latin typeface="Calibri" pitchFamily="34" charset="0"/>
              </a:rPr>
              <a:t>b1 = </a:t>
            </a:r>
            <a:r>
              <a:rPr lang="pl-PL" sz="1600" dirty="0" err="1">
                <a:solidFill>
                  <a:srgbClr val="0000FF"/>
                </a:solidFill>
                <a:latin typeface="Calibri" pitchFamily="34" charset="0"/>
              </a:rPr>
              <a:t>numpy.array</a:t>
            </a:r>
            <a:r>
              <a:rPr lang="pl-PL" sz="1600" dirty="0">
                <a:solidFill>
                  <a:srgbClr val="0000FF"/>
                </a:solidFill>
                <a:latin typeface="Calibri" pitchFamily="34" charset="0"/>
              </a:rPr>
              <a:t>([1,  2,  3]) ; b2 =  </a:t>
            </a:r>
            <a:r>
              <a:rPr lang="pl-PL" sz="1600" dirty="0" err="1">
                <a:solidFill>
                  <a:srgbClr val="0000FF"/>
                </a:solidFill>
                <a:latin typeface="Calibri" pitchFamily="34" charset="0"/>
              </a:rPr>
              <a:t>numpy.array</a:t>
            </a:r>
            <a:r>
              <a:rPr lang="pl-PL" sz="1600" dirty="0">
                <a:solidFill>
                  <a:srgbClr val="0000FF"/>
                </a:solidFill>
                <a:latin typeface="Calibri" pitchFamily="34" charset="0"/>
              </a:rPr>
              <a:t>([[1], [2], [3]])  	# kolumna</a:t>
            </a:r>
          </a:p>
          <a:p>
            <a:r>
              <a:rPr lang="pl-PL" sz="1600" dirty="0">
                <a:solidFill>
                  <a:srgbClr val="0000FF"/>
                </a:solidFill>
                <a:latin typeface="Calibri" pitchFamily="34" charset="0"/>
              </a:rPr>
              <a:t>c = </a:t>
            </a:r>
            <a:r>
              <a:rPr lang="pl-PL" sz="1600" dirty="0" err="1">
                <a:solidFill>
                  <a:srgbClr val="0000FF"/>
                </a:solidFill>
                <a:latin typeface="Calibri" pitchFamily="34" charset="0"/>
              </a:rPr>
              <a:t>numpy.array</a:t>
            </a:r>
            <a:r>
              <a:rPr lang="pl-PL" sz="1600" dirty="0">
                <a:solidFill>
                  <a:srgbClr val="0000FF"/>
                </a:solidFill>
                <a:latin typeface="Calibri" pitchFamily="34" charset="0"/>
              </a:rPr>
              <a:t>([[1,2,3]])				# wiersz</a:t>
            </a:r>
          </a:p>
          <a:p>
            <a:r>
              <a:rPr lang="pl-PL" sz="1600" dirty="0">
                <a:solidFill>
                  <a:srgbClr val="0000FF"/>
                </a:solidFill>
                <a:latin typeface="Calibri" pitchFamily="34" charset="0"/>
              </a:rPr>
              <a:t>print(a[0], "\n", a[1] , "\n", a[0, 2] , "\n", a[1][2])</a:t>
            </a:r>
            <a:r>
              <a:rPr lang="pl-PL" sz="1600" dirty="0"/>
              <a:t> </a:t>
            </a:r>
          </a:p>
        </p:txBody>
      </p:sp>
      <p:sp>
        <p:nvSpPr>
          <p:cNvPr id="16" name="pole tekstowe 15"/>
          <p:cNvSpPr txBox="1"/>
          <p:nvPr/>
        </p:nvSpPr>
        <p:spPr>
          <a:xfrm>
            <a:off x="5868144" y="1628800"/>
            <a:ext cx="2808312" cy="2062103"/>
          </a:xfrm>
          <a:prstGeom prst="rect">
            <a:avLst/>
          </a:prstGeom>
          <a:noFill/>
        </p:spPr>
        <p:txBody>
          <a:bodyPr wrap="square" rtlCol="0">
            <a:spAutoFit/>
          </a:bodyPr>
          <a:lstStyle/>
          <a:p>
            <a:r>
              <a:rPr lang="pl-PL" sz="1600" u="sng" dirty="0"/>
              <a:t>Inne funkcje tworzące tablicę</a:t>
            </a: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eye</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empty</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ones</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zeros</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full</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linspace</a:t>
            </a:r>
            <a:endParaRPr lang="pl-PL" sz="1600" b="1" i="1" dirty="0">
              <a:solidFill>
                <a:srgbClr val="0000FF"/>
              </a:solidFill>
            </a:endParaRPr>
          </a:p>
          <a:p>
            <a:pPr marL="228600" indent="-228600">
              <a:buFont typeface="Arial" pitchFamily="34" charset="0"/>
              <a:buChar char="•"/>
            </a:pPr>
            <a:r>
              <a:rPr lang="pl-PL" sz="1600" i="1" dirty="0" err="1">
                <a:solidFill>
                  <a:srgbClr val="0000FF"/>
                </a:solidFill>
              </a:rPr>
              <a:t>numpy.</a:t>
            </a:r>
            <a:r>
              <a:rPr lang="pl-PL" sz="1600" b="1" i="1" dirty="0" err="1">
                <a:solidFill>
                  <a:srgbClr val="0000FF"/>
                </a:solidFill>
              </a:rPr>
              <a:t>diag</a:t>
            </a:r>
            <a:endParaRPr lang="pl-PL" sz="1600" b="1" i="1" dirty="0">
              <a:solidFill>
                <a:srgbClr val="0000FF"/>
              </a:solidFill>
            </a:endParaRPr>
          </a:p>
        </p:txBody>
      </p:sp>
      <p:pic>
        <p:nvPicPr>
          <p:cNvPr id="2050" name="Picture 2"/>
          <p:cNvPicPr>
            <a:picLocks noChangeAspect="1" noChangeArrowheads="1"/>
          </p:cNvPicPr>
          <p:nvPr/>
        </p:nvPicPr>
        <p:blipFill>
          <a:blip r:embed="rId2" cstate="print"/>
          <a:srcRect/>
          <a:stretch>
            <a:fillRect/>
          </a:stretch>
        </p:blipFill>
        <p:spPr bwMode="auto">
          <a:xfrm>
            <a:off x="1691680" y="1484784"/>
            <a:ext cx="3240360" cy="12573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851920" y="2852936"/>
            <a:ext cx="1371600" cy="1666875"/>
          </a:xfrm>
          <a:prstGeom prst="rect">
            <a:avLst/>
          </a:prstGeom>
          <a:noFill/>
          <a:ln w="9525">
            <a:noFill/>
            <a:miter lim="800000"/>
            <a:headEnd/>
            <a:tailEnd/>
          </a:ln>
        </p:spPr>
      </p:pic>
      <p:sp>
        <p:nvSpPr>
          <p:cNvPr id="15" name="pole tekstowe 14"/>
          <p:cNvSpPr txBox="1"/>
          <p:nvPr/>
        </p:nvSpPr>
        <p:spPr>
          <a:xfrm>
            <a:off x="1043608" y="3140968"/>
            <a:ext cx="2681410" cy="338554"/>
          </a:xfrm>
          <a:prstGeom prst="rect">
            <a:avLst/>
          </a:prstGeom>
          <a:noFill/>
        </p:spPr>
        <p:txBody>
          <a:bodyPr wrap="square" rtlCol="0">
            <a:spAutoFit/>
          </a:bodyPr>
          <a:lstStyle/>
          <a:p>
            <a:pPr algn="r"/>
            <a:r>
              <a:rPr lang="pl-PL" sz="1600" i="1" dirty="0">
                <a:solidFill>
                  <a:srgbClr val="0000FF"/>
                </a:solidFill>
                <a:latin typeface="Calibri" pitchFamily="34" charset="0"/>
              </a:rPr>
              <a:t>macierz transponowana: </a:t>
            </a:r>
            <a:r>
              <a:rPr lang="pl-PL" sz="1600" i="1" dirty="0" err="1">
                <a:solidFill>
                  <a:srgbClr val="0000FF"/>
                </a:solidFill>
                <a:latin typeface="Calibri" pitchFamily="34" charset="0"/>
              </a:rPr>
              <a:t>a.T</a:t>
            </a:r>
            <a:endParaRPr lang="pl-PL" sz="1600" i="1" dirty="0">
              <a:solidFill>
                <a:srgbClr val="0000FF"/>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44624"/>
            <a:ext cx="9144000" cy="432792"/>
          </a:xfrm>
        </p:spPr>
        <p:txBody>
          <a:bodyPr rtlCol="0">
            <a:normAutofit fontScale="90000"/>
          </a:bodyPr>
          <a:lstStyle/>
          <a:p>
            <a:pPr fontAlgn="auto">
              <a:spcAft>
                <a:spcPts val="0"/>
              </a:spcAft>
              <a:defRPr/>
            </a:pPr>
            <a:r>
              <a:rPr lang="pl-PL" sz="3600" b="1" dirty="0" err="1">
                <a:solidFill>
                  <a:srgbClr val="CC0000"/>
                </a:solidFill>
                <a:latin typeface="+mn-lt"/>
              </a:rPr>
              <a:t>NumPy</a:t>
            </a:r>
            <a:r>
              <a:rPr lang="pl-PL" sz="3600" b="1" dirty="0">
                <a:solidFill>
                  <a:srgbClr val="CC0000"/>
                </a:solidFill>
                <a:latin typeface="+mn-lt"/>
              </a:rPr>
              <a:t> – dostęp do tablicy</a:t>
            </a:r>
          </a:p>
        </p:txBody>
      </p:sp>
      <p:sp>
        <p:nvSpPr>
          <p:cNvPr id="4099" name="Rectangle 3"/>
          <p:cNvSpPr>
            <a:spLocks noGrp="1" noChangeArrowheads="1"/>
          </p:cNvSpPr>
          <p:nvPr>
            <p:ph idx="1"/>
          </p:nvPr>
        </p:nvSpPr>
        <p:spPr>
          <a:xfrm>
            <a:off x="179512" y="548680"/>
            <a:ext cx="8785919" cy="3672408"/>
          </a:xfrm>
        </p:spPr>
        <p:txBody>
          <a:bodyPr rtlCol="0">
            <a:normAutofit lnSpcReduction="10000"/>
          </a:bodyPr>
          <a:lstStyle/>
          <a:p>
            <a:pPr marL="0" indent="0">
              <a:spcBef>
                <a:spcPts val="0"/>
              </a:spcBef>
              <a:buNone/>
            </a:pPr>
            <a:r>
              <a:rPr lang="pl-PL" sz="1700" dirty="0"/>
              <a:t>Kiedy wyświetla się tablicę, </a:t>
            </a:r>
            <a:r>
              <a:rPr lang="pl-PL" sz="1700" i="1" dirty="0" err="1"/>
              <a:t>NumPy</a:t>
            </a:r>
            <a:r>
              <a:rPr lang="pl-PL" sz="1700" dirty="0"/>
              <a:t> wyświetla ją w sposób podobny do list zagnieżdżonych. Tablice jednowymiarowe są wyświetlane  jako wiersze, dwuwymiarowe jako macierze, a trójwymiarowe jako listy macierzy. </a:t>
            </a:r>
          </a:p>
          <a:p>
            <a:pPr marL="0" indent="0">
              <a:buNone/>
            </a:pPr>
            <a:r>
              <a:rPr lang="pl-PL" sz="1700" i="1" dirty="0">
                <a:solidFill>
                  <a:srgbClr val="0000FF"/>
                </a:solidFill>
              </a:rPr>
              <a:t>a</a:t>
            </a:r>
            <a:r>
              <a:rPr lang="en-US" sz="1700" i="1" dirty="0">
                <a:solidFill>
                  <a:srgbClr val="0000FF"/>
                </a:solidFill>
              </a:rPr>
              <a:t> = </a:t>
            </a:r>
            <a:r>
              <a:rPr lang="en-US" sz="1700" i="1" dirty="0" err="1">
                <a:solidFill>
                  <a:srgbClr val="0000FF"/>
                </a:solidFill>
              </a:rPr>
              <a:t>numpy.array</a:t>
            </a:r>
            <a:r>
              <a:rPr lang="en-US" sz="1700" i="1" dirty="0">
                <a:solidFill>
                  <a:srgbClr val="0000FF"/>
                </a:solidFill>
              </a:rPr>
              <a:t>([1,2,3,4])</a:t>
            </a:r>
            <a:endParaRPr lang="pl-PL" sz="1700" i="1" dirty="0">
              <a:solidFill>
                <a:srgbClr val="0000FF"/>
              </a:solidFill>
            </a:endParaRPr>
          </a:p>
          <a:p>
            <a:pPr marL="0" indent="0">
              <a:buNone/>
            </a:pPr>
            <a:r>
              <a:rPr lang="pl-PL" sz="1700" i="1" dirty="0">
                <a:solidFill>
                  <a:srgbClr val="0000FF"/>
                </a:solidFill>
              </a:rPr>
              <a:t>b</a:t>
            </a:r>
            <a:r>
              <a:rPr lang="en-US" sz="1700" i="1" dirty="0">
                <a:solidFill>
                  <a:srgbClr val="0000FF"/>
                </a:solidFill>
              </a:rPr>
              <a:t> = </a:t>
            </a:r>
            <a:r>
              <a:rPr lang="pl-PL" sz="1700" i="1" dirty="0">
                <a:solidFill>
                  <a:srgbClr val="0000FF"/>
                </a:solidFill>
              </a:rPr>
              <a:t>numpy.array([[1,2], [3,4], [5,6]]) </a:t>
            </a:r>
          </a:p>
          <a:p>
            <a:pPr marL="0" indent="0">
              <a:buNone/>
            </a:pPr>
            <a:r>
              <a:rPr lang="en-US" sz="1700" i="1" dirty="0">
                <a:solidFill>
                  <a:srgbClr val="0000FF"/>
                </a:solidFill>
              </a:rPr>
              <a:t>c = </a:t>
            </a:r>
            <a:r>
              <a:rPr lang="en-US" sz="1700" i="1" dirty="0" err="1">
                <a:solidFill>
                  <a:srgbClr val="0000FF"/>
                </a:solidFill>
              </a:rPr>
              <a:t>numpy</a:t>
            </a:r>
            <a:r>
              <a:rPr lang="en-US" sz="1700" i="1" dirty="0">
                <a:solidFill>
                  <a:srgbClr val="0000FF"/>
                </a:solidFill>
              </a:rPr>
              <a:t>. array([[[2,17], [45, 78]], [[88, 92], [60, 76]],[[76,33],[20,18]]])</a:t>
            </a:r>
            <a:endParaRPr lang="pl-PL" sz="1700" i="1" dirty="0">
              <a:solidFill>
                <a:srgbClr val="0000FF"/>
              </a:solidFill>
            </a:endParaRPr>
          </a:p>
          <a:p>
            <a:pPr marL="0" indent="0">
              <a:buNone/>
            </a:pPr>
            <a:r>
              <a:rPr lang="pl-PL" sz="1700" dirty="0"/>
              <a:t>Por. wyniki instrukcji: </a:t>
            </a:r>
            <a:r>
              <a:rPr lang="pl-PL" sz="1700" i="1" dirty="0" err="1">
                <a:solidFill>
                  <a:srgbClr val="0000FF"/>
                </a:solidFill>
              </a:rPr>
              <a:t>print</a:t>
            </a:r>
            <a:r>
              <a:rPr lang="pl-PL" sz="1700" i="1" dirty="0">
                <a:solidFill>
                  <a:srgbClr val="0000FF"/>
                </a:solidFill>
              </a:rPr>
              <a:t>(a); </a:t>
            </a:r>
            <a:r>
              <a:rPr lang="pl-PL" sz="1700" i="1" dirty="0" err="1">
                <a:solidFill>
                  <a:srgbClr val="0000FF"/>
                </a:solidFill>
              </a:rPr>
              <a:t>print</a:t>
            </a:r>
            <a:r>
              <a:rPr lang="pl-PL" sz="1700" i="1" dirty="0">
                <a:solidFill>
                  <a:srgbClr val="0000FF"/>
                </a:solidFill>
              </a:rPr>
              <a:t>(b); </a:t>
            </a:r>
            <a:r>
              <a:rPr lang="pl-PL" sz="1700" i="1" dirty="0" err="1">
                <a:solidFill>
                  <a:srgbClr val="0000FF"/>
                </a:solidFill>
              </a:rPr>
              <a:t>print</a:t>
            </a:r>
            <a:r>
              <a:rPr lang="pl-PL" sz="1700" i="1" dirty="0">
                <a:solidFill>
                  <a:srgbClr val="0000FF"/>
                </a:solidFill>
              </a:rPr>
              <a:t>(c)</a:t>
            </a:r>
          </a:p>
          <a:p>
            <a:pPr marL="0" indent="0">
              <a:spcBef>
                <a:spcPts val="600"/>
              </a:spcBef>
              <a:spcAft>
                <a:spcPts val="300"/>
              </a:spcAft>
              <a:buNone/>
            </a:pPr>
            <a:r>
              <a:rPr lang="pl-PL" sz="1700" dirty="0"/>
              <a:t>Dostęp do elementów tablicy uzyskuje się poprzez podanie ich indeksów lub zakresów indeksów (wycinanie). Wykorzystując wycinanie i indeksowanie można wartościować elementy tablicy.</a:t>
            </a:r>
          </a:p>
          <a:p>
            <a:pPr marL="0" indent="0">
              <a:buNone/>
            </a:pPr>
            <a:r>
              <a:rPr lang="pl-PL" sz="1700" i="1" dirty="0">
                <a:solidFill>
                  <a:srgbClr val="0000FF"/>
                </a:solidFill>
              </a:rPr>
              <a:t>b[:,1]</a:t>
            </a:r>
          </a:p>
          <a:p>
            <a:pPr marL="0" indent="0">
              <a:buNone/>
            </a:pPr>
            <a:r>
              <a:rPr lang="pl-PL" sz="1700" i="1" dirty="0">
                <a:solidFill>
                  <a:srgbClr val="0000FF"/>
                </a:solidFill>
              </a:rPr>
              <a:t>b[0]</a:t>
            </a:r>
            <a:r>
              <a:rPr lang="pl-PL" sz="1700" i="1" dirty="0"/>
              <a:t>	 		</a:t>
            </a:r>
            <a:r>
              <a:rPr lang="pl-PL" sz="1700" dirty="0"/>
              <a:t> 	</a:t>
            </a:r>
          </a:p>
          <a:p>
            <a:pPr marL="0" indent="0">
              <a:buNone/>
            </a:pPr>
            <a:r>
              <a:rPr lang="pl-PL" sz="1700" i="1" dirty="0">
                <a:solidFill>
                  <a:srgbClr val="0000FF"/>
                </a:solidFill>
              </a:rPr>
              <a:t>b[2][1]</a:t>
            </a:r>
            <a:r>
              <a:rPr lang="pl-PL" sz="1700" i="1" dirty="0"/>
              <a:t>    </a:t>
            </a:r>
            <a:r>
              <a:rPr lang="pl-PL" sz="1700" dirty="0"/>
              <a:t>albo  </a:t>
            </a:r>
            <a:r>
              <a:rPr lang="pl-PL" sz="1700" i="1" dirty="0"/>
              <a:t> </a:t>
            </a:r>
            <a:r>
              <a:rPr lang="pl-PL" sz="1700" i="1" dirty="0">
                <a:solidFill>
                  <a:srgbClr val="0000FF"/>
                </a:solidFill>
              </a:rPr>
              <a:t>b[2,1]</a:t>
            </a:r>
            <a:r>
              <a:rPr lang="pl-PL" sz="1700" i="1" dirty="0"/>
              <a:t>	</a:t>
            </a:r>
            <a:r>
              <a:rPr lang="pl-PL" sz="1700" dirty="0"/>
              <a:t> 	</a:t>
            </a:r>
          </a:p>
          <a:p>
            <a:pPr marL="0" indent="0">
              <a:buNone/>
            </a:pPr>
            <a:endParaRPr lang="pl-PL" sz="1700" dirty="0"/>
          </a:p>
        </p:txBody>
      </p:sp>
      <p:pic>
        <p:nvPicPr>
          <p:cNvPr id="3" name="Picture 2">
            <a:extLst>
              <a:ext uri="{FF2B5EF4-FFF2-40B4-BE49-F238E27FC236}">
                <a16:creationId xmlns:a16="http://schemas.microsoft.com/office/drawing/2014/main" id="{52B2D6DD-9584-47BD-9F53-7C4A220CB4C6}"/>
              </a:ext>
            </a:extLst>
          </p:cNvPr>
          <p:cNvPicPr>
            <a:picLocks noChangeAspect="1"/>
          </p:cNvPicPr>
          <p:nvPr/>
        </p:nvPicPr>
        <p:blipFill>
          <a:blip r:embed="rId2"/>
          <a:stretch>
            <a:fillRect/>
          </a:stretch>
        </p:blipFill>
        <p:spPr>
          <a:xfrm>
            <a:off x="6804248" y="1196752"/>
            <a:ext cx="1656184" cy="878163"/>
          </a:xfrm>
          <a:prstGeom prst="rect">
            <a:avLst/>
          </a:prstGeom>
          <a:ln>
            <a:solidFill>
              <a:schemeClr val="accent2">
                <a:lumMod val="75000"/>
              </a:schemeClr>
            </a:solidFill>
          </a:ln>
        </p:spPr>
      </p:pic>
      <p:pic>
        <p:nvPicPr>
          <p:cNvPr id="5" name="Picture 4">
            <a:extLst>
              <a:ext uri="{FF2B5EF4-FFF2-40B4-BE49-F238E27FC236}">
                <a16:creationId xmlns:a16="http://schemas.microsoft.com/office/drawing/2014/main" id="{DBDC73F8-FDAA-4387-BA76-99B9FD300473}"/>
              </a:ext>
            </a:extLst>
          </p:cNvPr>
          <p:cNvPicPr>
            <a:picLocks noChangeAspect="1"/>
          </p:cNvPicPr>
          <p:nvPr/>
        </p:nvPicPr>
        <p:blipFill>
          <a:blip r:embed="rId3"/>
          <a:stretch>
            <a:fillRect/>
          </a:stretch>
        </p:blipFill>
        <p:spPr>
          <a:xfrm>
            <a:off x="3178571" y="3260686"/>
            <a:ext cx="1651498" cy="273981"/>
          </a:xfrm>
          <a:prstGeom prst="rect">
            <a:avLst/>
          </a:prstGeom>
        </p:spPr>
      </p:pic>
      <p:pic>
        <p:nvPicPr>
          <p:cNvPr id="7" name="Picture 6">
            <a:extLst>
              <a:ext uri="{FF2B5EF4-FFF2-40B4-BE49-F238E27FC236}">
                <a16:creationId xmlns:a16="http://schemas.microsoft.com/office/drawing/2014/main" id="{CE83764E-5E98-48A8-9779-073F807E64C3}"/>
              </a:ext>
            </a:extLst>
          </p:cNvPr>
          <p:cNvPicPr>
            <a:picLocks noChangeAspect="1"/>
          </p:cNvPicPr>
          <p:nvPr/>
        </p:nvPicPr>
        <p:blipFill>
          <a:blip r:embed="rId4"/>
          <a:stretch>
            <a:fillRect/>
          </a:stretch>
        </p:blipFill>
        <p:spPr>
          <a:xfrm>
            <a:off x="4965638" y="3053519"/>
            <a:ext cx="1123950" cy="847725"/>
          </a:xfrm>
          <a:prstGeom prst="rect">
            <a:avLst/>
          </a:prstGeom>
        </p:spPr>
      </p:pic>
      <p:cxnSp>
        <p:nvCxnSpPr>
          <p:cNvPr id="9" name="Straight Arrow Connector 8">
            <a:extLst>
              <a:ext uri="{FF2B5EF4-FFF2-40B4-BE49-F238E27FC236}">
                <a16:creationId xmlns:a16="http://schemas.microsoft.com/office/drawing/2014/main" id="{BC828825-D916-49C2-8AAE-8816C3CA8552}"/>
              </a:ext>
            </a:extLst>
          </p:cNvPr>
          <p:cNvCxnSpPr>
            <a:cxnSpLocks/>
          </p:cNvCxnSpPr>
          <p:nvPr/>
        </p:nvCxnSpPr>
        <p:spPr>
          <a:xfrm>
            <a:off x="1158684" y="3140968"/>
            <a:ext cx="3806954" cy="0"/>
          </a:xfrm>
          <a:prstGeom prst="straightConnector1">
            <a:avLst/>
          </a:prstGeom>
          <a:ln w="2222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1AEF804-FAFD-4171-8AC9-B801A52CD7B6}"/>
              </a:ext>
            </a:extLst>
          </p:cNvPr>
          <p:cNvCxnSpPr>
            <a:cxnSpLocks/>
          </p:cNvCxnSpPr>
          <p:nvPr/>
        </p:nvCxnSpPr>
        <p:spPr>
          <a:xfrm>
            <a:off x="3779912" y="1781200"/>
            <a:ext cx="2845636" cy="0"/>
          </a:xfrm>
          <a:prstGeom prst="straightConnector1">
            <a:avLst/>
          </a:prstGeom>
          <a:ln w="2222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4E94C8D6-9087-435A-BFFE-8EB0F7E42AD1}"/>
              </a:ext>
            </a:extLst>
          </p:cNvPr>
          <p:cNvPicPr>
            <a:picLocks noChangeAspect="1"/>
          </p:cNvPicPr>
          <p:nvPr/>
        </p:nvPicPr>
        <p:blipFill>
          <a:blip r:embed="rId5"/>
          <a:stretch>
            <a:fillRect/>
          </a:stretch>
        </p:blipFill>
        <p:spPr>
          <a:xfrm>
            <a:off x="3366145" y="3570299"/>
            <a:ext cx="971550" cy="295275"/>
          </a:xfrm>
          <a:prstGeom prst="rect">
            <a:avLst/>
          </a:prstGeom>
        </p:spPr>
      </p:pic>
      <p:cxnSp>
        <p:nvCxnSpPr>
          <p:cNvPr id="19" name="Straight Arrow Connector 18">
            <a:extLst>
              <a:ext uri="{FF2B5EF4-FFF2-40B4-BE49-F238E27FC236}">
                <a16:creationId xmlns:a16="http://schemas.microsoft.com/office/drawing/2014/main" id="{9D56C74F-2C92-4C51-B6B1-520DD106D10F}"/>
              </a:ext>
            </a:extLst>
          </p:cNvPr>
          <p:cNvCxnSpPr>
            <a:cxnSpLocks/>
          </p:cNvCxnSpPr>
          <p:nvPr/>
        </p:nvCxnSpPr>
        <p:spPr>
          <a:xfrm>
            <a:off x="1158684" y="3397676"/>
            <a:ext cx="1903477" cy="0"/>
          </a:xfrm>
          <a:prstGeom prst="straightConnector1">
            <a:avLst/>
          </a:prstGeom>
          <a:ln w="2222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33AE4A1-114B-428D-97CE-6A91999D54D1}"/>
              </a:ext>
            </a:extLst>
          </p:cNvPr>
          <p:cNvCxnSpPr>
            <a:cxnSpLocks/>
          </p:cNvCxnSpPr>
          <p:nvPr/>
        </p:nvCxnSpPr>
        <p:spPr>
          <a:xfrm>
            <a:off x="2339752" y="3717936"/>
            <a:ext cx="936104" cy="0"/>
          </a:xfrm>
          <a:prstGeom prst="straightConnector1">
            <a:avLst/>
          </a:prstGeom>
          <a:ln w="2222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Table 22">
            <a:extLst>
              <a:ext uri="{FF2B5EF4-FFF2-40B4-BE49-F238E27FC236}">
                <a16:creationId xmlns:a16="http://schemas.microsoft.com/office/drawing/2014/main" id="{7DD00C55-F445-46D1-AE07-CF78EA3522AF}"/>
              </a:ext>
            </a:extLst>
          </p:cNvPr>
          <p:cNvGraphicFramePr>
            <a:graphicFrameLocks noGrp="1"/>
          </p:cNvGraphicFramePr>
          <p:nvPr>
            <p:extLst>
              <p:ext uri="{D42A27DB-BD31-4B8C-83A1-F6EECF244321}">
                <p14:modId xmlns:p14="http://schemas.microsoft.com/office/powerpoint/2010/main" val="284246889"/>
              </p:ext>
            </p:extLst>
          </p:nvPr>
        </p:nvGraphicFramePr>
        <p:xfrm>
          <a:off x="318144" y="4120443"/>
          <a:ext cx="8719981" cy="2272362"/>
        </p:xfrm>
        <a:graphic>
          <a:graphicData uri="http://schemas.openxmlformats.org/drawingml/2006/table">
            <a:tbl>
              <a:tblPr firstRow="1" bandRow="1">
                <a:tableStyleId>{5940675A-B579-460E-94D1-54222C63F5DA}</a:tableStyleId>
              </a:tblPr>
              <a:tblGrid>
                <a:gridCol w="2309640">
                  <a:extLst>
                    <a:ext uri="{9D8B030D-6E8A-4147-A177-3AD203B41FA5}">
                      <a16:colId xmlns:a16="http://schemas.microsoft.com/office/drawing/2014/main" val="3456050733"/>
                    </a:ext>
                  </a:extLst>
                </a:gridCol>
                <a:gridCol w="3528227">
                  <a:extLst>
                    <a:ext uri="{9D8B030D-6E8A-4147-A177-3AD203B41FA5}">
                      <a16:colId xmlns:a16="http://schemas.microsoft.com/office/drawing/2014/main" val="4079817264"/>
                    </a:ext>
                  </a:extLst>
                </a:gridCol>
                <a:gridCol w="2882114">
                  <a:extLst>
                    <a:ext uri="{9D8B030D-6E8A-4147-A177-3AD203B41FA5}">
                      <a16:colId xmlns:a16="http://schemas.microsoft.com/office/drawing/2014/main" val="310581003"/>
                    </a:ext>
                  </a:extLst>
                </a:gridCol>
              </a:tblGrid>
              <a:tr h="316669">
                <a:tc>
                  <a:txBody>
                    <a:bodyPr/>
                    <a:lstStyle/>
                    <a:p>
                      <a:r>
                        <a:rPr lang="pl-PL" sz="1500" i="0" dirty="0">
                          <a:solidFill>
                            <a:srgbClr val="0000FF"/>
                          </a:solidFill>
                          <a:latin typeface="Calibri" panose="020F0502020204030204" pitchFamily="34" charset="0"/>
                          <a:cs typeface="Calibri" panose="020F0502020204030204" pitchFamily="34" charset="0"/>
                        </a:rPr>
                        <a:t>b[1,1] = 50</a:t>
                      </a:r>
                      <a:endParaRPr lang="pl-PL" sz="1500" i="0" dirty="0">
                        <a:latin typeface="Calibri" panose="020F0502020204030204" pitchFamily="34" charset="0"/>
                        <a:cs typeface="Calibri" panose="020F0502020204030204" pitchFamily="34" charset="0"/>
                      </a:endParaRP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b[2] = -100</a:t>
                      </a:r>
                      <a:endParaRPr lang="pl-PL" sz="1500" i="0" dirty="0">
                        <a:latin typeface="Calibri" panose="020F0502020204030204" pitchFamily="34" charset="0"/>
                        <a:cs typeface="Calibri" panose="020F0502020204030204" pitchFamily="34" charset="0"/>
                      </a:endParaRP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b[1:3, 0:2] = b [0:1, 0:2]</a:t>
                      </a:r>
                      <a:endParaRPr lang="pl-PL" sz="1500"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4845314"/>
                  </a:ext>
                </a:extLst>
              </a:tr>
              <a:tr h="5726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i="0" dirty="0">
                          <a:solidFill>
                            <a:srgbClr val="0000FF"/>
                          </a:solidFill>
                          <a:latin typeface="Calibri" panose="020F0502020204030204" pitchFamily="34" charset="0"/>
                          <a:cs typeface="Calibri" panose="020F0502020204030204" pitchFamily="34" charset="0"/>
                        </a:rPr>
                        <a:t>wartościowanie elementu</a:t>
                      </a:r>
                    </a:p>
                    <a:p>
                      <a:endParaRPr lang="pl-PL" sz="1500" i="0" dirty="0">
                        <a:latin typeface="Calibri" panose="020F0502020204030204" pitchFamily="34" charset="0"/>
                        <a:cs typeface="Calibri" panose="020F0502020204030204" pitchFamily="34" charset="0"/>
                      </a:endParaRP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wartościowanie wiersza (drugiego) takimi samym</a:t>
                      </a:r>
                      <a:endParaRPr lang="pl-PL" sz="1500" i="0" dirty="0">
                        <a:latin typeface="Calibri" panose="020F0502020204030204" pitchFamily="34" charset="0"/>
                        <a:cs typeface="Calibri" panose="020F0502020204030204" pitchFamily="34" charset="0"/>
                      </a:endParaRPr>
                    </a:p>
                  </a:txBody>
                  <a:tcPr/>
                </a:tc>
                <a:tc>
                  <a:txBody>
                    <a:bodyPr/>
                    <a:lstStyle/>
                    <a:p>
                      <a:r>
                        <a:rPr lang="pl-PL" sz="1500" i="0" dirty="0">
                          <a:solidFill>
                            <a:srgbClr val="0000FF"/>
                          </a:solidFill>
                          <a:latin typeface="Calibri" panose="020F0502020204030204" pitchFamily="34" charset="0"/>
                          <a:cs typeface="Calibri" panose="020F0502020204030204" pitchFamily="34" charset="0"/>
                        </a:rPr>
                        <a:t>wartościowanie wycinka tablicy</a:t>
                      </a:r>
                      <a:endParaRPr lang="pl-PL" sz="1500"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0918130"/>
                  </a:ext>
                </a:extLst>
              </a:tr>
              <a:tr h="1379629">
                <a:tc>
                  <a:txBody>
                    <a:bodyPr/>
                    <a:lstStyle/>
                    <a:p>
                      <a:endParaRPr lang="pl-PL" sz="1500" i="0" dirty="0">
                        <a:latin typeface="Calibri" panose="020F0502020204030204" pitchFamily="34" charset="0"/>
                        <a:cs typeface="Calibri" panose="020F0502020204030204" pitchFamily="34" charset="0"/>
                      </a:endParaRPr>
                    </a:p>
                  </a:txBody>
                  <a:tcPr/>
                </a:tc>
                <a:tc>
                  <a:txBody>
                    <a:bodyPr/>
                    <a:lstStyle/>
                    <a:p>
                      <a:endParaRPr lang="pl-PL" sz="1500" i="0" dirty="0">
                        <a:latin typeface="Calibri" panose="020F0502020204030204" pitchFamily="34" charset="0"/>
                        <a:cs typeface="Calibri" panose="020F0502020204030204" pitchFamily="34" charset="0"/>
                      </a:endParaRPr>
                    </a:p>
                  </a:txBody>
                  <a:tcPr/>
                </a:tc>
                <a:tc>
                  <a:txBody>
                    <a:bodyPr/>
                    <a:lstStyle/>
                    <a:p>
                      <a:endParaRPr lang="pl-PL" sz="1500" i="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68798128"/>
                  </a:ext>
                </a:extLst>
              </a:tr>
            </a:tbl>
          </a:graphicData>
        </a:graphic>
      </p:graphicFrame>
      <p:pic>
        <p:nvPicPr>
          <p:cNvPr id="25" name="Picture 24">
            <a:extLst>
              <a:ext uri="{FF2B5EF4-FFF2-40B4-BE49-F238E27FC236}">
                <a16:creationId xmlns:a16="http://schemas.microsoft.com/office/drawing/2014/main" id="{D3168EE7-C281-4E66-8419-B9429354E2CF}"/>
              </a:ext>
            </a:extLst>
          </p:cNvPr>
          <p:cNvPicPr>
            <a:picLocks noChangeAspect="1"/>
          </p:cNvPicPr>
          <p:nvPr/>
        </p:nvPicPr>
        <p:blipFill>
          <a:blip r:embed="rId6"/>
          <a:stretch>
            <a:fillRect/>
          </a:stretch>
        </p:blipFill>
        <p:spPr>
          <a:xfrm>
            <a:off x="396826" y="5142211"/>
            <a:ext cx="2105025" cy="1114425"/>
          </a:xfrm>
          <a:prstGeom prst="rect">
            <a:avLst/>
          </a:prstGeom>
        </p:spPr>
      </p:pic>
      <p:pic>
        <p:nvPicPr>
          <p:cNvPr id="27" name="Picture 26">
            <a:extLst>
              <a:ext uri="{FF2B5EF4-FFF2-40B4-BE49-F238E27FC236}">
                <a16:creationId xmlns:a16="http://schemas.microsoft.com/office/drawing/2014/main" id="{4224C0A0-4911-4E44-B00D-D9F5FE157470}"/>
              </a:ext>
            </a:extLst>
          </p:cNvPr>
          <p:cNvPicPr>
            <a:picLocks noChangeAspect="1"/>
          </p:cNvPicPr>
          <p:nvPr/>
        </p:nvPicPr>
        <p:blipFill>
          <a:blip r:embed="rId7"/>
          <a:stretch>
            <a:fillRect/>
          </a:stretch>
        </p:blipFill>
        <p:spPr>
          <a:xfrm>
            <a:off x="2900445" y="5141937"/>
            <a:ext cx="2085975" cy="1095375"/>
          </a:xfrm>
          <a:prstGeom prst="rect">
            <a:avLst/>
          </a:prstGeom>
        </p:spPr>
      </p:pic>
      <p:pic>
        <p:nvPicPr>
          <p:cNvPr id="29" name="Picture 28">
            <a:extLst>
              <a:ext uri="{FF2B5EF4-FFF2-40B4-BE49-F238E27FC236}">
                <a16:creationId xmlns:a16="http://schemas.microsoft.com/office/drawing/2014/main" id="{511B54C6-7172-4B1F-9914-4625720A3F90}"/>
              </a:ext>
            </a:extLst>
          </p:cNvPr>
          <p:cNvPicPr>
            <a:picLocks noChangeAspect="1"/>
          </p:cNvPicPr>
          <p:nvPr/>
        </p:nvPicPr>
        <p:blipFill>
          <a:blip r:embed="rId8"/>
          <a:stretch>
            <a:fillRect/>
          </a:stretch>
        </p:blipFill>
        <p:spPr>
          <a:xfrm>
            <a:off x="6342934" y="5155967"/>
            <a:ext cx="2095500" cy="1123950"/>
          </a:xfrm>
          <a:prstGeom prst="rect">
            <a:avLst/>
          </a:prstGeom>
        </p:spPr>
      </p:pic>
    </p:spTree>
    <p:extLst>
      <p:ext uri="{BB962C8B-B14F-4D97-AF65-F5344CB8AC3E}">
        <p14:creationId xmlns:p14="http://schemas.microsoft.com/office/powerpoint/2010/main" val="3013058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title"/>
          </p:nvPr>
        </p:nvSpPr>
        <p:spPr>
          <a:xfrm>
            <a:off x="685800" y="44624"/>
            <a:ext cx="7772400" cy="533400"/>
          </a:xfrm>
        </p:spPr>
        <p:txBody>
          <a:bodyPr rtlCol="0">
            <a:noAutofit/>
          </a:bodyPr>
          <a:lstStyle/>
          <a:p>
            <a:pPr fontAlgn="auto">
              <a:spcAft>
                <a:spcPts val="0"/>
              </a:spcAft>
              <a:defRPr/>
            </a:pPr>
            <a:r>
              <a:rPr lang="pl-PL" sz="3600" b="1" dirty="0">
                <a:solidFill>
                  <a:srgbClr val="CC0000"/>
                </a:solidFill>
                <a:latin typeface="+mn-lt"/>
              </a:rPr>
              <a:t>Obliczenia na tablicach</a:t>
            </a:r>
          </a:p>
        </p:txBody>
      </p:sp>
      <p:sp>
        <p:nvSpPr>
          <p:cNvPr id="5123" name="Rectangle 2"/>
          <p:cNvSpPr>
            <a:spLocks noGrp="1" noChangeArrowheads="1"/>
          </p:cNvSpPr>
          <p:nvPr>
            <p:ph idx="1"/>
          </p:nvPr>
        </p:nvSpPr>
        <p:spPr>
          <a:xfrm>
            <a:off x="250824" y="620688"/>
            <a:ext cx="8713663" cy="5904656"/>
          </a:xfrm>
        </p:spPr>
        <p:txBody>
          <a:bodyPr rtlCol="0">
            <a:noAutofit/>
          </a:bodyPr>
          <a:lstStyle/>
          <a:p>
            <a:pPr marL="0" indent="0">
              <a:buNone/>
            </a:pPr>
            <a:r>
              <a:rPr lang="pl-PL" sz="1600" dirty="0">
                <a:hlinkClick r:id="rId2"/>
              </a:rPr>
              <a:t>https://numpy.org/doc/stable/reference/index.html</a:t>
            </a:r>
            <a:r>
              <a:rPr lang="pl-PL" sz="1600" dirty="0"/>
              <a:t>. M.in.: </a:t>
            </a:r>
          </a:p>
          <a:p>
            <a:pPr marL="228600" indent="-228600"/>
            <a:r>
              <a:rPr lang="pl-PL" sz="1700" b="1" dirty="0">
                <a:solidFill>
                  <a:srgbClr val="C00000"/>
                </a:solidFill>
              </a:rPr>
              <a:t>Universal </a:t>
            </a:r>
            <a:r>
              <a:rPr lang="pl-PL" sz="1700" b="1" dirty="0" err="1">
                <a:solidFill>
                  <a:srgbClr val="C00000"/>
                </a:solidFill>
              </a:rPr>
              <a:t>functions</a:t>
            </a:r>
            <a:r>
              <a:rPr lang="pl-PL" sz="1700" dirty="0"/>
              <a:t>; działają na kolejnych elementach tablicy zwracając wynik typu </a:t>
            </a:r>
            <a:r>
              <a:rPr lang="pl-PL" sz="1700" i="1" dirty="0" err="1"/>
              <a:t>ndarray</a:t>
            </a:r>
            <a:r>
              <a:rPr lang="pl-PL" sz="1700" dirty="0"/>
              <a:t>:</a:t>
            </a:r>
          </a:p>
          <a:p>
            <a:pPr lvl="1"/>
            <a:r>
              <a:rPr lang="pl-PL" sz="1600" dirty="0"/>
              <a:t>operacje matematyczne,</a:t>
            </a:r>
          </a:p>
          <a:p>
            <a:pPr lvl="1"/>
            <a:r>
              <a:rPr lang="pl-PL" sz="1600" dirty="0"/>
              <a:t>funkcje trygonometryczne,</a:t>
            </a:r>
          </a:p>
          <a:p>
            <a:pPr lvl="1"/>
            <a:r>
              <a:rPr lang="pl-PL" sz="1600" dirty="0"/>
              <a:t>funkcje bitowe,</a:t>
            </a:r>
          </a:p>
          <a:p>
            <a:pPr lvl="1"/>
            <a:r>
              <a:rPr lang="pl-PL" sz="1600" dirty="0"/>
              <a:t>obsługa operacji porównania (relacyjnych) oraz logicznych,</a:t>
            </a:r>
          </a:p>
          <a:p>
            <a:pPr lvl="1"/>
            <a:r>
              <a:rPr lang="pl-PL" sz="1600" dirty="0"/>
              <a:t>grupa funkcje różnorodnych (</a:t>
            </a:r>
            <a:r>
              <a:rPr lang="pl-PL" sz="1600" i="1" dirty="0" err="1"/>
              <a:t>floating</a:t>
            </a:r>
            <a:r>
              <a:rPr lang="pl-PL" sz="1600" i="1" dirty="0"/>
              <a:t> </a:t>
            </a:r>
            <a:r>
              <a:rPr lang="pl-PL" sz="1600" i="1" dirty="0" err="1"/>
              <a:t>functions</a:t>
            </a:r>
            <a:r>
              <a:rPr lang="pl-PL" sz="1600" dirty="0"/>
              <a:t>)</a:t>
            </a:r>
          </a:p>
          <a:p>
            <a:pPr marL="228600" indent="0">
              <a:buNone/>
            </a:pPr>
            <a:r>
              <a:rPr lang="pl-PL" sz="1700" dirty="0"/>
              <a:t>Funkcja uniwersalna</a:t>
            </a:r>
            <a:r>
              <a:rPr lang="pl-PL" sz="1700" i="1" dirty="0"/>
              <a:t> </a:t>
            </a:r>
            <a:r>
              <a:rPr lang="pl-PL" sz="1700" dirty="0"/>
              <a:t>jest „</a:t>
            </a:r>
            <a:r>
              <a:rPr lang="pl-PL" sz="1700" dirty="0" err="1"/>
              <a:t>zwektoryzowanym</a:t>
            </a:r>
            <a:r>
              <a:rPr lang="pl-PL" sz="1700" dirty="0"/>
              <a:t>” opakowaniem dla funkcji, która pobiera stałą liczbę określonych danych wejściowych i generuje stałą liczbę określonych danych wyjściowych.</a:t>
            </a:r>
          </a:p>
          <a:p>
            <a:pPr marL="228600" indent="-228600"/>
            <a:r>
              <a:rPr lang="pl-PL" sz="1700" b="1" dirty="0" err="1">
                <a:solidFill>
                  <a:srgbClr val="C00000"/>
                </a:solidFill>
              </a:rPr>
              <a:t>Routines</a:t>
            </a:r>
            <a:r>
              <a:rPr lang="pl-PL" sz="1700" dirty="0"/>
              <a:t> to funkcje blokowe działające na całej tablicy</a:t>
            </a:r>
          </a:p>
          <a:p>
            <a:pPr lvl="1"/>
            <a:r>
              <a:rPr lang="pl-PL" sz="1600" dirty="0"/>
              <a:t>funkcje matematyczne (</a:t>
            </a:r>
            <a:r>
              <a:rPr lang="pl-PL" sz="1600" i="1" dirty="0" err="1">
                <a:hlinkClick r:id="rId3"/>
              </a:rPr>
              <a:t>Mathematical</a:t>
            </a:r>
            <a:r>
              <a:rPr lang="pl-PL" sz="1600" i="1" dirty="0">
                <a:hlinkClick r:id="rId3"/>
              </a:rPr>
              <a:t> </a:t>
            </a:r>
            <a:r>
              <a:rPr lang="pl-PL" sz="1600" i="1" dirty="0" err="1">
                <a:hlinkClick r:id="rId3"/>
              </a:rPr>
              <a:t>functions</a:t>
            </a:r>
            <a:r>
              <a:rPr lang="pl-PL" sz="1600" i="1" dirty="0">
                <a:hlinkClick r:id="rId3"/>
              </a:rPr>
              <a:t> </a:t>
            </a:r>
            <a:r>
              <a:rPr lang="pl-PL" sz="1600" i="1" dirty="0" err="1">
                <a:hlinkClick r:id="rId3"/>
              </a:rPr>
              <a:t>with</a:t>
            </a:r>
            <a:r>
              <a:rPr lang="pl-PL" sz="1600" i="1" dirty="0">
                <a:hlinkClick r:id="rId3"/>
              </a:rPr>
              <a:t> automatic </a:t>
            </a:r>
            <a:r>
              <a:rPr lang="pl-PL" sz="1600" i="1" dirty="0" err="1">
                <a:hlinkClick r:id="rId3"/>
              </a:rPr>
              <a:t>domain</a:t>
            </a:r>
            <a:r>
              <a:rPr lang="pl-PL" sz="1600" dirty="0"/>
              <a:t>)</a:t>
            </a:r>
          </a:p>
          <a:p>
            <a:pPr lvl="1"/>
            <a:r>
              <a:rPr lang="pl-PL" sz="1600" dirty="0"/>
              <a:t>dyskretne transformaty Fouriera (</a:t>
            </a:r>
            <a:r>
              <a:rPr lang="pl-PL" sz="1600" i="1" dirty="0" err="1">
                <a:hlinkClick r:id="rId4"/>
              </a:rPr>
              <a:t>Discrete</a:t>
            </a:r>
            <a:r>
              <a:rPr lang="pl-PL" sz="1600" i="1" dirty="0">
                <a:hlinkClick r:id="rId4"/>
              </a:rPr>
              <a:t> Fourier </a:t>
            </a:r>
            <a:r>
              <a:rPr lang="pl-PL" sz="1600" i="1" dirty="0" err="1">
                <a:hlinkClick r:id="rId4"/>
              </a:rPr>
              <a:t>Transform</a:t>
            </a:r>
            <a:r>
              <a:rPr lang="pl-PL" sz="1600" dirty="0"/>
              <a:t>)</a:t>
            </a:r>
          </a:p>
          <a:p>
            <a:pPr lvl="1"/>
            <a:r>
              <a:rPr lang="pl-PL" sz="1600" u="sng" dirty="0"/>
              <a:t>algebra liniowa </a:t>
            </a:r>
            <a:r>
              <a:rPr lang="pl-PL" sz="1600" dirty="0"/>
              <a:t>(</a:t>
            </a:r>
            <a:r>
              <a:rPr lang="pl-PL" sz="1600" i="1" dirty="0" err="1">
                <a:hlinkClick r:id="rId5"/>
              </a:rPr>
              <a:t>Linear</a:t>
            </a:r>
            <a:r>
              <a:rPr lang="pl-PL" sz="1600" i="1" dirty="0">
                <a:hlinkClick r:id="rId5"/>
              </a:rPr>
              <a:t> </a:t>
            </a:r>
            <a:r>
              <a:rPr lang="pl-PL" sz="1600" i="1" u="sng" dirty="0">
                <a:hlinkClick r:id="rId5"/>
              </a:rPr>
              <a:t>algebra</a:t>
            </a:r>
            <a:r>
              <a:rPr lang="pl-PL" sz="1600" dirty="0"/>
              <a:t>)</a:t>
            </a:r>
          </a:p>
          <a:p>
            <a:pPr lvl="1"/>
            <a:r>
              <a:rPr lang="pl-PL" sz="1600" dirty="0"/>
              <a:t>funkcje wielomianowe (</a:t>
            </a:r>
            <a:r>
              <a:rPr lang="pl-PL" sz="1600" i="1" dirty="0" err="1">
                <a:hlinkClick r:id="rId6"/>
              </a:rPr>
              <a:t>Polynomials</a:t>
            </a:r>
            <a:r>
              <a:rPr lang="pl-PL" sz="1600" dirty="0"/>
              <a:t>)</a:t>
            </a:r>
          </a:p>
          <a:p>
            <a:pPr lvl="1"/>
            <a:r>
              <a:rPr lang="pl-PL" sz="1600" dirty="0"/>
              <a:t>generatory liczb pseudolosowych (</a:t>
            </a:r>
            <a:r>
              <a:rPr lang="pl-PL" sz="1600" i="1" dirty="0">
                <a:hlinkClick r:id="rId7"/>
              </a:rPr>
              <a:t>Random </a:t>
            </a:r>
            <a:r>
              <a:rPr lang="pl-PL" sz="1600" i="1" dirty="0" err="1">
                <a:hlinkClick r:id="rId7"/>
              </a:rPr>
              <a:t>sampling</a:t>
            </a:r>
            <a:r>
              <a:rPr lang="pl-PL" sz="1600" dirty="0"/>
              <a:t>); wg zadanego rozkładu</a:t>
            </a:r>
          </a:p>
          <a:p>
            <a:pPr lvl="1"/>
            <a:r>
              <a:rPr lang="pl-PL" sz="1600" dirty="0"/>
              <a:t>sortowanie, wyszukiwanie, liczenie (</a:t>
            </a:r>
            <a:r>
              <a:rPr lang="pl-PL" sz="1600" i="1" dirty="0" err="1">
                <a:hlinkClick r:id="rId8"/>
              </a:rPr>
              <a:t>Sorting</a:t>
            </a:r>
            <a:r>
              <a:rPr lang="pl-PL" sz="1600" i="1" dirty="0">
                <a:hlinkClick r:id="rId8"/>
              </a:rPr>
              <a:t>, </a:t>
            </a:r>
            <a:r>
              <a:rPr lang="pl-PL" sz="1600" i="1" dirty="0" err="1">
                <a:hlinkClick r:id="rId8"/>
              </a:rPr>
              <a:t>searching</a:t>
            </a:r>
            <a:r>
              <a:rPr lang="pl-PL" sz="1600" i="1" dirty="0">
                <a:hlinkClick r:id="rId8"/>
              </a:rPr>
              <a:t>, and </a:t>
            </a:r>
            <a:r>
              <a:rPr lang="pl-PL" sz="1600" i="1" dirty="0" err="1">
                <a:hlinkClick r:id="rId8"/>
              </a:rPr>
              <a:t>counting</a:t>
            </a:r>
            <a:r>
              <a:rPr lang="pl-PL" sz="1600" dirty="0"/>
              <a:t>)</a:t>
            </a:r>
          </a:p>
          <a:p>
            <a:pPr lvl="1"/>
            <a:r>
              <a:rPr lang="pl-PL" sz="1600" dirty="0"/>
              <a:t>wyznaczanie statystyk, korelacji i szeregów rozdzielczych (w dokumentacji jest podane, że to histogramy, więc ta informacją jest myląca ponieważ histogram jest wykresem) wg wskazanych osi tablicy (</a:t>
            </a:r>
            <a:r>
              <a:rPr lang="pl-PL" sz="1600" i="1" dirty="0" err="1">
                <a:hlinkClick r:id="rId6"/>
              </a:rPr>
              <a:t>Statistics</a:t>
            </a:r>
            <a:r>
              <a:rPr lang="pl-PL" sz="1600" dirty="0"/>
              <a:t>).</a:t>
            </a:r>
          </a:p>
          <a:p>
            <a:pPr marL="228600" indent="-228600"/>
            <a:endParaRPr lang="pl-PL" sz="1800" dirty="0"/>
          </a:p>
          <a:p>
            <a:pPr marL="0" indent="0">
              <a:buNone/>
            </a:pPr>
            <a:endParaRPr lang="pl-PL" sz="1800" dirty="0"/>
          </a:p>
          <a:p>
            <a:pPr marL="0" indent="0">
              <a:buNone/>
            </a:pPr>
            <a:endParaRPr lang="pl-PL" sz="1800" b="1" dirty="0">
              <a:solidFill>
                <a:srgbClr val="C00000"/>
              </a:solidFill>
            </a:endParaRPr>
          </a:p>
          <a:p>
            <a:pPr fontAlgn="auto">
              <a:spcAft>
                <a:spcPts val="0"/>
              </a:spcAft>
              <a:buNone/>
              <a:defRPr/>
            </a:pPr>
            <a:endParaRPr lang="pl-PL" sz="1800" dirty="0">
              <a:solidFill>
                <a:srgbClr val="000000"/>
              </a:solidFill>
            </a:endParaRPr>
          </a:p>
          <a:p>
            <a:pPr fontAlgn="auto">
              <a:spcAft>
                <a:spcPts val="0"/>
              </a:spcAft>
              <a:buNone/>
              <a:defRPr/>
            </a:pPr>
            <a:endParaRPr lang="pl-PL" sz="1800" dirty="0">
              <a:solidFill>
                <a:srgbClr val="000000"/>
              </a:solidFill>
            </a:endParaRPr>
          </a:p>
          <a:p>
            <a:pPr fontAlgn="auto">
              <a:spcAft>
                <a:spcPts val="0"/>
              </a:spcAft>
              <a:buNone/>
              <a:defRPr/>
            </a:pPr>
            <a:endParaRPr lang="pl-PL" sz="1800"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684213" y="0"/>
            <a:ext cx="7772400" cy="533400"/>
          </a:xfrm>
        </p:spPr>
        <p:txBody>
          <a:bodyPr rtlCol="0">
            <a:noAutofit/>
          </a:bodyPr>
          <a:lstStyle/>
          <a:p>
            <a:pPr fontAlgn="auto">
              <a:spcAft>
                <a:spcPts val="0"/>
              </a:spcAft>
              <a:defRPr/>
            </a:pPr>
            <a:r>
              <a:rPr lang="pl-PL" sz="3600" b="1" dirty="0">
                <a:solidFill>
                  <a:srgbClr val="CC0000"/>
                </a:solidFill>
                <a:latin typeface="+mn-lt"/>
              </a:rPr>
              <a:t>Algebra liniowa w </a:t>
            </a:r>
            <a:r>
              <a:rPr lang="pl-PL" sz="3600" b="1" dirty="0" err="1">
                <a:solidFill>
                  <a:srgbClr val="CC0000"/>
                </a:solidFill>
                <a:latin typeface="+mn-lt"/>
              </a:rPr>
              <a:t>NumPy</a:t>
            </a:r>
            <a:endParaRPr lang="pl-PL" sz="3600" b="1" dirty="0">
              <a:solidFill>
                <a:srgbClr val="CC0000"/>
              </a:solidFill>
              <a:latin typeface="+mn-lt"/>
            </a:endParaRPr>
          </a:p>
        </p:txBody>
      </p:sp>
      <p:sp>
        <p:nvSpPr>
          <p:cNvPr id="2" name="Rectangle 2"/>
          <p:cNvSpPr>
            <a:spLocks noGrp="1" noChangeArrowheads="1"/>
          </p:cNvSpPr>
          <p:nvPr>
            <p:ph idx="1"/>
          </p:nvPr>
        </p:nvSpPr>
        <p:spPr>
          <a:xfrm>
            <a:off x="179512" y="620713"/>
            <a:ext cx="8792592" cy="5760615"/>
          </a:xfrm>
        </p:spPr>
        <p:txBody>
          <a:bodyPr/>
          <a:lstStyle/>
          <a:p>
            <a:pPr marL="0" indent="0">
              <a:buNone/>
            </a:pPr>
            <a:r>
              <a:rPr lang="pl-PL" sz="1700" dirty="0"/>
              <a:t>Pakiet </a:t>
            </a:r>
            <a:r>
              <a:rPr lang="pl-PL" sz="1700" i="1" dirty="0" err="1"/>
              <a:t>NumPy</a:t>
            </a:r>
            <a:r>
              <a:rPr lang="pl-PL" sz="1700" dirty="0"/>
              <a:t> zawiera klasę </a:t>
            </a:r>
            <a:r>
              <a:rPr lang="pl-PL" sz="1700" b="1" i="1" dirty="0" err="1">
                <a:solidFill>
                  <a:srgbClr val="C00000"/>
                </a:solidFill>
              </a:rPr>
              <a:t>linalg</a:t>
            </a:r>
            <a:r>
              <a:rPr lang="pl-PL" sz="1700" dirty="0"/>
              <a:t>, który zapewnia wszystkie funkcje wymagane do algebry liniowej. Niektóre z wybranych funkcji biblioteki  </a:t>
            </a:r>
            <a:r>
              <a:rPr lang="pl-PL" sz="1700" i="1" dirty="0" err="1"/>
              <a:t>numpy</a:t>
            </a:r>
            <a:r>
              <a:rPr lang="pl-PL" sz="1700" dirty="0"/>
              <a:t> oraz metody klasy </a:t>
            </a:r>
            <a:r>
              <a:rPr lang="pl-PL" sz="1700" i="1" dirty="0" err="1"/>
              <a:t>linalg</a:t>
            </a:r>
            <a:r>
              <a:rPr lang="pl-PL" sz="1700" dirty="0"/>
              <a:t> z ważnych narzędzi tego modułu są opisane poniżej. </a:t>
            </a:r>
          </a:p>
          <a:p>
            <a:pPr marL="0" lvl="0" indent="0">
              <a:buNone/>
            </a:pPr>
            <a:r>
              <a:rPr lang="pl-PL" sz="1700" b="1" i="1" dirty="0" err="1">
                <a:solidFill>
                  <a:srgbClr val="C00000"/>
                </a:solidFill>
              </a:rPr>
              <a:t>dot</a:t>
            </a:r>
            <a:r>
              <a:rPr lang="pl-PL" sz="1700" b="1" i="1" dirty="0">
                <a:solidFill>
                  <a:srgbClr val="C00000"/>
                </a:solidFill>
              </a:rPr>
              <a:t>(A, B)</a:t>
            </a:r>
            <a:r>
              <a:rPr lang="pl-PL" sz="1700" dirty="0"/>
              <a:t>. Iloczyn punktowy (</a:t>
            </a:r>
            <a:r>
              <a:rPr lang="pl-PL" sz="1700" i="1" dirty="0" err="1"/>
              <a:t>dot</a:t>
            </a:r>
            <a:r>
              <a:rPr lang="pl-PL" sz="1700" dirty="0"/>
              <a:t>) dwóch macierzy (liczba kolumn pierwszej macierzy musi być taka sama jak liczba wierszy drugiej macierzy). Jeżeli macierze są dwuwymiarowe, to jest iloczyn tych macierzy (wynikiem jest macierz). Jeżeli macierze są jednowymiarowe (wektory), funkcja wyznacza iloczyn skalarny (skalar).</a:t>
            </a:r>
          </a:p>
          <a:p>
            <a:pPr marL="0" lvl="0" indent="0">
              <a:buNone/>
            </a:pPr>
            <a:r>
              <a:rPr lang="pl-PL" sz="1700" b="1" i="1" dirty="0" err="1">
                <a:solidFill>
                  <a:srgbClr val="C00000"/>
                </a:solidFill>
              </a:rPr>
              <a:t>outer</a:t>
            </a:r>
            <a:r>
              <a:rPr lang="pl-PL" sz="1700" b="1" i="1" dirty="0">
                <a:solidFill>
                  <a:srgbClr val="C00000"/>
                </a:solidFill>
              </a:rPr>
              <a:t>(A, B)</a:t>
            </a:r>
            <a:r>
              <a:rPr lang="pl-PL" sz="1700" dirty="0"/>
              <a:t>. Iloczyn zewnętrzny dwóch wektorów. Wynikiem jest macierz o wymiarach zdefiniowanych przez długości wektorów.</a:t>
            </a:r>
          </a:p>
          <a:p>
            <a:pPr marL="0" indent="0">
              <a:buNone/>
            </a:pPr>
            <a:r>
              <a:rPr lang="pl-PL" sz="1700" b="1" i="1" dirty="0" err="1">
                <a:solidFill>
                  <a:srgbClr val="C00000"/>
                </a:solidFill>
              </a:rPr>
              <a:t>vdot</a:t>
            </a:r>
            <a:r>
              <a:rPr lang="pl-PL" sz="1700" b="1" i="1" dirty="0">
                <a:solidFill>
                  <a:srgbClr val="C00000"/>
                </a:solidFill>
              </a:rPr>
              <a:t>(A, B)</a:t>
            </a:r>
            <a:r>
              <a:rPr lang="pl-PL" sz="1700" dirty="0"/>
              <a:t>. Iloczyn skalarny dwóch wektorów. Jeżeli argumentami są macierze dwuwymiarowe, wcześniej zostaną przekształcone do wektorów.</a:t>
            </a:r>
          </a:p>
          <a:p>
            <a:pPr marL="0" lvl="0" indent="0">
              <a:buNone/>
            </a:pPr>
            <a:r>
              <a:rPr lang="pl-PL" sz="1700" b="1" i="1" dirty="0" err="1">
                <a:solidFill>
                  <a:srgbClr val="C00000"/>
                </a:solidFill>
              </a:rPr>
              <a:t>linalg.det</a:t>
            </a:r>
            <a:r>
              <a:rPr lang="pl-PL" sz="1700" b="1" i="1" dirty="0">
                <a:solidFill>
                  <a:srgbClr val="C00000"/>
                </a:solidFill>
              </a:rPr>
              <a:t>(A)</a:t>
            </a:r>
            <a:r>
              <a:rPr lang="pl-PL" sz="1700" dirty="0"/>
              <a:t>. Do obliczenia wyznacznika macierzy kwadratowej wykorzystywana jest klasa </a:t>
            </a:r>
            <a:r>
              <a:rPr lang="pl-PL" sz="1700" i="1" dirty="0" err="1"/>
              <a:t>linalg</a:t>
            </a:r>
            <a:r>
              <a:rPr lang="pl-PL" sz="1700" dirty="0"/>
              <a:t>  biblioteki </a:t>
            </a:r>
            <a:r>
              <a:rPr lang="pl-PL" sz="1700" i="1" dirty="0" err="1"/>
              <a:t>numpy</a:t>
            </a:r>
            <a:r>
              <a:rPr lang="pl-PL" sz="1700" i="1" dirty="0"/>
              <a:t>.</a:t>
            </a:r>
          </a:p>
          <a:p>
            <a:pPr marL="0" indent="0">
              <a:buNone/>
            </a:pPr>
            <a:r>
              <a:rPr lang="pl-PL" sz="1700" b="1" i="1" dirty="0" err="1">
                <a:solidFill>
                  <a:srgbClr val="C00000"/>
                </a:solidFill>
              </a:rPr>
              <a:t>linalg.matrix_rank</a:t>
            </a:r>
            <a:r>
              <a:rPr lang="pl-PL" sz="1700" b="1" i="1" dirty="0">
                <a:solidFill>
                  <a:srgbClr val="C00000"/>
                </a:solidFill>
              </a:rPr>
              <a:t>(A)</a:t>
            </a:r>
            <a:r>
              <a:rPr lang="pl-PL" sz="1700" dirty="0"/>
              <a:t>. Wyznaczenie rzędu macierzy  (wykorzystuje metodę SVD; dla tej metody rząd macierzy to liczba jej wartości własnych większych niż pewna tolerancja).</a:t>
            </a:r>
          </a:p>
          <a:p>
            <a:pPr marL="0" lvl="0" indent="0">
              <a:buNone/>
            </a:pPr>
            <a:r>
              <a:rPr lang="pl-PL" sz="1700" b="1" i="1" dirty="0" err="1">
                <a:solidFill>
                  <a:srgbClr val="C00000"/>
                </a:solidFill>
              </a:rPr>
              <a:t>linalg.inv</a:t>
            </a:r>
            <a:r>
              <a:rPr lang="pl-PL" sz="1700" b="1" i="1" dirty="0">
                <a:solidFill>
                  <a:srgbClr val="C00000"/>
                </a:solidFill>
              </a:rPr>
              <a:t>(A)</a:t>
            </a:r>
            <a:r>
              <a:rPr lang="pl-PL" sz="1700" dirty="0">
                <a:solidFill>
                  <a:srgbClr val="000000"/>
                </a:solidFill>
              </a:rPr>
              <a:t>. </a:t>
            </a:r>
            <a:r>
              <a:rPr lang="pl-PL" sz="1700" dirty="0"/>
              <a:t>Wyznaczenie macierzy odwrotnej do macierzy zadanej. Macierz pierwotna</a:t>
            </a:r>
            <a:r>
              <a:rPr lang="pl-PL" sz="1700" i="1" dirty="0"/>
              <a:t> </a:t>
            </a:r>
            <a:r>
              <a:rPr lang="pl-PL" sz="1700" dirty="0"/>
              <a:t>musi być kwadratowa.  Nie można obliczyć macierzy odwrotnej z macierzy osobliwej, tzn. takiej której wyznacznik jest równy zero. Przy odwracaniu macierzy należy więc sprawdzić, czy jej wyznacznik jest niezerowy.</a:t>
            </a:r>
          </a:p>
          <a:p>
            <a:pPr marL="0" lvl="0" indent="0">
              <a:buNone/>
            </a:pPr>
            <a:r>
              <a:rPr lang="pl-PL" sz="1700" b="1" i="1" dirty="0" err="1">
                <a:solidFill>
                  <a:srgbClr val="CC0000"/>
                </a:solidFill>
              </a:rPr>
              <a:t>linalg.solve</a:t>
            </a:r>
            <a:r>
              <a:rPr lang="pl-PL" sz="1700" b="1" i="1" dirty="0">
                <a:solidFill>
                  <a:srgbClr val="CC0000"/>
                </a:solidFill>
              </a:rPr>
              <a:t>(A, B)</a:t>
            </a:r>
            <a:r>
              <a:rPr lang="pl-PL" sz="1700" b="1" i="1" dirty="0"/>
              <a:t>.</a:t>
            </a:r>
            <a:r>
              <a:rPr lang="pl-PL" sz="1700" dirty="0"/>
              <a:t> Wyznacza rozwiązanie równania macierzowego AX = B, gdzie A jest macierzą kwadratową współczynników,  B jest wektorem wyrazów wolnych. </a:t>
            </a:r>
          </a:p>
          <a:p>
            <a:pPr marL="0" indent="0">
              <a:buNone/>
            </a:pPr>
            <a:endParaRPr lang="pl-PL" sz="1700" dirty="0"/>
          </a:p>
          <a:p>
            <a:pPr marL="0" indent="0">
              <a:buNone/>
            </a:pPr>
            <a:endParaRPr lang="pl-PL" sz="1700" dirty="0"/>
          </a:p>
          <a:p>
            <a:pPr marL="0" lvl="0" indent="0">
              <a:buNone/>
            </a:pPr>
            <a:endParaRPr lang="pl-PL" sz="1700" dirty="0"/>
          </a:p>
          <a:p>
            <a:pPr marL="0" indent="0">
              <a:buNone/>
            </a:pPr>
            <a:endParaRPr lang="pl-PL" sz="1700" b="1" dirty="0"/>
          </a:p>
        </p:txBody>
      </p:sp>
      <p:sp>
        <p:nvSpPr>
          <p:cNvPr id="4" name="Prostokąt 3"/>
          <p:cNvSpPr/>
          <p:nvPr/>
        </p:nvSpPr>
        <p:spPr>
          <a:xfrm>
            <a:off x="6733275" y="6381328"/>
            <a:ext cx="2410725" cy="338554"/>
          </a:xfrm>
          <a:prstGeom prst="rect">
            <a:avLst/>
          </a:prstGeom>
        </p:spPr>
        <p:txBody>
          <a:bodyPr wrap="none">
            <a:spAutoFit/>
          </a:bodyPr>
          <a:lstStyle/>
          <a:p>
            <a:r>
              <a:rPr lang="pl-PL" sz="1600" dirty="0">
                <a:solidFill>
                  <a:srgbClr val="0000FF"/>
                </a:solidFill>
              </a:rPr>
              <a:t>Zad_06-numpy_ArgLin.py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5888"/>
            <a:ext cx="9144000" cy="432792"/>
          </a:xfrm>
        </p:spPr>
        <p:txBody>
          <a:bodyPr rtlCol="0">
            <a:normAutofit fontScale="90000"/>
          </a:bodyPr>
          <a:lstStyle/>
          <a:p>
            <a:pPr fontAlgn="auto">
              <a:spcAft>
                <a:spcPts val="0"/>
              </a:spcAft>
              <a:defRPr/>
            </a:pPr>
            <a:r>
              <a:rPr lang="pl-PL" sz="3600" b="1" dirty="0">
                <a:solidFill>
                  <a:srgbClr val="CC0000"/>
                </a:solidFill>
                <a:latin typeface="+mn-lt"/>
              </a:rPr>
              <a:t>Biblioteka </a:t>
            </a:r>
            <a:r>
              <a:rPr lang="pl-PL" sz="3600" b="1" dirty="0" err="1">
                <a:solidFill>
                  <a:srgbClr val="CC0000"/>
                </a:solidFill>
                <a:latin typeface="+mn-lt"/>
              </a:rPr>
              <a:t>Pandas</a:t>
            </a:r>
            <a:endParaRPr lang="pl-PL" sz="3600" b="1" dirty="0">
              <a:solidFill>
                <a:srgbClr val="CC0000"/>
              </a:solidFill>
              <a:latin typeface="+mn-lt"/>
            </a:endParaRPr>
          </a:p>
        </p:txBody>
      </p:sp>
      <p:sp>
        <p:nvSpPr>
          <p:cNvPr id="4099" name="Rectangle 3"/>
          <p:cNvSpPr>
            <a:spLocks noGrp="1" noChangeArrowheads="1"/>
          </p:cNvSpPr>
          <p:nvPr>
            <p:ph idx="1"/>
          </p:nvPr>
        </p:nvSpPr>
        <p:spPr>
          <a:xfrm>
            <a:off x="323528" y="764704"/>
            <a:ext cx="8497887" cy="5472608"/>
          </a:xfrm>
        </p:spPr>
        <p:txBody>
          <a:bodyPr rtlCol="0">
            <a:normAutofit fontScale="92500" lnSpcReduction="20000"/>
          </a:bodyPr>
          <a:lstStyle/>
          <a:p>
            <a:pPr marL="0" indent="0">
              <a:buNone/>
            </a:pPr>
            <a:r>
              <a:rPr lang="pl-PL" sz="2400" dirty="0"/>
              <a:t>Moduł </a:t>
            </a:r>
            <a:r>
              <a:rPr lang="pl-PL" sz="2400" b="1" dirty="0" err="1"/>
              <a:t>Pandas</a:t>
            </a:r>
            <a:r>
              <a:rPr lang="pl-PL" sz="2400" dirty="0"/>
              <a:t> pracuje głównie ze strukturami tabelarycznymi, które mogą zawierać dane różnych typów. Należy bibliotekę zaimportować, aby móc korzystać z jej zasobów:</a:t>
            </a:r>
          </a:p>
          <a:p>
            <a:pPr marL="539750" indent="0">
              <a:buNone/>
            </a:pPr>
            <a:r>
              <a:rPr lang="pl-PL" sz="2400" i="1" dirty="0">
                <a:solidFill>
                  <a:srgbClr val="0000FF"/>
                </a:solidFill>
              </a:rPr>
              <a:t>import </a:t>
            </a:r>
            <a:r>
              <a:rPr lang="pl-PL" sz="2400" i="1" dirty="0" err="1">
                <a:solidFill>
                  <a:srgbClr val="0000FF"/>
                </a:solidFill>
              </a:rPr>
              <a:t>Pandas</a:t>
            </a:r>
            <a:r>
              <a:rPr lang="pl-PL" sz="2400" i="1" dirty="0">
                <a:solidFill>
                  <a:srgbClr val="0000FF"/>
                </a:solidFill>
              </a:rPr>
              <a:t>	# rzadsze, odwołanie: </a:t>
            </a:r>
            <a:r>
              <a:rPr lang="pl-PL" sz="2400" i="1" dirty="0" err="1">
                <a:solidFill>
                  <a:srgbClr val="0000FF"/>
                </a:solidFill>
              </a:rPr>
              <a:t>pandas.funkcja</a:t>
            </a:r>
            <a:r>
              <a:rPr lang="pl-PL" sz="2400" i="1" dirty="0">
                <a:solidFill>
                  <a:srgbClr val="0000FF"/>
                </a:solidFill>
              </a:rPr>
              <a:t>()</a:t>
            </a:r>
            <a:endParaRPr lang="en-US" sz="2400" dirty="0">
              <a:solidFill>
                <a:srgbClr val="0000FF"/>
              </a:solidFill>
            </a:endParaRPr>
          </a:p>
          <a:p>
            <a:pPr marL="0" indent="0">
              <a:buNone/>
            </a:pPr>
            <a:r>
              <a:rPr lang="pl-PL" sz="2200" dirty="0"/>
              <a:t>albo</a:t>
            </a:r>
          </a:p>
          <a:p>
            <a:pPr marL="539750" indent="0">
              <a:buNone/>
            </a:pPr>
            <a:r>
              <a:rPr lang="pl-PL" sz="2400" i="1" dirty="0">
                <a:solidFill>
                  <a:srgbClr val="0000FF"/>
                </a:solidFill>
              </a:rPr>
              <a:t>import </a:t>
            </a:r>
            <a:r>
              <a:rPr lang="pl-PL" sz="2400" i="1" dirty="0" err="1">
                <a:solidFill>
                  <a:srgbClr val="0000FF"/>
                </a:solidFill>
              </a:rPr>
              <a:t>pandas</a:t>
            </a:r>
            <a:r>
              <a:rPr lang="pl-PL" sz="2400" i="1" dirty="0">
                <a:solidFill>
                  <a:srgbClr val="0000FF"/>
                </a:solidFill>
              </a:rPr>
              <a:t> as </a:t>
            </a:r>
            <a:r>
              <a:rPr lang="pl-PL" sz="2400" i="1" dirty="0" err="1">
                <a:solidFill>
                  <a:srgbClr val="0000FF"/>
                </a:solidFill>
              </a:rPr>
              <a:t>pd</a:t>
            </a:r>
            <a:r>
              <a:rPr lang="pl-PL" sz="2400" i="1" dirty="0">
                <a:solidFill>
                  <a:srgbClr val="0000FF"/>
                </a:solidFill>
              </a:rPr>
              <a:t>	# częstsze, odwołanie: </a:t>
            </a:r>
            <a:r>
              <a:rPr lang="pl-PL" sz="2400" i="1" dirty="0" err="1">
                <a:solidFill>
                  <a:srgbClr val="0000FF"/>
                </a:solidFill>
              </a:rPr>
              <a:t>pd.funkcja</a:t>
            </a:r>
            <a:r>
              <a:rPr lang="pl-PL" sz="2400" i="1" dirty="0">
                <a:solidFill>
                  <a:srgbClr val="0000FF"/>
                </a:solidFill>
              </a:rPr>
              <a:t>()</a:t>
            </a:r>
            <a:endParaRPr lang="en-US" sz="2400" i="1" dirty="0">
              <a:solidFill>
                <a:srgbClr val="0000FF"/>
              </a:solidFill>
            </a:endParaRPr>
          </a:p>
          <a:p>
            <a:pPr marL="0" indent="0">
              <a:buNone/>
            </a:pPr>
            <a:endParaRPr lang="pl-PL" sz="2200" dirty="0"/>
          </a:p>
          <a:p>
            <a:pPr marL="0" indent="0">
              <a:buNone/>
            </a:pPr>
            <a:r>
              <a:rPr lang="pl-PL" sz="2400" dirty="0"/>
              <a:t>Zapewnia dostęp do struktur </a:t>
            </a:r>
            <a:r>
              <a:rPr lang="pl-PL" sz="2400" dirty="0" err="1"/>
              <a:t>danych</a:t>
            </a:r>
            <a:r>
              <a:rPr lang="pl-PL" sz="2400" dirty="0"/>
              <a:t> o nazwach: </a:t>
            </a:r>
            <a:r>
              <a:rPr lang="pl-PL" sz="2400" i="1" dirty="0" err="1"/>
              <a:t>DataFrame</a:t>
            </a:r>
            <a:r>
              <a:rPr lang="pl-PL" sz="2400" dirty="0"/>
              <a:t> (ramka </a:t>
            </a:r>
            <a:r>
              <a:rPr lang="pl-PL" sz="2400" dirty="0" err="1"/>
              <a:t>danych</a:t>
            </a:r>
            <a:r>
              <a:rPr lang="pl-PL" sz="2400" dirty="0"/>
              <a:t>) i </a:t>
            </a:r>
            <a:r>
              <a:rPr lang="pl-PL" sz="2400" i="1" dirty="0" err="1"/>
              <a:t>Series</a:t>
            </a:r>
            <a:r>
              <a:rPr lang="pl-PL" sz="2400" dirty="0"/>
              <a:t> (szereg, seria).  Są to podstawowe struktury zapisu </a:t>
            </a:r>
            <a:r>
              <a:rPr lang="pl-PL" sz="2400" dirty="0" err="1"/>
              <a:t>danych</a:t>
            </a:r>
            <a:r>
              <a:rPr lang="pl-PL" sz="2400" dirty="0"/>
              <a:t>: </a:t>
            </a:r>
            <a:r>
              <a:rPr lang="pl-PL" sz="2400" b="1" i="1" dirty="0" err="1">
                <a:solidFill>
                  <a:srgbClr val="0000FF"/>
                </a:solidFill>
              </a:rPr>
              <a:t>Series</a:t>
            </a:r>
            <a:r>
              <a:rPr lang="pl-PL" sz="2400" dirty="0"/>
              <a:t> dla </a:t>
            </a:r>
            <a:r>
              <a:rPr lang="pl-PL" sz="2400" dirty="0" err="1"/>
              <a:t>danych</a:t>
            </a:r>
            <a:r>
              <a:rPr lang="pl-PL" sz="2400" dirty="0"/>
              <a:t> jednowymiarowych oraz </a:t>
            </a:r>
            <a:r>
              <a:rPr lang="pl-PL" sz="2400" b="1" i="1" dirty="0" err="1">
                <a:solidFill>
                  <a:srgbClr val="0000FF"/>
                </a:solidFill>
              </a:rPr>
              <a:t>DataFrame</a:t>
            </a:r>
            <a:r>
              <a:rPr lang="pl-PL" sz="2400" dirty="0"/>
              <a:t> dla dwuwymiarowych.  Służą one głównie do analizy </a:t>
            </a:r>
            <a:r>
              <a:rPr lang="pl-PL" sz="2400" dirty="0" err="1"/>
              <a:t>danych</a:t>
            </a:r>
            <a:r>
              <a:rPr lang="pl-PL" sz="2400" dirty="0"/>
              <a:t>. </a:t>
            </a:r>
          </a:p>
          <a:p>
            <a:pPr marL="0" indent="0">
              <a:buNone/>
            </a:pPr>
            <a:r>
              <a:rPr lang="pl-PL" sz="2400" dirty="0"/>
              <a:t>O ile </a:t>
            </a:r>
            <a:r>
              <a:rPr lang="pl-PL" sz="2400" dirty="0" err="1"/>
              <a:t>NumPy</a:t>
            </a:r>
            <a:r>
              <a:rPr lang="pl-PL" sz="2400" dirty="0"/>
              <a:t> zapewnia </a:t>
            </a:r>
            <a:r>
              <a:rPr lang="pl-PL" sz="2400" i="1" dirty="0"/>
              <a:t>N</a:t>
            </a:r>
            <a:r>
              <a:rPr lang="pl-PL" sz="2400" dirty="0"/>
              <a:t>-wymiarowy typ tablicy, </a:t>
            </a:r>
            <a:r>
              <a:rPr lang="pl-PL" sz="2400" i="1" dirty="0" err="1"/>
              <a:t>ndarray</a:t>
            </a:r>
            <a:r>
              <a:rPr lang="pl-PL" sz="2400" dirty="0"/>
              <a:t>, który opisuje zbiór elementów tego samego typu, najczęściej liczbowego, o tyle dane w ramce </a:t>
            </a:r>
            <a:r>
              <a:rPr lang="pl-PL" sz="2400" dirty="0" err="1"/>
              <a:t>danych</a:t>
            </a:r>
            <a:r>
              <a:rPr lang="pl-PL" sz="2400" dirty="0"/>
              <a:t> mogą być różnego typu.</a:t>
            </a:r>
          </a:p>
          <a:p>
            <a:pPr marL="0" indent="0">
              <a:buNone/>
            </a:pPr>
            <a:r>
              <a:rPr lang="pl-PL" sz="2400" b="1" dirty="0"/>
              <a:t>Uwaga: może istnieć potrzeba instalacji biblioteki, co można zrealizować z wykorzystaniem programu pip w oknie konsoli </a:t>
            </a:r>
            <a:r>
              <a:rPr lang="pl-PL" sz="2400" b="1" dirty="0" err="1"/>
              <a:t>Spydera</a:t>
            </a:r>
            <a:r>
              <a:rPr lang="pl-PL" sz="2400" b="1" dirty="0"/>
              <a:t>:</a:t>
            </a:r>
          </a:p>
          <a:p>
            <a:pPr marL="0" indent="0">
              <a:buNone/>
            </a:pPr>
            <a:r>
              <a:rPr lang="pl-PL" sz="2400" b="1" dirty="0"/>
              <a:t>	</a:t>
            </a:r>
            <a:r>
              <a:rPr lang="pl-PL" sz="2400" b="1" i="1" dirty="0">
                <a:solidFill>
                  <a:srgbClr val="0000FF"/>
                </a:solidFill>
              </a:rPr>
              <a:t>pip </a:t>
            </a:r>
            <a:r>
              <a:rPr lang="pl-PL" sz="2400" b="1" i="1" dirty="0" err="1">
                <a:solidFill>
                  <a:srgbClr val="0000FF"/>
                </a:solidFill>
              </a:rPr>
              <a:t>install</a:t>
            </a:r>
            <a:r>
              <a:rPr lang="pl-PL" sz="2400" b="1" i="1" dirty="0">
                <a:solidFill>
                  <a:srgbClr val="0000FF"/>
                </a:solidFill>
              </a:rPr>
              <a:t> </a:t>
            </a:r>
            <a:r>
              <a:rPr lang="pl-PL" sz="2400" b="1" i="1" dirty="0" err="1">
                <a:solidFill>
                  <a:srgbClr val="0000FF"/>
                </a:solidFill>
              </a:rPr>
              <a:t>pandas</a:t>
            </a:r>
            <a:endParaRPr lang="pl-PL" sz="2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Struktura danych </a:t>
            </a:r>
            <a:r>
              <a:rPr lang="pl-PL" sz="3200" b="1" i="1" dirty="0" err="1">
                <a:solidFill>
                  <a:srgbClr val="C00000"/>
                </a:solidFill>
                <a:latin typeface="+mn-lt"/>
              </a:rPr>
              <a:t>Series</a:t>
            </a:r>
            <a:r>
              <a:rPr lang="pl-PL" sz="3200" b="1" dirty="0">
                <a:solidFill>
                  <a:srgbClr val="C00000"/>
                </a:solidFill>
                <a:latin typeface="+mn-lt"/>
              </a:rPr>
              <a:t> w </a:t>
            </a:r>
            <a:r>
              <a:rPr lang="pl-PL" sz="3200" b="1" dirty="0" err="1">
                <a:solidFill>
                  <a:srgbClr val="C00000"/>
                </a:solidFill>
                <a:latin typeface="+mn-lt"/>
              </a:rPr>
              <a:t>Pandas</a:t>
            </a:r>
            <a:endParaRPr lang="pl-PL" sz="3200" b="1" dirty="0">
              <a:solidFill>
                <a:srgbClr val="C00000"/>
              </a:solidFill>
              <a:latin typeface="+mn-lt"/>
            </a:endParaRPr>
          </a:p>
        </p:txBody>
      </p:sp>
      <p:sp>
        <p:nvSpPr>
          <p:cNvPr id="2" name="Rectangle 2"/>
          <p:cNvSpPr>
            <a:spLocks noGrp="1" noChangeArrowheads="1"/>
          </p:cNvSpPr>
          <p:nvPr>
            <p:ph idx="1"/>
          </p:nvPr>
        </p:nvSpPr>
        <p:spPr>
          <a:xfrm>
            <a:off x="251520" y="548680"/>
            <a:ext cx="8792592" cy="3672383"/>
          </a:xfrm>
        </p:spPr>
        <p:txBody>
          <a:bodyPr/>
          <a:lstStyle/>
          <a:p>
            <a:pPr marL="0" indent="0">
              <a:buNone/>
            </a:pPr>
            <a:r>
              <a:rPr lang="pl-PL" sz="1800" b="1" dirty="0" err="1">
                <a:solidFill>
                  <a:srgbClr val="0000FF"/>
                </a:solidFill>
              </a:rPr>
              <a:t>Series</a:t>
            </a:r>
            <a:r>
              <a:rPr lang="pl-PL" sz="1800" dirty="0"/>
              <a:t> - seria danych jest najprostszym obiektem przechowującym zbiór danych w </a:t>
            </a:r>
            <a:r>
              <a:rPr lang="pl-PL" sz="1800" dirty="0" err="1"/>
              <a:t>Pandas</a:t>
            </a:r>
            <a:r>
              <a:rPr lang="pl-PL" sz="1800" dirty="0"/>
              <a:t>. Jest strukturą jednowymiarową, posiadającą etykiety każdego elementu. Etykiety (</a:t>
            </a:r>
            <a:r>
              <a:rPr lang="pl-PL" sz="1800" i="1" dirty="0" err="1"/>
              <a:t>labels</a:t>
            </a:r>
            <a:r>
              <a:rPr lang="pl-PL" sz="1800" dirty="0"/>
              <a:t>) można w uproszczeniu rozumieć jak indeksy jednowymiarowej tabeli. Elementy serii nie muszą być tego samego typu.</a:t>
            </a:r>
          </a:p>
          <a:p>
            <a:pPr marL="0" indent="0">
              <a:buNone/>
            </a:pPr>
            <a:r>
              <a:rPr lang="pl-PL" sz="1800" u="sng" dirty="0"/>
              <a:t>Tworzenie serii danych</a:t>
            </a:r>
          </a:p>
          <a:p>
            <a:pPr marL="1430338" indent="-1430338">
              <a:buNone/>
            </a:pPr>
            <a:r>
              <a:rPr lang="pl-PL" sz="1800" dirty="0" err="1">
                <a:solidFill>
                  <a:srgbClr val="0000FF"/>
                </a:solidFill>
              </a:rPr>
              <a:t>pandas.</a:t>
            </a:r>
            <a:r>
              <a:rPr lang="pl-PL" sz="1800" b="1" dirty="0" err="1">
                <a:solidFill>
                  <a:srgbClr val="0000FF"/>
                </a:solidFill>
              </a:rPr>
              <a:t>Series</a:t>
            </a:r>
            <a:r>
              <a:rPr lang="pl-PL" sz="1800" dirty="0">
                <a:solidFill>
                  <a:srgbClr val="0000FF"/>
                </a:solidFill>
              </a:rPr>
              <a:t>(</a:t>
            </a:r>
            <a:r>
              <a:rPr lang="pl-PL" sz="1800" b="1" dirty="0" err="1">
                <a:solidFill>
                  <a:srgbClr val="0000FF"/>
                </a:solidFill>
              </a:rPr>
              <a:t>data</a:t>
            </a:r>
            <a:r>
              <a:rPr lang="pl-PL" sz="1800" i="1" dirty="0" err="1">
                <a:solidFill>
                  <a:srgbClr val="0000FF"/>
                </a:solidFill>
              </a:rPr>
              <a:t>=None</a:t>
            </a:r>
            <a:r>
              <a:rPr lang="pl-PL" sz="1800" dirty="0">
                <a:solidFill>
                  <a:srgbClr val="0000FF"/>
                </a:solidFill>
              </a:rPr>
              <a:t>, </a:t>
            </a:r>
            <a:r>
              <a:rPr lang="pl-PL" sz="1800" b="1" dirty="0" err="1">
                <a:solidFill>
                  <a:srgbClr val="0000FF"/>
                </a:solidFill>
              </a:rPr>
              <a:t>index</a:t>
            </a:r>
            <a:r>
              <a:rPr lang="pl-PL" sz="1800" i="1" dirty="0" err="1">
                <a:solidFill>
                  <a:srgbClr val="0000FF"/>
                </a:solidFill>
              </a:rPr>
              <a:t>=None</a:t>
            </a:r>
            <a:r>
              <a:rPr lang="pl-PL" sz="1800" dirty="0">
                <a:solidFill>
                  <a:srgbClr val="0000FF"/>
                </a:solidFill>
              </a:rPr>
              <a:t>, </a:t>
            </a:r>
            <a:r>
              <a:rPr lang="pl-PL" sz="1800" b="1" dirty="0" err="1">
                <a:solidFill>
                  <a:srgbClr val="0000FF"/>
                </a:solidFill>
              </a:rPr>
              <a:t>dtype</a:t>
            </a:r>
            <a:r>
              <a:rPr lang="pl-PL" sz="1800" i="1" dirty="0" err="1">
                <a:solidFill>
                  <a:srgbClr val="0000FF"/>
                </a:solidFill>
              </a:rPr>
              <a:t>=None</a:t>
            </a:r>
            <a:r>
              <a:rPr lang="pl-PL" sz="1800" dirty="0">
                <a:solidFill>
                  <a:srgbClr val="0000FF"/>
                </a:solidFill>
              </a:rPr>
              <a:t>, </a:t>
            </a:r>
            <a:r>
              <a:rPr lang="pl-PL" sz="1800" b="1" dirty="0" err="1">
                <a:solidFill>
                  <a:srgbClr val="0000FF"/>
                </a:solidFill>
              </a:rPr>
              <a:t>name</a:t>
            </a:r>
            <a:r>
              <a:rPr lang="pl-PL" sz="1800" i="1" dirty="0" err="1">
                <a:solidFill>
                  <a:srgbClr val="0000FF"/>
                </a:solidFill>
              </a:rPr>
              <a:t>=None</a:t>
            </a:r>
            <a:r>
              <a:rPr lang="pl-PL" sz="1800" dirty="0">
                <a:solidFill>
                  <a:srgbClr val="0000FF"/>
                </a:solidFill>
              </a:rPr>
              <a:t>, </a:t>
            </a:r>
            <a:r>
              <a:rPr lang="pl-PL" sz="1800" b="1" dirty="0" err="1">
                <a:solidFill>
                  <a:srgbClr val="0000FF"/>
                </a:solidFill>
              </a:rPr>
              <a:t>copy</a:t>
            </a:r>
            <a:r>
              <a:rPr lang="pl-PL" sz="1800" i="1" dirty="0" err="1">
                <a:solidFill>
                  <a:srgbClr val="0000FF"/>
                </a:solidFill>
              </a:rPr>
              <a:t>=False</a:t>
            </a:r>
            <a:r>
              <a:rPr lang="pl-PL" sz="1800" dirty="0">
                <a:solidFill>
                  <a:srgbClr val="0000FF"/>
                </a:solidFill>
              </a:rPr>
              <a:t>, </a:t>
            </a:r>
          </a:p>
          <a:p>
            <a:pPr marL="1371600" indent="0">
              <a:buNone/>
            </a:pPr>
            <a:r>
              <a:rPr lang="pl-PL" sz="1800" b="1" dirty="0" err="1">
                <a:solidFill>
                  <a:srgbClr val="0000FF"/>
                </a:solidFill>
              </a:rPr>
              <a:t>fastpath</a:t>
            </a:r>
            <a:r>
              <a:rPr lang="pl-PL" sz="1800" i="1" dirty="0" err="1">
                <a:solidFill>
                  <a:srgbClr val="0000FF"/>
                </a:solidFill>
              </a:rPr>
              <a:t>=False</a:t>
            </a:r>
            <a:r>
              <a:rPr lang="pl-PL" sz="1800" dirty="0">
                <a:solidFill>
                  <a:srgbClr val="0000FF"/>
                </a:solidFill>
              </a:rPr>
              <a:t>)</a:t>
            </a:r>
          </a:p>
          <a:p>
            <a:pPr marL="0" indent="0">
              <a:buNone/>
            </a:pPr>
            <a:endParaRPr lang="pl-PL" sz="1800" dirty="0"/>
          </a:p>
          <a:p>
            <a:pPr marL="0" indent="0">
              <a:buNone/>
            </a:pPr>
            <a:r>
              <a:rPr lang="pl-PL" sz="1800" u="sng" dirty="0"/>
              <a:t>Przykłady</a:t>
            </a:r>
          </a:p>
          <a:p>
            <a:pPr marL="0" indent="0">
              <a:buNone/>
            </a:pPr>
            <a:r>
              <a:rPr lang="pl-PL" sz="1700" dirty="0">
                <a:solidFill>
                  <a:srgbClr val="0000FF"/>
                </a:solidFill>
                <a:latin typeface="Calibri" pitchFamily="34" charset="0"/>
              </a:rPr>
              <a:t>s1 = </a:t>
            </a:r>
            <a:r>
              <a:rPr lang="pl-PL" sz="1700" dirty="0" err="1">
                <a:solidFill>
                  <a:srgbClr val="0000FF"/>
                </a:solidFill>
                <a:latin typeface="Calibri" pitchFamily="34" charset="0"/>
              </a:rPr>
              <a:t>pd.Series</a:t>
            </a:r>
            <a:r>
              <a:rPr lang="pl-PL" sz="1700" dirty="0">
                <a:solidFill>
                  <a:srgbClr val="0000FF"/>
                </a:solidFill>
                <a:latin typeface="Calibri" pitchFamily="34" charset="0"/>
              </a:rPr>
              <a:t>([1, 3.2, 0.1, 2.])</a:t>
            </a:r>
          </a:p>
          <a:p>
            <a:pPr marL="0" indent="0">
              <a:buNone/>
            </a:pPr>
            <a:r>
              <a:rPr lang="pl-PL" sz="1700" dirty="0">
                <a:solidFill>
                  <a:srgbClr val="0000FF"/>
                </a:solidFill>
                <a:latin typeface="Calibri" pitchFamily="34" charset="0"/>
              </a:rPr>
              <a:t>s2 = </a:t>
            </a:r>
            <a:r>
              <a:rPr lang="pl-PL" sz="1700" dirty="0" err="1">
                <a:solidFill>
                  <a:srgbClr val="0000FF"/>
                </a:solidFill>
                <a:latin typeface="Calibri" pitchFamily="34" charset="0"/>
              </a:rPr>
              <a:t>pd.Series</a:t>
            </a:r>
            <a:r>
              <a:rPr lang="pl-PL" sz="1700" dirty="0">
                <a:solidFill>
                  <a:srgbClr val="0000FF"/>
                </a:solidFill>
                <a:latin typeface="Calibri" pitchFamily="34" charset="0"/>
              </a:rPr>
              <a:t>([[1, 3.2, 0.1, 2]])</a:t>
            </a:r>
          </a:p>
          <a:p>
            <a:pPr marL="0" indent="0">
              <a:buNone/>
            </a:pPr>
            <a:r>
              <a:rPr lang="pl-PL" sz="1700" dirty="0">
                <a:solidFill>
                  <a:srgbClr val="0000FF"/>
                </a:solidFill>
                <a:latin typeface="Calibri" pitchFamily="34" charset="0"/>
              </a:rPr>
              <a:t>s3=</a:t>
            </a:r>
            <a:r>
              <a:rPr lang="pl-PL" sz="1700" dirty="0" err="1">
                <a:solidFill>
                  <a:srgbClr val="0000FF"/>
                </a:solidFill>
                <a:latin typeface="Calibri" pitchFamily="34" charset="0"/>
              </a:rPr>
              <a:t>pd.Series</a:t>
            </a:r>
            <a:r>
              <a:rPr lang="pl-PL" sz="1700" dirty="0">
                <a:solidFill>
                  <a:srgbClr val="0000FF"/>
                </a:solidFill>
                <a:latin typeface="Calibri" pitchFamily="34" charset="0"/>
              </a:rPr>
              <a:t>({'f':1, 'g':5, 'h':3, 5:[1,2,3]})</a:t>
            </a:r>
            <a:endParaRPr lang="pl-PL" sz="1700" dirty="0"/>
          </a:p>
          <a:p>
            <a:pPr marL="0" lvl="0" indent="0">
              <a:buNone/>
            </a:pPr>
            <a:endParaRPr lang="pl-PL" sz="1700" dirty="0"/>
          </a:p>
          <a:p>
            <a:pPr marL="0" indent="0">
              <a:buNone/>
            </a:pPr>
            <a:endParaRPr lang="pl-PL" sz="1700" b="1" dirty="0"/>
          </a:p>
        </p:txBody>
      </p:sp>
      <p:pic>
        <p:nvPicPr>
          <p:cNvPr id="1028" name="Picture 4"/>
          <p:cNvPicPr>
            <a:picLocks noChangeAspect="1" noChangeArrowheads="1"/>
          </p:cNvPicPr>
          <p:nvPr/>
        </p:nvPicPr>
        <p:blipFill>
          <a:blip r:embed="rId2" cstate="print"/>
          <a:srcRect/>
          <a:stretch>
            <a:fillRect/>
          </a:stretch>
        </p:blipFill>
        <p:spPr bwMode="auto">
          <a:xfrm>
            <a:off x="3851920" y="2708920"/>
            <a:ext cx="864096" cy="1410270"/>
          </a:xfrm>
          <a:prstGeom prst="rect">
            <a:avLst/>
          </a:prstGeom>
          <a:noFill/>
          <a:ln w="9525">
            <a:noFill/>
            <a:miter lim="800000"/>
            <a:headEnd/>
            <a:tailEnd/>
          </a:ln>
        </p:spPr>
      </p:pic>
      <p:pic>
        <p:nvPicPr>
          <p:cNvPr id="1029" name="Picture 5"/>
          <p:cNvPicPr>
            <a:picLocks noChangeAspect="1" noChangeArrowheads="1"/>
          </p:cNvPicPr>
          <p:nvPr/>
        </p:nvPicPr>
        <p:blipFill>
          <a:blip r:embed="rId3" cstate="print"/>
          <a:srcRect/>
          <a:stretch>
            <a:fillRect/>
          </a:stretch>
        </p:blipFill>
        <p:spPr bwMode="auto">
          <a:xfrm>
            <a:off x="4788024" y="2708920"/>
            <a:ext cx="2520280" cy="700552"/>
          </a:xfrm>
          <a:prstGeom prst="rect">
            <a:avLst/>
          </a:prstGeom>
          <a:noFill/>
          <a:ln w="9525">
            <a:noFill/>
            <a:miter lim="800000"/>
            <a:headEnd/>
            <a:tailEnd/>
          </a:ln>
        </p:spPr>
      </p:pic>
      <p:sp>
        <p:nvSpPr>
          <p:cNvPr id="12" name="Prostokąt 11"/>
          <p:cNvSpPr/>
          <p:nvPr/>
        </p:nvSpPr>
        <p:spPr>
          <a:xfrm>
            <a:off x="323528" y="4422011"/>
            <a:ext cx="7776864" cy="2031325"/>
          </a:xfrm>
          <a:prstGeom prst="rect">
            <a:avLst/>
          </a:prstGeom>
        </p:spPr>
        <p:txBody>
          <a:bodyPr wrap="square">
            <a:spAutoFit/>
          </a:bodyPr>
          <a:lstStyle/>
          <a:p>
            <a:r>
              <a:rPr lang="pl-PL" sz="1800" dirty="0"/>
              <a:t>Odwołanie do elementu serii realizuje się podając nazwę serii i w nawiasach kwadratowych wartość indeksu, np.: </a:t>
            </a:r>
            <a:r>
              <a:rPr lang="pl-PL" sz="1800" i="1" dirty="0"/>
              <a:t>s1[0] </a:t>
            </a:r>
            <a:r>
              <a:rPr lang="pl-PL" sz="1800" dirty="0">
                <a:sym typeface="Wingdings" pitchFamily="2" charset="2"/>
              </a:rPr>
              <a:t></a:t>
            </a:r>
            <a:r>
              <a:rPr lang="pl-PL" sz="1800" i="1" dirty="0">
                <a:sym typeface="Wingdings" pitchFamily="2" charset="2"/>
              </a:rPr>
              <a:t> </a:t>
            </a:r>
            <a:r>
              <a:rPr lang="pl-PL" sz="1800" dirty="0">
                <a:sym typeface="Wingdings" pitchFamily="2" charset="2"/>
              </a:rPr>
              <a:t>1</a:t>
            </a:r>
            <a:r>
              <a:rPr lang="pl-PL" sz="1800" i="1" dirty="0">
                <a:sym typeface="Wingdings" pitchFamily="2" charset="2"/>
              </a:rPr>
              <a:t> , 	s3[‘g']  </a:t>
            </a:r>
            <a:r>
              <a:rPr lang="pl-PL" sz="1800" dirty="0">
                <a:sym typeface="Wingdings" pitchFamily="2" charset="2"/>
              </a:rPr>
              <a:t></a:t>
            </a:r>
            <a:r>
              <a:rPr lang="pl-PL" sz="1800" i="1" dirty="0">
                <a:sym typeface="Wingdings" pitchFamily="2" charset="2"/>
              </a:rPr>
              <a:t> </a:t>
            </a:r>
            <a:r>
              <a:rPr lang="pl-PL" sz="1800" dirty="0">
                <a:sym typeface="Wingdings" pitchFamily="2" charset="2"/>
              </a:rPr>
              <a:t>5</a:t>
            </a:r>
          </a:p>
          <a:p>
            <a:endParaRPr lang="pl-PL" sz="1800" dirty="0">
              <a:sym typeface="Wingdings" pitchFamily="2" charset="2"/>
            </a:endParaRPr>
          </a:p>
          <a:p>
            <a:r>
              <a:rPr lang="pl-PL" sz="1800" dirty="0"/>
              <a:t>Wszystkie metody pakietu </a:t>
            </a:r>
            <a:r>
              <a:rPr lang="pl-PL" sz="1800" i="1" dirty="0" err="1"/>
              <a:t>NumPy</a:t>
            </a:r>
            <a:r>
              <a:rPr lang="pl-PL" sz="1800" dirty="0"/>
              <a:t> pracujące na rzecz tablicy </a:t>
            </a:r>
            <a:r>
              <a:rPr lang="pl-PL" sz="1800" i="1" dirty="0" err="1"/>
              <a:t>NumPy</a:t>
            </a:r>
            <a:r>
              <a:rPr lang="pl-PL" sz="1800" dirty="0"/>
              <a:t>, zadziałają również dla serii danych (</a:t>
            </a:r>
            <a:r>
              <a:rPr lang="pl-PL" sz="1800" i="1" dirty="0" err="1"/>
              <a:t>Series</a:t>
            </a:r>
            <a:r>
              <a:rPr lang="pl-PL" sz="1800" dirty="0"/>
              <a:t>) </a:t>
            </a:r>
            <a:r>
              <a:rPr lang="pl-PL" sz="1800" b="1" i="1" dirty="0" err="1"/>
              <a:t>Pandas</a:t>
            </a:r>
            <a:r>
              <a:rPr lang="pl-PL" sz="1800" dirty="0"/>
              <a:t>. Na seriach można również wykonywać operacje arytmetycznie podobnie jak na tablicach. Wykonają się one analogicznie, element po elemencie, zwracając serię danych o tej samej długości.</a:t>
            </a:r>
          </a:p>
        </p:txBody>
      </p:sp>
      <p:pic>
        <p:nvPicPr>
          <p:cNvPr id="3" name="Obraz 2"/>
          <p:cNvPicPr>
            <a:picLocks noChangeAspect="1"/>
          </p:cNvPicPr>
          <p:nvPr/>
        </p:nvPicPr>
        <p:blipFill rotWithShape="1">
          <a:blip r:embed="rId4"/>
          <a:srcRect l="8043" r="3490"/>
          <a:stretch/>
        </p:blipFill>
        <p:spPr>
          <a:xfrm>
            <a:off x="7452320" y="2708920"/>
            <a:ext cx="1441752" cy="141027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288677" y="0"/>
            <a:ext cx="8459787" cy="533400"/>
          </a:xfrm>
        </p:spPr>
        <p:txBody>
          <a:bodyPr rtlCol="0">
            <a:noAutofit/>
          </a:bodyPr>
          <a:lstStyle/>
          <a:p>
            <a:pPr fontAlgn="auto">
              <a:spcAft>
                <a:spcPts val="0"/>
              </a:spcAft>
              <a:defRPr/>
            </a:pPr>
            <a:r>
              <a:rPr lang="pl-PL" sz="3200" b="1" dirty="0">
                <a:solidFill>
                  <a:srgbClr val="C00000"/>
                </a:solidFill>
                <a:latin typeface="+mn-lt"/>
              </a:rPr>
              <a:t>Struktura danych </a:t>
            </a:r>
            <a:r>
              <a:rPr lang="pl-PL" sz="3200" b="1" i="1" dirty="0" err="1">
                <a:solidFill>
                  <a:srgbClr val="C00000"/>
                </a:solidFill>
                <a:latin typeface="+mn-lt"/>
              </a:rPr>
              <a:t>DataFrame</a:t>
            </a:r>
            <a:r>
              <a:rPr lang="pl-PL" sz="3200" b="1" i="1" dirty="0">
                <a:solidFill>
                  <a:srgbClr val="C00000"/>
                </a:solidFill>
                <a:latin typeface="+mn-lt"/>
              </a:rPr>
              <a:t> </a:t>
            </a:r>
            <a:r>
              <a:rPr lang="pl-PL" sz="3200" b="1" dirty="0">
                <a:solidFill>
                  <a:srgbClr val="C00000"/>
                </a:solidFill>
                <a:latin typeface="+mn-lt"/>
              </a:rPr>
              <a:t>w </a:t>
            </a:r>
            <a:r>
              <a:rPr lang="pl-PL" sz="3200" b="1" dirty="0" err="1">
                <a:solidFill>
                  <a:srgbClr val="C00000"/>
                </a:solidFill>
                <a:latin typeface="+mn-lt"/>
              </a:rPr>
              <a:t>Pandas</a:t>
            </a:r>
            <a:endParaRPr lang="pl-PL" sz="3200" b="1" dirty="0">
              <a:solidFill>
                <a:srgbClr val="C00000"/>
              </a:solidFill>
              <a:latin typeface="+mn-lt"/>
            </a:endParaRPr>
          </a:p>
        </p:txBody>
      </p:sp>
      <p:sp>
        <p:nvSpPr>
          <p:cNvPr id="2" name="Rectangle 2"/>
          <p:cNvSpPr>
            <a:spLocks noGrp="1" noChangeArrowheads="1"/>
          </p:cNvSpPr>
          <p:nvPr>
            <p:ph idx="1"/>
          </p:nvPr>
        </p:nvSpPr>
        <p:spPr>
          <a:xfrm>
            <a:off x="251520" y="548680"/>
            <a:ext cx="8792592" cy="1584176"/>
          </a:xfrm>
        </p:spPr>
        <p:txBody>
          <a:bodyPr/>
          <a:lstStyle/>
          <a:p>
            <a:pPr marL="0" indent="0">
              <a:buNone/>
            </a:pPr>
            <a:r>
              <a:rPr lang="pl-PL" sz="1600" b="1" dirty="0" err="1">
                <a:solidFill>
                  <a:srgbClr val="0000FF"/>
                </a:solidFill>
              </a:rPr>
              <a:t>DataFrame</a:t>
            </a:r>
            <a:r>
              <a:rPr lang="pl-PL" sz="1600" b="1" dirty="0">
                <a:solidFill>
                  <a:srgbClr val="0000FF"/>
                </a:solidFill>
              </a:rPr>
              <a:t> </a:t>
            </a:r>
            <a:r>
              <a:rPr lang="pl-PL" sz="1600" dirty="0"/>
              <a:t>– ramka danych jest najczęściej wykorzystywaną strukturą w </a:t>
            </a:r>
            <a:r>
              <a:rPr lang="pl-PL" sz="1600" i="1" dirty="0" err="1"/>
              <a:t>Pandas</a:t>
            </a:r>
            <a:r>
              <a:rPr lang="pl-PL" sz="1600" dirty="0"/>
              <a:t> i ogólnie w </a:t>
            </a:r>
            <a:r>
              <a:rPr lang="pl-PL" sz="1600" i="1" dirty="0"/>
              <a:t>data science</a:t>
            </a:r>
            <a:r>
              <a:rPr lang="pl-PL" sz="1600" dirty="0"/>
              <a:t> opartym o </a:t>
            </a:r>
            <a:r>
              <a:rPr lang="pl-PL" sz="1600" i="1" dirty="0" err="1"/>
              <a:t>Python</a:t>
            </a:r>
            <a:r>
              <a:rPr lang="pl-PL" sz="1600" dirty="0"/>
              <a:t>. Jest to dwuwymiarowy tabelaryczny obiekt, składający się z kolumn i wierszy, gdzie kolumny mogą się różnić między sobą typem danych. Wiersze i kolumny noszą nazwę osi (oś </a:t>
            </a:r>
            <a:r>
              <a:rPr lang="pl-PL" sz="1600" dirty="0">
                <a:sym typeface="Wingdings" pitchFamily="2" charset="2"/>
              </a:rPr>
              <a:t> </a:t>
            </a:r>
            <a:r>
              <a:rPr lang="pl-PL" sz="1600" i="1" dirty="0" err="1">
                <a:sym typeface="Wingdings" pitchFamily="2" charset="2"/>
              </a:rPr>
              <a:t>axis</a:t>
            </a:r>
            <a:r>
              <a:rPr lang="pl-PL" sz="1600" dirty="0"/>
              <a:t>): </a:t>
            </a:r>
            <a:r>
              <a:rPr lang="pl-PL" sz="1600" b="1" i="1" dirty="0" err="1">
                <a:solidFill>
                  <a:srgbClr val="0000FF"/>
                </a:solidFill>
              </a:rPr>
              <a:t>axis</a:t>
            </a:r>
            <a:r>
              <a:rPr lang="pl-PL" sz="1600" b="1" dirty="0">
                <a:solidFill>
                  <a:srgbClr val="0000FF"/>
                </a:solidFill>
              </a:rPr>
              <a:t> 0</a:t>
            </a:r>
            <a:r>
              <a:rPr lang="pl-PL" sz="1600" dirty="0"/>
              <a:t> reprezentuje wiersze, </a:t>
            </a:r>
            <a:r>
              <a:rPr lang="pl-PL" sz="1600" b="1" i="1" dirty="0" err="1">
                <a:solidFill>
                  <a:srgbClr val="0000FF"/>
                </a:solidFill>
              </a:rPr>
              <a:t>axis</a:t>
            </a:r>
            <a:r>
              <a:rPr lang="pl-PL" sz="1600" b="1" i="1" dirty="0">
                <a:solidFill>
                  <a:srgbClr val="0000FF"/>
                </a:solidFill>
              </a:rPr>
              <a:t> 1</a:t>
            </a:r>
            <a:r>
              <a:rPr lang="pl-PL" sz="1600" i="1" dirty="0">
                <a:solidFill>
                  <a:srgbClr val="0000FF"/>
                </a:solidFill>
              </a:rPr>
              <a:t> </a:t>
            </a:r>
            <a:r>
              <a:rPr lang="pl-PL" sz="1600" dirty="0"/>
              <a:t>reprezentuje kolumny. Osie opisują wymiary ramki danych. W dokumentacji noszą nazwę poziomów (</a:t>
            </a:r>
            <a:r>
              <a:rPr lang="pl-PL" sz="1600" i="1" dirty="0" err="1"/>
              <a:t>level</a:t>
            </a:r>
            <a:r>
              <a:rPr lang="pl-PL" sz="1600" dirty="0"/>
              <a:t>; </a:t>
            </a:r>
            <a:r>
              <a:rPr lang="pl-PL" sz="1600" i="1" dirty="0"/>
              <a:t>a </a:t>
            </a:r>
            <a:r>
              <a:rPr lang="pl-PL" sz="1600" i="1" dirty="0" err="1"/>
              <a:t>particular</a:t>
            </a:r>
            <a:r>
              <a:rPr lang="pl-PL" sz="1600" i="1" dirty="0"/>
              <a:t> </a:t>
            </a:r>
            <a:r>
              <a:rPr lang="pl-PL" sz="1600" i="1" dirty="0" err="1"/>
              <a:t>level</a:t>
            </a:r>
            <a:r>
              <a:rPr lang="pl-PL" sz="1600" dirty="0"/>
              <a:t> to poziom jednej lub drugiej osi). Wymiary ramki danych są </a:t>
            </a:r>
            <a:r>
              <a:rPr lang="pl-PL" sz="1600" dirty="0" err="1"/>
              <a:t>mutowalne</a:t>
            </a:r>
            <a:r>
              <a:rPr lang="pl-PL" sz="1600" dirty="0"/>
              <a:t>, co oznacza, że można do ramki dodawać wiersze i kolumny. </a:t>
            </a:r>
          </a:p>
          <a:p>
            <a:pPr marL="0" indent="0">
              <a:buNone/>
            </a:pPr>
            <a:r>
              <a:rPr lang="pl-PL" sz="1600" u="sng" dirty="0"/>
              <a:t>Tworzenie ramki danych</a:t>
            </a:r>
          </a:p>
          <a:p>
            <a:r>
              <a:rPr lang="pl-PL" sz="1600" dirty="0" err="1">
                <a:solidFill>
                  <a:srgbClr val="0000FF"/>
                </a:solidFill>
              </a:rPr>
              <a:t>pandas.</a:t>
            </a:r>
            <a:r>
              <a:rPr lang="pl-PL" sz="1600" b="1" dirty="0" err="1">
                <a:solidFill>
                  <a:srgbClr val="0000FF"/>
                </a:solidFill>
              </a:rPr>
              <a:t>DataFrame</a:t>
            </a:r>
            <a:r>
              <a:rPr lang="pl-PL" sz="1600" dirty="0">
                <a:solidFill>
                  <a:srgbClr val="0000FF"/>
                </a:solidFill>
              </a:rPr>
              <a:t>(</a:t>
            </a:r>
            <a:r>
              <a:rPr lang="pl-PL" sz="1600" b="1" dirty="0" err="1">
                <a:solidFill>
                  <a:srgbClr val="0000FF"/>
                </a:solidFill>
              </a:rPr>
              <a:t>data</a:t>
            </a:r>
            <a:r>
              <a:rPr lang="pl-PL" sz="1600" i="1" dirty="0" err="1">
                <a:solidFill>
                  <a:srgbClr val="0000FF"/>
                </a:solidFill>
              </a:rPr>
              <a:t>=None</a:t>
            </a:r>
            <a:r>
              <a:rPr lang="pl-PL" sz="1600" dirty="0">
                <a:solidFill>
                  <a:srgbClr val="0000FF"/>
                </a:solidFill>
              </a:rPr>
              <a:t>, </a:t>
            </a:r>
            <a:r>
              <a:rPr lang="pl-PL" sz="1600" b="1" dirty="0" err="1">
                <a:solidFill>
                  <a:srgbClr val="0000FF"/>
                </a:solidFill>
              </a:rPr>
              <a:t>index</a:t>
            </a:r>
            <a:r>
              <a:rPr lang="pl-PL" sz="1600" i="1" dirty="0" err="1">
                <a:solidFill>
                  <a:srgbClr val="0000FF"/>
                </a:solidFill>
              </a:rPr>
              <a:t>=None</a:t>
            </a:r>
            <a:r>
              <a:rPr lang="pl-PL" sz="1600" dirty="0">
                <a:solidFill>
                  <a:srgbClr val="0000FF"/>
                </a:solidFill>
              </a:rPr>
              <a:t>, </a:t>
            </a:r>
            <a:r>
              <a:rPr lang="pl-PL" sz="1600" b="1" dirty="0" err="1">
                <a:solidFill>
                  <a:srgbClr val="0000FF"/>
                </a:solidFill>
              </a:rPr>
              <a:t>columns</a:t>
            </a:r>
            <a:r>
              <a:rPr lang="pl-PL" sz="1600" i="1" dirty="0" err="1">
                <a:solidFill>
                  <a:srgbClr val="0000FF"/>
                </a:solidFill>
              </a:rPr>
              <a:t>=None</a:t>
            </a:r>
            <a:r>
              <a:rPr lang="pl-PL" sz="1600" dirty="0">
                <a:solidFill>
                  <a:srgbClr val="0000FF"/>
                </a:solidFill>
              </a:rPr>
              <a:t>, </a:t>
            </a:r>
            <a:r>
              <a:rPr lang="pl-PL" sz="1600" b="1" dirty="0" err="1">
                <a:solidFill>
                  <a:srgbClr val="0000FF"/>
                </a:solidFill>
              </a:rPr>
              <a:t>dtype</a:t>
            </a:r>
            <a:r>
              <a:rPr lang="pl-PL" sz="1600" i="1" dirty="0" err="1">
                <a:solidFill>
                  <a:srgbClr val="0000FF"/>
                </a:solidFill>
              </a:rPr>
              <a:t>=None</a:t>
            </a:r>
            <a:r>
              <a:rPr lang="pl-PL" sz="1600" dirty="0">
                <a:solidFill>
                  <a:srgbClr val="0000FF"/>
                </a:solidFill>
              </a:rPr>
              <a:t>, </a:t>
            </a:r>
            <a:r>
              <a:rPr lang="pl-PL" sz="1600" b="1" dirty="0" err="1">
                <a:solidFill>
                  <a:srgbClr val="0000FF"/>
                </a:solidFill>
              </a:rPr>
              <a:t>copy</a:t>
            </a:r>
            <a:r>
              <a:rPr lang="pl-PL" sz="1600" i="1" dirty="0" err="1">
                <a:solidFill>
                  <a:srgbClr val="0000FF"/>
                </a:solidFill>
              </a:rPr>
              <a:t>=None</a:t>
            </a:r>
            <a:r>
              <a:rPr lang="pl-PL" sz="1600" dirty="0">
                <a:solidFill>
                  <a:srgbClr val="0000FF"/>
                </a:solidFill>
              </a:rPr>
              <a:t>)</a:t>
            </a:r>
          </a:p>
          <a:p>
            <a:pPr marL="0" indent="0">
              <a:buNone/>
            </a:pPr>
            <a:r>
              <a:rPr lang="pl-PL" sz="1600" u="sng" dirty="0"/>
              <a:t>Przykłady</a:t>
            </a:r>
          </a:p>
          <a:p>
            <a:r>
              <a:rPr lang="pl-PL" sz="1600" dirty="0" err="1">
                <a:solidFill>
                  <a:srgbClr val="0000FF"/>
                </a:solidFill>
                <a:latin typeface="Calibri" pitchFamily="34" charset="0"/>
              </a:rPr>
              <a:t>df=pandas.DataFrame</a:t>
            </a:r>
            <a:r>
              <a:rPr lang="pl-PL" sz="1600" dirty="0">
                <a:solidFill>
                  <a:srgbClr val="0000FF"/>
                </a:solidFill>
                <a:latin typeface="Calibri" pitchFamily="34" charset="0"/>
              </a:rPr>
              <a:t>(</a:t>
            </a:r>
            <a:r>
              <a:rPr lang="pl-PL" sz="1600" dirty="0" err="1">
                <a:solidFill>
                  <a:srgbClr val="0000FF"/>
                </a:solidFill>
                <a:latin typeface="Calibri" pitchFamily="34" charset="0"/>
              </a:rPr>
              <a:t>numpy.array</a:t>
            </a:r>
            <a:r>
              <a:rPr lang="pl-PL" sz="1600" dirty="0">
                <a:solidFill>
                  <a:srgbClr val="0000FF"/>
                </a:solidFill>
                <a:latin typeface="Calibri" pitchFamily="34" charset="0"/>
              </a:rPr>
              <a:t>([[ 5,  6,  7], [10, 12, 14], [15, 18, 21], [20, 24, 28]]))</a:t>
            </a:r>
          </a:p>
          <a:p>
            <a:r>
              <a:rPr lang="pl-PL" sz="1600" dirty="0">
                <a:solidFill>
                  <a:srgbClr val="0000FF"/>
                </a:solidFill>
                <a:latin typeface="Calibri" pitchFamily="34" charset="0"/>
              </a:rPr>
              <a:t>d = { "one": </a:t>
            </a:r>
            <a:r>
              <a:rPr lang="pl-PL" sz="1600" dirty="0">
                <a:solidFill>
                  <a:srgbClr val="C00000"/>
                </a:solidFill>
                <a:latin typeface="Calibri" pitchFamily="34" charset="0"/>
              </a:rPr>
              <a:t>pd</a:t>
            </a:r>
            <a:r>
              <a:rPr lang="pl-PL" sz="1600" dirty="0">
                <a:solidFill>
                  <a:srgbClr val="0000FF"/>
                </a:solidFill>
                <a:latin typeface="Calibri" pitchFamily="34" charset="0"/>
              </a:rPr>
              <a:t>.Series([1.0, 2.0, 3.0], index=["a", "b", "c"]), "two": </a:t>
            </a:r>
            <a:r>
              <a:rPr lang="pl-PL" sz="1600" dirty="0">
                <a:solidFill>
                  <a:srgbClr val="C00000"/>
                </a:solidFill>
                <a:latin typeface="Calibri" pitchFamily="34" charset="0"/>
              </a:rPr>
              <a:t>pd</a:t>
            </a:r>
            <a:r>
              <a:rPr lang="pl-PL" sz="1600" dirty="0">
                <a:solidFill>
                  <a:srgbClr val="0000FF"/>
                </a:solidFill>
                <a:latin typeface="Calibri" pitchFamily="34" charset="0"/>
              </a:rPr>
              <a:t>.Series([1.0, 2.0, 3.0, 4.0], index=["a", "b", "c", "d"]) }; df1=</a:t>
            </a:r>
            <a:r>
              <a:rPr lang="pl-PL" sz="1600" dirty="0">
                <a:solidFill>
                  <a:srgbClr val="C00000"/>
                </a:solidFill>
                <a:latin typeface="Calibri" pitchFamily="34" charset="0"/>
              </a:rPr>
              <a:t>pd</a:t>
            </a:r>
            <a:r>
              <a:rPr lang="pl-PL" sz="1600" dirty="0">
                <a:solidFill>
                  <a:srgbClr val="0000FF"/>
                </a:solidFill>
                <a:latin typeface="Calibri" pitchFamily="34" charset="0"/>
              </a:rPr>
              <a:t>.DataFrame(d)  		</a:t>
            </a:r>
            <a:r>
              <a:rPr lang="pl-PL" sz="1600" dirty="0">
                <a:solidFill>
                  <a:srgbClr val="C00000"/>
                </a:solidFill>
                <a:latin typeface="Calibri" pitchFamily="34" charset="0"/>
              </a:rPr>
              <a:t># działa alias pd</a:t>
            </a:r>
          </a:p>
          <a:p>
            <a:r>
              <a:rPr lang="pl-PL" sz="1600" dirty="0">
                <a:solidFill>
                  <a:srgbClr val="0000FF"/>
                </a:solidFill>
                <a:latin typeface="Calibri" pitchFamily="34" charset="0"/>
              </a:rPr>
              <a:t>df2=</a:t>
            </a:r>
            <a:r>
              <a:rPr lang="pl-PL" sz="1600" dirty="0">
                <a:solidFill>
                  <a:srgbClr val="C00000"/>
                </a:solidFill>
                <a:latin typeface="Calibri" pitchFamily="34" charset="0"/>
              </a:rPr>
              <a:t>pd</a:t>
            </a:r>
            <a:r>
              <a:rPr lang="pl-PL" sz="1600" dirty="0">
                <a:solidFill>
                  <a:srgbClr val="0000FF"/>
                </a:solidFill>
                <a:latin typeface="Calibri" pitchFamily="34" charset="0"/>
              </a:rPr>
              <a:t>.DataFrame(([[ 5,  6,  7], [10, 12, 14], [15, 18, 21], [20, 24, 28]]), </a:t>
            </a:r>
            <a:r>
              <a:rPr lang="pl-PL" sz="1600" dirty="0" err="1">
                <a:solidFill>
                  <a:srgbClr val="0000FF"/>
                </a:solidFill>
                <a:latin typeface="Calibri" pitchFamily="34" charset="0"/>
              </a:rPr>
              <a:t>columns</a:t>
            </a:r>
            <a:r>
              <a:rPr lang="pl-PL" sz="1600" dirty="0">
                <a:solidFill>
                  <a:srgbClr val="0000FF"/>
                </a:solidFill>
                <a:latin typeface="Calibri" pitchFamily="34" charset="0"/>
              </a:rPr>
              <a:t>=("c1", "c2", "c3"))</a:t>
            </a:r>
          </a:p>
          <a:p>
            <a:pPr>
              <a:buNone/>
            </a:pPr>
            <a:endParaRPr lang="pl-PL" sz="1600" dirty="0"/>
          </a:p>
          <a:p>
            <a:pPr>
              <a:buNone/>
            </a:pPr>
            <a:endParaRPr lang="pl-PL" sz="1600" dirty="0"/>
          </a:p>
          <a:p>
            <a:pPr marL="0" indent="0">
              <a:buNone/>
            </a:pPr>
            <a:endParaRPr lang="pl-PL" sz="1600" dirty="0"/>
          </a:p>
          <a:p>
            <a:pPr marL="0" indent="0">
              <a:buNone/>
            </a:pPr>
            <a:endParaRPr lang="pl-PL" sz="1600" dirty="0"/>
          </a:p>
          <a:p>
            <a:pPr marL="0" indent="0">
              <a:buNone/>
            </a:pPr>
            <a:endParaRPr lang="pl-PL" sz="1600" dirty="0"/>
          </a:p>
          <a:p>
            <a:pPr marL="0" lvl="0" indent="0">
              <a:buNone/>
            </a:pPr>
            <a:endParaRPr lang="pl-PL" sz="1600" dirty="0"/>
          </a:p>
          <a:p>
            <a:pPr marL="0" indent="0">
              <a:buNone/>
            </a:pPr>
            <a:endParaRPr lang="pl-PL" sz="1600" b="1" dirty="0"/>
          </a:p>
        </p:txBody>
      </p:sp>
      <p:pic>
        <p:nvPicPr>
          <p:cNvPr id="3075" name="Picture 3"/>
          <p:cNvPicPr>
            <a:picLocks noChangeAspect="1" noChangeArrowheads="1"/>
          </p:cNvPicPr>
          <p:nvPr/>
        </p:nvPicPr>
        <p:blipFill>
          <a:blip r:embed="rId2" cstate="print"/>
          <a:srcRect/>
          <a:stretch>
            <a:fillRect/>
          </a:stretch>
        </p:blipFill>
        <p:spPr bwMode="auto">
          <a:xfrm>
            <a:off x="1259632" y="4509120"/>
            <a:ext cx="1872208" cy="1404156"/>
          </a:xfrm>
          <a:prstGeom prst="rect">
            <a:avLst/>
          </a:prstGeom>
          <a:noFill/>
          <a:ln w="9525">
            <a:noFill/>
            <a:miter lim="800000"/>
            <a:headEnd/>
            <a:tailEnd/>
          </a:ln>
        </p:spPr>
      </p:pic>
      <p:cxnSp>
        <p:nvCxnSpPr>
          <p:cNvPr id="10" name="AutoShape 1"/>
          <p:cNvCxnSpPr>
            <a:cxnSpLocks noChangeShapeType="1"/>
          </p:cNvCxnSpPr>
          <p:nvPr/>
        </p:nvCxnSpPr>
        <p:spPr bwMode="auto">
          <a:xfrm flipV="1">
            <a:off x="971600" y="4407439"/>
            <a:ext cx="2160240" cy="0"/>
          </a:xfrm>
          <a:prstGeom prst="straightConnector1">
            <a:avLst/>
          </a:prstGeom>
          <a:noFill/>
          <a:ln w="22225">
            <a:solidFill>
              <a:srgbClr val="0000FF"/>
            </a:solidFill>
            <a:round/>
            <a:headEnd/>
            <a:tailEnd type="triangle" w="med" len="med"/>
          </a:ln>
        </p:spPr>
      </p:cxnSp>
      <p:sp>
        <p:nvSpPr>
          <p:cNvPr id="11" name="Text Box 2"/>
          <p:cNvSpPr txBox="1">
            <a:spLocks noChangeArrowheads="1"/>
          </p:cNvSpPr>
          <p:nvPr/>
        </p:nvSpPr>
        <p:spPr bwMode="auto">
          <a:xfrm>
            <a:off x="3275856" y="4365104"/>
            <a:ext cx="504056" cy="216024"/>
          </a:xfrm>
          <a:prstGeom prst="rect">
            <a:avLst/>
          </a:prstGeom>
          <a:noFill/>
          <a:ln w="9525">
            <a:noFill/>
            <a:miter lim="800000"/>
            <a:headEnd/>
            <a:tailEnd/>
          </a:ln>
        </p:spPr>
        <p:txBody>
          <a:bodyPr vert="horz" wrap="square" lIns="0" tIns="0" rIns="180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pl-PL" sz="1600" b="0" i="0" u="none" strike="noStrike" cap="none" normalizeH="0" baseline="0" dirty="0" err="1">
                <a:ln>
                  <a:noFill/>
                </a:ln>
                <a:solidFill>
                  <a:srgbClr val="0000FF"/>
                </a:solidFill>
                <a:effectLst/>
                <a:latin typeface="Calibri" pitchFamily="34" charset="0"/>
                <a:cs typeface="Arial" pitchFamily="34" charset="0"/>
              </a:rPr>
              <a:t>axis</a:t>
            </a:r>
            <a:r>
              <a:rPr kumimoji="0" lang="pl-PL" sz="1600" b="0" i="0" u="none" strike="noStrike" cap="none" normalizeH="0" baseline="0" dirty="0">
                <a:ln>
                  <a:noFill/>
                </a:ln>
                <a:solidFill>
                  <a:srgbClr val="0000FF"/>
                </a:solidFill>
                <a:effectLst/>
                <a:latin typeface="Calibri" pitchFamily="34" charset="0"/>
                <a:cs typeface="Arial" pitchFamily="34" charset="0"/>
              </a:rPr>
              <a:t> 1</a:t>
            </a:r>
            <a:endParaRPr kumimoji="0" lang="pl-PL" sz="1600" b="0" i="0" u="none" strike="noStrike" cap="none" normalizeH="0" baseline="0" dirty="0">
              <a:ln>
                <a:noFill/>
              </a:ln>
              <a:solidFill>
                <a:srgbClr val="0000FF"/>
              </a:solidFill>
              <a:effectLst/>
              <a:latin typeface="Arial" pitchFamily="34" charset="0"/>
              <a:cs typeface="Arial" pitchFamily="34" charset="0"/>
            </a:endParaRPr>
          </a:p>
        </p:txBody>
      </p:sp>
      <p:cxnSp>
        <p:nvCxnSpPr>
          <p:cNvPr id="13" name="AutoShape 3"/>
          <p:cNvCxnSpPr>
            <a:cxnSpLocks noChangeShapeType="1"/>
          </p:cNvCxnSpPr>
          <p:nvPr/>
        </p:nvCxnSpPr>
        <p:spPr bwMode="auto">
          <a:xfrm>
            <a:off x="827584" y="4509120"/>
            <a:ext cx="0" cy="1008112"/>
          </a:xfrm>
          <a:prstGeom prst="straightConnector1">
            <a:avLst/>
          </a:prstGeom>
          <a:noFill/>
          <a:ln w="22225">
            <a:solidFill>
              <a:srgbClr val="0000FF"/>
            </a:solidFill>
            <a:round/>
            <a:headEnd/>
            <a:tailEnd type="triangle" w="med" len="med"/>
          </a:ln>
        </p:spPr>
      </p:cxnSp>
      <p:sp>
        <p:nvSpPr>
          <p:cNvPr id="14" name="Text Box 2"/>
          <p:cNvSpPr txBox="1">
            <a:spLocks noChangeArrowheads="1"/>
          </p:cNvSpPr>
          <p:nvPr/>
        </p:nvSpPr>
        <p:spPr bwMode="auto">
          <a:xfrm>
            <a:off x="611560" y="5661248"/>
            <a:ext cx="504056" cy="216024"/>
          </a:xfrm>
          <a:prstGeom prst="rect">
            <a:avLst/>
          </a:prstGeom>
          <a:noFill/>
          <a:ln w="9525">
            <a:noFill/>
            <a:miter lim="800000"/>
            <a:headEnd/>
            <a:tailEnd/>
          </a:ln>
        </p:spPr>
        <p:txBody>
          <a:bodyPr vert="horz" wrap="square" lIns="0" tIns="0" rIns="180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pl-PL" sz="1600" dirty="0" err="1">
                <a:solidFill>
                  <a:srgbClr val="0000FF"/>
                </a:solidFill>
                <a:latin typeface="Calibri" pitchFamily="34" charset="0"/>
                <a:cs typeface="Arial" pitchFamily="34" charset="0"/>
              </a:rPr>
              <a:t>a</a:t>
            </a:r>
            <a:r>
              <a:rPr kumimoji="0" lang="pl-PL" sz="1600" b="0" i="0" u="none" strike="noStrike" cap="none" normalizeH="0" baseline="0" dirty="0" err="1">
                <a:ln>
                  <a:noFill/>
                </a:ln>
                <a:solidFill>
                  <a:srgbClr val="0000FF"/>
                </a:solidFill>
                <a:effectLst/>
                <a:latin typeface="Calibri" pitchFamily="34" charset="0"/>
                <a:cs typeface="Arial" pitchFamily="34" charset="0"/>
              </a:rPr>
              <a:t>xis</a:t>
            </a:r>
            <a:r>
              <a:rPr kumimoji="0" lang="pl-PL" sz="1600" b="0" i="0" u="none" strike="noStrike" cap="none" normalizeH="0" baseline="0" dirty="0">
                <a:ln>
                  <a:noFill/>
                </a:ln>
                <a:solidFill>
                  <a:srgbClr val="0000FF"/>
                </a:solidFill>
                <a:effectLst/>
                <a:latin typeface="Calibri" pitchFamily="34" charset="0"/>
                <a:cs typeface="Arial" pitchFamily="34" charset="0"/>
              </a:rPr>
              <a:t> 0</a:t>
            </a:r>
            <a:endParaRPr kumimoji="0" lang="pl-PL" sz="1600" b="0" i="0" u="none" strike="noStrike" cap="none" normalizeH="0" baseline="0" dirty="0">
              <a:ln>
                <a:noFill/>
              </a:ln>
              <a:solidFill>
                <a:srgbClr val="0000FF"/>
              </a:solidFill>
              <a:effectLst/>
              <a:latin typeface="Arial" pitchFamily="34" charset="0"/>
              <a:cs typeface="Arial" pitchFamily="34" charset="0"/>
            </a:endParaRPr>
          </a:p>
        </p:txBody>
      </p:sp>
      <p:pic>
        <p:nvPicPr>
          <p:cNvPr id="3076" name="Picture 4"/>
          <p:cNvPicPr>
            <a:picLocks noChangeAspect="1" noChangeArrowheads="1"/>
          </p:cNvPicPr>
          <p:nvPr/>
        </p:nvPicPr>
        <p:blipFill>
          <a:blip r:embed="rId3" cstate="print"/>
          <a:srcRect/>
          <a:stretch>
            <a:fillRect/>
          </a:stretch>
        </p:blipFill>
        <p:spPr bwMode="auto">
          <a:xfrm>
            <a:off x="3995936" y="4509121"/>
            <a:ext cx="1158749" cy="1440159"/>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5940152" y="4454046"/>
            <a:ext cx="1533525" cy="16668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yczny">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3827</TotalTime>
  <Words>2540</Words>
  <Application>Microsoft Office PowerPoint</Application>
  <PresentationFormat>Pokaz na ekranie (4:3)</PresentationFormat>
  <Paragraphs>200</Paragraphs>
  <Slides>13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13</vt:i4>
      </vt:variant>
    </vt:vector>
  </HeadingPairs>
  <TitlesOfParts>
    <vt:vector size="17" baseType="lpstr">
      <vt:lpstr>Arial</vt:lpstr>
      <vt:lpstr>Calibri</vt:lpstr>
      <vt:lpstr>Times New Roman</vt:lpstr>
      <vt:lpstr>Motyw pakietu Office</vt:lpstr>
      <vt:lpstr>Języki programowania – Python Wybrane pakiety do przetwarzania  i analizy danych</vt:lpstr>
      <vt:lpstr>Biblioteka NumPy</vt:lpstr>
      <vt:lpstr>Tablica – główna struktura danych NumPy</vt:lpstr>
      <vt:lpstr>NumPy – dostęp do tablicy</vt:lpstr>
      <vt:lpstr>Obliczenia na tablicach</vt:lpstr>
      <vt:lpstr>Algebra liniowa w NumPy</vt:lpstr>
      <vt:lpstr>Biblioteka Pandas</vt:lpstr>
      <vt:lpstr>Struktura danych Series w Pandas</vt:lpstr>
      <vt:lpstr>Struktura danych DataFrame w Pandas</vt:lpstr>
      <vt:lpstr>Dostęp do danych DataFrame w Pandas</vt:lpstr>
      <vt:lpstr>Wybrane składowe DataFrame w Pandas</vt:lpstr>
      <vt:lpstr>Zbiór danych titanic</vt:lpstr>
      <vt:lpstr>Wybrane wykresy</vt:lpstr>
    </vt:vector>
  </TitlesOfParts>
  <Company>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 tytułu slajdu</dc:title>
  <dc:creator>x</dc:creator>
  <cp:lastModifiedBy>Marzena</cp:lastModifiedBy>
  <cp:revision>368</cp:revision>
  <dcterms:created xsi:type="dcterms:W3CDTF">2003-09-30T15:45:46Z</dcterms:created>
  <dcterms:modified xsi:type="dcterms:W3CDTF">2024-02-01T10:06:39Z</dcterms:modified>
</cp:coreProperties>
</file>