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1"/>
  </p:notesMasterIdLst>
  <p:sldIdLst>
    <p:sldId id="256" r:id="rId2"/>
    <p:sldId id="285" r:id="rId3"/>
    <p:sldId id="271" r:id="rId4"/>
    <p:sldId id="290" r:id="rId5"/>
    <p:sldId id="291" r:id="rId6"/>
    <p:sldId id="307" r:id="rId7"/>
    <p:sldId id="306" r:id="rId8"/>
    <p:sldId id="309" r:id="rId9"/>
    <p:sldId id="297" r:id="rId10"/>
  </p:sldIdLst>
  <p:sldSz cx="9144000" cy="6858000" type="screen4x3"/>
  <p:notesSz cx="6858000" cy="9144000"/>
  <p:defaultTextStyle>
    <a:defPPr>
      <a:defRPr lang="pl-PL"/>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FF"/>
    <a:srgbClr val="000000"/>
    <a:srgbClr val="FF00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2" d="100"/>
          <a:sy n="82" d="100"/>
        </p:scale>
        <p:origin x="1236"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pl-PL"/>
          </a:p>
        </p:txBody>
      </p:sp>
      <p:sp>
        <p:nvSpPr>
          <p:cNvPr id="1741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pl-PL"/>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pl-PL"/>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EFB1DEE-BAA5-4E42-8BFC-87A6FF19B44D}" type="slidenum">
              <a:rPr lang="pl-PL"/>
              <a:pPr>
                <a:defRPr/>
              </a:pPr>
              <a:t>‹#›</a:t>
            </a:fld>
            <a:endParaRPr lang="pl-PL"/>
          </a:p>
        </p:txBody>
      </p:sp>
    </p:spTree>
    <p:extLst>
      <p:ext uri="{BB962C8B-B14F-4D97-AF65-F5344CB8AC3E}">
        <p14:creationId xmlns:p14="http://schemas.microsoft.com/office/powerpoint/2010/main" val="1580188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0BD7DA1D-90C1-45DD-BD03-0A53565EA6BE}"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A360A58F-C5A7-4B1E-A70B-6B24FFB118F1}"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E8AD555E-9621-4540-9CC2-3DC58045EA77}"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DDEF0092-B7F6-4688-8B87-C32E0E4A69A7}"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836BBDD1-CFB2-4E1F-B22D-45D9EF86D70B}"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5D5D3ECC-5734-426F-A92D-A994AF673C11}"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87632737-A7EE-4807-81FD-01652B6EAC26}"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CD3115C1-A225-4C02-968E-C7AD7E5DD8EC}"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E7BB4E7F-43AB-499B-83D4-7373EF50E662}"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5DCBBFAE-90E4-48D8-8EB0-110C6AD0A53D}"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EDF518A4-E192-424A-B6A9-D2CE55A72559}"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76933657-2D8B-43BF-925F-B694FA3209EB}"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ytuł 1"/>
          <p:cNvSpPr>
            <a:spLocks noGrp="1"/>
          </p:cNvSpPr>
          <p:nvPr>
            <p:ph type="ctrTitle"/>
          </p:nvPr>
        </p:nvSpPr>
        <p:spPr>
          <a:xfrm>
            <a:off x="611188" y="1484313"/>
            <a:ext cx="7772400" cy="1984375"/>
          </a:xfrm>
        </p:spPr>
        <p:txBody>
          <a:bodyPr/>
          <a:lstStyle/>
          <a:p>
            <a:r>
              <a:rPr lang="pl-PL" sz="4000" b="1" dirty="0" smtClean="0">
                <a:solidFill>
                  <a:srgbClr val="C00000"/>
                </a:solidFill>
                <a:latin typeface="Times New Roman" pitchFamily="18" charset="0"/>
                <a:cs typeface="Times New Roman" pitchFamily="18" charset="0"/>
              </a:rPr>
              <a:t>Języki programowania – </a:t>
            </a:r>
            <a:r>
              <a:rPr lang="pl-PL" sz="4000" b="1" dirty="0" err="1" smtClean="0">
                <a:solidFill>
                  <a:srgbClr val="C00000"/>
                </a:solidFill>
                <a:latin typeface="Times New Roman" pitchFamily="18" charset="0"/>
                <a:cs typeface="Times New Roman" pitchFamily="18" charset="0"/>
              </a:rPr>
              <a:t>Python</a:t>
            </a:r>
            <a:r>
              <a:rPr lang="pl-PL" sz="4000" b="1" dirty="0" smtClean="0">
                <a:solidFill>
                  <a:srgbClr val="C00000"/>
                </a:solidFill>
                <a:latin typeface="Times New Roman" pitchFamily="18" charset="0"/>
                <a:cs typeface="Times New Roman" pitchFamily="18" charset="0"/>
              </a:rPr>
              <a:t/>
            </a:r>
            <a:br>
              <a:rPr lang="pl-PL" sz="4000" b="1" dirty="0" smtClean="0">
                <a:solidFill>
                  <a:srgbClr val="C00000"/>
                </a:solidFill>
                <a:latin typeface="Times New Roman" pitchFamily="18" charset="0"/>
                <a:cs typeface="Times New Roman" pitchFamily="18" charset="0"/>
              </a:rPr>
            </a:br>
            <a:r>
              <a:rPr lang="pl-PL" sz="4000" b="1" dirty="0" smtClean="0">
                <a:solidFill>
                  <a:srgbClr val="C00000"/>
                </a:solidFill>
                <a:latin typeface="Times New Roman" pitchFamily="18" charset="0"/>
                <a:cs typeface="Times New Roman" pitchFamily="18" charset="0"/>
              </a:rPr>
              <a:t>Elementy programowania obiektowego</a:t>
            </a:r>
          </a:p>
        </p:txBody>
      </p:sp>
      <p:sp>
        <p:nvSpPr>
          <p:cNvPr id="3075" name="Rectangle 3"/>
          <p:cNvSpPr>
            <a:spLocks noGrp="1" noChangeArrowheads="1"/>
          </p:cNvSpPr>
          <p:nvPr>
            <p:ph type="subTitle" idx="1"/>
          </p:nvPr>
        </p:nvSpPr>
        <p:spPr>
          <a:xfrm>
            <a:off x="125413" y="4437063"/>
            <a:ext cx="8839200" cy="1935162"/>
          </a:xfrm>
        </p:spPr>
        <p:txBody>
          <a:bodyPr rtlCol="0">
            <a:normAutofit/>
          </a:bodyPr>
          <a:lstStyle/>
          <a:p>
            <a:pPr fontAlgn="auto">
              <a:spcAft>
                <a:spcPts val="0"/>
              </a:spcAft>
              <a:buFont typeface="Arial" pitchFamily="34" charset="0"/>
              <a:buNone/>
              <a:defRPr/>
            </a:pPr>
            <a:r>
              <a:rPr lang="pl-PL" altLang="en-US" sz="2000" dirty="0" smtClean="0">
                <a:solidFill>
                  <a:srgbClr val="000000"/>
                </a:solidFill>
                <a:cs typeface="Times New Roman" pitchFamily="18" charset="0"/>
              </a:rPr>
              <a:t>Marzena Nowakowska </a:t>
            </a:r>
          </a:p>
          <a:p>
            <a:pPr fontAlgn="auto">
              <a:spcAft>
                <a:spcPts val="0"/>
              </a:spcAft>
              <a:buFont typeface="Arial" pitchFamily="34" charset="0"/>
              <a:buNone/>
              <a:defRPr/>
            </a:pPr>
            <a:r>
              <a:rPr lang="pl-PL" altLang="en-US" sz="2000" dirty="0" smtClean="0">
                <a:solidFill>
                  <a:srgbClr val="000000"/>
                </a:solidFill>
                <a:cs typeface="Times New Roman" pitchFamily="18" charset="0"/>
              </a:rPr>
              <a:t>Wydział Zarządzania i Modelowania Komputerowego </a:t>
            </a:r>
            <a:br>
              <a:rPr lang="pl-PL" altLang="en-US" sz="2000" dirty="0" smtClean="0">
                <a:solidFill>
                  <a:srgbClr val="000000"/>
                </a:solidFill>
                <a:cs typeface="Times New Roman" pitchFamily="18" charset="0"/>
              </a:rPr>
            </a:br>
            <a:r>
              <a:rPr lang="pl-PL" altLang="en-US" sz="2000" dirty="0" smtClean="0">
                <a:solidFill>
                  <a:srgbClr val="000000"/>
                </a:solidFill>
                <a:cs typeface="Times New Roman" pitchFamily="18" charset="0"/>
              </a:rPr>
              <a:t>Politechnika Świętokrzyska</a:t>
            </a:r>
          </a:p>
          <a:p>
            <a:pPr fontAlgn="auto">
              <a:spcAft>
                <a:spcPts val="0"/>
              </a:spcAft>
              <a:buFont typeface="Arial" pitchFamily="34" charset="0"/>
              <a:buNone/>
              <a:defRPr/>
            </a:pPr>
            <a:r>
              <a:rPr lang="pl-PL" altLang="en-US" sz="2000" dirty="0" smtClean="0">
                <a:solidFill>
                  <a:srgbClr val="000000"/>
                </a:solidFill>
                <a:cs typeface="Times New Roman" pitchFamily="18" charset="0"/>
              </a:rPr>
              <a:t>Budynek C, p. 3.21</a:t>
            </a:r>
          </a:p>
          <a:p>
            <a:pPr fontAlgn="auto">
              <a:spcAft>
                <a:spcPts val="0"/>
              </a:spcAft>
              <a:buFont typeface="Arial" pitchFamily="34" charset="0"/>
              <a:buNone/>
              <a:defRPr/>
            </a:pPr>
            <a:r>
              <a:rPr lang="pl-PL" altLang="en-US" sz="2000" dirty="0" err="1" smtClean="0">
                <a:solidFill>
                  <a:srgbClr val="000000"/>
                </a:solidFill>
                <a:cs typeface="Times New Roman" pitchFamily="18" charset="0"/>
              </a:rPr>
              <a:t>spimn@tu.kielce.pl</a:t>
            </a:r>
            <a:endParaRPr lang="pl-PL" altLang="en-US" sz="2000" dirty="0" smtClean="0">
              <a:solidFill>
                <a:srgbClr val="000000"/>
              </a:solidFill>
              <a:cs typeface="Times New Roman" pitchFamily="18" charset="0"/>
            </a:endParaRPr>
          </a:p>
          <a:p>
            <a:pPr fontAlgn="auto">
              <a:spcAft>
                <a:spcPts val="0"/>
              </a:spcAft>
              <a:buFont typeface="Arial" pitchFamily="34" charset="0"/>
              <a:buNone/>
              <a:defRPr/>
            </a:pPr>
            <a:endParaRPr lang="pl-PL" sz="2000" dirty="0" smtClean="0"/>
          </a:p>
        </p:txBody>
      </p:sp>
      <p:sp>
        <p:nvSpPr>
          <p:cNvPr id="2" name="pole tekstowe 1"/>
          <p:cNvSpPr txBox="1"/>
          <p:nvPr/>
        </p:nvSpPr>
        <p:spPr>
          <a:xfrm>
            <a:off x="539552" y="3789040"/>
            <a:ext cx="8440965" cy="461665"/>
          </a:xfrm>
          <a:prstGeom prst="rect">
            <a:avLst/>
          </a:prstGeom>
          <a:solidFill>
            <a:srgbClr val="FFFF00"/>
          </a:solidFill>
        </p:spPr>
        <p:txBody>
          <a:bodyPr wrap="none" rtlCol="0">
            <a:spAutoFit/>
          </a:bodyPr>
          <a:lstStyle/>
          <a:p>
            <a:r>
              <a:rPr lang="pl-PL" dirty="0" smtClean="0"/>
              <a:t>Uwaga: drobna poprawka w notatkach dla studentów, s. 7, żółte tło</a:t>
            </a:r>
            <a:endParaRPr lang="pl-P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115888"/>
            <a:ext cx="9144000" cy="838200"/>
          </a:xfrm>
        </p:spPr>
        <p:txBody>
          <a:bodyPr rtlCol="0">
            <a:normAutofit/>
          </a:bodyPr>
          <a:lstStyle/>
          <a:p>
            <a:pPr fontAlgn="auto">
              <a:spcAft>
                <a:spcPts val="0"/>
              </a:spcAft>
              <a:defRPr/>
            </a:pPr>
            <a:r>
              <a:rPr lang="pl-PL" sz="3600" b="1" dirty="0" smtClean="0">
                <a:solidFill>
                  <a:srgbClr val="CC0000"/>
                </a:solidFill>
                <a:latin typeface="+mn-lt"/>
              </a:rPr>
              <a:t>Standardowa obsługa </a:t>
            </a:r>
            <a:r>
              <a:rPr lang="pl-PL" sz="3600" b="1" dirty="0">
                <a:solidFill>
                  <a:srgbClr val="CC0000"/>
                </a:solidFill>
                <a:latin typeface="+mn-lt"/>
              </a:rPr>
              <a:t>o</a:t>
            </a:r>
            <a:r>
              <a:rPr lang="pl-PL" sz="3600" b="1" dirty="0" smtClean="0">
                <a:solidFill>
                  <a:srgbClr val="CC0000"/>
                </a:solidFill>
                <a:latin typeface="+mn-lt"/>
              </a:rPr>
              <a:t>biektu</a:t>
            </a:r>
          </a:p>
        </p:txBody>
      </p:sp>
      <p:sp>
        <p:nvSpPr>
          <p:cNvPr id="4099" name="Rectangle 3"/>
          <p:cNvSpPr>
            <a:spLocks noGrp="1" noChangeArrowheads="1"/>
          </p:cNvSpPr>
          <p:nvPr>
            <p:ph idx="1"/>
          </p:nvPr>
        </p:nvSpPr>
        <p:spPr>
          <a:xfrm>
            <a:off x="395536" y="1052736"/>
            <a:ext cx="8497887" cy="4752528"/>
          </a:xfrm>
        </p:spPr>
        <p:txBody>
          <a:bodyPr rtlCol="0">
            <a:normAutofit lnSpcReduction="10000"/>
          </a:bodyPr>
          <a:lstStyle/>
          <a:p>
            <a:pPr marL="0" indent="0">
              <a:buNone/>
            </a:pPr>
            <a:r>
              <a:rPr lang="pl-PL" sz="2200" b="1" dirty="0" smtClean="0">
                <a:solidFill>
                  <a:srgbClr val="C00000"/>
                </a:solidFill>
              </a:rPr>
              <a:t>Obiekt</a:t>
            </a:r>
            <a:r>
              <a:rPr lang="pl-PL" sz="2200" dirty="0" smtClean="0"/>
              <a:t> to zbiór danych (zmienne, własności, pola, atrybuty) i metod (funkcje), które działają na tych danych. Planem, swego rodzaju projektem (typem danych) jest </a:t>
            </a:r>
            <a:r>
              <a:rPr lang="pl-PL" sz="2200" b="1" dirty="0" smtClean="0">
                <a:solidFill>
                  <a:srgbClr val="C00000"/>
                </a:solidFill>
              </a:rPr>
              <a:t>klasa</a:t>
            </a:r>
            <a:r>
              <a:rPr lang="pl-PL" sz="2200" dirty="0" smtClean="0"/>
              <a:t>. Często na obiekt mówi się, że jest </a:t>
            </a:r>
            <a:r>
              <a:rPr lang="pl-PL" sz="2200" b="1" dirty="0" smtClean="0">
                <a:solidFill>
                  <a:srgbClr val="C00000"/>
                </a:solidFill>
              </a:rPr>
              <a:t>instancją</a:t>
            </a:r>
            <a:r>
              <a:rPr lang="pl-PL" sz="2200" dirty="0" smtClean="0"/>
              <a:t> (</a:t>
            </a:r>
            <a:r>
              <a:rPr lang="pl-PL" sz="2200" i="1" dirty="0" err="1" smtClean="0"/>
              <a:t>instance</a:t>
            </a:r>
            <a:r>
              <a:rPr lang="pl-PL" sz="2200" dirty="0" smtClean="0"/>
              <a:t>) klasy (przykładem jej implementacji).  Można również myśleć o klasie jako szkicu (prototypie) pewnej struktury danych i operacji na nich. </a:t>
            </a:r>
          </a:p>
          <a:p>
            <a:pPr marL="0" indent="0">
              <a:buNone/>
            </a:pPr>
            <a:r>
              <a:rPr lang="pl-PL" sz="2200" dirty="0" smtClean="0"/>
              <a:t>Można utworzyć wiele obiektów, których schemat jest zdefiniowany przez klasę. Obiekty zdefiniowane na podstawie tej samej klasy mogą różnić się wartościami swoich właściwości. Tworzenie obiektu nosi nazwę </a:t>
            </a:r>
            <a:r>
              <a:rPr lang="pl-PL" sz="2200" b="1" dirty="0" smtClean="0">
                <a:solidFill>
                  <a:srgbClr val="C00000"/>
                </a:solidFill>
              </a:rPr>
              <a:t>konkretyzacją</a:t>
            </a:r>
            <a:r>
              <a:rPr lang="pl-PL" sz="2200" dirty="0" smtClean="0"/>
              <a:t> klasy (</a:t>
            </a:r>
            <a:r>
              <a:rPr lang="pl-PL" sz="2200" i="1" dirty="0" err="1" smtClean="0"/>
              <a:t>instantiation</a:t>
            </a:r>
            <a:r>
              <a:rPr lang="pl-PL" sz="2200" b="1" dirty="0" smtClean="0"/>
              <a:t>, </a:t>
            </a:r>
            <a:r>
              <a:rPr lang="pl-PL" sz="2200" dirty="0" smtClean="0"/>
              <a:t>stanowienie przykładu).</a:t>
            </a:r>
          </a:p>
          <a:p>
            <a:pPr marL="0" indent="0">
              <a:buNone/>
            </a:pPr>
            <a:endParaRPr lang="pl-PL" sz="2200" dirty="0" smtClean="0"/>
          </a:p>
          <a:p>
            <a:pPr marL="0" indent="0">
              <a:buNone/>
            </a:pPr>
            <a:r>
              <a:rPr lang="pl-PL" sz="2200" dirty="0" smtClean="0"/>
              <a:t>Aby posługiwać się w </a:t>
            </a:r>
            <a:r>
              <a:rPr lang="pl-PL" sz="2200" dirty="0" err="1" smtClean="0"/>
              <a:t>Pythonie</a:t>
            </a:r>
            <a:r>
              <a:rPr lang="pl-PL" sz="2200" dirty="0" smtClean="0"/>
              <a:t> (i innych językach) obiektami, najpierw muszą być zdefiniowane klasy, które opisują strukturę danych obiektu i metody, jakie na rzecz obiektu pracują.</a:t>
            </a:r>
            <a:endParaRPr lang="pl-PL" sz="2200" b="1" dirty="0" smtClean="0"/>
          </a:p>
          <a:p>
            <a:pPr marL="0" indent="0">
              <a:buNone/>
            </a:pPr>
            <a:endParaRPr lang="pl-PL" sz="2200" b="1" dirty="0" smtClean="0"/>
          </a:p>
          <a:p>
            <a:pPr marL="0" indent="0" fontAlgn="auto">
              <a:spcAft>
                <a:spcPts val="0"/>
              </a:spcAft>
              <a:buFont typeface="Arial" pitchFamily="34" charset="0"/>
              <a:buNone/>
              <a:defRPr/>
            </a:pPr>
            <a:endParaRPr lang="pl-PL" sz="2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type="title"/>
          </p:nvPr>
        </p:nvSpPr>
        <p:spPr>
          <a:xfrm>
            <a:off x="685800" y="76200"/>
            <a:ext cx="7772400" cy="533400"/>
          </a:xfrm>
        </p:spPr>
        <p:txBody>
          <a:bodyPr rtlCol="0">
            <a:noAutofit/>
          </a:bodyPr>
          <a:lstStyle/>
          <a:p>
            <a:pPr fontAlgn="auto">
              <a:spcAft>
                <a:spcPts val="0"/>
              </a:spcAft>
              <a:defRPr/>
            </a:pPr>
            <a:r>
              <a:rPr lang="pl-PL" sz="3600" b="1" dirty="0" smtClean="0">
                <a:solidFill>
                  <a:srgbClr val="CC0000"/>
                </a:solidFill>
                <a:latin typeface="+mn-lt"/>
              </a:rPr>
              <a:t>Definicja klasy i obiektu klasy</a:t>
            </a:r>
          </a:p>
        </p:txBody>
      </p:sp>
      <p:sp>
        <p:nvSpPr>
          <p:cNvPr id="5123" name="Rectangle 2"/>
          <p:cNvSpPr>
            <a:spLocks noGrp="1" noChangeArrowheads="1"/>
          </p:cNvSpPr>
          <p:nvPr>
            <p:ph idx="1"/>
          </p:nvPr>
        </p:nvSpPr>
        <p:spPr>
          <a:xfrm>
            <a:off x="539552" y="620688"/>
            <a:ext cx="8208912" cy="5760640"/>
          </a:xfrm>
        </p:spPr>
        <p:txBody>
          <a:bodyPr rtlCol="0">
            <a:noAutofit/>
          </a:bodyPr>
          <a:lstStyle/>
          <a:p>
            <a:pPr marL="541338" indent="-541338" fontAlgn="auto">
              <a:spcBef>
                <a:spcPts val="0"/>
              </a:spcBef>
              <a:spcAft>
                <a:spcPts val="0"/>
              </a:spcAft>
              <a:buNone/>
              <a:defRPr/>
            </a:pPr>
            <a:r>
              <a:rPr lang="pl-PL" sz="2000" dirty="0" smtClean="0"/>
              <a:t>Składnia definicji klasy:</a:t>
            </a:r>
          </a:p>
          <a:p>
            <a:pPr marL="941388" lvl="1" indent="-541338" fontAlgn="auto">
              <a:spcBef>
                <a:spcPts val="0"/>
              </a:spcBef>
              <a:spcAft>
                <a:spcPts val="0"/>
              </a:spcAft>
              <a:buNone/>
              <a:defRPr/>
            </a:pPr>
            <a:r>
              <a:rPr lang="pl-PL" sz="2000" b="1" dirty="0" err="1" smtClean="0">
                <a:solidFill>
                  <a:srgbClr val="0000FF"/>
                </a:solidFill>
              </a:rPr>
              <a:t>class</a:t>
            </a:r>
            <a:r>
              <a:rPr lang="pl-PL" sz="2000" b="1" dirty="0" smtClean="0">
                <a:solidFill>
                  <a:srgbClr val="0000FF"/>
                </a:solidFill>
              </a:rPr>
              <a:t> </a:t>
            </a:r>
            <a:r>
              <a:rPr lang="pl-PL" sz="2000" b="1" i="1" dirty="0" err="1" smtClean="0">
                <a:solidFill>
                  <a:srgbClr val="0000FF"/>
                </a:solidFill>
              </a:rPr>
              <a:t>NazwaKlasy</a:t>
            </a:r>
            <a:r>
              <a:rPr lang="pl-PL" sz="2000" b="1" dirty="0" smtClean="0">
                <a:solidFill>
                  <a:srgbClr val="0000FF"/>
                </a:solidFill>
              </a:rPr>
              <a:t>:</a:t>
            </a:r>
          </a:p>
          <a:p>
            <a:pPr marL="941388" lvl="1" indent="-541338" fontAlgn="auto">
              <a:spcBef>
                <a:spcPts val="0"/>
              </a:spcBef>
              <a:spcAft>
                <a:spcPts val="0"/>
              </a:spcAft>
              <a:buNone/>
              <a:defRPr/>
            </a:pPr>
            <a:r>
              <a:rPr lang="pl-PL" sz="2000" b="1" dirty="0" smtClean="0">
                <a:solidFill>
                  <a:srgbClr val="0000FF"/>
                </a:solidFill>
              </a:rPr>
              <a:t>    </a:t>
            </a:r>
            <a:r>
              <a:rPr lang="pl-PL" sz="2000" b="1" i="1" dirty="0" smtClean="0">
                <a:solidFill>
                  <a:srgbClr val="0000FF"/>
                </a:solidFill>
              </a:rPr>
              <a:t>instrukcja1</a:t>
            </a:r>
          </a:p>
          <a:p>
            <a:pPr marL="941388" lvl="1" indent="-541338" fontAlgn="auto">
              <a:spcBef>
                <a:spcPts val="0"/>
              </a:spcBef>
              <a:spcAft>
                <a:spcPts val="0"/>
              </a:spcAft>
              <a:buNone/>
              <a:defRPr/>
            </a:pPr>
            <a:r>
              <a:rPr lang="pl-PL" sz="2000" b="1" dirty="0" smtClean="0">
                <a:solidFill>
                  <a:srgbClr val="0000FF"/>
                </a:solidFill>
              </a:rPr>
              <a:t>    </a:t>
            </a:r>
            <a:r>
              <a:rPr lang="pl-PL" sz="2000" b="1" i="1" dirty="0" smtClean="0">
                <a:solidFill>
                  <a:srgbClr val="0000FF"/>
                </a:solidFill>
              </a:rPr>
              <a:t>instrukcja2</a:t>
            </a:r>
          </a:p>
          <a:p>
            <a:pPr marL="941388" lvl="1" indent="-541338" fontAlgn="auto">
              <a:spcBef>
                <a:spcPts val="0"/>
              </a:spcBef>
              <a:spcAft>
                <a:spcPts val="0"/>
              </a:spcAft>
              <a:buNone/>
              <a:defRPr/>
            </a:pPr>
            <a:r>
              <a:rPr lang="pl-PL" sz="2000" b="1" dirty="0" smtClean="0">
                <a:solidFill>
                  <a:srgbClr val="0000FF"/>
                </a:solidFill>
              </a:rPr>
              <a:t>    …</a:t>
            </a:r>
          </a:p>
          <a:p>
            <a:pPr marL="941388" lvl="1" indent="-541338" fontAlgn="auto">
              <a:spcBef>
                <a:spcPts val="0"/>
              </a:spcBef>
              <a:spcAft>
                <a:spcPts val="0"/>
              </a:spcAft>
              <a:buNone/>
              <a:defRPr/>
            </a:pPr>
            <a:r>
              <a:rPr lang="pl-PL" sz="2000" b="1" dirty="0" smtClean="0">
                <a:solidFill>
                  <a:srgbClr val="0000FF"/>
                </a:solidFill>
              </a:rPr>
              <a:t>    </a:t>
            </a:r>
            <a:r>
              <a:rPr lang="pl-PL" sz="2000" b="1" i="1" dirty="0" err="1" smtClean="0">
                <a:solidFill>
                  <a:srgbClr val="0000FF"/>
                </a:solidFill>
              </a:rPr>
              <a:t>instrukcjaN</a:t>
            </a:r>
            <a:endParaRPr lang="pl-PL" sz="2000" b="1" i="1" dirty="0" smtClean="0">
              <a:solidFill>
                <a:srgbClr val="0000FF"/>
              </a:solidFill>
            </a:endParaRPr>
          </a:p>
          <a:p>
            <a:pPr lvl="0">
              <a:buNone/>
            </a:pPr>
            <a:endParaRPr lang="en-US" sz="2000" b="1" dirty="0" smtClean="0"/>
          </a:p>
          <a:p>
            <a:pPr fontAlgn="auto">
              <a:spcAft>
                <a:spcPts val="0"/>
              </a:spcAft>
              <a:buNone/>
              <a:defRPr/>
            </a:pPr>
            <a:r>
              <a:rPr lang="pl-PL" sz="2000" dirty="0" smtClean="0"/>
              <a:t>Składnia definicji obiektu:</a:t>
            </a:r>
          </a:p>
          <a:p>
            <a:pPr lvl="1" fontAlgn="auto">
              <a:spcAft>
                <a:spcPts val="0"/>
              </a:spcAft>
              <a:buNone/>
              <a:defRPr/>
            </a:pPr>
            <a:r>
              <a:rPr lang="pl-PL" sz="2000" b="1" i="1" dirty="0" smtClean="0">
                <a:solidFill>
                  <a:srgbClr val="0000FF"/>
                </a:solidFill>
              </a:rPr>
              <a:t>obiekt</a:t>
            </a:r>
            <a:r>
              <a:rPr lang="pl-PL" sz="2000" b="1" dirty="0" smtClean="0">
                <a:solidFill>
                  <a:srgbClr val="0000FF"/>
                </a:solidFill>
              </a:rPr>
              <a:t> = </a:t>
            </a:r>
            <a:r>
              <a:rPr lang="pl-PL" sz="2000" b="1" i="1" dirty="0" err="1" smtClean="0">
                <a:solidFill>
                  <a:srgbClr val="0000FF"/>
                </a:solidFill>
              </a:rPr>
              <a:t>NazwaKlasy</a:t>
            </a:r>
            <a:r>
              <a:rPr lang="pl-PL" sz="2000" b="1" dirty="0" smtClean="0">
                <a:solidFill>
                  <a:srgbClr val="0000FF"/>
                </a:solidFill>
              </a:rPr>
              <a:t>()</a:t>
            </a:r>
          </a:p>
          <a:p>
            <a:pPr fontAlgn="auto">
              <a:spcAft>
                <a:spcPts val="0"/>
              </a:spcAft>
              <a:buNone/>
              <a:defRPr/>
            </a:pPr>
            <a:endParaRPr lang="pl-PL" sz="2000" dirty="0" smtClean="0"/>
          </a:p>
          <a:p>
            <a:pPr marL="0" indent="0">
              <a:buNone/>
            </a:pPr>
            <a:r>
              <a:rPr lang="pl-PL" sz="2000" dirty="0" smtClean="0"/>
              <a:t>Za pomocą definicji określa się elementy </a:t>
            </a:r>
            <a:r>
              <a:rPr lang="pl-PL" sz="2000" b="1" dirty="0" smtClean="0">
                <a:solidFill>
                  <a:srgbClr val="C00000"/>
                </a:solidFill>
              </a:rPr>
              <a:t>składowe klasy</a:t>
            </a:r>
            <a:r>
              <a:rPr lang="pl-PL" sz="2000" dirty="0" smtClean="0"/>
              <a:t>, do których zalicza się między innymi:</a:t>
            </a:r>
            <a:endParaRPr lang="pl-PL" sz="2000" b="1" dirty="0" smtClean="0"/>
          </a:p>
          <a:p>
            <a:pPr marL="228600" indent="-228600"/>
            <a:r>
              <a:rPr lang="pl-PL" sz="2000" dirty="0" smtClean="0"/>
              <a:t>atrybuty klasy,</a:t>
            </a:r>
            <a:endParaRPr lang="pl-PL" sz="2000" b="1" dirty="0" smtClean="0"/>
          </a:p>
          <a:p>
            <a:pPr marL="228600" indent="-228600"/>
            <a:r>
              <a:rPr lang="pl-PL" sz="2000" dirty="0" smtClean="0"/>
              <a:t>konstruktor,</a:t>
            </a:r>
            <a:endParaRPr lang="pl-PL" sz="2000" b="1" dirty="0" smtClean="0"/>
          </a:p>
          <a:p>
            <a:pPr marL="228600" indent="-228600"/>
            <a:r>
              <a:rPr lang="pl-PL" sz="2000" dirty="0" smtClean="0"/>
              <a:t>atrybuty instancji,</a:t>
            </a:r>
            <a:endParaRPr lang="pl-PL" sz="2000" b="1" dirty="0" smtClean="0"/>
          </a:p>
          <a:p>
            <a:pPr marL="228600" indent="-228600"/>
            <a:r>
              <a:rPr lang="pl-PL" sz="2000" dirty="0" smtClean="0"/>
              <a:t>metody klasy.</a:t>
            </a:r>
          </a:p>
          <a:p>
            <a:pPr fontAlgn="auto">
              <a:spcAft>
                <a:spcPts val="0"/>
              </a:spcAft>
              <a:buFont typeface="Arial" pitchFamily="34" charset="0"/>
              <a:buChar char="•"/>
              <a:defRPr/>
            </a:pPr>
            <a:endParaRPr lang="pl-PL" sz="2000" i="1" dirty="0" smtClean="0">
              <a:solidFill>
                <a:srgbClr val="0033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type="title"/>
          </p:nvPr>
        </p:nvSpPr>
        <p:spPr>
          <a:xfrm>
            <a:off x="685800" y="44624"/>
            <a:ext cx="7772400" cy="533400"/>
          </a:xfrm>
        </p:spPr>
        <p:txBody>
          <a:bodyPr rtlCol="0">
            <a:noAutofit/>
          </a:bodyPr>
          <a:lstStyle/>
          <a:p>
            <a:pPr fontAlgn="auto">
              <a:spcAft>
                <a:spcPts val="0"/>
              </a:spcAft>
              <a:defRPr/>
            </a:pPr>
            <a:r>
              <a:rPr lang="pl-PL" sz="3600" b="1" dirty="0" smtClean="0">
                <a:solidFill>
                  <a:srgbClr val="CC0000"/>
                </a:solidFill>
                <a:latin typeface="+mn-lt"/>
              </a:rPr>
              <a:t>Składowe klasy</a:t>
            </a:r>
          </a:p>
        </p:txBody>
      </p:sp>
      <p:sp>
        <p:nvSpPr>
          <p:cNvPr id="5123" name="Rectangle 2"/>
          <p:cNvSpPr>
            <a:spLocks noGrp="1" noChangeArrowheads="1"/>
          </p:cNvSpPr>
          <p:nvPr>
            <p:ph idx="1"/>
          </p:nvPr>
        </p:nvSpPr>
        <p:spPr>
          <a:xfrm>
            <a:off x="250824" y="620688"/>
            <a:ext cx="8713663" cy="5904656"/>
          </a:xfrm>
        </p:spPr>
        <p:txBody>
          <a:bodyPr rtlCol="0">
            <a:noAutofit/>
          </a:bodyPr>
          <a:lstStyle/>
          <a:p>
            <a:pPr marL="0" indent="0" fontAlgn="auto">
              <a:spcAft>
                <a:spcPts val="0"/>
              </a:spcAft>
              <a:buNone/>
              <a:defRPr/>
            </a:pPr>
            <a:r>
              <a:rPr lang="pl-PL" sz="1800" b="1" dirty="0" smtClean="0">
                <a:solidFill>
                  <a:srgbClr val="C00000"/>
                </a:solidFill>
              </a:rPr>
              <a:t>Atrybuty klasy</a:t>
            </a:r>
            <a:r>
              <a:rPr lang="pl-PL" sz="1800" dirty="0" smtClean="0">
                <a:solidFill>
                  <a:srgbClr val="C00000"/>
                </a:solidFill>
              </a:rPr>
              <a:t> </a:t>
            </a:r>
            <a:r>
              <a:rPr lang="pl-PL" sz="1800" dirty="0" smtClean="0"/>
              <a:t>to zmienne zdefiniowane w klasie, które są współdzielone przez wszystkie obiekty klasy. Dostęp do atrybutów klasy można uzyskać </a:t>
            </a:r>
            <a:r>
              <a:rPr lang="pl-PL" sz="1800" u="sng" dirty="0" smtClean="0"/>
              <a:t>za pomocą nazwy klasy</a:t>
            </a:r>
            <a:r>
              <a:rPr lang="pl-PL" sz="1800" dirty="0" smtClean="0"/>
              <a:t>, a także za pomocą obiektów. Wartość atrybutu klasy pozostanie taka sama dla wszystkich obiektów, chyba że zostanie jawnie zmodyfikowana. Zmiana wartości atrybutu klasy przy użyciu nazwy klasy zmieni ją we wszystkich instancjach. Zmiana wartości atrybutu klasy za pomocą instancji nie będzie odzwierciedlona w innych instancjach lub klasie. </a:t>
            </a:r>
          </a:p>
          <a:p>
            <a:pPr marL="0" indent="0" fontAlgn="auto">
              <a:spcAft>
                <a:spcPts val="0"/>
              </a:spcAft>
              <a:buNone/>
              <a:defRPr/>
            </a:pPr>
            <a:r>
              <a:rPr lang="pl-PL" sz="1800" b="1" dirty="0" smtClean="0">
                <a:solidFill>
                  <a:srgbClr val="C00000"/>
                </a:solidFill>
              </a:rPr>
              <a:t>Konstruktor</a:t>
            </a:r>
            <a:r>
              <a:rPr lang="pl-PL" sz="1800" dirty="0" smtClean="0"/>
              <a:t> jest specjalną metodą (funkcją) klasy wywoływaną automatycznie, gdy powstaje obiekt klasy. Konstruktor ma specjalną nazwę </a:t>
            </a:r>
            <a:r>
              <a:rPr lang="pl-PL" sz="1800" b="1" dirty="0" smtClean="0">
                <a:solidFill>
                  <a:srgbClr val="0000FF"/>
                </a:solidFill>
              </a:rPr>
              <a:t>__</a:t>
            </a:r>
            <a:r>
              <a:rPr lang="pl-PL" sz="1800" b="1" i="1" dirty="0" err="1" smtClean="0">
                <a:solidFill>
                  <a:srgbClr val="0000FF"/>
                </a:solidFill>
              </a:rPr>
              <a:t>init</a:t>
            </a:r>
            <a:r>
              <a:rPr lang="pl-PL" sz="1800" b="1" dirty="0" smtClean="0">
                <a:solidFill>
                  <a:srgbClr val="0000FF"/>
                </a:solidFill>
              </a:rPr>
              <a:t>__() </a:t>
            </a:r>
            <a:r>
              <a:rPr lang="pl-PL" sz="1800" dirty="0" smtClean="0"/>
              <a:t>(dwa </a:t>
            </a:r>
            <a:r>
              <a:rPr lang="pl-PL" sz="1800" dirty="0" err="1" smtClean="0"/>
              <a:t>podkreślniki</a:t>
            </a:r>
            <a:r>
              <a:rPr lang="pl-PL" sz="1800" dirty="0" smtClean="0"/>
              <a:t>) i specjalny, pierwszy parametr o nazwie </a:t>
            </a:r>
            <a:r>
              <a:rPr lang="pl-PL" sz="1800" b="1" i="1" dirty="0" err="1" smtClean="0">
                <a:solidFill>
                  <a:srgbClr val="0000FF"/>
                </a:solidFill>
              </a:rPr>
              <a:t>self</a:t>
            </a:r>
            <a:r>
              <a:rPr lang="pl-PL" sz="1800" dirty="0" smtClean="0"/>
              <a:t>. Służy on do definiowania atrybutów instancji i przypisywania im wartości.</a:t>
            </a:r>
          </a:p>
          <a:p>
            <a:pPr marL="0" indent="0">
              <a:buNone/>
            </a:pPr>
            <a:r>
              <a:rPr lang="pl-PL" sz="1800" b="1" dirty="0" smtClean="0">
                <a:solidFill>
                  <a:srgbClr val="C00000"/>
                </a:solidFill>
              </a:rPr>
              <a:t>Atrybuty instancji</a:t>
            </a:r>
            <a:r>
              <a:rPr lang="pl-PL" sz="1800" dirty="0" smtClean="0">
                <a:solidFill>
                  <a:srgbClr val="C00000"/>
                </a:solidFill>
              </a:rPr>
              <a:t> </a:t>
            </a:r>
            <a:r>
              <a:rPr lang="pl-PL" sz="1800" dirty="0" smtClean="0"/>
              <a:t>to właściwości specyficzne (określona) dla instancji klasy (czyli obiektu). Atrybuty instancji są definiowane w konstruktorze. Ustalenie wartości właściwości lub dostęp do właściwości </a:t>
            </a:r>
            <a:r>
              <a:rPr lang="pl-PL" sz="1800" b="1" dirty="0" smtClean="0"/>
              <a:t>w klasie</a:t>
            </a:r>
            <a:r>
              <a:rPr lang="pl-PL" sz="1800" dirty="0" smtClean="0"/>
              <a:t> jest realizowane poprzez notację: </a:t>
            </a:r>
            <a:r>
              <a:rPr lang="pl-PL" sz="1800" b="1" dirty="0" err="1" smtClean="0">
                <a:solidFill>
                  <a:srgbClr val="C00000"/>
                </a:solidFill>
              </a:rPr>
              <a:t>self</a:t>
            </a:r>
            <a:r>
              <a:rPr lang="pl-PL" sz="1800" b="1" i="1" dirty="0" err="1" smtClean="0">
                <a:solidFill>
                  <a:srgbClr val="C00000"/>
                </a:solidFill>
              </a:rPr>
              <a:t>.właściwość</a:t>
            </a:r>
            <a:endParaRPr lang="pl-PL" sz="1800" b="1" i="1" dirty="0" smtClean="0">
              <a:solidFill>
                <a:srgbClr val="C00000"/>
              </a:solidFill>
            </a:endParaRPr>
          </a:p>
          <a:p>
            <a:pPr marL="0" indent="0">
              <a:buNone/>
            </a:pPr>
            <a:r>
              <a:rPr lang="pl-PL" sz="1800" dirty="0" smtClean="0"/>
              <a:t>Dostęp do </a:t>
            </a:r>
            <a:r>
              <a:rPr lang="pl-PL" sz="1800" b="1" dirty="0" smtClean="0">
                <a:solidFill>
                  <a:srgbClr val="C00000"/>
                </a:solidFill>
              </a:rPr>
              <a:t>składowych </a:t>
            </a:r>
            <a:r>
              <a:rPr lang="pl-PL" sz="1800" dirty="0" smtClean="0"/>
              <a:t>(danych, metod) obiektu klasy </a:t>
            </a:r>
            <a:r>
              <a:rPr lang="pl-PL" sz="1800" b="1" dirty="0" smtClean="0"/>
              <a:t>w programie</a:t>
            </a:r>
            <a:r>
              <a:rPr lang="pl-PL" sz="1800" dirty="0" smtClean="0"/>
              <a:t> jest realizowany poprzez notację z kropką:</a:t>
            </a:r>
            <a:endParaRPr lang="pl-PL" sz="1800" b="1" dirty="0" smtClean="0"/>
          </a:p>
          <a:p>
            <a:pPr marL="400050" lvl="1" indent="0">
              <a:buNone/>
            </a:pPr>
            <a:r>
              <a:rPr lang="pl-PL" sz="1800" i="1" dirty="0" err="1" smtClean="0">
                <a:solidFill>
                  <a:srgbClr val="0000FF"/>
                </a:solidFill>
              </a:rPr>
              <a:t>obiekt=NazwaKlasy</a:t>
            </a:r>
            <a:r>
              <a:rPr lang="pl-PL" sz="1800" i="1" dirty="0" smtClean="0">
                <a:solidFill>
                  <a:srgbClr val="0000FF"/>
                </a:solidFill>
              </a:rPr>
              <a:t>()       # Utworzenie obiektu (instancji) danej klasy; konstruktor</a:t>
            </a:r>
            <a:endParaRPr lang="pl-PL" sz="1800" b="1" dirty="0" smtClean="0">
              <a:solidFill>
                <a:srgbClr val="0000FF"/>
              </a:solidFill>
            </a:endParaRPr>
          </a:p>
          <a:p>
            <a:pPr marL="398463" indent="0">
              <a:buNone/>
            </a:pPr>
            <a:r>
              <a:rPr lang="pl-PL" sz="1800" i="1" dirty="0" err="1" smtClean="0">
                <a:solidFill>
                  <a:srgbClr val="0000FF"/>
                </a:solidFill>
              </a:rPr>
              <a:t>obiekt</a:t>
            </a:r>
            <a:r>
              <a:rPr lang="pl-PL" sz="1800" dirty="0" err="1" smtClean="0">
                <a:solidFill>
                  <a:srgbClr val="0000FF"/>
                </a:solidFill>
              </a:rPr>
              <a:t>.</a:t>
            </a:r>
            <a:r>
              <a:rPr lang="pl-PL" sz="1800" i="1" dirty="0" err="1">
                <a:solidFill>
                  <a:srgbClr val="0000FF"/>
                </a:solidFill>
              </a:rPr>
              <a:t>w</a:t>
            </a:r>
            <a:r>
              <a:rPr lang="pl-PL" sz="1800" i="1" dirty="0" err="1" smtClean="0">
                <a:solidFill>
                  <a:srgbClr val="0000FF"/>
                </a:solidFill>
              </a:rPr>
              <a:t>łaściwość</a:t>
            </a:r>
            <a:r>
              <a:rPr lang="pl-PL" sz="1800" i="1" dirty="0" smtClean="0">
                <a:solidFill>
                  <a:srgbClr val="0000FF"/>
                </a:solidFill>
              </a:rPr>
              <a:t>  ; </a:t>
            </a:r>
            <a:r>
              <a:rPr lang="pl-PL" sz="1800" i="1" dirty="0" err="1" smtClean="0">
                <a:solidFill>
                  <a:srgbClr val="0000FF"/>
                </a:solidFill>
              </a:rPr>
              <a:t>obiekt.metoda</a:t>
            </a:r>
            <a:r>
              <a:rPr lang="pl-PL" sz="1800" i="1" dirty="0" smtClean="0">
                <a:solidFill>
                  <a:srgbClr val="0000FF"/>
                </a:solidFill>
              </a:rPr>
              <a:t>()     # Odwołanie się do składowych obiektu</a:t>
            </a:r>
          </a:p>
          <a:p>
            <a:pPr marL="0" indent="0">
              <a:buNone/>
            </a:pPr>
            <a:r>
              <a:rPr lang="pl-PL" sz="1800" dirty="0" smtClean="0"/>
              <a:t>Wartości dla właściwości obiektu można przekazać poprzez parametry konstruktora (w konstruktorze, tak jak w każdej funkcji w </a:t>
            </a:r>
            <a:r>
              <a:rPr lang="pl-PL" sz="1800" dirty="0" err="1" smtClean="0"/>
              <a:t>Pythonie</a:t>
            </a:r>
            <a:r>
              <a:rPr lang="pl-PL" sz="1800" dirty="0" smtClean="0"/>
              <a:t>, można definiować parametry domyślne).  </a:t>
            </a:r>
          </a:p>
          <a:p>
            <a:pPr marL="0" indent="0">
              <a:buNone/>
            </a:pPr>
            <a:endParaRPr lang="pl-PL" sz="1800" b="1" dirty="0" smtClean="0">
              <a:solidFill>
                <a:srgbClr val="C00000"/>
              </a:solidFill>
            </a:endParaRPr>
          </a:p>
          <a:p>
            <a:pPr fontAlgn="auto">
              <a:spcAft>
                <a:spcPts val="0"/>
              </a:spcAft>
              <a:buNone/>
              <a:defRPr/>
            </a:pPr>
            <a:endParaRPr lang="pl-PL" sz="1800" dirty="0" smtClean="0">
              <a:solidFill>
                <a:srgbClr val="000000"/>
              </a:solidFill>
            </a:endParaRPr>
          </a:p>
          <a:p>
            <a:pPr fontAlgn="auto">
              <a:spcAft>
                <a:spcPts val="0"/>
              </a:spcAft>
              <a:buNone/>
              <a:defRPr/>
            </a:pPr>
            <a:endParaRPr lang="pl-PL" sz="1800" dirty="0" smtClean="0">
              <a:solidFill>
                <a:srgbClr val="000000"/>
              </a:solidFill>
            </a:endParaRPr>
          </a:p>
          <a:p>
            <a:pPr fontAlgn="auto">
              <a:spcAft>
                <a:spcPts val="0"/>
              </a:spcAft>
              <a:buNone/>
              <a:defRPr/>
            </a:pPr>
            <a:endParaRPr lang="pl-PL" sz="1800" dirty="0" smtClean="0">
              <a:solidFill>
                <a:srgbClr val="0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684213" y="0"/>
            <a:ext cx="7772400" cy="533400"/>
          </a:xfrm>
        </p:spPr>
        <p:txBody>
          <a:bodyPr rtlCol="0">
            <a:noAutofit/>
          </a:bodyPr>
          <a:lstStyle/>
          <a:p>
            <a:pPr fontAlgn="auto">
              <a:spcAft>
                <a:spcPts val="0"/>
              </a:spcAft>
              <a:defRPr/>
            </a:pPr>
            <a:r>
              <a:rPr lang="pl-PL" sz="3600" b="1" dirty="0" smtClean="0">
                <a:solidFill>
                  <a:srgbClr val="CC0000"/>
                </a:solidFill>
                <a:latin typeface="+mn-lt"/>
              </a:rPr>
              <a:t>Składowe klasy - </a:t>
            </a:r>
            <a:r>
              <a:rPr lang="pl-PL" sz="3600" b="1" dirty="0" err="1" smtClean="0">
                <a:solidFill>
                  <a:srgbClr val="CC0000"/>
                </a:solidFill>
                <a:latin typeface="+mn-lt"/>
              </a:rPr>
              <a:t>cd</a:t>
            </a:r>
            <a:endParaRPr lang="pl-PL" sz="3600" b="1" dirty="0" smtClean="0">
              <a:solidFill>
                <a:srgbClr val="CC0000"/>
              </a:solidFill>
              <a:latin typeface="+mn-lt"/>
            </a:endParaRPr>
          </a:p>
        </p:txBody>
      </p:sp>
      <p:sp>
        <p:nvSpPr>
          <p:cNvPr id="2" name="Rectangle 2"/>
          <p:cNvSpPr>
            <a:spLocks noGrp="1" noChangeArrowheads="1"/>
          </p:cNvSpPr>
          <p:nvPr>
            <p:ph idx="1"/>
          </p:nvPr>
        </p:nvSpPr>
        <p:spPr>
          <a:xfrm>
            <a:off x="107504" y="620713"/>
            <a:ext cx="8864600" cy="5904631"/>
          </a:xfrm>
        </p:spPr>
        <p:txBody>
          <a:bodyPr/>
          <a:lstStyle/>
          <a:p>
            <a:pPr marL="0" indent="0">
              <a:buNone/>
            </a:pPr>
            <a:r>
              <a:rPr lang="pl-PL" sz="1600" b="1" dirty="0" smtClean="0">
                <a:solidFill>
                  <a:srgbClr val="C00000"/>
                </a:solidFill>
              </a:rPr>
              <a:t>Metoda</a:t>
            </a:r>
            <a:r>
              <a:rPr lang="pl-PL" sz="1600" dirty="0" smtClean="0"/>
              <a:t> to funkcja – element składowy klasy. Metodę definiuje się w ciele klasy, za pomocą słowa kluczowego </a:t>
            </a:r>
            <a:r>
              <a:rPr lang="pl-PL" sz="1600" i="1" dirty="0" err="1" smtClean="0"/>
              <a:t>def</a:t>
            </a:r>
            <a:r>
              <a:rPr lang="pl-PL" sz="1600" dirty="0" smtClean="0"/>
              <a:t>. Klasa może mieć wiele metod. Każda metoda musi mieć pierwszy parametr, zwykle nazwany </a:t>
            </a:r>
            <a:r>
              <a:rPr lang="pl-PL" sz="1600" i="1" dirty="0" err="1" smtClean="0"/>
              <a:t>self</a:t>
            </a:r>
            <a:r>
              <a:rPr lang="pl-PL" sz="1600" dirty="0" smtClean="0"/>
              <a:t>, odwołującego się do obiektu (instancji), na rzecz którego metoda została wywołana. Jednak wywołując metodę klasy dla określonego obiektu na liście parametrów aktualnych (argumentów) nie umieszcza się go. </a:t>
            </a:r>
            <a:endParaRPr lang="pl-PL" sz="1600" b="1" dirty="0" smtClean="0"/>
          </a:p>
          <a:p>
            <a:pPr>
              <a:buNone/>
            </a:pPr>
            <a:r>
              <a:rPr lang="pl-PL" sz="1600" dirty="0" err="1" smtClean="0">
                <a:solidFill>
                  <a:srgbClr val="0000FF"/>
                </a:solidFill>
              </a:rPr>
              <a:t>class</a:t>
            </a:r>
            <a:r>
              <a:rPr lang="pl-PL" sz="1600" dirty="0" smtClean="0">
                <a:solidFill>
                  <a:srgbClr val="0000FF"/>
                </a:solidFill>
              </a:rPr>
              <a:t> </a:t>
            </a:r>
            <a:r>
              <a:rPr lang="pl-PL" sz="1600" i="1" dirty="0" err="1" smtClean="0">
                <a:solidFill>
                  <a:srgbClr val="0000FF"/>
                </a:solidFill>
              </a:rPr>
              <a:t>NazwaKlasy</a:t>
            </a:r>
            <a:r>
              <a:rPr lang="pl-PL" sz="1600" dirty="0" smtClean="0">
                <a:solidFill>
                  <a:srgbClr val="0000FF"/>
                </a:solidFill>
              </a:rPr>
              <a:t>:</a:t>
            </a:r>
            <a:endParaRPr lang="pl-PL" sz="1600" b="1" dirty="0" smtClean="0">
              <a:solidFill>
                <a:srgbClr val="0000FF"/>
              </a:solidFill>
            </a:endParaRPr>
          </a:p>
          <a:p>
            <a:pPr lvl="1">
              <a:buNone/>
            </a:pPr>
            <a:r>
              <a:rPr lang="pl-PL" sz="1600" i="1" dirty="0" smtClean="0">
                <a:solidFill>
                  <a:srgbClr val="0000FF"/>
                </a:solidFill>
              </a:rPr>
              <a:t>AtrybutKlasy1 = wyrażenie	# definicja atrybutu klasy; takich atrybutów może być kilka</a:t>
            </a:r>
            <a:endParaRPr lang="pl-PL" sz="1600" b="1" dirty="0" smtClean="0">
              <a:solidFill>
                <a:srgbClr val="0000FF"/>
              </a:solidFill>
            </a:endParaRPr>
          </a:p>
          <a:p>
            <a:pPr marL="225425" indent="0">
              <a:buNone/>
            </a:pPr>
            <a:r>
              <a:rPr lang="pl-PL" sz="1600" i="1" dirty="0" smtClean="0">
                <a:solidFill>
                  <a:srgbClr val="0000FF"/>
                </a:solidFill>
              </a:rPr>
              <a:t>    </a:t>
            </a:r>
            <a:r>
              <a:rPr lang="pl-PL" sz="1600" dirty="0" smtClean="0">
                <a:solidFill>
                  <a:srgbClr val="0000FF"/>
                </a:solidFill>
              </a:rPr>
              <a:t>def</a:t>
            </a:r>
            <a:r>
              <a:rPr lang="pl-PL" sz="1600" i="1" dirty="0" smtClean="0">
                <a:solidFill>
                  <a:srgbClr val="0000FF"/>
                </a:solidFill>
              </a:rPr>
              <a:t> </a:t>
            </a:r>
            <a:r>
              <a:rPr lang="pl-PL" sz="1600" i="1" dirty="0">
                <a:solidFill>
                  <a:srgbClr val="0000FF"/>
                </a:solidFill>
              </a:rPr>
              <a:t>__</a:t>
            </a:r>
            <a:r>
              <a:rPr lang="pl-PL" sz="1600" dirty="0" err="1">
                <a:solidFill>
                  <a:srgbClr val="0000FF"/>
                </a:solidFill>
              </a:rPr>
              <a:t>init</a:t>
            </a:r>
            <a:r>
              <a:rPr lang="pl-PL" sz="1600" i="1" dirty="0">
                <a:solidFill>
                  <a:srgbClr val="0000FF"/>
                </a:solidFill>
              </a:rPr>
              <a:t>__(</a:t>
            </a:r>
            <a:r>
              <a:rPr lang="pl-PL" sz="1600" dirty="0" err="1">
                <a:solidFill>
                  <a:srgbClr val="0000FF"/>
                </a:solidFill>
              </a:rPr>
              <a:t>self</a:t>
            </a:r>
            <a:r>
              <a:rPr lang="pl-PL" sz="1600" i="1" dirty="0" smtClean="0">
                <a:solidFill>
                  <a:srgbClr val="0000FF"/>
                </a:solidFill>
              </a:rPr>
              <a:t>, par1k, par2k): </a:t>
            </a:r>
            <a:r>
              <a:rPr lang="pl-PL" sz="1600" i="1" dirty="0">
                <a:solidFill>
                  <a:srgbClr val="0000FF"/>
                </a:solidFill>
              </a:rPr>
              <a:t>	# konstruktor</a:t>
            </a:r>
            <a:endParaRPr lang="pl-PL" sz="1600" b="1" dirty="0">
              <a:solidFill>
                <a:srgbClr val="0000FF"/>
              </a:solidFill>
            </a:endParaRPr>
          </a:p>
          <a:p>
            <a:pPr marL="623888" indent="0">
              <a:buNone/>
            </a:pPr>
            <a:r>
              <a:rPr lang="pl-PL" sz="1600" i="1" dirty="0" smtClean="0">
                <a:solidFill>
                  <a:srgbClr val="0000FF"/>
                </a:solidFill>
              </a:rPr>
              <a:t>   # </a:t>
            </a:r>
            <a:r>
              <a:rPr lang="pl-PL" sz="1600" i="1" dirty="0">
                <a:solidFill>
                  <a:srgbClr val="0000FF"/>
                </a:solidFill>
              </a:rPr>
              <a:t>p</a:t>
            </a:r>
            <a:r>
              <a:rPr lang="pl-PL" sz="1600" i="1" dirty="0" smtClean="0">
                <a:solidFill>
                  <a:srgbClr val="0000FF"/>
                </a:solidFill>
              </a:rPr>
              <a:t>arametry wartościują atrybuty dwa obiektu: atr1, atr2</a:t>
            </a:r>
            <a:endParaRPr lang="pl-PL" sz="1600" b="1" dirty="0">
              <a:solidFill>
                <a:srgbClr val="0000FF"/>
              </a:solidFill>
            </a:endParaRPr>
          </a:p>
          <a:p>
            <a:pPr marL="225425" indent="0">
              <a:buNone/>
            </a:pPr>
            <a:r>
              <a:rPr lang="pl-PL" sz="1600" i="1" dirty="0">
                <a:solidFill>
                  <a:srgbClr val="0000FF"/>
                </a:solidFill>
              </a:rPr>
              <a:t>        </a:t>
            </a:r>
            <a:r>
              <a:rPr lang="pl-PL" sz="1600" i="1" dirty="0" smtClean="0">
                <a:solidFill>
                  <a:srgbClr val="0000FF"/>
                </a:solidFill>
              </a:rPr>
              <a:t>   # </a:t>
            </a:r>
            <a:r>
              <a:rPr lang="pl-PL" sz="1600" i="1" dirty="0">
                <a:solidFill>
                  <a:srgbClr val="0000FF"/>
                </a:solidFill>
              </a:rPr>
              <a:t>ciało </a:t>
            </a:r>
            <a:r>
              <a:rPr lang="pl-PL" sz="1600" i="1" dirty="0" smtClean="0">
                <a:solidFill>
                  <a:srgbClr val="0000FF"/>
                </a:solidFill>
              </a:rPr>
              <a:t>konstruktora</a:t>
            </a:r>
            <a:endParaRPr lang="pl-PL" sz="1600" b="1" dirty="0">
              <a:solidFill>
                <a:srgbClr val="0000FF"/>
              </a:solidFill>
            </a:endParaRPr>
          </a:p>
          <a:p>
            <a:pPr lvl="1">
              <a:buNone/>
            </a:pPr>
            <a:r>
              <a:rPr lang="pl-PL" sz="1600" i="1" dirty="0" smtClean="0">
                <a:solidFill>
                  <a:srgbClr val="0000FF"/>
                </a:solidFill>
              </a:rPr>
              <a:t># definicja metody klasy bez parametrów (oprócz </a:t>
            </a:r>
            <a:r>
              <a:rPr lang="pl-PL" sz="1600" i="1" dirty="0" err="1" smtClean="0">
                <a:solidFill>
                  <a:srgbClr val="0000FF"/>
                </a:solidFill>
              </a:rPr>
              <a:t>self</a:t>
            </a:r>
            <a:r>
              <a:rPr lang="pl-PL" sz="1600" i="1" dirty="0" smtClean="0">
                <a:solidFill>
                  <a:srgbClr val="0000FF"/>
                </a:solidFill>
              </a:rPr>
              <a:t>) do wykonywania operacji na obiekcie</a:t>
            </a:r>
            <a:endParaRPr lang="pl-PL" sz="1600" b="1" dirty="0" smtClean="0">
              <a:solidFill>
                <a:srgbClr val="0000FF"/>
              </a:solidFill>
            </a:endParaRPr>
          </a:p>
          <a:p>
            <a:pPr lvl="1">
              <a:buNone/>
            </a:pPr>
            <a:r>
              <a:rPr lang="pl-PL" sz="1600" dirty="0" err="1" smtClean="0">
                <a:solidFill>
                  <a:srgbClr val="0000FF"/>
                </a:solidFill>
              </a:rPr>
              <a:t>def</a:t>
            </a:r>
            <a:r>
              <a:rPr lang="pl-PL" sz="1600" dirty="0" smtClean="0">
                <a:solidFill>
                  <a:srgbClr val="0000FF"/>
                </a:solidFill>
              </a:rPr>
              <a:t> </a:t>
            </a:r>
            <a:r>
              <a:rPr lang="pl-PL" sz="1600" i="1" dirty="0" smtClean="0">
                <a:solidFill>
                  <a:srgbClr val="0000FF"/>
                </a:solidFill>
              </a:rPr>
              <a:t>metoda1(</a:t>
            </a:r>
            <a:r>
              <a:rPr lang="pl-PL" sz="1600" dirty="0" err="1" smtClean="0">
                <a:solidFill>
                  <a:srgbClr val="0000FF"/>
                </a:solidFill>
              </a:rPr>
              <a:t>self</a:t>
            </a:r>
            <a:r>
              <a:rPr lang="pl-PL" sz="1600" dirty="0" smtClean="0">
                <a:solidFill>
                  <a:srgbClr val="0000FF"/>
                </a:solidFill>
              </a:rPr>
              <a:t>):</a:t>
            </a:r>
            <a:r>
              <a:rPr lang="pl-PL" sz="1600" i="1" dirty="0" smtClean="0">
                <a:solidFill>
                  <a:srgbClr val="0000FF"/>
                </a:solidFill>
              </a:rPr>
              <a:t>	</a:t>
            </a:r>
            <a:endParaRPr lang="pl-PL" sz="1600" b="1" dirty="0" smtClean="0">
              <a:solidFill>
                <a:srgbClr val="0000FF"/>
              </a:solidFill>
            </a:endParaRPr>
          </a:p>
          <a:p>
            <a:pPr lvl="1">
              <a:buNone/>
            </a:pPr>
            <a:r>
              <a:rPr lang="pl-PL" sz="1600" i="1" dirty="0" smtClean="0">
                <a:solidFill>
                  <a:srgbClr val="0000FF"/>
                </a:solidFill>
              </a:rPr>
              <a:t>       # ciało metody1 </a:t>
            </a:r>
            <a:endParaRPr lang="pl-PL" sz="1600" b="1" dirty="0" smtClean="0">
              <a:solidFill>
                <a:srgbClr val="0000FF"/>
              </a:solidFill>
            </a:endParaRPr>
          </a:p>
          <a:p>
            <a:pPr lvl="1">
              <a:buNone/>
            </a:pPr>
            <a:r>
              <a:rPr lang="pl-PL" sz="1600" dirty="0" smtClean="0">
                <a:solidFill>
                  <a:srgbClr val="0000FF"/>
                </a:solidFill>
              </a:rPr>
              <a:t> </a:t>
            </a:r>
            <a:r>
              <a:rPr lang="pl-PL" sz="1600" dirty="0" err="1" smtClean="0">
                <a:solidFill>
                  <a:srgbClr val="0000FF"/>
                </a:solidFill>
              </a:rPr>
              <a:t>def</a:t>
            </a:r>
            <a:r>
              <a:rPr lang="pl-PL" sz="1600" dirty="0" smtClean="0">
                <a:solidFill>
                  <a:srgbClr val="0000FF"/>
                </a:solidFill>
              </a:rPr>
              <a:t> </a:t>
            </a:r>
            <a:r>
              <a:rPr lang="pl-PL" sz="1600" i="1" dirty="0" smtClean="0">
                <a:solidFill>
                  <a:srgbClr val="0000FF"/>
                </a:solidFill>
              </a:rPr>
              <a:t>metoda2(</a:t>
            </a:r>
            <a:r>
              <a:rPr lang="pl-PL" sz="1600" dirty="0" err="1" smtClean="0">
                <a:solidFill>
                  <a:srgbClr val="0000FF"/>
                </a:solidFill>
              </a:rPr>
              <a:t>self</a:t>
            </a:r>
            <a:r>
              <a:rPr lang="pl-PL" sz="1600" i="1" dirty="0" smtClean="0">
                <a:solidFill>
                  <a:srgbClr val="0000FF"/>
                </a:solidFill>
              </a:rPr>
              <a:t>, par1m, par11m</a:t>
            </a:r>
            <a:r>
              <a:rPr lang="pl-PL" sz="1600" dirty="0" smtClean="0">
                <a:solidFill>
                  <a:srgbClr val="0000FF"/>
                </a:solidFill>
              </a:rPr>
              <a:t>):</a:t>
            </a:r>
            <a:r>
              <a:rPr lang="pl-PL" sz="1600" i="1" dirty="0" smtClean="0">
                <a:solidFill>
                  <a:srgbClr val="0000FF"/>
                </a:solidFill>
              </a:rPr>
              <a:t>	</a:t>
            </a:r>
            <a:endParaRPr lang="pl-PL" sz="1600" b="1" dirty="0" smtClean="0">
              <a:solidFill>
                <a:srgbClr val="0000FF"/>
              </a:solidFill>
            </a:endParaRPr>
          </a:p>
          <a:p>
            <a:pPr lvl="1">
              <a:buNone/>
            </a:pPr>
            <a:r>
              <a:rPr lang="pl-PL" sz="1600" i="1" dirty="0" smtClean="0">
                <a:solidFill>
                  <a:srgbClr val="0000FF"/>
                </a:solidFill>
              </a:rPr>
              <a:t># definicja metody klasy z dwoma parametrami (oprócz </a:t>
            </a:r>
            <a:r>
              <a:rPr lang="pl-PL" sz="1600" i="1" dirty="0" err="1" smtClean="0">
                <a:solidFill>
                  <a:srgbClr val="0000FF"/>
                </a:solidFill>
              </a:rPr>
              <a:t>self</a:t>
            </a:r>
            <a:r>
              <a:rPr lang="pl-PL" sz="1600" i="1" dirty="0" smtClean="0">
                <a:solidFill>
                  <a:srgbClr val="0000FF"/>
                </a:solidFill>
              </a:rPr>
              <a:t>) do wykonywania operacji na obiekcie</a:t>
            </a:r>
            <a:endParaRPr lang="pl-PL" sz="1600" b="1" dirty="0" smtClean="0">
              <a:solidFill>
                <a:srgbClr val="0000FF"/>
              </a:solidFill>
            </a:endParaRPr>
          </a:p>
          <a:p>
            <a:pPr lvl="1">
              <a:buNone/>
            </a:pPr>
            <a:r>
              <a:rPr lang="pl-PL" sz="1600" i="1" dirty="0" smtClean="0">
                <a:solidFill>
                  <a:srgbClr val="0000FF"/>
                </a:solidFill>
              </a:rPr>
              <a:t> 	  # ciało metody2 </a:t>
            </a:r>
            <a:endParaRPr lang="pl-PL" sz="1600" b="1" dirty="0" smtClean="0">
              <a:solidFill>
                <a:srgbClr val="0000FF"/>
              </a:solidFill>
            </a:endParaRPr>
          </a:p>
          <a:p>
            <a:pPr marL="854075" lvl="1" indent="1588">
              <a:buNone/>
            </a:pPr>
            <a:r>
              <a:rPr lang="pl-PL" sz="1600" dirty="0" smtClean="0">
                <a:solidFill>
                  <a:srgbClr val="0000FF"/>
                </a:solidFill>
              </a:rPr>
              <a:t>self.</a:t>
            </a:r>
            <a:r>
              <a:rPr lang="pl-PL" sz="1600" i="1" dirty="0" smtClean="0">
                <a:solidFill>
                  <a:srgbClr val="0000FF"/>
                </a:solidFill>
              </a:rPr>
              <a:t>metoda1</a:t>
            </a:r>
            <a:r>
              <a:rPr lang="pl-PL" sz="1600" dirty="0" smtClean="0">
                <a:solidFill>
                  <a:srgbClr val="0000FF"/>
                </a:solidFill>
              </a:rPr>
              <a:t>()      # </a:t>
            </a:r>
            <a:r>
              <a:rPr lang="pl-PL" sz="1600" i="1" dirty="0" smtClean="0">
                <a:solidFill>
                  <a:srgbClr val="0000FF"/>
                </a:solidFill>
              </a:rPr>
              <a:t>wywołanie metody klasy w innej metodzie tej samej klasy</a:t>
            </a:r>
            <a:endParaRPr lang="pl-PL" sz="1600" b="1" dirty="0" smtClean="0">
              <a:solidFill>
                <a:srgbClr val="0000FF"/>
              </a:solidFill>
            </a:endParaRPr>
          </a:p>
          <a:p>
            <a:pPr lvl="1">
              <a:buNone/>
            </a:pPr>
            <a:r>
              <a:rPr lang="pl-PL" sz="1600" i="1" dirty="0" smtClean="0">
                <a:solidFill>
                  <a:srgbClr val="0000FF"/>
                </a:solidFill>
              </a:rPr>
              <a:t>       # ciało metody2 </a:t>
            </a:r>
            <a:endParaRPr lang="pl-PL" sz="1600" b="1" dirty="0" smtClean="0">
              <a:solidFill>
                <a:srgbClr val="0000FF"/>
              </a:solidFill>
            </a:endParaRPr>
          </a:p>
          <a:p>
            <a:pPr lvl="1">
              <a:buNone/>
            </a:pPr>
            <a:r>
              <a:rPr lang="pl-PL" sz="1600" i="1" dirty="0" smtClean="0">
                <a:solidFill>
                  <a:srgbClr val="0000FF"/>
                </a:solidFill>
              </a:rPr>
              <a:t># Koniec definicji klasy</a:t>
            </a:r>
            <a:endParaRPr lang="pl-PL" sz="1600" b="1" dirty="0" smtClean="0">
              <a:solidFill>
                <a:srgbClr val="0000FF"/>
              </a:solidFill>
            </a:endParaRPr>
          </a:p>
          <a:p>
            <a:pPr>
              <a:buNone/>
            </a:pPr>
            <a:r>
              <a:rPr lang="pl-PL" sz="1600" i="1" dirty="0" smtClean="0">
                <a:solidFill>
                  <a:srgbClr val="0000FF"/>
                </a:solidFill>
              </a:rPr>
              <a:t> # Utworzenie instancji (obiektu) klasy; wywołanie konstruktora z dwoma argumentami </a:t>
            </a:r>
            <a:endParaRPr lang="pl-PL" sz="1600" b="1" dirty="0" smtClean="0">
              <a:solidFill>
                <a:srgbClr val="0000FF"/>
              </a:solidFill>
            </a:endParaRPr>
          </a:p>
          <a:p>
            <a:pPr>
              <a:buNone/>
            </a:pPr>
            <a:r>
              <a:rPr lang="pl-PL" sz="1600" i="1" dirty="0" smtClean="0">
                <a:solidFill>
                  <a:srgbClr val="0000FF"/>
                </a:solidFill>
              </a:rPr>
              <a:t>obiekt1 = </a:t>
            </a:r>
            <a:r>
              <a:rPr lang="pl-PL" sz="1600" i="1" dirty="0" err="1" smtClean="0">
                <a:solidFill>
                  <a:srgbClr val="0000FF"/>
                </a:solidFill>
              </a:rPr>
              <a:t>NazwaKlasy</a:t>
            </a:r>
            <a:r>
              <a:rPr lang="pl-PL" sz="1600" i="1" dirty="0" smtClean="0">
                <a:solidFill>
                  <a:srgbClr val="0000FF"/>
                </a:solidFill>
              </a:rPr>
              <a:t>(arg1, arg11)  # parametry aktualne dla właściwości obiektu ’obiekt1’</a:t>
            </a:r>
            <a:endParaRPr lang="pl-PL" sz="1600" b="1" dirty="0" smtClean="0">
              <a:solidFill>
                <a:srgbClr val="0000FF"/>
              </a:solidFill>
            </a:endParaRPr>
          </a:p>
          <a:p>
            <a:pPr>
              <a:buNone/>
            </a:pPr>
            <a:r>
              <a:rPr lang="pl-PL" sz="1600" i="1" dirty="0" smtClean="0">
                <a:solidFill>
                  <a:srgbClr val="0000FF"/>
                </a:solidFill>
              </a:rPr>
              <a:t>obiekt1.metoda2(arg2, arg22)  # wywołanie metody z argumentami na rzecz utworzonego obiektu</a:t>
            </a:r>
            <a:endParaRPr lang="pl-PL" sz="1600" b="1" dirty="0" smtClean="0">
              <a:solidFill>
                <a:srgbClr val="0000FF"/>
              </a:solidFill>
            </a:endParaRPr>
          </a:p>
          <a:p>
            <a:pPr marL="0" indent="0">
              <a:buNone/>
            </a:pPr>
            <a:endParaRPr lang="pl-PL" sz="16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683568" y="44624"/>
            <a:ext cx="7772400" cy="504056"/>
          </a:xfrm>
        </p:spPr>
        <p:txBody>
          <a:bodyPr rtlCol="0">
            <a:noAutofit/>
          </a:bodyPr>
          <a:lstStyle/>
          <a:p>
            <a:pPr fontAlgn="auto">
              <a:spcAft>
                <a:spcPts val="0"/>
              </a:spcAft>
              <a:defRPr/>
            </a:pPr>
            <a:r>
              <a:rPr lang="pl-PL" sz="3600" b="1" dirty="0" smtClean="0">
                <a:solidFill>
                  <a:srgbClr val="CC0000"/>
                </a:solidFill>
                <a:latin typeface="+mn-lt"/>
              </a:rPr>
              <a:t>Program z definicją własnej klasy</a:t>
            </a:r>
          </a:p>
        </p:txBody>
      </p:sp>
      <p:sp>
        <p:nvSpPr>
          <p:cNvPr id="2" name="Rectangle 2"/>
          <p:cNvSpPr>
            <a:spLocks noGrp="1" noChangeArrowheads="1"/>
          </p:cNvSpPr>
          <p:nvPr>
            <p:ph idx="1"/>
          </p:nvPr>
        </p:nvSpPr>
        <p:spPr>
          <a:xfrm>
            <a:off x="323528" y="620688"/>
            <a:ext cx="8610600" cy="5904656"/>
          </a:xfrm>
        </p:spPr>
        <p:txBody>
          <a:bodyPr/>
          <a:lstStyle/>
          <a:p>
            <a:pPr>
              <a:buNone/>
            </a:pPr>
            <a:r>
              <a:rPr lang="pl-PL" sz="1600" b="1" i="1" dirty="0" err="1" smtClean="0">
                <a:solidFill>
                  <a:srgbClr val="0000FF"/>
                </a:solidFill>
              </a:rPr>
              <a:t>class</a:t>
            </a:r>
            <a:r>
              <a:rPr lang="pl-PL" sz="1600" b="1" i="1" dirty="0" smtClean="0">
                <a:solidFill>
                  <a:srgbClr val="0000FF"/>
                </a:solidFill>
              </a:rPr>
              <a:t> wycieczki():</a:t>
            </a:r>
            <a:endParaRPr lang="pl-PL" sz="1600" b="1" dirty="0" smtClean="0">
              <a:solidFill>
                <a:srgbClr val="0000FF"/>
              </a:solidFill>
            </a:endParaRPr>
          </a:p>
          <a:p>
            <a:pPr>
              <a:buNone/>
            </a:pPr>
            <a:r>
              <a:rPr lang="pl-PL" sz="1600" i="1" dirty="0" smtClean="0">
                <a:solidFill>
                  <a:srgbClr val="0000FF"/>
                </a:solidFill>
              </a:rPr>
              <a:t>    </a:t>
            </a:r>
            <a:r>
              <a:rPr lang="pl-PL" sz="1600" i="1" dirty="0" err="1" smtClean="0">
                <a:solidFill>
                  <a:srgbClr val="0000FF"/>
                </a:solidFill>
              </a:rPr>
              <a:t>nazwaBiura="Holiday</a:t>
            </a:r>
            <a:r>
              <a:rPr lang="pl-PL" sz="1600" i="1" dirty="0" smtClean="0">
                <a:solidFill>
                  <a:srgbClr val="0000FF"/>
                </a:solidFill>
              </a:rPr>
              <a:t> </a:t>
            </a:r>
            <a:r>
              <a:rPr lang="pl-PL" sz="1600" i="1" dirty="0" err="1" smtClean="0">
                <a:solidFill>
                  <a:srgbClr val="0000FF"/>
                </a:solidFill>
              </a:rPr>
              <a:t>travel</a:t>
            </a:r>
            <a:r>
              <a:rPr lang="pl-PL" sz="1600" i="1" dirty="0" smtClean="0">
                <a:solidFill>
                  <a:srgbClr val="0000FF"/>
                </a:solidFill>
              </a:rPr>
              <a:t>" </a:t>
            </a:r>
            <a:endParaRPr lang="pl-PL" sz="1600" b="1" dirty="0" smtClean="0">
              <a:solidFill>
                <a:srgbClr val="0000FF"/>
              </a:solidFill>
            </a:endParaRPr>
          </a:p>
          <a:p>
            <a:pPr marL="225425" indent="0">
              <a:buNone/>
            </a:pPr>
            <a:r>
              <a:rPr lang="pl-PL" sz="1600" i="1" dirty="0" err="1" smtClean="0">
                <a:solidFill>
                  <a:srgbClr val="0000FF"/>
                </a:solidFill>
              </a:rPr>
              <a:t>def</a:t>
            </a:r>
            <a:r>
              <a:rPr lang="pl-PL" sz="1600" i="1" dirty="0" smtClean="0">
                <a:solidFill>
                  <a:srgbClr val="0000FF"/>
                </a:solidFill>
              </a:rPr>
              <a:t> __</a:t>
            </a:r>
            <a:r>
              <a:rPr lang="pl-PL" sz="1600" i="1" dirty="0" err="1" smtClean="0">
                <a:solidFill>
                  <a:srgbClr val="0000FF"/>
                </a:solidFill>
              </a:rPr>
              <a:t>init</a:t>
            </a:r>
            <a:r>
              <a:rPr lang="pl-PL" sz="1600" i="1" dirty="0" smtClean="0">
                <a:solidFill>
                  <a:srgbClr val="0000FF"/>
                </a:solidFill>
              </a:rPr>
              <a:t>__(</a:t>
            </a:r>
            <a:r>
              <a:rPr lang="pl-PL" sz="1600" i="1" dirty="0" err="1" smtClean="0">
                <a:solidFill>
                  <a:srgbClr val="0000FF"/>
                </a:solidFill>
              </a:rPr>
              <a:t>self</a:t>
            </a:r>
            <a:r>
              <a:rPr lang="pl-PL" sz="1600" i="1" dirty="0" smtClean="0">
                <a:solidFill>
                  <a:srgbClr val="0000FF"/>
                </a:solidFill>
              </a:rPr>
              <a:t>, nazwa, kraj, cena, </a:t>
            </a:r>
            <a:r>
              <a:rPr lang="pl-PL" sz="1600" i="1" dirty="0" err="1" smtClean="0">
                <a:solidFill>
                  <a:srgbClr val="0000FF"/>
                </a:solidFill>
              </a:rPr>
              <a:t>maxUczest</a:t>
            </a:r>
            <a:r>
              <a:rPr lang="pl-PL" sz="1600" i="1" dirty="0" smtClean="0">
                <a:solidFill>
                  <a:srgbClr val="0000FF"/>
                </a:solidFill>
              </a:rPr>
              <a:t>, termin): 	# konstruktor</a:t>
            </a:r>
            <a:endParaRPr lang="pl-PL" sz="1600" b="1" dirty="0" smtClean="0">
              <a:solidFill>
                <a:srgbClr val="0000FF"/>
              </a:solidFill>
            </a:endParaRPr>
          </a:p>
          <a:p>
            <a:pPr marL="623888" indent="0">
              <a:buNone/>
            </a:pPr>
            <a:r>
              <a:rPr lang="pl-PL" sz="1600" i="1" dirty="0" smtClean="0">
                <a:solidFill>
                  <a:srgbClr val="0000FF"/>
                </a:solidFill>
              </a:rPr>
              <a:t># Atrybuty obiektu: </a:t>
            </a:r>
            <a:r>
              <a:rPr lang="pl-PL" sz="1600" i="1" dirty="0" err="1" smtClean="0">
                <a:solidFill>
                  <a:srgbClr val="0000FF"/>
                </a:solidFill>
              </a:rPr>
              <a:t>nazwaW</a:t>
            </a:r>
            <a:r>
              <a:rPr lang="pl-PL" sz="1600" i="1" dirty="0" smtClean="0">
                <a:solidFill>
                  <a:srgbClr val="0000FF"/>
                </a:solidFill>
              </a:rPr>
              <a:t>, </a:t>
            </a:r>
            <a:r>
              <a:rPr lang="pl-PL" sz="1600" i="1" dirty="0" err="1" smtClean="0">
                <a:solidFill>
                  <a:srgbClr val="0000FF"/>
                </a:solidFill>
              </a:rPr>
              <a:t>nazwaK</a:t>
            </a:r>
            <a:r>
              <a:rPr lang="pl-PL" sz="1600" i="1" dirty="0" smtClean="0">
                <a:solidFill>
                  <a:srgbClr val="0000FF"/>
                </a:solidFill>
              </a:rPr>
              <a:t>, </a:t>
            </a:r>
            <a:r>
              <a:rPr lang="pl-PL" sz="1600" i="1" dirty="0" err="1" smtClean="0">
                <a:solidFill>
                  <a:srgbClr val="0000FF"/>
                </a:solidFill>
              </a:rPr>
              <a:t>cenaW</a:t>
            </a:r>
            <a:r>
              <a:rPr lang="pl-PL" sz="1600" i="1" dirty="0" smtClean="0">
                <a:solidFill>
                  <a:srgbClr val="0000FF"/>
                </a:solidFill>
              </a:rPr>
              <a:t>, </a:t>
            </a:r>
            <a:r>
              <a:rPr lang="pl-PL" sz="1600" i="1" dirty="0" err="1" smtClean="0">
                <a:solidFill>
                  <a:srgbClr val="0000FF"/>
                </a:solidFill>
              </a:rPr>
              <a:t>maxLOsb</a:t>
            </a:r>
            <a:r>
              <a:rPr lang="pl-PL" sz="1600" i="1" dirty="0">
                <a:solidFill>
                  <a:srgbClr val="0000FF"/>
                </a:solidFill>
              </a:rPr>
              <a:t>, </a:t>
            </a:r>
            <a:r>
              <a:rPr lang="pl-PL" sz="1600" i="1" dirty="0" err="1" smtClean="0">
                <a:solidFill>
                  <a:srgbClr val="0000FF"/>
                </a:solidFill>
              </a:rPr>
              <a:t>lUczest</a:t>
            </a:r>
            <a:r>
              <a:rPr lang="pl-PL" sz="1600" i="1" dirty="0">
                <a:solidFill>
                  <a:srgbClr val="0000FF"/>
                </a:solidFill>
              </a:rPr>
              <a:t>, uczestnicy</a:t>
            </a:r>
            <a:endParaRPr lang="pl-PL" sz="1600" b="1" dirty="0" smtClean="0">
              <a:solidFill>
                <a:srgbClr val="0000FF"/>
              </a:solidFill>
            </a:endParaRPr>
          </a:p>
          <a:p>
            <a:pPr marL="225425" indent="0">
              <a:buNone/>
            </a:pPr>
            <a:r>
              <a:rPr lang="pl-PL" sz="1600" i="1" dirty="0" smtClean="0">
                <a:solidFill>
                  <a:srgbClr val="0000FF"/>
                </a:solidFill>
              </a:rPr>
              <a:t>        # ciało konstruktora</a:t>
            </a:r>
            <a:endParaRPr lang="pl-PL" sz="1600" b="1" dirty="0" smtClean="0">
              <a:solidFill>
                <a:srgbClr val="0000FF"/>
              </a:solidFill>
            </a:endParaRPr>
          </a:p>
          <a:p>
            <a:pPr marL="225425" indent="0">
              <a:buNone/>
            </a:pPr>
            <a:r>
              <a:rPr lang="pl-PL" sz="1600" i="1" dirty="0" err="1" smtClean="0">
                <a:solidFill>
                  <a:srgbClr val="0000FF"/>
                </a:solidFill>
              </a:rPr>
              <a:t>def</a:t>
            </a:r>
            <a:r>
              <a:rPr lang="pl-PL" sz="1600" i="1" dirty="0" smtClean="0">
                <a:solidFill>
                  <a:srgbClr val="0000FF"/>
                </a:solidFill>
              </a:rPr>
              <a:t> oferta(</a:t>
            </a:r>
            <a:r>
              <a:rPr lang="pl-PL" sz="1600" i="1" dirty="0" err="1" smtClean="0">
                <a:solidFill>
                  <a:srgbClr val="0000FF"/>
                </a:solidFill>
              </a:rPr>
              <a:t>self</a:t>
            </a:r>
            <a:r>
              <a:rPr lang="pl-PL" sz="1600" i="1" dirty="0" smtClean="0">
                <a:solidFill>
                  <a:srgbClr val="0000FF"/>
                </a:solidFill>
              </a:rPr>
              <a:t>):</a:t>
            </a:r>
            <a:endParaRPr lang="pl-PL" sz="1600" b="1" dirty="0" smtClean="0">
              <a:solidFill>
                <a:srgbClr val="0000FF"/>
              </a:solidFill>
            </a:endParaRPr>
          </a:p>
          <a:p>
            <a:pPr marL="623888" indent="0">
              <a:buNone/>
            </a:pPr>
            <a:r>
              <a:rPr lang="pl-PL" sz="1600" i="1" dirty="0" smtClean="0">
                <a:solidFill>
                  <a:srgbClr val="0000FF"/>
                </a:solidFill>
              </a:rPr>
              <a:t> # ciało metody</a:t>
            </a:r>
          </a:p>
          <a:p>
            <a:pPr marL="225425" indent="0">
              <a:buNone/>
            </a:pPr>
            <a:r>
              <a:rPr lang="pl-PL" sz="1600" i="1" dirty="0" err="1" smtClean="0">
                <a:solidFill>
                  <a:srgbClr val="0000FF"/>
                </a:solidFill>
              </a:rPr>
              <a:t>def</a:t>
            </a:r>
            <a:r>
              <a:rPr lang="pl-PL" sz="1600" i="1" dirty="0" smtClean="0">
                <a:solidFill>
                  <a:srgbClr val="0000FF"/>
                </a:solidFill>
              </a:rPr>
              <a:t> zapisy(</a:t>
            </a:r>
            <a:r>
              <a:rPr lang="pl-PL" sz="1600" i="1" dirty="0" err="1" smtClean="0">
                <a:solidFill>
                  <a:srgbClr val="0000FF"/>
                </a:solidFill>
              </a:rPr>
              <a:t>self</a:t>
            </a:r>
            <a:r>
              <a:rPr lang="pl-PL" sz="1600" i="1" dirty="0" smtClean="0">
                <a:solidFill>
                  <a:srgbClr val="0000FF"/>
                </a:solidFill>
              </a:rPr>
              <a:t>, osoba):</a:t>
            </a:r>
            <a:endParaRPr lang="pl-PL" sz="1600" b="1" dirty="0" smtClean="0">
              <a:solidFill>
                <a:srgbClr val="0000FF"/>
              </a:solidFill>
            </a:endParaRPr>
          </a:p>
          <a:p>
            <a:pPr marL="623888" indent="0">
              <a:buNone/>
            </a:pPr>
            <a:r>
              <a:rPr lang="pl-PL" sz="1600" i="1" dirty="0" smtClean="0">
                <a:solidFill>
                  <a:srgbClr val="0000FF"/>
                </a:solidFill>
              </a:rPr>
              <a:t> # ciało metody</a:t>
            </a:r>
          </a:p>
          <a:p>
            <a:pPr marL="225425" indent="0">
              <a:buNone/>
            </a:pPr>
            <a:r>
              <a:rPr lang="pl-PL" sz="1600" i="1" dirty="0" err="1" smtClean="0">
                <a:solidFill>
                  <a:srgbClr val="0000FF"/>
                </a:solidFill>
              </a:rPr>
              <a:t>def</a:t>
            </a:r>
            <a:r>
              <a:rPr lang="pl-PL" sz="1600" i="1" dirty="0" smtClean="0">
                <a:solidFill>
                  <a:srgbClr val="0000FF"/>
                </a:solidFill>
              </a:rPr>
              <a:t> </a:t>
            </a:r>
            <a:r>
              <a:rPr lang="pl-PL" sz="1600" i="1" dirty="0" err="1" smtClean="0">
                <a:solidFill>
                  <a:srgbClr val="0000FF"/>
                </a:solidFill>
              </a:rPr>
              <a:t>listaUcz</a:t>
            </a:r>
            <a:r>
              <a:rPr lang="pl-PL" sz="1600" i="1" dirty="0" smtClean="0">
                <a:solidFill>
                  <a:srgbClr val="0000FF"/>
                </a:solidFill>
              </a:rPr>
              <a:t>(</a:t>
            </a:r>
            <a:r>
              <a:rPr lang="pl-PL" sz="1600" i="1" dirty="0" err="1" smtClean="0">
                <a:solidFill>
                  <a:srgbClr val="0000FF"/>
                </a:solidFill>
              </a:rPr>
              <a:t>self</a:t>
            </a:r>
            <a:r>
              <a:rPr lang="pl-PL" sz="1600" i="1" dirty="0" smtClean="0">
                <a:solidFill>
                  <a:srgbClr val="0000FF"/>
                </a:solidFill>
              </a:rPr>
              <a:t>):</a:t>
            </a:r>
            <a:endParaRPr lang="pl-PL" sz="1600" b="1" dirty="0" smtClean="0">
              <a:solidFill>
                <a:srgbClr val="0000FF"/>
              </a:solidFill>
            </a:endParaRPr>
          </a:p>
          <a:p>
            <a:pPr marL="623888" indent="0">
              <a:buNone/>
            </a:pPr>
            <a:r>
              <a:rPr lang="pl-PL" sz="1600" i="1" dirty="0" smtClean="0">
                <a:solidFill>
                  <a:srgbClr val="0000FF"/>
                </a:solidFill>
              </a:rPr>
              <a:t> # ciało metody</a:t>
            </a:r>
          </a:p>
          <a:p>
            <a:pPr marL="225425" indent="0">
              <a:buNone/>
            </a:pPr>
            <a:r>
              <a:rPr lang="pl-PL" sz="1600" i="1" dirty="0" err="1" smtClean="0">
                <a:solidFill>
                  <a:srgbClr val="0000FF"/>
                </a:solidFill>
              </a:rPr>
              <a:t>def</a:t>
            </a:r>
            <a:r>
              <a:rPr lang="pl-PL" sz="1600" i="1" dirty="0" smtClean="0">
                <a:solidFill>
                  <a:srgbClr val="0000FF"/>
                </a:solidFill>
              </a:rPr>
              <a:t> </a:t>
            </a:r>
            <a:r>
              <a:rPr lang="pl-PL" sz="1600" i="1" dirty="0" err="1" smtClean="0">
                <a:solidFill>
                  <a:srgbClr val="0000FF"/>
                </a:solidFill>
              </a:rPr>
              <a:t>przychod</a:t>
            </a:r>
            <a:r>
              <a:rPr lang="pl-PL" sz="1600" i="1" dirty="0" smtClean="0">
                <a:solidFill>
                  <a:srgbClr val="0000FF"/>
                </a:solidFill>
              </a:rPr>
              <a:t>(</a:t>
            </a:r>
            <a:r>
              <a:rPr lang="pl-PL" sz="1600" i="1" dirty="0" err="1" smtClean="0">
                <a:solidFill>
                  <a:srgbClr val="0000FF"/>
                </a:solidFill>
              </a:rPr>
              <a:t>self</a:t>
            </a:r>
            <a:r>
              <a:rPr lang="pl-PL" sz="1600" i="1" dirty="0" smtClean="0">
                <a:solidFill>
                  <a:srgbClr val="0000FF"/>
                </a:solidFill>
              </a:rPr>
              <a:t>):</a:t>
            </a:r>
            <a:endParaRPr lang="pl-PL" sz="1600" b="1" dirty="0" smtClean="0">
              <a:solidFill>
                <a:srgbClr val="0000FF"/>
              </a:solidFill>
            </a:endParaRPr>
          </a:p>
          <a:p>
            <a:pPr marL="623888" indent="0">
              <a:buNone/>
            </a:pPr>
            <a:r>
              <a:rPr lang="pl-PL" sz="1600" i="1" dirty="0" smtClean="0">
                <a:solidFill>
                  <a:srgbClr val="0000FF"/>
                </a:solidFill>
              </a:rPr>
              <a:t> # ciało metody</a:t>
            </a:r>
          </a:p>
          <a:p>
            <a:pPr>
              <a:buNone/>
            </a:pPr>
            <a:r>
              <a:rPr lang="pl-PL" sz="1600" b="1" i="1" dirty="0" smtClean="0">
                <a:solidFill>
                  <a:srgbClr val="0000FF"/>
                </a:solidFill>
              </a:rPr>
              <a:t>wycieczka1=wycieczki</a:t>
            </a:r>
            <a:r>
              <a:rPr lang="pl-PL" sz="1600" i="1" dirty="0">
                <a:solidFill>
                  <a:srgbClr val="0000FF"/>
                </a:solidFill>
              </a:rPr>
              <a:t>("</a:t>
            </a:r>
            <a:r>
              <a:rPr lang="pl-PL" sz="1600" i="1" dirty="0">
                <a:solidFill>
                  <a:srgbClr val="FF0000"/>
                </a:solidFill>
              </a:rPr>
              <a:t>'</a:t>
            </a:r>
            <a:r>
              <a:rPr lang="pl-PL" sz="1600" i="1" dirty="0">
                <a:solidFill>
                  <a:srgbClr val="CC0000"/>
                </a:solidFill>
              </a:rPr>
              <a:t>D</a:t>
            </a:r>
            <a:r>
              <a:rPr lang="pl-PL" sz="1600" i="1" dirty="0">
                <a:solidFill>
                  <a:srgbClr val="CC0000"/>
                </a:solidFill>
              </a:rPr>
              <a:t>awna Jugosławia'</a:t>
            </a:r>
            <a:r>
              <a:rPr lang="pl-PL" sz="1600" i="1" dirty="0" smtClean="0">
                <a:solidFill>
                  <a:srgbClr val="0000FF"/>
                </a:solidFill>
              </a:rPr>
              <a:t>", </a:t>
            </a:r>
            <a:r>
              <a:rPr lang="pl-PL" sz="1600" i="1" dirty="0" smtClean="0">
                <a:solidFill>
                  <a:srgbClr val="0000FF"/>
                </a:solidFill>
              </a:rPr>
              <a:t>"</a:t>
            </a:r>
            <a:r>
              <a:rPr lang="pl-PL" sz="1600" i="1" dirty="0" smtClean="0">
                <a:solidFill>
                  <a:srgbClr val="CC0000"/>
                </a:solidFill>
              </a:rPr>
              <a:t>Słowenia</a:t>
            </a:r>
            <a:r>
              <a:rPr lang="pl-PL" sz="1600" i="1" dirty="0" smtClean="0">
                <a:solidFill>
                  <a:srgbClr val="0000FF"/>
                </a:solidFill>
              </a:rPr>
              <a:t>", </a:t>
            </a:r>
            <a:r>
              <a:rPr lang="pl-PL" sz="1600" i="1" dirty="0" smtClean="0">
                <a:solidFill>
                  <a:srgbClr val="CC0000"/>
                </a:solidFill>
              </a:rPr>
              <a:t>2500</a:t>
            </a:r>
            <a:r>
              <a:rPr lang="pl-PL" sz="1600" i="1" dirty="0" smtClean="0">
                <a:solidFill>
                  <a:srgbClr val="0000FF"/>
                </a:solidFill>
              </a:rPr>
              <a:t>, </a:t>
            </a:r>
            <a:r>
              <a:rPr lang="pl-PL" sz="1600" i="1" dirty="0" smtClean="0">
                <a:solidFill>
                  <a:srgbClr val="CC0000"/>
                </a:solidFill>
              </a:rPr>
              <a:t>26</a:t>
            </a:r>
            <a:r>
              <a:rPr lang="pl-PL" sz="1600" i="1" dirty="0" smtClean="0">
                <a:solidFill>
                  <a:srgbClr val="0000FF"/>
                </a:solidFill>
              </a:rPr>
              <a:t>, "</a:t>
            </a:r>
            <a:r>
              <a:rPr lang="pl-PL" sz="1600" i="1" dirty="0" smtClean="0">
                <a:solidFill>
                  <a:srgbClr val="CC0000"/>
                </a:solidFill>
              </a:rPr>
              <a:t>2022/10/30-2022/11/07</a:t>
            </a:r>
            <a:r>
              <a:rPr lang="pl-PL" sz="1600" i="1" dirty="0" smtClean="0">
                <a:solidFill>
                  <a:srgbClr val="0000FF"/>
                </a:solidFill>
              </a:rPr>
              <a:t>")</a:t>
            </a:r>
            <a:endParaRPr lang="pl-PL" sz="1600" b="1" dirty="0" smtClean="0">
              <a:solidFill>
                <a:srgbClr val="0000FF"/>
              </a:solidFill>
            </a:endParaRPr>
          </a:p>
          <a:p>
            <a:pPr>
              <a:buNone/>
            </a:pPr>
            <a:r>
              <a:rPr lang="pl-PL" sz="1600" i="1" dirty="0" smtClean="0">
                <a:solidFill>
                  <a:srgbClr val="0000FF"/>
                </a:solidFill>
              </a:rPr>
              <a:t>wycieczka1.oferta()</a:t>
            </a:r>
            <a:endParaRPr lang="pl-PL" sz="1600" b="1" dirty="0" smtClean="0">
              <a:solidFill>
                <a:srgbClr val="0000FF"/>
              </a:solidFill>
            </a:endParaRPr>
          </a:p>
          <a:p>
            <a:pPr>
              <a:buNone/>
            </a:pPr>
            <a:r>
              <a:rPr lang="pl-PL" sz="1600" i="1" dirty="0" smtClean="0">
                <a:solidFill>
                  <a:srgbClr val="0000FF"/>
                </a:solidFill>
              </a:rPr>
              <a:t>wycieczka1.zapisy("Czerwony Kapturek")</a:t>
            </a:r>
            <a:endParaRPr lang="pl-PL" sz="1600" b="1" dirty="0" smtClean="0">
              <a:solidFill>
                <a:srgbClr val="0000FF"/>
              </a:solidFill>
            </a:endParaRPr>
          </a:p>
          <a:p>
            <a:pPr marL="0" indent="0">
              <a:buNone/>
            </a:pPr>
            <a:r>
              <a:rPr lang="pl-PL" sz="1600" b="1" dirty="0" smtClean="0">
                <a:solidFill>
                  <a:srgbClr val="0000FF"/>
                </a:solidFill>
              </a:rPr>
              <a:t># ...</a:t>
            </a:r>
          </a:p>
          <a:p>
            <a:pPr>
              <a:buNone/>
            </a:pPr>
            <a:r>
              <a:rPr lang="pl-PL" sz="1600" i="1" dirty="0" smtClean="0">
                <a:solidFill>
                  <a:srgbClr val="0000FF"/>
                </a:solidFill>
              </a:rPr>
              <a:t>wycieczka1.listaUcz()</a:t>
            </a:r>
            <a:endParaRPr lang="pl-PL" sz="1600" b="1" dirty="0" smtClean="0">
              <a:solidFill>
                <a:srgbClr val="0000FF"/>
              </a:solidFill>
            </a:endParaRPr>
          </a:p>
          <a:p>
            <a:pPr>
              <a:buNone/>
            </a:pPr>
            <a:r>
              <a:rPr lang="pl-PL" sz="1600" i="1" dirty="0" err="1" smtClean="0">
                <a:solidFill>
                  <a:srgbClr val="0000FF"/>
                </a:solidFill>
              </a:rPr>
              <a:t>print</a:t>
            </a:r>
            <a:r>
              <a:rPr lang="pl-PL" sz="1600" i="1" dirty="0" smtClean="0">
                <a:solidFill>
                  <a:srgbClr val="0000FF"/>
                </a:solidFill>
              </a:rPr>
              <a:t> ("Przychód z wycieczki:",wycieczka1.przychod())</a:t>
            </a:r>
            <a:endParaRPr lang="pl-PL" sz="1600" b="1" dirty="0" smtClean="0">
              <a:solidFill>
                <a:srgbClr val="0000FF"/>
              </a:solidFill>
            </a:endParaRPr>
          </a:p>
          <a:p>
            <a:pPr>
              <a:buNone/>
            </a:pPr>
            <a:r>
              <a:rPr lang="pl-PL" sz="1600" i="1" dirty="0" err="1" smtClean="0">
                <a:solidFill>
                  <a:srgbClr val="0000FF"/>
                </a:solidFill>
              </a:rPr>
              <a:t>print</a:t>
            </a:r>
            <a:r>
              <a:rPr lang="pl-PL" sz="1600" i="1" dirty="0" smtClean="0">
                <a:solidFill>
                  <a:srgbClr val="0000FF"/>
                </a:solidFill>
              </a:rPr>
              <a:t>("Liczba niewykorzystanych miejsc:", wycieczka1.maxLOsb-wycieczka1.lUczest)</a:t>
            </a:r>
            <a:endParaRPr lang="pl-PL" sz="1600" b="1" dirty="0" smtClean="0">
              <a:solidFill>
                <a:srgbClr val="0000FF"/>
              </a:solidFill>
            </a:endParaRPr>
          </a:p>
          <a:p>
            <a:pPr marL="0" indent="0">
              <a:buNone/>
            </a:pPr>
            <a:endParaRPr lang="pl-PL" sz="1600" b="1" dirty="0" smtClean="0">
              <a:solidFill>
                <a:srgbClr val="0000FF"/>
              </a:solidFill>
            </a:endParaRPr>
          </a:p>
        </p:txBody>
      </p:sp>
      <p:sp>
        <p:nvSpPr>
          <p:cNvPr id="4" name="Prostokąt 3"/>
          <p:cNvSpPr/>
          <p:nvPr/>
        </p:nvSpPr>
        <p:spPr>
          <a:xfrm>
            <a:off x="6012160" y="2204864"/>
            <a:ext cx="2844625" cy="369332"/>
          </a:xfrm>
          <a:prstGeom prst="rect">
            <a:avLst/>
          </a:prstGeom>
        </p:spPr>
        <p:txBody>
          <a:bodyPr wrap="none">
            <a:spAutoFit/>
          </a:bodyPr>
          <a:lstStyle/>
          <a:p>
            <a:r>
              <a:rPr lang="pl-PL" sz="1800" dirty="0" smtClean="0"/>
              <a:t>Zad_13-obiektWycieczka.py</a:t>
            </a:r>
            <a:endParaRPr lang="pl-PL"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688032" y="116632"/>
            <a:ext cx="7772400" cy="432048"/>
          </a:xfrm>
        </p:spPr>
        <p:txBody>
          <a:bodyPr rtlCol="0">
            <a:noAutofit/>
          </a:bodyPr>
          <a:lstStyle/>
          <a:p>
            <a:pPr fontAlgn="auto">
              <a:spcAft>
                <a:spcPts val="0"/>
              </a:spcAft>
              <a:defRPr/>
            </a:pPr>
            <a:r>
              <a:rPr lang="pl-PL" sz="3600" b="1" dirty="0" smtClean="0">
                <a:solidFill>
                  <a:srgbClr val="CC0000"/>
                </a:solidFill>
                <a:latin typeface="+mn-lt"/>
              </a:rPr>
              <a:t>Dziedziczenie</a:t>
            </a:r>
          </a:p>
        </p:txBody>
      </p:sp>
      <p:sp>
        <p:nvSpPr>
          <p:cNvPr id="1026" name="Rectangle 2"/>
          <p:cNvSpPr>
            <a:spLocks noChangeArrowheads="1"/>
          </p:cNvSpPr>
          <p:nvPr/>
        </p:nvSpPr>
        <p:spPr bwMode="auto">
          <a:xfrm>
            <a:off x="179512" y="482188"/>
            <a:ext cx="8712968"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1" i="0" u="none" strike="noStrike" cap="none" normalizeH="0" baseline="0" dirty="0" smtClean="0">
                <a:ln>
                  <a:noFill/>
                </a:ln>
                <a:solidFill>
                  <a:srgbClr val="C00000"/>
                </a:solidFill>
                <a:effectLst/>
                <a:latin typeface="+mn-lt"/>
                <a:ea typeface="Times New Roman" pitchFamily="18" charset="0"/>
                <a:cs typeface="Arial" pitchFamily="34" charset="0"/>
              </a:rPr>
              <a:t>Dziedziczenie</a:t>
            </a:r>
            <a:r>
              <a:rPr kumimoji="0" lang="pl-PL" sz="1800" b="0" i="0" u="none" strike="noStrike" cap="none" normalizeH="0" baseline="0" dirty="0" smtClean="0">
                <a:ln>
                  <a:noFill/>
                </a:ln>
                <a:solidFill>
                  <a:schemeClr val="tx1"/>
                </a:solidFill>
                <a:effectLst/>
                <a:latin typeface="+mn-lt"/>
                <a:ea typeface="Times New Roman" pitchFamily="18" charset="0"/>
                <a:cs typeface="Arial" pitchFamily="34" charset="0"/>
              </a:rPr>
              <a:t> klas to mechanizm pozwalający na definiowanie nowych klas w oparciu o klasy już istniejące. Mechanizm dziedziczenia umożliwia:</a:t>
            </a:r>
            <a:endParaRPr kumimoji="0" lang="en-US" sz="1800" b="0" i="0" u="none" strike="noStrike" cap="none" normalizeH="0" baseline="0" dirty="0" smtClean="0">
              <a:ln>
                <a:noFill/>
              </a:ln>
              <a:solidFill>
                <a:schemeClr val="tx1"/>
              </a:solidFill>
              <a:effectLst/>
              <a:latin typeface="+mn-lt"/>
              <a:cs typeface="Arial" pitchFamily="34" charset="0"/>
            </a:endParaRPr>
          </a:p>
          <a:p>
            <a:pPr marL="266700" marR="0" lvl="0" indent="-266700" algn="l" defTabSz="914400" rtl="0" eaLnBrk="0" fontAlgn="base" latinLnBrk="0" hangingPunct="0">
              <a:lnSpc>
                <a:spcPct val="100000"/>
              </a:lnSpc>
              <a:spcBef>
                <a:spcPct val="0"/>
              </a:spcBef>
              <a:spcAft>
                <a:spcPct val="0"/>
              </a:spcAft>
              <a:buClrTx/>
              <a:buSzTx/>
              <a:buFontTx/>
              <a:buChar char="•"/>
              <a:tabLst/>
            </a:pPr>
            <a:r>
              <a:rPr kumimoji="0" lang="pl-PL" sz="1800" b="0" i="0" u="none" strike="noStrike" cap="none" normalizeH="0" baseline="0" dirty="0" smtClean="0">
                <a:ln>
                  <a:noFill/>
                </a:ln>
                <a:solidFill>
                  <a:schemeClr val="tx1"/>
                </a:solidFill>
                <a:effectLst/>
                <a:latin typeface="+mn-lt"/>
                <a:ea typeface="Times New Roman" pitchFamily="18" charset="0"/>
                <a:cs typeface="Arial" pitchFamily="34" charset="0"/>
              </a:rPr>
              <a:t>uzyskać składowe klasy rodzicielskiej,</a:t>
            </a:r>
            <a:endParaRPr kumimoji="0" lang="en-US" sz="1800" b="0" i="0" u="none" strike="noStrike" cap="none" normalizeH="0" baseline="0" dirty="0" smtClean="0">
              <a:ln>
                <a:noFill/>
              </a:ln>
              <a:solidFill>
                <a:schemeClr val="tx1"/>
              </a:solidFill>
              <a:effectLst/>
              <a:latin typeface="+mn-lt"/>
              <a:cs typeface="Arial" pitchFamily="34" charset="0"/>
            </a:endParaRPr>
          </a:p>
          <a:p>
            <a:pPr marL="266700" marR="0" lvl="0" indent="-266700" algn="l" defTabSz="914400" rtl="0" eaLnBrk="0" fontAlgn="base" latinLnBrk="0" hangingPunct="0">
              <a:lnSpc>
                <a:spcPct val="100000"/>
              </a:lnSpc>
              <a:spcBef>
                <a:spcPct val="0"/>
              </a:spcBef>
              <a:spcAft>
                <a:spcPct val="0"/>
              </a:spcAft>
              <a:buClrTx/>
              <a:buSzTx/>
              <a:buFontTx/>
              <a:buChar char="•"/>
              <a:tabLst/>
            </a:pPr>
            <a:r>
              <a:rPr kumimoji="0" lang="pl-PL" sz="1800" b="0" i="0" u="none" strike="noStrike" cap="none" normalizeH="0" baseline="0" dirty="0" smtClean="0">
                <a:ln>
                  <a:noFill/>
                </a:ln>
                <a:solidFill>
                  <a:schemeClr val="tx1"/>
                </a:solidFill>
                <a:effectLst/>
                <a:latin typeface="+mn-lt"/>
                <a:ea typeface="Times New Roman" pitchFamily="18" charset="0"/>
                <a:cs typeface="Arial" pitchFamily="34" charset="0"/>
              </a:rPr>
              <a:t>zmienić definicje funkcji klasy nadrzędnej, których się </a:t>
            </a:r>
            <a:r>
              <a:rPr kumimoji="0" lang="pl-PL" sz="1800" b="0" i="0" u="none" strike="noStrike" cap="none" normalizeH="0" baseline="0" dirty="0" err="1" smtClean="0">
                <a:ln>
                  <a:noFill/>
                </a:ln>
                <a:solidFill>
                  <a:schemeClr val="tx1"/>
                </a:solidFill>
                <a:effectLst/>
                <a:latin typeface="+mn-lt"/>
                <a:ea typeface="Times New Roman" pitchFamily="18" charset="0"/>
                <a:cs typeface="Arial" pitchFamily="34" charset="0"/>
              </a:rPr>
              <a:t>nie</a:t>
            </a:r>
            <a:r>
              <a:rPr kumimoji="0" lang="pl-PL" sz="1800" b="0" i="0" u="none" strike="noStrike" cap="none" normalizeH="0" baseline="0" dirty="0" smtClean="0">
                <a:ln>
                  <a:noFill/>
                </a:ln>
                <a:solidFill>
                  <a:schemeClr val="tx1"/>
                </a:solidFill>
                <a:effectLst/>
                <a:latin typeface="+mn-lt"/>
                <a:ea typeface="Times New Roman" pitchFamily="18" charset="0"/>
                <a:cs typeface="Arial" pitchFamily="34" charset="0"/>
              </a:rPr>
              <a:t> potrzebuje,</a:t>
            </a:r>
            <a:endParaRPr kumimoji="0" lang="en-US" sz="1800" b="0" i="0" u="none" strike="noStrike" cap="none" normalizeH="0" baseline="0" dirty="0" smtClean="0">
              <a:ln>
                <a:noFill/>
              </a:ln>
              <a:solidFill>
                <a:schemeClr val="tx1"/>
              </a:solidFill>
              <a:effectLst/>
              <a:latin typeface="+mn-lt"/>
              <a:cs typeface="Arial" pitchFamily="34" charset="0"/>
            </a:endParaRPr>
          </a:p>
          <a:p>
            <a:pPr marL="266700" marR="0" lvl="0" indent="-266700" algn="l" defTabSz="914400" rtl="0" eaLnBrk="0" fontAlgn="base" latinLnBrk="0" hangingPunct="0">
              <a:lnSpc>
                <a:spcPct val="100000"/>
              </a:lnSpc>
              <a:spcBef>
                <a:spcPct val="0"/>
              </a:spcBef>
              <a:spcAft>
                <a:spcPct val="0"/>
              </a:spcAft>
              <a:buClrTx/>
              <a:buSzTx/>
              <a:buFontTx/>
              <a:buChar char="•"/>
              <a:tabLst/>
            </a:pPr>
            <a:r>
              <a:rPr kumimoji="0" lang="pl-PL" sz="1800" b="0" i="0" u="none" strike="noStrike" cap="none" normalizeH="0" baseline="0" dirty="0" smtClean="0">
                <a:ln>
                  <a:noFill/>
                </a:ln>
                <a:solidFill>
                  <a:schemeClr val="tx1"/>
                </a:solidFill>
                <a:effectLst/>
                <a:latin typeface="+mn-lt"/>
                <a:ea typeface="Times New Roman" pitchFamily="18" charset="0"/>
                <a:cs typeface="Arial" pitchFamily="34" charset="0"/>
              </a:rPr>
              <a:t>dodać nowe właściwości i funkcje do swojej klasy podrzędnej (klasa pochodna lub podklasa).</a:t>
            </a:r>
            <a:endParaRPr kumimoji="0" lang="en-US" sz="1800" b="0" i="0" u="none" strike="noStrike" cap="none" normalizeH="0" baseline="0" dirty="0" smtClean="0">
              <a:ln>
                <a:noFill/>
              </a:ln>
              <a:solidFill>
                <a:schemeClr val="tx1"/>
              </a:solidFill>
              <a:effectLst/>
              <a:latin typeface="+mn-lt"/>
              <a:cs typeface="Arial" pitchFamily="34" charset="0"/>
            </a:endParaRPr>
          </a:p>
          <a:p>
            <a:pPr lvl="0"/>
            <a:r>
              <a:rPr kumimoji="0" lang="pl-PL" sz="1800" b="0" i="0" u="none" strike="noStrike" cap="none" normalizeH="0" baseline="0" dirty="0" smtClean="0">
                <a:ln>
                  <a:noFill/>
                </a:ln>
                <a:solidFill>
                  <a:schemeClr val="tx1"/>
                </a:solidFill>
                <a:effectLst/>
                <a:latin typeface="+mn-lt"/>
                <a:ea typeface="Times New Roman" pitchFamily="18" charset="0"/>
                <a:cs typeface="Arial" pitchFamily="34" charset="0"/>
              </a:rPr>
              <a:t>Klasa </a:t>
            </a:r>
            <a:r>
              <a:rPr lang="pl-PL" sz="1800" b="1" dirty="0" smtClean="0">
                <a:solidFill>
                  <a:srgbClr val="C00000"/>
                </a:solidFill>
                <a:latin typeface="+mn-lt"/>
                <a:ea typeface="Times New Roman" pitchFamily="18" charset="0"/>
                <a:cs typeface="Arial" pitchFamily="34" charset="0"/>
              </a:rPr>
              <a:t>bazowa</a:t>
            </a:r>
            <a:r>
              <a:rPr lang="pl-PL" sz="1800" dirty="0" smtClean="0">
                <a:latin typeface="+mn-lt"/>
                <a:ea typeface="Times New Roman" pitchFamily="18" charset="0"/>
                <a:cs typeface="Arial" pitchFamily="34" charset="0"/>
              </a:rPr>
              <a:t> </a:t>
            </a:r>
            <a:r>
              <a:rPr kumimoji="0" lang="pl-PL" sz="1800" b="0" i="0" u="none" strike="noStrike" cap="none" normalizeH="0" baseline="0" dirty="0" smtClean="0">
                <a:ln>
                  <a:noFill/>
                </a:ln>
                <a:solidFill>
                  <a:schemeClr val="tx1"/>
                </a:solidFill>
                <a:effectLst/>
                <a:latin typeface="+mn-lt"/>
                <a:ea typeface="Times New Roman" pitchFamily="18" charset="0"/>
                <a:cs typeface="Arial" pitchFamily="34" charset="0"/>
              </a:rPr>
              <a:t>(</a:t>
            </a:r>
            <a:r>
              <a:rPr lang="pl-PL" sz="1800" dirty="0" smtClean="0">
                <a:latin typeface="+mn-lt"/>
                <a:ea typeface="Times New Roman" pitchFamily="18" charset="0"/>
                <a:cs typeface="Arial" pitchFamily="34" charset="0"/>
              </a:rPr>
              <a:t>nadrzędna </a:t>
            </a:r>
            <a:r>
              <a:rPr kumimoji="0" lang="pl-PL" sz="1800" b="0" i="0" u="none" strike="noStrike" cap="none" normalizeH="0" baseline="0" dirty="0" smtClean="0">
                <a:ln>
                  <a:noFill/>
                </a:ln>
                <a:solidFill>
                  <a:schemeClr val="tx1"/>
                </a:solidFill>
                <a:effectLst/>
                <a:latin typeface="+mn-lt"/>
                <a:ea typeface="Times New Roman" pitchFamily="18" charset="0"/>
                <a:cs typeface="Arial" pitchFamily="34" charset="0"/>
              </a:rPr>
              <a:t>, dziedziczona) to klasa, która dostarcza swoje narzędzia klasie </a:t>
            </a:r>
            <a:r>
              <a:rPr kumimoji="0" lang="pl-PL" sz="1800" b="1" i="0" u="none" strike="noStrike" cap="none" normalizeH="0" baseline="0" dirty="0" smtClean="0">
                <a:ln>
                  <a:noFill/>
                </a:ln>
                <a:solidFill>
                  <a:srgbClr val="C00000"/>
                </a:solidFill>
                <a:effectLst/>
                <a:latin typeface="+mn-lt"/>
                <a:ea typeface="Times New Roman" pitchFamily="18" charset="0"/>
                <a:cs typeface="Arial" pitchFamily="34" charset="0"/>
              </a:rPr>
              <a:t>potomnej</a:t>
            </a:r>
            <a:r>
              <a:rPr kumimoji="0" lang="pl-PL" sz="1800" b="0" i="0" u="none" strike="noStrike" cap="none" normalizeH="0" baseline="0" dirty="0" smtClean="0">
                <a:ln>
                  <a:noFill/>
                </a:ln>
                <a:solidFill>
                  <a:schemeClr val="tx1"/>
                </a:solidFill>
                <a:effectLst/>
                <a:latin typeface="+mn-lt"/>
                <a:ea typeface="Times New Roman" pitchFamily="18" charset="0"/>
                <a:cs typeface="Arial" pitchFamily="34" charset="0"/>
              </a:rPr>
              <a:t> (pochodnej, dziedziczącej, podrzędnej). Dzięki mechanizmowi dziedziczenia poszerza się lub zmienia funkcjonalność klasy bazowej.</a:t>
            </a:r>
            <a:endParaRPr kumimoji="0" lang="pl-PL" sz="1800" b="0" i="0" u="none" strike="noStrike" cap="none" normalizeH="0" baseline="0" dirty="0" smtClean="0">
              <a:ln>
                <a:noFill/>
              </a:ln>
              <a:solidFill>
                <a:schemeClr val="tx1"/>
              </a:solidFill>
              <a:effectLst/>
              <a:latin typeface="+mn-lt"/>
              <a:cs typeface="Arial" pitchFamily="34" charset="0"/>
            </a:endParaRPr>
          </a:p>
        </p:txBody>
      </p:sp>
      <p:sp>
        <p:nvSpPr>
          <p:cNvPr id="6" name="pole tekstowe 5"/>
          <p:cNvSpPr txBox="1"/>
          <p:nvPr/>
        </p:nvSpPr>
        <p:spPr>
          <a:xfrm>
            <a:off x="683568" y="3501008"/>
            <a:ext cx="7776864" cy="707886"/>
          </a:xfrm>
          <a:prstGeom prst="rect">
            <a:avLst/>
          </a:prstGeom>
          <a:solidFill>
            <a:schemeClr val="accent4">
              <a:lumMod val="20000"/>
              <a:lumOff val="80000"/>
            </a:schemeClr>
          </a:solidFill>
          <a:ln>
            <a:solidFill>
              <a:schemeClr val="accent4">
                <a:lumMod val="75000"/>
              </a:schemeClr>
            </a:solidFill>
          </a:ln>
        </p:spPr>
        <p:txBody>
          <a:bodyPr wrap="square" rtlCol="0">
            <a:spAutoFit/>
          </a:bodyPr>
          <a:lstStyle/>
          <a:p>
            <a:pPr algn="ctr"/>
            <a:r>
              <a:rPr lang="pl-PL" sz="2000" b="1" dirty="0" smtClean="0"/>
              <a:t>Klasa bazowa</a:t>
            </a:r>
          </a:p>
          <a:p>
            <a:pPr lvl="0"/>
            <a:r>
              <a:rPr lang="pl-PL" sz="2000" dirty="0" smtClean="0"/>
              <a:t>Definiuje składowe klasy: właściwości (dane) i metody (funkcje).</a:t>
            </a:r>
            <a:endParaRPr lang="pl-PL" sz="2000" dirty="0"/>
          </a:p>
        </p:txBody>
      </p:sp>
      <p:sp>
        <p:nvSpPr>
          <p:cNvPr id="7" name="pole tekstowe 6"/>
          <p:cNvSpPr txBox="1"/>
          <p:nvPr/>
        </p:nvSpPr>
        <p:spPr>
          <a:xfrm>
            <a:off x="683568" y="4877627"/>
            <a:ext cx="7776864" cy="1323439"/>
          </a:xfrm>
          <a:prstGeom prst="rect">
            <a:avLst/>
          </a:prstGeom>
          <a:solidFill>
            <a:schemeClr val="accent3">
              <a:lumMod val="20000"/>
              <a:lumOff val="80000"/>
            </a:schemeClr>
          </a:solidFill>
          <a:ln>
            <a:solidFill>
              <a:srgbClr val="00B050"/>
            </a:solidFill>
          </a:ln>
        </p:spPr>
        <p:txBody>
          <a:bodyPr wrap="square" rtlCol="0">
            <a:spAutoFit/>
          </a:bodyPr>
          <a:lstStyle/>
          <a:p>
            <a:pPr algn="ctr"/>
            <a:r>
              <a:rPr lang="pl-PL" sz="2000" b="1" dirty="0" smtClean="0"/>
              <a:t>Klasa potomna</a:t>
            </a:r>
          </a:p>
          <a:p>
            <a:pPr lvl="0"/>
            <a:r>
              <a:rPr lang="pl-PL" sz="2000" dirty="0" smtClean="0"/>
              <a:t>Zawiera (dziedziczy) wszystkie właściwości i metody klasy, z której się wywodzi. Może modyfikować składowe odziedziczone oraz zawierać własne składowe.</a:t>
            </a:r>
            <a:endParaRPr lang="en-US" sz="2000" dirty="0"/>
          </a:p>
        </p:txBody>
      </p:sp>
      <p:sp>
        <p:nvSpPr>
          <p:cNvPr id="8" name="Strzałka w górę 7"/>
          <p:cNvSpPr/>
          <p:nvPr/>
        </p:nvSpPr>
        <p:spPr>
          <a:xfrm>
            <a:off x="4427984" y="4221088"/>
            <a:ext cx="144016"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683568" y="116632"/>
            <a:ext cx="7772400" cy="432048"/>
          </a:xfrm>
        </p:spPr>
        <p:txBody>
          <a:bodyPr rtlCol="0">
            <a:noAutofit/>
          </a:bodyPr>
          <a:lstStyle/>
          <a:p>
            <a:pPr fontAlgn="auto">
              <a:spcAft>
                <a:spcPts val="0"/>
              </a:spcAft>
              <a:defRPr/>
            </a:pPr>
            <a:r>
              <a:rPr lang="pl-PL" sz="3600" b="1" dirty="0" smtClean="0">
                <a:solidFill>
                  <a:srgbClr val="CC0000"/>
                </a:solidFill>
                <a:latin typeface="+mn-lt"/>
              </a:rPr>
              <a:t>Składnia klasy potomnej</a:t>
            </a:r>
          </a:p>
        </p:txBody>
      </p:sp>
      <p:sp>
        <p:nvSpPr>
          <p:cNvPr id="1026" name="Rectangle 2"/>
          <p:cNvSpPr>
            <a:spLocks noChangeArrowheads="1"/>
          </p:cNvSpPr>
          <p:nvPr/>
        </p:nvSpPr>
        <p:spPr bwMode="auto">
          <a:xfrm>
            <a:off x="1043608" y="682824"/>
            <a:ext cx="6336704"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l-PL" sz="2000" b="1" dirty="0" err="1" smtClean="0">
                <a:solidFill>
                  <a:srgbClr val="0000FF"/>
                </a:solidFill>
              </a:rPr>
              <a:t>class</a:t>
            </a:r>
            <a:r>
              <a:rPr lang="pl-PL" sz="2000" dirty="0" smtClean="0">
                <a:solidFill>
                  <a:srgbClr val="0000FF"/>
                </a:solidFill>
              </a:rPr>
              <a:t> </a:t>
            </a:r>
            <a:r>
              <a:rPr lang="pl-PL" sz="2000" i="1" dirty="0" err="1" smtClean="0">
                <a:solidFill>
                  <a:srgbClr val="0000FF"/>
                </a:solidFill>
              </a:rPr>
              <a:t>NazwaKlasyPotomenj</a:t>
            </a:r>
            <a:r>
              <a:rPr lang="pl-PL" sz="2000" i="1" dirty="0" smtClean="0">
                <a:solidFill>
                  <a:srgbClr val="0000FF"/>
                </a:solidFill>
              </a:rPr>
              <a:t>(</a:t>
            </a:r>
            <a:r>
              <a:rPr lang="pl-PL" sz="2000" i="1" dirty="0" err="1" smtClean="0">
                <a:solidFill>
                  <a:srgbClr val="0000FF"/>
                </a:solidFill>
              </a:rPr>
              <a:t>NazwaKlasyBazowej</a:t>
            </a:r>
            <a:r>
              <a:rPr lang="pl-PL" sz="2000" i="1" dirty="0" smtClean="0">
                <a:solidFill>
                  <a:srgbClr val="0000FF"/>
                </a:solidFill>
              </a:rPr>
              <a:t>)</a:t>
            </a:r>
            <a:r>
              <a:rPr lang="pl-PL" sz="2000" dirty="0" smtClean="0">
                <a:solidFill>
                  <a:srgbClr val="0000FF"/>
                </a:solidFill>
              </a:rPr>
              <a:t>:</a:t>
            </a:r>
            <a:endParaRPr lang="en-US" sz="2000" b="1" dirty="0" smtClean="0">
              <a:solidFill>
                <a:srgbClr val="0000FF"/>
              </a:solidFill>
            </a:endParaRPr>
          </a:p>
          <a:p>
            <a:r>
              <a:rPr lang="pl-PL" sz="2000" dirty="0" smtClean="0">
                <a:solidFill>
                  <a:srgbClr val="0000FF"/>
                </a:solidFill>
              </a:rPr>
              <a:t>    </a:t>
            </a:r>
            <a:r>
              <a:rPr lang="pl-PL" sz="2000" i="1" dirty="0" smtClean="0">
                <a:solidFill>
                  <a:srgbClr val="0000FF"/>
                </a:solidFill>
              </a:rPr>
              <a:t>instrukcja1_KP</a:t>
            </a:r>
            <a:endParaRPr lang="en-US" sz="2000" b="1" dirty="0" smtClean="0">
              <a:solidFill>
                <a:srgbClr val="0000FF"/>
              </a:solidFill>
            </a:endParaRPr>
          </a:p>
          <a:p>
            <a:r>
              <a:rPr lang="pl-PL" sz="2000" dirty="0" smtClean="0">
                <a:solidFill>
                  <a:srgbClr val="0000FF"/>
                </a:solidFill>
              </a:rPr>
              <a:t>    </a:t>
            </a:r>
            <a:r>
              <a:rPr lang="pl-PL" sz="2000" i="1" dirty="0" smtClean="0">
                <a:solidFill>
                  <a:srgbClr val="0000FF"/>
                </a:solidFill>
              </a:rPr>
              <a:t>instrukcja2_KP</a:t>
            </a:r>
            <a:endParaRPr lang="en-US" sz="2000" b="1" dirty="0" smtClean="0">
              <a:solidFill>
                <a:srgbClr val="0000FF"/>
              </a:solidFill>
            </a:endParaRPr>
          </a:p>
          <a:p>
            <a:r>
              <a:rPr lang="pl-PL" sz="2000" dirty="0" smtClean="0">
                <a:solidFill>
                  <a:srgbClr val="0000FF"/>
                </a:solidFill>
              </a:rPr>
              <a:t>    …</a:t>
            </a:r>
            <a:endParaRPr lang="en-US" sz="2000" b="1" dirty="0" smtClean="0">
              <a:solidFill>
                <a:srgbClr val="0000FF"/>
              </a:solidFill>
            </a:endParaRPr>
          </a:p>
          <a:p>
            <a:r>
              <a:rPr lang="pl-PL" sz="2000" dirty="0" smtClean="0">
                <a:solidFill>
                  <a:srgbClr val="0000FF"/>
                </a:solidFill>
              </a:rPr>
              <a:t>    </a:t>
            </a:r>
            <a:r>
              <a:rPr lang="pl-PL" sz="2000" i="1" dirty="0" err="1" smtClean="0">
                <a:solidFill>
                  <a:srgbClr val="0000FF"/>
                </a:solidFill>
              </a:rPr>
              <a:t>instrukcjaN_KP</a:t>
            </a:r>
            <a:endParaRPr kumimoji="0" lang="pl-PL" sz="2000" b="0" i="0" u="none" strike="noStrike" cap="none" normalizeH="0" baseline="0" dirty="0" smtClean="0">
              <a:ln>
                <a:noFill/>
              </a:ln>
              <a:solidFill>
                <a:srgbClr val="0000FF"/>
              </a:solidFill>
              <a:effectLst/>
              <a:latin typeface="Arial" pitchFamily="34" charset="0"/>
              <a:cs typeface="Arial" pitchFamily="34" charset="0"/>
            </a:endParaRPr>
          </a:p>
        </p:txBody>
      </p:sp>
      <p:sp>
        <p:nvSpPr>
          <p:cNvPr id="6" name="Rectangle 3"/>
          <p:cNvSpPr txBox="1">
            <a:spLocks noChangeArrowheads="1"/>
          </p:cNvSpPr>
          <p:nvPr/>
        </p:nvSpPr>
        <p:spPr bwMode="auto">
          <a:xfrm>
            <a:off x="611560" y="2708920"/>
            <a:ext cx="7772400" cy="432048"/>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3600" b="1" i="0" u="none" strike="noStrike" kern="1200" cap="none" spc="0" normalizeH="0" baseline="0" noProof="0" dirty="0" smtClean="0">
                <a:ln>
                  <a:noFill/>
                </a:ln>
                <a:solidFill>
                  <a:srgbClr val="CC0000"/>
                </a:solidFill>
                <a:effectLst/>
                <a:uLnTx/>
                <a:uFillTx/>
                <a:latin typeface="+mn-lt"/>
                <a:ea typeface="+mj-ea"/>
                <a:cs typeface="+mj-cs"/>
              </a:rPr>
              <a:t>Dziedziczenie wielokrotne</a:t>
            </a:r>
          </a:p>
        </p:txBody>
      </p:sp>
      <p:sp>
        <p:nvSpPr>
          <p:cNvPr id="7" name="pole tekstowe 6"/>
          <p:cNvSpPr txBox="1"/>
          <p:nvPr/>
        </p:nvSpPr>
        <p:spPr>
          <a:xfrm>
            <a:off x="539552" y="3501008"/>
            <a:ext cx="2376264" cy="400110"/>
          </a:xfrm>
          <a:prstGeom prst="rect">
            <a:avLst/>
          </a:prstGeom>
          <a:solidFill>
            <a:schemeClr val="accent4">
              <a:lumMod val="20000"/>
              <a:lumOff val="80000"/>
            </a:schemeClr>
          </a:solidFill>
          <a:ln>
            <a:solidFill>
              <a:schemeClr val="accent4">
                <a:lumMod val="75000"/>
              </a:schemeClr>
            </a:solidFill>
          </a:ln>
        </p:spPr>
        <p:txBody>
          <a:bodyPr wrap="square" rtlCol="0">
            <a:spAutoFit/>
          </a:bodyPr>
          <a:lstStyle/>
          <a:p>
            <a:pPr algn="ctr"/>
            <a:r>
              <a:rPr lang="pl-PL" sz="2000" b="1" dirty="0" smtClean="0"/>
              <a:t>Klasa bazowa 1</a:t>
            </a:r>
          </a:p>
        </p:txBody>
      </p:sp>
      <p:sp>
        <p:nvSpPr>
          <p:cNvPr id="8" name="pole tekstowe 7"/>
          <p:cNvSpPr txBox="1"/>
          <p:nvPr/>
        </p:nvSpPr>
        <p:spPr>
          <a:xfrm>
            <a:off x="683568" y="4877627"/>
            <a:ext cx="7776864" cy="400110"/>
          </a:xfrm>
          <a:prstGeom prst="rect">
            <a:avLst/>
          </a:prstGeom>
          <a:solidFill>
            <a:schemeClr val="accent3">
              <a:lumMod val="20000"/>
              <a:lumOff val="80000"/>
            </a:schemeClr>
          </a:solidFill>
          <a:ln>
            <a:solidFill>
              <a:srgbClr val="00B050"/>
            </a:solidFill>
          </a:ln>
        </p:spPr>
        <p:txBody>
          <a:bodyPr wrap="square" rtlCol="0">
            <a:spAutoFit/>
          </a:bodyPr>
          <a:lstStyle/>
          <a:p>
            <a:pPr algn="ctr"/>
            <a:r>
              <a:rPr lang="pl-PL" sz="2000" b="1" dirty="0" smtClean="0"/>
              <a:t>Klasa potomna</a:t>
            </a:r>
          </a:p>
        </p:txBody>
      </p:sp>
      <p:sp>
        <p:nvSpPr>
          <p:cNvPr id="9" name="Strzałka w górę 8"/>
          <p:cNvSpPr/>
          <p:nvPr/>
        </p:nvSpPr>
        <p:spPr>
          <a:xfrm>
            <a:off x="1691680" y="4077072"/>
            <a:ext cx="144016"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ole tekstowe 9"/>
          <p:cNvSpPr txBox="1"/>
          <p:nvPr/>
        </p:nvSpPr>
        <p:spPr>
          <a:xfrm>
            <a:off x="3059832" y="3501008"/>
            <a:ext cx="2376264" cy="400110"/>
          </a:xfrm>
          <a:prstGeom prst="rect">
            <a:avLst/>
          </a:prstGeom>
          <a:solidFill>
            <a:schemeClr val="accent4">
              <a:lumMod val="20000"/>
              <a:lumOff val="80000"/>
            </a:schemeClr>
          </a:solidFill>
          <a:ln>
            <a:solidFill>
              <a:schemeClr val="accent4">
                <a:lumMod val="75000"/>
              </a:schemeClr>
            </a:solidFill>
          </a:ln>
        </p:spPr>
        <p:txBody>
          <a:bodyPr wrap="square" rtlCol="0">
            <a:spAutoFit/>
          </a:bodyPr>
          <a:lstStyle/>
          <a:p>
            <a:pPr algn="ctr"/>
            <a:r>
              <a:rPr lang="pl-PL" sz="2000" b="1" dirty="0" smtClean="0"/>
              <a:t>Klasa bazowa 2</a:t>
            </a:r>
          </a:p>
        </p:txBody>
      </p:sp>
      <p:sp>
        <p:nvSpPr>
          <p:cNvPr id="11" name="pole tekstowe 10"/>
          <p:cNvSpPr txBox="1"/>
          <p:nvPr/>
        </p:nvSpPr>
        <p:spPr>
          <a:xfrm>
            <a:off x="6372200" y="3501008"/>
            <a:ext cx="2376264" cy="400110"/>
          </a:xfrm>
          <a:prstGeom prst="rect">
            <a:avLst/>
          </a:prstGeom>
          <a:solidFill>
            <a:schemeClr val="accent4">
              <a:lumMod val="20000"/>
              <a:lumOff val="80000"/>
            </a:schemeClr>
          </a:solidFill>
          <a:ln>
            <a:solidFill>
              <a:schemeClr val="accent4">
                <a:lumMod val="75000"/>
              </a:schemeClr>
            </a:solidFill>
          </a:ln>
        </p:spPr>
        <p:txBody>
          <a:bodyPr wrap="square" rtlCol="0">
            <a:spAutoFit/>
          </a:bodyPr>
          <a:lstStyle/>
          <a:p>
            <a:pPr algn="ctr"/>
            <a:r>
              <a:rPr lang="pl-PL" sz="2000" b="1" dirty="0" smtClean="0"/>
              <a:t>Klasa bazowa k</a:t>
            </a:r>
          </a:p>
        </p:txBody>
      </p:sp>
      <p:sp>
        <p:nvSpPr>
          <p:cNvPr id="12" name="pole tekstowe 11"/>
          <p:cNvSpPr txBox="1"/>
          <p:nvPr/>
        </p:nvSpPr>
        <p:spPr>
          <a:xfrm>
            <a:off x="5580112" y="3501008"/>
            <a:ext cx="639688" cy="400110"/>
          </a:xfrm>
          <a:prstGeom prst="rect">
            <a:avLst/>
          </a:prstGeom>
          <a:solidFill>
            <a:schemeClr val="accent4">
              <a:lumMod val="20000"/>
              <a:lumOff val="80000"/>
            </a:schemeClr>
          </a:solidFill>
          <a:ln>
            <a:solidFill>
              <a:schemeClr val="accent4">
                <a:lumMod val="75000"/>
              </a:schemeClr>
            </a:solidFill>
          </a:ln>
        </p:spPr>
        <p:txBody>
          <a:bodyPr wrap="square" rtlCol="0">
            <a:spAutoFit/>
          </a:bodyPr>
          <a:lstStyle/>
          <a:p>
            <a:pPr algn="ctr"/>
            <a:r>
              <a:rPr lang="pl-PL" sz="2000" b="1" dirty="0" smtClean="0"/>
              <a:t>. . .</a:t>
            </a:r>
          </a:p>
        </p:txBody>
      </p:sp>
      <p:sp>
        <p:nvSpPr>
          <p:cNvPr id="13" name="Strzałka w górę 12"/>
          <p:cNvSpPr/>
          <p:nvPr/>
        </p:nvSpPr>
        <p:spPr>
          <a:xfrm>
            <a:off x="4139952" y="4077072"/>
            <a:ext cx="144016"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4" name="Strzałka w górę 13"/>
          <p:cNvSpPr/>
          <p:nvPr/>
        </p:nvSpPr>
        <p:spPr>
          <a:xfrm>
            <a:off x="5868144" y="4077072"/>
            <a:ext cx="144016"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5" name="Strzałka w górę 14"/>
          <p:cNvSpPr/>
          <p:nvPr/>
        </p:nvSpPr>
        <p:spPr>
          <a:xfrm>
            <a:off x="7668344" y="4077072"/>
            <a:ext cx="144016"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ole tekstowe 3"/>
          <p:cNvSpPr txBox="1"/>
          <p:nvPr/>
        </p:nvSpPr>
        <p:spPr>
          <a:xfrm>
            <a:off x="7164288" y="404664"/>
            <a:ext cx="646331" cy="461665"/>
          </a:xfrm>
          <a:prstGeom prst="rect">
            <a:avLst/>
          </a:prstGeom>
          <a:solidFill>
            <a:srgbClr val="FFFF00"/>
          </a:solidFill>
        </p:spPr>
        <p:txBody>
          <a:bodyPr wrap="none" rtlCol="0">
            <a:spAutoFit/>
          </a:bodyPr>
          <a:lstStyle/>
          <a:p>
            <a:r>
              <a:rPr lang="pl-PL" dirty="0" smtClean="0">
                <a:solidFill>
                  <a:srgbClr val="FF0000"/>
                </a:solidFill>
              </a:rPr>
              <a:t>ZIP</a:t>
            </a:r>
            <a:endParaRPr lang="pl-PL"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611560" y="0"/>
            <a:ext cx="8064896" cy="504056"/>
          </a:xfrm>
        </p:spPr>
        <p:txBody>
          <a:bodyPr rtlCol="0">
            <a:noAutofit/>
          </a:bodyPr>
          <a:lstStyle/>
          <a:p>
            <a:pPr fontAlgn="auto">
              <a:spcAft>
                <a:spcPts val="0"/>
              </a:spcAft>
              <a:defRPr/>
            </a:pPr>
            <a:r>
              <a:rPr lang="pl-PL" sz="3600" b="1" dirty="0" smtClean="0">
                <a:solidFill>
                  <a:srgbClr val="CC0000"/>
                </a:solidFill>
                <a:latin typeface="+mn-lt"/>
              </a:rPr>
              <a:t>Program z dziedziczeniem klas</a:t>
            </a:r>
          </a:p>
        </p:txBody>
      </p:sp>
      <p:sp>
        <p:nvSpPr>
          <p:cNvPr id="4" name="Prostokąt 3"/>
          <p:cNvSpPr/>
          <p:nvPr/>
        </p:nvSpPr>
        <p:spPr>
          <a:xfrm>
            <a:off x="4037730" y="548680"/>
            <a:ext cx="5106270" cy="369332"/>
          </a:xfrm>
          <a:prstGeom prst="rect">
            <a:avLst/>
          </a:prstGeom>
        </p:spPr>
        <p:txBody>
          <a:bodyPr wrap="none">
            <a:spAutoFit/>
          </a:bodyPr>
          <a:lstStyle/>
          <a:p>
            <a:r>
              <a:rPr lang="pl-PL" sz="1800" dirty="0" smtClean="0"/>
              <a:t>Zad_16-obiektyDziedziczenieWielokrotneStudent.py</a:t>
            </a:r>
            <a:endParaRPr lang="pl-PL" sz="1800" dirty="0"/>
          </a:p>
        </p:txBody>
      </p:sp>
      <p:sp>
        <p:nvSpPr>
          <p:cNvPr id="5" name="pole tekstowe 4"/>
          <p:cNvSpPr txBox="1"/>
          <p:nvPr/>
        </p:nvSpPr>
        <p:spPr>
          <a:xfrm>
            <a:off x="467544" y="548680"/>
            <a:ext cx="8352928" cy="6247864"/>
          </a:xfrm>
          <a:prstGeom prst="rect">
            <a:avLst/>
          </a:prstGeom>
          <a:noFill/>
        </p:spPr>
        <p:txBody>
          <a:bodyPr wrap="square" rtlCol="0">
            <a:spAutoFit/>
          </a:bodyPr>
          <a:lstStyle/>
          <a:p>
            <a:r>
              <a:rPr lang="pl-PL" sz="1600" b="1" i="1" dirty="0" err="1" smtClean="0">
                <a:solidFill>
                  <a:srgbClr val="0000FF"/>
                </a:solidFill>
              </a:rPr>
              <a:t>class</a:t>
            </a:r>
            <a:r>
              <a:rPr lang="pl-PL" sz="1600" b="1" i="1" dirty="0" smtClean="0">
                <a:solidFill>
                  <a:srgbClr val="0000FF"/>
                </a:solidFill>
              </a:rPr>
              <a:t> osoba:</a:t>
            </a:r>
            <a:endParaRPr lang="pl-PL" sz="1600" b="1" dirty="0" smtClean="0">
              <a:solidFill>
                <a:srgbClr val="0000FF"/>
              </a:solidFill>
            </a:endParaRPr>
          </a:p>
          <a:p>
            <a:r>
              <a:rPr lang="pl-PL" sz="1600" i="1" dirty="0" smtClean="0">
                <a:solidFill>
                  <a:srgbClr val="0000FF"/>
                </a:solidFill>
              </a:rPr>
              <a:t>    </a:t>
            </a:r>
            <a:r>
              <a:rPr lang="pl-PL" sz="1600" i="1" dirty="0" err="1" smtClean="0">
                <a:solidFill>
                  <a:srgbClr val="0000FF"/>
                </a:solidFill>
              </a:rPr>
              <a:t>def</a:t>
            </a:r>
            <a:r>
              <a:rPr lang="pl-PL" sz="1600" i="1" dirty="0" smtClean="0">
                <a:solidFill>
                  <a:srgbClr val="0000FF"/>
                </a:solidFill>
              </a:rPr>
              <a:t> __</a:t>
            </a:r>
            <a:r>
              <a:rPr lang="pl-PL" sz="1600" i="1" dirty="0" err="1" smtClean="0">
                <a:solidFill>
                  <a:srgbClr val="0000FF"/>
                </a:solidFill>
              </a:rPr>
              <a:t>init</a:t>
            </a:r>
            <a:r>
              <a:rPr lang="pl-PL" sz="1600" i="1" dirty="0" smtClean="0">
                <a:solidFill>
                  <a:srgbClr val="0000FF"/>
                </a:solidFill>
              </a:rPr>
              <a:t>__(</a:t>
            </a:r>
            <a:r>
              <a:rPr lang="pl-PL" sz="1600" i="1" dirty="0" err="1" smtClean="0">
                <a:solidFill>
                  <a:srgbClr val="0000FF"/>
                </a:solidFill>
              </a:rPr>
              <a:t>self</a:t>
            </a:r>
            <a:r>
              <a:rPr lang="pl-PL" sz="1600" i="1" dirty="0" smtClean="0">
                <a:solidFill>
                  <a:srgbClr val="0000FF"/>
                </a:solidFill>
              </a:rPr>
              <a:t>, par1, par2, par3):	</a:t>
            </a:r>
            <a:endParaRPr lang="pl-PL" sz="1600" b="1" dirty="0" smtClean="0">
              <a:solidFill>
                <a:srgbClr val="0000FF"/>
              </a:solidFill>
            </a:endParaRPr>
          </a:p>
          <a:p>
            <a:pPr marL="228600"/>
            <a:r>
              <a:rPr lang="pl-PL" sz="1600" i="1" dirty="0" smtClean="0">
                <a:solidFill>
                  <a:srgbClr val="0000FF"/>
                </a:solidFill>
              </a:rPr>
              <a:t># Definicja konstruktora do wartościowania właściwości przy tworzeniu obiektu</a:t>
            </a:r>
            <a:endParaRPr lang="pl-PL" sz="1600" b="1" dirty="0" smtClean="0">
              <a:solidFill>
                <a:srgbClr val="0000FF"/>
              </a:solidFill>
            </a:endParaRPr>
          </a:p>
          <a:p>
            <a:pPr marL="228600"/>
            <a:r>
              <a:rPr lang="pl-PL" sz="1600" i="1" dirty="0" smtClean="0">
                <a:solidFill>
                  <a:srgbClr val="0000FF"/>
                </a:solidFill>
              </a:rPr>
              <a:t># Imię, nazwisko i data urodzenia oraz ew. inne cechy charakteryzujące osobę</a:t>
            </a:r>
            <a:endParaRPr lang="pl-PL" sz="1600" b="1" dirty="0" smtClean="0">
              <a:solidFill>
                <a:srgbClr val="0000FF"/>
              </a:solidFill>
            </a:endParaRPr>
          </a:p>
          <a:p>
            <a:r>
              <a:rPr lang="pl-PL" sz="1600" i="1" dirty="0" smtClean="0">
                <a:solidFill>
                  <a:srgbClr val="0000FF"/>
                </a:solidFill>
              </a:rPr>
              <a:t>    </a:t>
            </a:r>
            <a:r>
              <a:rPr lang="pl-PL" sz="1600" i="1" dirty="0" err="1" smtClean="0">
                <a:solidFill>
                  <a:srgbClr val="0000FF"/>
                </a:solidFill>
              </a:rPr>
              <a:t>def</a:t>
            </a:r>
            <a:r>
              <a:rPr lang="pl-PL" sz="1600" i="1" dirty="0" smtClean="0">
                <a:solidFill>
                  <a:srgbClr val="0000FF"/>
                </a:solidFill>
              </a:rPr>
              <a:t> </a:t>
            </a:r>
            <a:r>
              <a:rPr lang="pl-PL" sz="1600" i="1" dirty="0" err="1" smtClean="0">
                <a:solidFill>
                  <a:srgbClr val="0000FF"/>
                </a:solidFill>
              </a:rPr>
              <a:t>info</a:t>
            </a:r>
            <a:r>
              <a:rPr lang="pl-PL" sz="1600" i="1" dirty="0" smtClean="0">
                <a:solidFill>
                  <a:srgbClr val="0000FF"/>
                </a:solidFill>
              </a:rPr>
              <a:t>(</a:t>
            </a:r>
            <a:r>
              <a:rPr lang="pl-PL" sz="1600" i="1" dirty="0" err="1" smtClean="0">
                <a:solidFill>
                  <a:srgbClr val="0000FF"/>
                </a:solidFill>
              </a:rPr>
              <a:t>self</a:t>
            </a:r>
            <a:r>
              <a:rPr lang="pl-PL" sz="1600" i="1" dirty="0" smtClean="0">
                <a:solidFill>
                  <a:srgbClr val="0000FF"/>
                </a:solidFill>
              </a:rPr>
              <a:t>):	</a:t>
            </a:r>
            <a:endParaRPr lang="pl-PL" sz="1600" b="1" dirty="0" smtClean="0">
              <a:solidFill>
                <a:srgbClr val="0000FF"/>
              </a:solidFill>
            </a:endParaRPr>
          </a:p>
          <a:p>
            <a:pPr marL="287338"/>
            <a:r>
              <a:rPr lang="pl-PL" sz="1600" i="1" dirty="0" smtClean="0">
                <a:solidFill>
                  <a:srgbClr val="0000FF"/>
                </a:solidFill>
              </a:rPr>
              <a:t>        </a:t>
            </a:r>
            <a:r>
              <a:rPr lang="pl-PL" sz="1600" i="1" dirty="0" err="1" smtClean="0">
                <a:solidFill>
                  <a:srgbClr val="0000FF"/>
                </a:solidFill>
              </a:rPr>
              <a:t>print</a:t>
            </a:r>
            <a:r>
              <a:rPr lang="pl-PL" sz="1600" i="1" dirty="0" smtClean="0">
                <a:solidFill>
                  <a:srgbClr val="0000FF"/>
                </a:solidFill>
              </a:rPr>
              <a:t>(</a:t>
            </a:r>
            <a:r>
              <a:rPr lang="pl-PL" sz="1600" i="1" dirty="0" err="1" smtClean="0">
                <a:solidFill>
                  <a:srgbClr val="0000FF"/>
                </a:solidFill>
              </a:rPr>
              <a:t>self.imie</a:t>
            </a:r>
            <a:r>
              <a:rPr lang="pl-PL" sz="1600" i="1" dirty="0" smtClean="0">
                <a:solidFill>
                  <a:srgbClr val="0000FF"/>
                </a:solidFill>
              </a:rPr>
              <a:t>, </a:t>
            </a:r>
            <a:r>
              <a:rPr lang="pl-PL" sz="1600" i="1" dirty="0" err="1" smtClean="0">
                <a:solidFill>
                  <a:srgbClr val="0000FF"/>
                </a:solidFill>
              </a:rPr>
              <a:t>self.nazwisko</a:t>
            </a:r>
            <a:r>
              <a:rPr lang="pl-PL" sz="1600" i="1" dirty="0" smtClean="0">
                <a:solidFill>
                  <a:srgbClr val="0000FF"/>
                </a:solidFill>
              </a:rPr>
              <a:t>, </a:t>
            </a:r>
            <a:r>
              <a:rPr lang="pl-PL" sz="1600" i="1" dirty="0" err="1" smtClean="0">
                <a:solidFill>
                  <a:srgbClr val="0000FF"/>
                </a:solidFill>
              </a:rPr>
              <a:t>self.dataUr</a:t>
            </a:r>
            <a:r>
              <a:rPr lang="pl-PL" sz="1600" i="1" dirty="0" smtClean="0">
                <a:solidFill>
                  <a:srgbClr val="0000FF"/>
                </a:solidFill>
              </a:rPr>
              <a:t>)</a:t>
            </a:r>
            <a:endParaRPr lang="pl-PL" sz="1600" b="1" dirty="0" smtClean="0">
              <a:solidFill>
                <a:srgbClr val="0000FF"/>
              </a:solidFill>
            </a:endParaRPr>
          </a:p>
          <a:p>
            <a:r>
              <a:rPr lang="pl-PL" sz="1600" b="1" i="1" dirty="0" err="1" smtClean="0">
                <a:solidFill>
                  <a:srgbClr val="0000FF"/>
                </a:solidFill>
              </a:rPr>
              <a:t>class</a:t>
            </a:r>
            <a:r>
              <a:rPr lang="pl-PL" sz="1600" b="1" i="1" dirty="0" smtClean="0">
                <a:solidFill>
                  <a:srgbClr val="0000FF"/>
                </a:solidFill>
              </a:rPr>
              <a:t> studia:</a:t>
            </a:r>
            <a:endParaRPr lang="pl-PL" sz="1600" b="1" dirty="0" smtClean="0">
              <a:solidFill>
                <a:srgbClr val="0000FF"/>
              </a:solidFill>
            </a:endParaRPr>
          </a:p>
          <a:p>
            <a:r>
              <a:rPr lang="pl-PL" sz="1600" i="1" dirty="0" smtClean="0">
                <a:solidFill>
                  <a:srgbClr val="0000FF"/>
                </a:solidFill>
              </a:rPr>
              <a:t>    </a:t>
            </a:r>
            <a:r>
              <a:rPr lang="pl-PL" sz="1600" i="1" dirty="0" err="1" smtClean="0">
                <a:solidFill>
                  <a:srgbClr val="0000FF"/>
                </a:solidFill>
              </a:rPr>
              <a:t>def</a:t>
            </a:r>
            <a:r>
              <a:rPr lang="pl-PL" sz="1600" i="1" dirty="0" smtClean="0">
                <a:solidFill>
                  <a:srgbClr val="0000FF"/>
                </a:solidFill>
              </a:rPr>
              <a:t> __</a:t>
            </a:r>
            <a:r>
              <a:rPr lang="pl-PL" sz="1600" i="1" dirty="0" err="1" smtClean="0">
                <a:solidFill>
                  <a:srgbClr val="0000FF"/>
                </a:solidFill>
              </a:rPr>
              <a:t>init</a:t>
            </a:r>
            <a:r>
              <a:rPr lang="pl-PL" sz="1600" i="1" dirty="0" smtClean="0">
                <a:solidFill>
                  <a:srgbClr val="0000FF"/>
                </a:solidFill>
              </a:rPr>
              <a:t>__(</a:t>
            </a:r>
            <a:r>
              <a:rPr lang="pl-PL" sz="1600" i="1" dirty="0" err="1" smtClean="0">
                <a:solidFill>
                  <a:srgbClr val="0000FF"/>
                </a:solidFill>
              </a:rPr>
              <a:t>self</a:t>
            </a:r>
            <a:r>
              <a:rPr lang="pl-PL" sz="1600" i="1" dirty="0" smtClean="0">
                <a:solidFill>
                  <a:srgbClr val="0000FF"/>
                </a:solidFill>
              </a:rPr>
              <a:t>, par1, par2, par3):	</a:t>
            </a:r>
            <a:endParaRPr lang="pl-PL" sz="1600" b="1" dirty="0" smtClean="0">
              <a:solidFill>
                <a:srgbClr val="0000FF"/>
              </a:solidFill>
            </a:endParaRPr>
          </a:p>
          <a:p>
            <a:pPr marL="228600"/>
            <a:r>
              <a:rPr lang="pl-PL" sz="1600" i="1" dirty="0" smtClean="0">
                <a:solidFill>
                  <a:srgbClr val="0000FF"/>
                </a:solidFill>
              </a:rPr>
              <a:t># Definicja konstruktora do wartościowania właściwości przy tworzeniu obiektu</a:t>
            </a:r>
          </a:p>
          <a:p>
            <a:pPr marL="228600"/>
            <a:r>
              <a:rPr lang="pl-PL" sz="1600" i="1" dirty="0" smtClean="0">
                <a:solidFill>
                  <a:srgbClr val="0000FF"/>
                </a:solidFill>
              </a:rPr>
              <a:t># Nazwa kierunku, liczba semestrów, profil</a:t>
            </a:r>
            <a:endParaRPr lang="pl-PL" sz="1600" dirty="0" smtClean="0">
              <a:solidFill>
                <a:srgbClr val="0000FF"/>
              </a:solidFill>
            </a:endParaRPr>
          </a:p>
          <a:p>
            <a:pPr marL="228600"/>
            <a:r>
              <a:rPr lang="pl-PL" sz="1600" i="1" dirty="0" err="1" smtClean="0">
                <a:solidFill>
                  <a:srgbClr val="0000FF"/>
                </a:solidFill>
              </a:rPr>
              <a:t>def</a:t>
            </a:r>
            <a:r>
              <a:rPr lang="pl-PL" sz="1600" i="1" dirty="0" smtClean="0">
                <a:solidFill>
                  <a:srgbClr val="0000FF"/>
                </a:solidFill>
              </a:rPr>
              <a:t> </a:t>
            </a:r>
            <a:r>
              <a:rPr lang="pl-PL" sz="1600" i="1" dirty="0" err="1" smtClean="0">
                <a:solidFill>
                  <a:srgbClr val="0000FF"/>
                </a:solidFill>
              </a:rPr>
              <a:t>info</a:t>
            </a:r>
            <a:r>
              <a:rPr lang="pl-PL" sz="1600" i="1" dirty="0" smtClean="0">
                <a:solidFill>
                  <a:srgbClr val="0000FF"/>
                </a:solidFill>
              </a:rPr>
              <a:t>(</a:t>
            </a:r>
            <a:r>
              <a:rPr lang="pl-PL" sz="1600" i="1" dirty="0" err="1" smtClean="0">
                <a:solidFill>
                  <a:srgbClr val="0000FF"/>
                </a:solidFill>
              </a:rPr>
              <a:t>self</a:t>
            </a:r>
            <a:r>
              <a:rPr lang="pl-PL" sz="1600" i="1" dirty="0" smtClean="0">
                <a:solidFill>
                  <a:srgbClr val="0000FF"/>
                </a:solidFill>
              </a:rPr>
              <a:t>):	</a:t>
            </a:r>
            <a:endParaRPr lang="pl-PL" sz="1600" b="1" dirty="0" smtClean="0">
              <a:solidFill>
                <a:srgbClr val="0000FF"/>
              </a:solidFill>
            </a:endParaRPr>
          </a:p>
          <a:p>
            <a:pPr marL="228600"/>
            <a:r>
              <a:rPr lang="pl-PL" sz="1600" i="1" dirty="0" smtClean="0">
                <a:solidFill>
                  <a:srgbClr val="0000FF"/>
                </a:solidFill>
              </a:rPr>
              <a:t>        </a:t>
            </a:r>
            <a:r>
              <a:rPr lang="pl-PL" sz="1600" i="1" dirty="0" err="1" smtClean="0">
                <a:solidFill>
                  <a:srgbClr val="0000FF"/>
                </a:solidFill>
              </a:rPr>
              <a:t>print</a:t>
            </a:r>
            <a:r>
              <a:rPr lang="pl-PL" sz="1600" i="1" dirty="0" smtClean="0">
                <a:solidFill>
                  <a:srgbClr val="0000FF"/>
                </a:solidFill>
              </a:rPr>
              <a:t>("Kierunek </a:t>
            </a:r>
            <a:r>
              <a:rPr lang="pl-PL" sz="1600" i="1" dirty="0" err="1" smtClean="0">
                <a:solidFill>
                  <a:srgbClr val="0000FF"/>
                </a:solidFill>
              </a:rPr>
              <a:t>studiów:",self.nazwa</a:t>
            </a:r>
            <a:r>
              <a:rPr lang="pl-PL" sz="1600" i="1" dirty="0" smtClean="0">
                <a:solidFill>
                  <a:srgbClr val="0000FF"/>
                </a:solidFill>
              </a:rPr>
              <a:t>)</a:t>
            </a:r>
            <a:endParaRPr lang="pl-PL" sz="1600" b="1" dirty="0" smtClean="0">
              <a:solidFill>
                <a:srgbClr val="0000FF"/>
              </a:solidFill>
            </a:endParaRPr>
          </a:p>
          <a:p>
            <a:r>
              <a:rPr lang="pl-PL" sz="1600" b="1" i="1" dirty="0" err="1" smtClean="0">
                <a:solidFill>
                  <a:srgbClr val="0000FF"/>
                </a:solidFill>
              </a:rPr>
              <a:t>class</a:t>
            </a:r>
            <a:r>
              <a:rPr lang="pl-PL" sz="1600" b="1" i="1" dirty="0" smtClean="0">
                <a:solidFill>
                  <a:srgbClr val="0000FF"/>
                </a:solidFill>
              </a:rPr>
              <a:t> student(osoba,  studia):</a:t>
            </a:r>
            <a:endParaRPr lang="pl-PL" sz="1600" b="1" dirty="0" smtClean="0">
              <a:solidFill>
                <a:srgbClr val="0000FF"/>
              </a:solidFill>
            </a:endParaRPr>
          </a:p>
          <a:p>
            <a:r>
              <a:rPr lang="pl-PL" sz="1600" i="1" dirty="0" smtClean="0">
                <a:solidFill>
                  <a:srgbClr val="0000FF"/>
                </a:solidFill>
              </a:rPr>
              <a:t>    </a:t>
            </a:r>
            <a:r>
              <a:rPr lang="pl-PL" sz="1600" i="1" dirty="0" err="1" smtClean="0">
                <a:solidFill>
                  <a:srgbClr val="0000FF"/>
                </a:solidFill>
              </a:rPr>
              <a:t>def</a:t>
            </a:r>
            <a:r>
              <a:rPr lang="pl-PL" sz="1600" i="1" dirty="0" smtClean="0">
                <a:solidFill>
                  <a:srgbClr val="0000FF"/>
                </a:solidFill>
              </a:rPr>
              <a:t> __</a:t>
            </a:r>
            <a:r>
              <a:rPr lang="pl-PL" sz="1600" i="1" dirty="0" err="1" smtClean="0">
                <a:solidFill>
                  <a:srgbClr val="0000FF"/>
                </a:solidFill>
              </a:rPr>
              <a:t>init</a:t>
            </a:r>
            <a:r>
              <a:rPr lang="pl-PL" sz="1600" i="1" dirty="0" smtClean="0">
                <a:solidFill>
                  <a:srgbClr val="0000FF"/>
                </a:solidFill>
              </a:rPr>
              <a:t>__(</a:t>
            </a:r>
            <a:r>
              <a:rPr lang="pl-PL" sz="1600" i="1" dirty="0" err="1" smtClean="0">
                <a:solidFill>
                  <a:srgbClr val="0000FF"/>
                </a:solidFill>
              </a:rPr>
              <a:t>self</a:t>
            </a:r>
            <a:r>
              <a:rPr lang="pl-PL" sz="1600" i="1" dirty="0" smtClean="0">
                <a:solidFill>
                  <a:srgbClr val="0000FF"/>
                </a:solidFill>
              </a:rPr>
              <a:t>, par11, par12, par13, par21, par22, par23, par1, par2, par3):	</a:t>
            </a:r>
            <a:endParaRPr lang="pl-PL" sz="1600" b="1" dirty="0" smtClean="0">
              <a:solidFill>
                <a:srgbClr val="0000FF"/>
              </a:solidFill>
            </a:endParaRPr>
          </a:p>
          <a:p>
            <a:r>
              <a:rPr lang="pl-PL" sz="1600" i="1" dirty="0" smtClean="0">
                <a:solidFill>
                  <a:srgbClr val="0000FF"/>
                </a:solidFill>
              </a:rPr>
              <a:t>        </a:t>
            </a:r>
            <a:r>
              <a:rPr lang="pl-PL" sz="1600" i="1" dirty="0" err="1" smtClean="0">
                <a:solidFill>
                  <a:srgbClr val="0000FF"/>
                </a:solidFill>
              </a:rPr>
              <a:t>osoba.__init</a:t>
            </a:r>
            <a:r>
              <a:rPr lang="pl-PL" sz="1600" i="1" dirty="0" smtClean="0">
                <a:solidFill>
                  <a:srgbClr val="0000FF"/>
                </a:solidFill>
              </a:rPr>
              <a:t>__(</a:t>
            </a:r>
            <a:r>
              <a:rPr lang="pl-PL" sz="1600" i="1" dirty="0" err="1" smtClean="0">
                <a:solidFill>
                  <a:srgbClr val="0000FF"/>
                </a:solidFill>
              </a:rPr>
              <a:t>self</a:t>
            </a:r>
            <a:r>
              <a:rPr lang="pl-PL" sz="1600" i="1" dirty="0" smtClean="0">
                <a:solidFill>
                  <a:srgbClr val="0000FF"/>
                </a:solidFill>
              </a:rPr>
              <a:t>, par11, par12, par13)</a:t>
            </a:r>
            <a:endParaRPr lang="pl-PL" sz="1600" b="1" dirty="0" smtClean="0">
              <a:solidFill>
                <a:srgbClr val="0000FF"/>
              </a:solidFill>
            </a:endParaRPr>
          </a:p>
          <a:p>
            <a:r>
              <a:rPr lang="pl-PL" sz="1600" i="1" dirty="0" smtClean="0">
                <a:solidFill>
                  <a:srgbClr val="0000FF"/>
                </a:solidFill>
              </a:rPr>
              <a:t>        studia.__</a:t>
            </a:r>
            <a:r>
              <a:rPr lang="pl-PL" sz="1600" i="1" dirty="0" err="1" smtClean="0">
                <a:solidFill>
                  <a:srgbClr val="0000FF"/>
                </a:solidFill>
              </a:rPr>
              <a:t>init</a:t>
            </a:r>
            <a:r>
              <a:rPr lang="pl-PL" sz="1600" i="1" dirty="0" smtClean="0">
                <a:solidFill>
                  <a:srgbClr val="0000FF"/>
                </a:solidFill>
              </a:rPr>
              <a:t>__(</a:t>
            </a:r>
            <a:r>
              <a:rPr lang="pl-PL" sz="1600" i="1" dirty="0" err="1" smtClean="0">
                <a:solidFill>
                  <a:srgbClr val="0000FF"/>
                </a:solidFill>
              </a:rPr>
              <a:t>self</a:t>
            </a:r>
            <a:r>
              <a:rPr lang="pl-PL" sz="1600" i="1" smtClean="0">
                <a:solidFill>
                  <a:srgbClr val="0000FF"/>
                </a:solidFill>
              </a:rPr>
              <a:t>, </a:t>
            </a:r>
            <a:r>
              <a:rPr lang="pl-PL" sz="1600" i="1" smtClean="0">
                <a:solidFill>
                  <a:srgbClr val="0000FF"/>
                </a:solidFill>
              </a:rPr>
              <a:t>par21</a:t>
            </a:r>
            <a:r>
              <a:rPr lang="pl-PL" sz="1600" i="1" smtClean="0">
                <a:solidFill>
                  <a:srgbClr val="0000FF"/>
                </a:solidFill>
              </a:rPr>
              <a:t>, </a:t>
            </a:r>
            <a:r>
              <a:rPr lang="pl-PL" sz="1600" i="1" smtClean="0">
                <a:solidFill>
                  <a:srgbClr val="0000FF"/>
                </a:solidFill>
              </a:rPr>
              <a:t>par22</a:t>
            </a:r>
            <a:r>
              <a:rPr lang="pl-PL" sz="1600" i="1" smtClean="0">
                <a:solidFill>
                  <a:srgbClr val="0000FF"/>
                </a:solidFill>
              </a:rPr>
              <a:t>, </a:t>
            </a:r>
            <a:r>
              <a:rPr lang="pl-PL" sz="1600" i="1" smtClean="0">
                <a:solidFill>
                  <a:srgbClr val="0000FF"/>
                </a:solidFill>
              </a:rPr>
              <a:t>par23</a:t>
            </a:r>
            <a:r>
              <a:rPr lang="pl-PL" sz="1600" i="1" dirty="0" smtClean="0">
                <a:solidFill>
                  <a:srgbClr val="0000FF"/>
                </a:solidFill>
              </a:rPr>
              <a:t>)</a:t>
            </a:r>
            <a:endParaRPr lang="pl-PL" sz="1600" b="1" dirty="0" smtClean="0">
              <a:solidFill>
                <a:srgbClr val="0000FF"/>
              </a:solidFill>
            </a:endParaRPr>
          </a:p>
          <a:p>
            <a:r>
              <a:rPr lang="pl-PL" sz="1600" i="1" dirty="0" smtClean="0">
                <a:solidFill>
                  <a:srgbClr val="0000FF"/>
                </a:solidFill>
              </a:rPr>
              <a:t>        self.dyplomRok=par1; self.dyplomTytul=par2; self.dyplomOcena=par3</a:t>
            </a:r>
            <a:endParaRPr lang="pl-PL" sz="1600" b="1" dirty="0" smtClean="0">
              <a:solidFill>
                <a:srgbClr val="0000FF"/>
              </a:solidFill>
            </a:endParaRPr>
          </a:p>
          <a:p>
            <a:r>
              <a:rPr lang="pl-PL" sz="1600" i="1" dirty="0" smtClean="0">
                <a:solidFill>
                  <a:srgbClr val="0000FF"/>
                </a:solidFill>
              </a:rPr>
              <a:t>    </a:t>
            </a:r>
            <a:r>
              <a:rPr lang="pl-PL" sz="1600" i="1" dirty="0" err="1" smtClean="0">
                <a:solidFill>
                  <a:srgbClr val="0000FF"/>
                </a:solidFill>
              </a:rPr>
              <a:t>def</a:t>
            </a:r>
            <a:r>
              <a:rPr lang="pl-PL" sz="1600" i="1" dirty="0" smtClean="0">
                <a:solidFill>
                  <a:srgbClr val="0000FF"/>
                </a:solidFill>
              </a:rPr>
              <a:t> </a:t>
            </a:r>
            <a:r>
              <a:rPr lang="pl-PL" sz="1600" i="1" dirty="0" err="1" smtClean="0">
                <a:solidFill>
                  <a:srgbClr val="0000FF"/>
                </a:solidFill>
              </a:rPr>
              <a:t>info</a:t>
            </a:r>
            <a:r>
              <a:rPr lang="pl-PL" sz="1600" i="1" dirty="0" smtClean="0">
                <a:solidFill>
                  <a:srgbClr val="0000FF"/>
                </a:solidFill>
              </a:rPr>
              <a:t>(</a:t>
            </a:r>
            <a:r>
              <a:rPr lang="pl-PL" sz="1600" i="1" dirty="0" err="1" smtClean="0">
                <a:solidFill>
                  <a:srgbClr val="0000FF"/>
                </a:solidFill>
              </a:rPr>
              <a:t>self</a:t>
            </a:r>
            <a:r>
              <a:rPr lang="pl-PL" sz="1600" i="1" dirty="0" smtClean="0">
                <a:solidFill>
                  <a:srgbClr val="0000FF"/>
                </a:solidFill>
              </a:rPr>
              <a:t>):	</a:t>
            </a:r>
            <a:endParaRPr lang="pl-PL" sz="1600" b="1" dirty="0" smtClean="0">
              <a:solidFill>
                <a:srgbClr val="0000FF"/>
              </a:solidFill>
            </a:endParaRPr>
          </a:p>
          <a:p>
            <a:r>
              <a:rPr lang="pl-PL" sz="1600" i="1" dirty="0" smtClean="0">
                <a:solidFill>
                  <a:srgbClr val="0000FF"/>
                </a:solidFill>
              </a:rPr>
              <a:t>        </a:t>
            </a:r>
            <a:r>
              <a:rPr lang="pl-PL" sz="1600" i="1" dirty="0" err="1" smtClean="0">
                <a:solidFill>
                  <a:srgbClr val="0000FF"/>
                </a:solidFill>
              </a:rPr>
              <a:t>osoba.info</a:t>
            </a:r>
            <a:r>
              <a:rPr lang="pl-PL" sz="1600" i="1" dirty="0" smtClean="0">
                <a:solidFill>
                  <a:srgbClr val="0000FF"/>
                </a:solidFill>
              </a:rPr>
              <a:t>(</a:t>
            </a:r>
            <a:r>
              <a:rPr lang="pl-PL" sz="1600" i="1" dirty="0" err="1" smtClean="0">
                <a:solidFill>
                  <a:srgbClr val="0000FF"/>
                </a:solidFill>
              </a:rPr>
              <a:t>self</a:t>
            </a:r>
            <a:r>
              <a:rPr lang="pl-PL" sz="1600" i="1" dirty="0" smtClean="0">
                <a:solidFill>
                  <a:srgbClr val="0000FF"/>
                </a:solidFill>
              </a:rPr>
              <a:t>)</a:t>
            </a:r>
            <a:endParaRPr lang="pl-PL" sz="1600" b="1" dirty="0" smtClean="0">
              <a:solidFill>
                <a:srgbClr val="0000FF"/>
              </a:solidFill>
            </a:endParaRPr>
          </a:p>
          <a:p>
            <a:r>
              <a:rPr lang="pl-PL" sz="1600" i="1" dirty="0" smtClean="0">
                <a:solidFill>
                  <a:srgbClr val="0000FF"/>
                </a:solidFill>
              </a:rPr>
              <a:t>        </a:t>
            </a:r>
            <a:r>
              <a:rPr lang="pl-PL" sz="1600" i="1" dirty="0" err="1" smtClean="0">
                <a:solidFill>
                  <a:srgbClr val="0000FF"/>
                </a:solidFill>
              </a:rPr>
              <a:t>studia.info</a:t>
            </a:r>
            <a:r>
              <a:rPr lang="pl-PL" sz="1600" i="1" dirty="0" smtClean="0">
                <a:solidFill>
                  <a:srgbClr val="0000FF"/>
                </a:solidFill>
              </a:rPr>
              <a:t>(</a:t>
            </a:r>
            <a:r>
              <a:rPr lang="pl-PL" sz="1600" i="1" dirty="0" err="1" smtClean="0">
                <a:solidFill>
                  <a:srgbClr val="0000FF"/>
                </a:solidFill>
              </a:rPr>
              <a:t>self</a:t>
            </a:r>
            <a:r>
              <a:rPr lang="pl-PL" sz="1600" i="1" dirty="0" smtClean="0">
                <a:solidFill>
                  <a:srgbClr val="0000FF"/>
                </a:solidFill>
              </a:rPr>
              <a:t>)</a:t>
            </a:r>
            <a:endParaRPr lang="pl-PL" sz="1600" b="1" dirty="0" smtClean="0">
              <a:solidFill>
                <a:srgbClr val="0000FF"/>
              </a:solidFill>
            </a:endParaRPr>
          </a:p>
          <a:p>
            <a:r>
              <a:rPr lang="pl-PL" sz="1600" i="1" dirty="0" smtClean="0">
                <a:solidFill>
                  <a:srgbClr val="0000FF"/>
                </a:solidFill>
              </a:rPr>
              <a:t>        </a:t>
            </a:r>
            <a:r>
              <a:rPr lang="pl-PL" sz="1600" i="1" dirty="0" err="1" smtClean="0">
                <a:solidFill>
                  <a:srgbClr val="0000FF"/>
                </a:solidFill>
              </a:rPr>
              <a:t>print</a:t>
            </a:r>
            <a:r>
              <a:rPr lang="pl-PL" sz="1600" i="1" dirty="0" smtClean="0">
                <a:solidFill>
                  <a:srgbClr val="0000FF"/>
                </a:solidFill>
              </a:rPr>
              <a:t>("Rok ukończenia studiów:", </a:t>
            </a:r>
            <a:r>
              <a:rPr lang="pl-PL" sz="1600" i="1" dirty="0" err="1" smtClean="0">
                <a:solidFill>
                  <a:srgbClr val="0000FF"/>
                </a:solidFill>
              </a:rPr>
              <a:t>self.dyplomRok</a:t>
            </a:r>
            <a:r>
              <a:rPr lang="pl-PL" sz="1600" i="1" dirty="0" smtClean="0">
                <a:solidFill>
                  <a:srgbClr val="0000FF"/>
                </a:solidFill>
              </a:rPr>
              <a:t>, "Ocena na dyplomie:",  </a:t>
            </a:r>
            <a:r>
              <a:rPr lang="pl-PL" sz="1600" i="1" dirty="0" err="1" smtClean="0">
                <a:solidFill>
                  <a:srgbClr val="0000FF"/>
                </a:solidFill>
              </a:rPr>
              <a:t>self.dyplomOcena</a:t>
            </a:r>
            <a:r>
              <a:rPr lang="pl-PL" sz="1600" i="1" dirty="0" smtClean="0">
                <a:solidFill>
                  <a:srgbClr val="0000FF"/>
                </a:solidFill>
              </a:rPr>
              <a:t>)</a:t>
            </a:r>
            <a:endParaRPr lang="pl-PL" sz="1600" b="1" dirty="0" smtClean="0">
              <a:solidFill>
                <a:srgbClr val="0000FF"/>
              </a:solidFill>
            </a:endParaRPr>
          </a:p>
          <a:p>
            <a:r>
              <a:rPr lang="pl-PL" sz="1600" i="1" dirty="0" smtClean="0">
                <a:solidFill>
                  <a:srgbClr val="0000FF"/>
                </a:solidFill>
              </a:rPr>
              <a:t> </a:t>
            </a:r>
            <a:endParaRPr lang="pl-PL" sz="1600" b="1" dirty="0" smtClean="0">
              <a:solidFill>
                <a:srgbClr val="0000FF"/>
              </a:solidFill>
            </a:endParaRPr>
          </a:p>
          <a:p>
            <a:r>
              <a:rPr lang="pl-PL" sz="1600" i="1" dirty="0" smtClean="0">
                <a:solidFill>
                  <a:srgbClr val="0000FF"/>
                </a:solidFill>
              </a:rPr>
              <a:t>stdnt1=student("Janko", "Muzykant", "1998-10-12", "Zarządzanie biznesowe", </a:t>
            </a:r>
            <a:endParaRPr lang="pl-PL" sz="1600" b="1" dirty="0" smtClean="0">
              <a:solidFill>
                <a:srgbClr val="0000FF"/>
              </a:solidFill>
            </a:endParaRPr>
          </a:p>
          <a:p>
            <a:r>
              <a:rPr lang="pl-PL" sz="1600" i="1" dirty="0" smtClean="0">
                <a:solidFill>
                  <a:srgbClr val="0000FF"/>
                </a:solidFill>
              </a:rPr>
              <a:t>		6, "praktyczny", 2022, "Restrukturyzacja MŚP", 4.5)</a:t>
            </a:r>
            <a:endParaRPr lang="pl-PL" sz="1600" b="1" dirty="0" smtClean="0">
              <a:solidFill>
                <a:srgbClr val="0000FF"/>
              </a:solidFill>
            </a:endParaRPr>
          </a:p>
          <a:p>
            <a:r>
              <a:rPr lang="pl-PL" sz="1600" i="1" dirty="0" smtClean="0">
                <a:solidFill>
                  <a:srgbClr val="0000FF"/>
                </a:solidFill>
              </a:rPr>
              <a:t>stdnt1.info()</a:t>
            </a:r>
            <a:endParaRPr lang="pl-PL" sz="1600" dirty="0">
              <a:solidFill>
                <a:srgbClr val="0000FF"/>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yczny">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2317</TotalTime>
  <Words>749</Words>
  <Application>Microsoft Office PowerPoint</Application>
  <PresentationFormat>Pokaz na ekranie (4:3)</PresentationFormat>
  <Paragraphs>128</Paragraphs>
  <Slides>9</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9</vt:i4>
      </vt:variant>
    </vt:vector>
  </HeadingPairs>
  <TitlesOfParts>
    <vt:vector size="12" baseType="lpstr">
      <vt:lpstr>Arial</vt:lpstr>
      <vt:lpstr>Times New Roman</vt:lpstr>
      <vt:lpstr>Motyw pakietu Office</vt:lpstr>
      <vt:lpstr>Języki programowania – Python Elementy programowania obiektowego</vt:lpstr>
      <vt:lpstr>Standardowa obsługa obiektu</vt:lpstr>
      <vt:lpstr>Definicja klasy i obiektu klasy</vt:lpstr>
      <vt:lpstr>Składowe klasy</vt:lpstr>
      <vt:lpstr>Składowe klasy - cd</vt:lpstr>
      <vt:lpstr>Program z definicją własnej klasy</vt:lpstr>
      <vt:lpstr>Dziedziczenie</vt:lpstr>
      <vt:lpstr>Składnia klasy potomnej</vt:lpstr>
      <vt:lpstr>Program z dziedziczeniem klas</vt:lpstr>
    </vt:vector>
  </TitlesOfParts>
  <Company>x</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Bez tytułu slajdu</dc:title>
  <dc:creator>x</dc:creator>
  <cp:lastModifiedBy>HP2</cp:lastModifiedBy>
  <cp:revision>270</cp:revision>
  <dcterms:created xsi:type="dcterms:W3CDTF">2003-09-30T15:45:46Z</dcterms:created>
  <dcterms:modified xsi:type="dcterms:W3CDTF">2023-11-20T08:00:45Z</dcterms:modified>
</cp:coreProperties>
</file>