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6"/>
  </p:notesMasterIdLst>
  <p:sldIdLst>
    <p:sldId id="256" r:id="rId2"/>
    <p:sldId id="285" r:id="rId3"/>
    <p:sldId id="271" r:id="rId4"/>
    <p:sldId id="290" r:id="rId5"/>
    <p:sldId id="291" r:id="rId6"/>
    <p:sldId id="297" r:id="rId7"/>
    <p:sldId id="298" r:id="rId8"/>
    <p:sldId id="299" r:id="rId9"/>
    <p:sldId id="305" r:id="rId10"/>
    <p:sldId id="292" r:id="rId11"/>
    <p:sldId id="301" r:id="rId12"/>
    <p:sldId id="303" r:id="rId13"/>
    <p:sldId id="304" r:id="rId14"/>
    <p:sldId id="306" r:id="rId15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CC0000"/>
    <a:srgbClr val="FF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63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7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132"/>
    </p:cViewPr>
  </p:sorter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FB1DEE-BAA5-4E42-8BFC-87A6FF19B44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895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1DEE-BAA5-4E42-8BFC-87A6FF19B44D}" type="slidenum">
              <a:rPr lang="pl-PL" smtClean="0"/>
              <a:pPr>
                <a:defRPr/>
              </a:pPr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3533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7DA1D-90C1-45DD-BD03-0A53565EA6B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0A58F-C5A7-4B1E-A70B-6B24FFB118F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D555E-9621-4540-9CC2-3DC58045EA7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F0092-B7F6-4688-8B87-C32E0E4A69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BBDD1-CFB2-4E1F-B22D-45D9EF86D70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3ECC-5734-426F-A92D-A994AF673C1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32737-A7EE-4807-81FD-01652B6EAC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15C1-A225-4C02-968E-C7AD7E5DD8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B4E7F-43AB-499B-83D4-7373EF50E6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BBFAE-90E4-48D8-8EB0-110C6AD0A5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518A4-E192-424A-B6A9-D2CE55A7255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6933657-2D8B-43BF-925F-B694FA3209E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611188" y="1484313"/>
            <a:ext cx="7772400" cy="1984375"/>
          </a:xfrm>
        </p:spPr>
        <p:txBody>
          <a:bodyPr/>
          <a:lstStyle/>
          <a:p>
            <a:r>
              <a:rPr lang="pl-PL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Języki programowania – </a:t>
            </a:r>
            <a:r>
              <a:rPr lang="pl-PL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Python</a:t>
            </a:r>
            <a:br>
              <a:rPr lang="pl-PL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Współpraca programu </a:t>
            </a:r>
            <a:br>
              <a:rPr lang="pl-PL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 tekstowym plikiem dyskowym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413" y="4437063"/>
            <a:ext cx="8839200" cy="19351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altLang="en-US" sz="2000" dirty="0">
                <a:solidFill>
                  <a:srgbClr val="000000"/>
                </a:solidFill>
                <a:cs typeface="Times New Roman" pitchFamily="18" charset="0"/>
              </a:rPr>
              <a:t>Marzena Nowakowska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altLang="en-US" sz="2000" dirty="0">
                <a:solidFill>
                  <a:srgbClr val="000000"/>
                </a:solidFill>
                <a:cs typeface="Times New Roman" pitchFamily="18" charset="0"/>
              </a:rPr>
              <a:t>Wydział Zarządzania i Modelowania Komputerowego </a:t>
            </a:r>
            <a:br>
              <a:rPr lang="pl-PL" altLang="en-US" sz="200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pl-PL" altLang="en-US" sz="2000" dirty="0">
                <a:solidFill>
                  <a:srgbClr val="000000"/>
                </a:solidFill>
                <a:cs typeface="Times New Roman" pitchFamily="18" charset="0"/>
              </a:rPr>
              <a:t>Politechnika Świętokrzyska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altLang="en-US" sz="2000" dirty="0">
                <a:solidFill>
                  <a:srgbClr val="000000"/>
                </a:solidFill>
                <a:cs typeface="Times New Roman" pitchFamily="18" charset="0"/>
              </a:rPr>
              <a:t>Budynek C, p. 3.21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altLang="en-US" sz="2000" dirty="0" err="1">
                <a:solidFill>
                  <a:srgbClr val="000000"/>
                </a:solidFill>
                <a:cs typeface="Times New Roman" pitchFamily="18" charset="0"/>
              </a:rPr>
              <a:t>spimn@tu.kielce.pl</a:t>
            </a:r>
            <a:endParaRPr lang="pl-PL" altLang="en-US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44624"/>
            <a:ext cx="7772400" cy="43204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rgbClr val="CC0000"/>
                </a:solidFill>
                <a:latin typeface="+mn-lt"/>
              </a:rPr>
              <a:t>Obsługa pliku </a:t>
            </a:r>
            <a:r>
              <a:rPr lang="pl-PL" sz="3600" b="1" i="1" dirty="0" err="1">
                <a:solidFill>
                  <a:srgbClr val="CC0000"/>
                </a:solidFill>
                <a:latin typeface="+mn-lt"/>
              </a:rPr>
              <a:t>csv</a:t>
            </a:r>
            <a:endParaRPr lang="pl-PL" sz="3600" b="1" i="1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179512" y="620688"/>
            <a:ext cx="8784976" cy="5904656"/>
          </a:xfrm>
        </p:spPr>
        <p:txBody>
          <a:bodyPr/>
          <a:lstStyle/>
          <a:p>
            <a:r>
              <a:rPr lang="pl-PL" sz="2000" dirty="0"/>
              <a:t>Format </a:t>
            </a:r>
            <a:r>
              <a:rPr lang="pl-PL" sz="2000" b="1" dirty="0">
                <a:solidFill>
                  <a:srgbClr val="C00000"/>
                </a:solidFill>
              </a:rPr>
              <a:t>CSV</a:t>
            </a:r>
            <a:r>
              <a:rPr lang="pl-PL" sz="2000" dirty="0"/>
              <a:t> opisuje plik tekstowy, w którym kolejne dane w wierszu są oddzielone przecinkami; </a:t>
            </a:r>
            <a:r>
              <a:rPr lang="pl-PL" sz="2000" i="1" dirty="0" err="1">
                <a:solidFill>
                  <a:srgbClr val="C00000"/>
                </a:solidFill>
              </a:rPr>
              <a:t>Comma</a:t>
            </a:r>
            <a:r>
              <a:rPr lang="pl-PL" sz="2000" i="1" dirty="0">
                <a:solidFill>
                  <a:srgbClr val="C00000"/>
                </a:solidFill>
              </a:rPr>
              <a:t> </a:t>
            </a:r>
            <a:r>
              <a:rPr lang="pl-PL" sz="2000" i="1" dirty="0" err="1">
                <a:solidFill>
                  <a:srgbClr val="C00000"/>
                </a:solidFill>
              </a:rPr>
              <a:t>Separated</a:t>
            </a:r>
            <a:r>
              <a:rPr lang="pl-PL" sz="2000" i="1" dirty="0">
                <a:solidFill>
                  <a:srgbClr val="C00000"/>
                </a:solidFill>
              </a:rPr>
              <a:t> Value</a:t>
            </a:r>
            <a:r>
              <a:rPr lang="pl-PL" sz="2000" dirty="0"/>
              <a:t>. Jest to typ pliku, który wykorzystuje określoną strukturę do uporządkowania danych tabelarycznych. </a:t>
            </a:r>
            <a:br>
              <a:rPr lang="pl-PL" sz="2000" dirty="0"/>
            </a:br>
            <a:r>
              <a:rPr lang="pl-PL" sz="2000" dirty="0"/>
              <a:t>Zawiera drukowane znaki ASCII lub </a:t>
            </a:r>
            <a:r>
              <a:rPr lang="pl-PL" sz="2000" dirty="0" err="1"/>
              <a:t>Unicode</a:t>
            </a:r>
            <a:r>
              <a:rPr lang="pl-PL" sz="2000" dirty="0"/>
              <a:t>.</a:t>
            </a:r>
            <a:endParaRPr lang="pl-PL" sz="2000" b="1" dirty="0"/>
          </a:p>
          <a:p>
            <a:r>
              <a:rPr lang="pl-PL" sz="2000" dirty="0"/>
              <a:t>Istnieje gotowy moduł </a:t>
            </a:r>
            <a:r>
              <a:rPr lang="pl-PL" sz="2000" b="1" i="1" dirty="0" err="1">
                <a:solidFill>
                  <a:srgbClr val="C00000"/>
                </a:solidFill>
              </a:rPr>
              <a:t>csv</a:t>
            </a:r>
            <a:r>
              <a:rPr lang="pl-PL" sz="2000" dirty="0"/>
              <a:t> </a:t>
            </a:r>
            <a:r>
              <a:rPr lang="pl-PL" sz="2000" dirty="0" err="1"/>
              <a:t>Pythona</a:t>
            </a:r>
            <a:r>
              <a:rPr lang="pl-PL" sz="2000" dirty="0"/>
              <a:t> służący do obsługi tego typu formatu. Implementuje klasy do odczytu i zapisu danych (np. tabelarycznych) w formacie CSV. Do odczytu i zapisu pliku w ww. formacie wykorzystuje się metody modułu działające na zmiennej plikowej (wygenerowanej za pomocą </a:t>
            </a:r>
            <a:r>
              <a:rPr lang="pl-PL" sz="2000" i="1" dirty="0"/>
              <a:t>open</a:t>
            </a:r>
            <a:r>
              <a:rPr lang="pl-PL" sz="2000" dirty="0"/>
              <a:t>):</a:t>
            </a:r>
          </a:p>
          <a:p>
            <a:pPr lvl="1">
              <a:buNone/>
            </a:pPr>
            <a:r>
              <a:rPr lang="pl-PL" sz="2000" i="1" dirty="0" err="1">
                <a:solidFill>
                  <a:srgbClr val="0000FF"/>
                </a:solidFill>
              </a:rPr>
              <a:t>csv_writer</a:t>
            </a:r>
            <a:r>
              <a:rPr lang="pl-PL" sz="2000" dirty="0">
                <a:solidFill>
                  <a:srgbClr val="0000FF"/>
                </a:solidFill>
              </a:rPr>
              <a:t> = </a:t>
            </a:r>
            <a:r>
              <a:rPr lang="pl-PL" sz="2000" b="1" dirty="0" err="1">
                <a:solidFill>
                  <a:srgbClr val="0000FF"/>
                </a:solidFill>
              </a:rPr>
              <a:t>csv.writer</a:t>
            </a:r>
            <a:r>
              <a:rPr lang="pl-PL" sz="2000" dirty="0">
                <a:solidFill>
                  <a:srgbClr val="0000FF"/>
                </a:solidFill>
              </a:rPr>
              <a:t>(</a:t>
            </a:r>
            <a:r>
              <a:rPr lang="pl-PL" sz="2000" i="1" dirty="0" err="1">
                <a:solidFill>
                  <a:srgbClr val="0000FF"/>
                </a:solidFill>
              </a:rPr>
              <a:t>csvfile</a:t>
            </a:r>
            <a:r>
              <a:rPr lang="pl-PL" sz="2000" dirty="0">
                <a:solidFill>
                  <a:srgbClr val="0000FF"/>
                </a:solidFill>
              </a:rPr>
              <a:t> [, </a:t>
            </a:r>
            <a:r>
              <a:rPr lang="pl-PL" sz="2000" dirty="0" err="1">
                <a:solidFill>
                  <a:srgbClr val="0000FF"/>
                </a:solidFill>
              </a:rPr>
              <a:t>dialect='excel</a:t>
            </a:r>
            <a:r>
              <a:rPr lang="pl-PL" sz="2000" dirty="0">
                <a:solidFill>
                  <a:srgbClr val="0000FF"/>
                </a:solidFill>
              </a:rPr>
              <a:t>']  [</a:t>
            </a:r>
            <a:r>
              <a:rPr lang="pl-PL" sz="2000" i="1" dirty="0" err="1">
                <a:solidFill>
                  <a:srgbClr val="0000FF"/>
                </a:solidFill>
              </a:rPr>
              <a:t>optional</a:t>
            </a:r>
            <a:r>
              <a:rPr lang="pl-PL" sz="2000" i="1" dirty="0">
                <a:solidFill>
                  <a:srgbClr val="0000FF"/>
                </a:solidFill>
              </a:rPr>
              <a:t> </a:t>
            </a:r>
            <a:r>
              <a:rPr lang="pl-PL" sz="2000" i="1" dirty="0" err="1">
                <a:solidFill>
                  <a:srgbClr val="0000FF"/>
                </a:solidFill>
              </a:rPr>
              <a:t>keyword</a:t>
            </a:r>
            <a:r>
              <a:rPr lang="pl-PL" sz="2000" i="1" dirty="0">
                <a:solidFill>
                  <a:srgbClr val="0000FF"/>
                </a:solidFill>
              </a:rPr>
              <a:t> </a:t>
            </a:r>
            <a:r>
              <a:rPr lang="pl-PL" sz="2000" i="1" dirty="0" err="1">
                <a:solidFill>
                  <a:srgbClr val="0000FF"/>
                </a:solidFill>
              </a:rPr>
              <a:t>args</a:t>
            </a:r>
            <a:r>
              <a:rPr lang="pl-PL" sz="2000" dirty="0">
                <a:solidFill>
                  <a:srgbClr val="0000FF"/>
                </a:solidFill>
              </a:rPr>
              <a:t>])</a:t>
            </a:r>
            <a:endParaRPr lang="pl-PL" sz="2000" b="1" dirty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pl-PL" sz="2000" i="1" dirty="0" err="1">
                <a:solidFill>
                  <a:srgbClr val="0000FF"/>
                </a:solidFill>
              </a:rPr>
              <a:t>csv_reader</a:t>
            </a:r>
            <a:r>
              <a:rPr lang="pl-PL" sz="2000" dirty="0">
                <a:solidFill>
                  <a:srgbClr val="0000FF"/>
                </a:solidFill>
              </a:rPr>
              <a:t> = </a:t>
            </a:r>
            <a:r>
              <a:rPr lang="pl-PL" sz="2000" b="1" dirty="0" err="1">
                <a:solidFill>
                  <a:srgbClr val="0000FF"/>
                </a:solidFill>
              </a:rPr>
              <a:t>csv.reader</a:t>
            </a:r>
            <a:r>
              <a:rPr lang="pl-PL" sz="2000" dirty="0">
                <a:solidFill>
                  <a:srgbClr val="0000FF"/>
                </a:solidFill>
              </a:rPr>
              <a:t>(</a:t>
            </a:r>
            <a:r>
              <a:rPr lang="pl-PL" sz="2000" i="1" dirty="0" err="1">
                <a:solidFill>
                  <a:srgbClr val="0000FF"/>
                </a:solidFill>
              </a:rPr>
              <a:t>csvfile</a:t>
            </a:r>
            <a:r>
              <a:rPr lang="pl-PL" sz="2000" dirty="0">
                <a:solidFill>
                  <a:srgbClr val="0000FF"/>
                </a:solidFill>
              </a:rPr>
              <a:t> [, </a:t>
            </a:r>
            <a:r>
              <a:rPr lang="pl-PL" sz="2000" dirty="0" err="1">
                <a:solidFill>
                  <a:srgbClr val="0000FF"/>
                </a:solidFill>
              </a:rPr>
              <a:t>dialect='excel</a:t>
            </a:r>
            <a:r>
              <a:rPr lang="pl-PL" sz="2000" dirty="0">
                <a:solidFill>
                  <a:srgbClr val="0000FF"/>
                </a:solidFill>
              </a:rPr>
              <a:t>'] [</a:t>
            </a:r>
            <a:r>
              <a:rPr lang="pl-PL" sz="2000" i="1" dirty="0" err="1">
                <a:solidFill>
                  <a:srgbClr val="0000FF"/>
                </a:solidFill>
              </a:rPr>
              <a:t>optional</a:t>
            </a:r>
            <a:r>
              <a:rPr lang="pl-PL" sz="2000" i="1" dirty="0">
                <a:solidFill>
                  <a:srgbClr val="0000FF"/>
                </a:solidFill>
              </a:rPr>
              <a:t> </a:t>
            </a:r>
            <a:r>
              <a:rPr lang="pl-PL" sz="2000" i="1" dirty="0" err="1">
                <a:solidFill>
                  <a:srgbClr val="0000FF"/>
                </a:solidFill>
              </a:rPr>
              <a:t>keyword</a:t>
            </a:r>
            <a:r>
              <a:rPr lang="pl-PL" sz="2000" i="1" dirty="0">
                <a:solidFill>
                  <a:srgbClr val="0000FF"/>
                </a:solidFill>
              </a:rPr>
              <a:t> </a:t>
            </a:r>
            <a:r>
              <a:rPr lang="pl-PL" sz="2000" i="1" dirty="0" err="1">
                <a:solidFill>
                  <a:srgbClr val="0000FF"/>
                </a:solidFill>
              </a:rPr>
              <a:t>args</a:t>
            </a:r>
            <a:r>
              <a:rPr lang="pl-PL" sz="2000" dirty="0">
                <a:solidFill>
                  <a:srgbClr val="0000FF"/>
                </a:solidFill>
              </a:rPr>
              <a:t>])</a:t>
            </a:r>
          </a:p>
          <a:p>
            <a:pPr lvl="1">
              <a:buNone/>
            </a:pPr>
            <a:r>
              <a:rPr lang="pl-PL" sz="2000" dirty="0"/>
              <a:t>Parametry:</a:t>
            </a:r>
          </a:p>
          <a:p>
            <a:pPr marL="1312863" lvl="1" indent="-855663">
              <a:buNone/>
            </a:pPr>
            <a:r>
              <a:rPr lang="pl-PL" sz="2000" i="1" dirty="0" err="1"/>
              <a:t>c</a:t>
            </a:r>
            <a:r>
              <a:rPr lang="en-US" sz="2000" i="1" dirty="0" err="1"/>
              <a:t>svfile</a:t>
            </a:r>
            <a:r>
              <a:rPr lang="pl-PL" sz="2000" i="1" dirty="0"/>
              <a:t> – z</a:t>
            </a:r>
            <a:r>
              <a:rPr lang="en-US" sz="2000" dirty="0" err="1"/>
              <a:t>mienna</a:t>
            </a:r>
            <a:r>
              <a:rPr lang="pl-PL" sz="2000" dirty="0"/>
              <a:t> plikowa czyli zmienna</a:t>
            </a:r>
            <a:r>
              <a:rPr lang="en-US" sz="2000" dirty="0"/>
              <a:t>, do </a:t>
            </a:r>
            <a:r>
              <a:rPr lang="en-US" sz="2000" dirty="0" err="1"/>
              <a:t>której</a:t>
            </a:r>
            <a:r>
              <a:rPr lang="en-US" sz="2000" dirty="0"/>
              <a:t> </a:t>
            </a:r>
            <a:r>
              <a:rPr lang="en-US" sz="2000" dirty="0" err="1"/>
              <a:t>przypisano</a:t>
            </a:r>
            <a:r>
              <a:rPr lang="en-US" sz="2000" dirty="0"/>
              <a:t> </a:t>
            </a:r>
            <a:r>
              <a:rPr lang="en-US" sz="2000" dirty="0" err="1"/>
              <a:t>wynik</a:t>
            </a:r>
            <a:r>
              <a:rPr lang="en-US" sz="2000" dirty="0"/>
              <a:t> </a:t>
            </a:r>
            <a:r>
              <a:rPr lang="pl-PL" sz="2000" dirty="0"/>
              <a:t>funkcji </a:t>
            </a:r>
            <a:r>
              <a:rPr lang="en-US" sz="2000" i="1" dirty="0"/>
              <a:t>open</a:t>
            </a:r>
            <a:r>
              <a:rPr lang="pl-PL" sz="2000" dirty="0"/>
              <a:t>,</a:t>
            </a:r>
          </a:p>
          <a:p>
            <a:pPr marL="457200" lvl="1" indent="0">
              <a:buNone/>
            </a:pPr>
            <a:r>
              <a:rPr lang="en-US" sz="2000" i="1" dirty="0"/>
              <a:t>dialect</a:t>
            </a:r>
            <a:r>
              <a:rPr lang="en-US" sz="2000" dirty="0"/>
              <a:t> (</a:t>
            </a:r>
            <a:r>
              <a:rPr lang="pl-PL" sz="2000" dirty="0"/>
              <a:t>opcjonalny</a:t>
            </a:r>
            <a:r>
              <a:rPr lang="en-US" sz="2000" dirty="0"/>
              <a:t>)</a:t>
            </a:r>
            <a:r>
              <a:rPr lang="pl-PL" sz="2000" dirty="0"/>
              <a:t> – nazwa d</a:t>
            </a:r>
            <a:r>
              <a:rPr lang="en-US" sz="2000" dirty="0" err="1"/>
              <a:t>iale</a:t>
            </a:r>
            <a:r>
              <a:rPr lang="pl-PL" sz="2000" dirty="0"/>
              <a:t>k</a:t>
            </a:r>
            <a:r>
              <a:rPr lang="en-US" sz="2000" dirty="0"/>
              <a:t>t</a:t>
            </a:r>
            <a:r>
              <a:rPr lang="pl-PL" sz="2000" dirty="0"/>
              <a:t>u (opis sposobu formatowania danych),</a:t>
            </a:r>
          </a:p>
          <a:p>
            <a:pPr marL="1312863" lvl="1" indent="-855663">
              <a:buNone/>
            </a:pPr>
            <a:r>
              <a:rPr lang="pl-PL" sz="2000" i="1" dirty="0" err="1"/>
              <a:t>optional</a:t>
            </a:r>
            <a:r>
              <a:rPr lang="pl-PL" sz="2000" i="1" dirty="0"/>
              <a:t> </a:t>
            </a:r>
            <a:r>
              <a:rPr lang="pl-PL" sz="2000" i="1" dirty="0" err="1"/>
              <a:t>keyword</a:t>
            </a:r>
            <a:r>
              <a:rPr lang="pl-PL" sz="2000" i="1" dirty="0"/>
              <a:t> </a:t>
            </a:r>
            <a:r>
              <a:rPr lang="pl-PL" sz="2000" i="1" dirty="0" err="1"/>
              <a:t>args</a:t>
            </a:r>
            <a:r>
              <a:rPr lang="pl-PL" sz="2000" i="1" dirty="0"/>
              <a:t> </a:t>
            </a:r>
            <a:r>
              <a:rPr lang="pl-PL" sz="2000" dirty="0"/>
              <a:t>– parametry formatujące nadpisujące te, które  wyspecyfikowane w dialekcie, np. </a:t>
            </a:r>
            <a:r>
              <a:rPr lang="pl-PL" sz="2000" i="1" dirty="0"/>
              <a:t>delimiter</a:t>
            </a:r>
            <a:r>
              <a:rPr lang="en-US" sz="2000" dirty="0"/>
              <a:t>.</a:t>
            </a:r>
            <a:endParaRPr lang="pl-PL" sz="2000" dirty="0"/>
          </a:p>
          <a:p>
            <a:pPr marL="57150" indent="0">
              <a:buNone/>
            </a:pPr>
            <a:r>
              <a:rPr lang="pl-PL" sz="2000" dirty="0">
                <a:solidFill>
                  <a:srgbClr val="C00000"/>
                </a:solidFill>
              </a:rPr>
              <a:t>Zazwyczaj wywołuje się metody z wybranymi parametrami (por. następne slajdy).</a:t>
            </a:r>
            <a:endParaRPr lang="pl-PL" sz="2000" dirty="0"/>
          </a:p>
          <a:p>
            <a:pPr lvl="1">
              <a:buNone/>
            </a:pPr>
            <a:endParaRPr lang="pl-PL" sz="2000" dirty="0"/>
          </a:p>
          <a:p>
            <a:pPr lvl="1">
              <a:buNone/>
            </a:pPr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188640"/>
            <a:ext cx="7772400" cy="43204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rgbClr val="CC0000"/>
                </a:solidFill>
                <a:latin typeface="+mn-lt"/>
              </a:rPr>
              <a:t>Zapis pliku </a:t>
            </a:r>
            <a:r>
              <a:rPr lang="pl-PL" sz="3600" b="1" i="1" dirty="0" err="1">
                <a:solidFill>
                  <a:srgbClr val="CC0000"/>
                </a:solidFill>
                <a:latin typeface="+mn-lt"/>
              </a:rPr>
              <a:t>csv</a:t>
            </a:r>
            <a:endParaRPr lang="pl-PL" sz="3600" b="1" i="1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179512" y="764704"/>
            <a:ext cx="8784976" cy="561662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sz="2300" dirty="0"/>
              <a:t>Zaimportować moduł </a:t>
            </a:r>
            <a:r>
              <a:rPr lang="pl-PL" sz="2300" i="1" dirty="0" err="1"/>
              <a:t>csv</a:t>
            </a:r>
            <a:r>
              <a:rPr lang="pl-PL" sz="2300" dirty="0"/>
              <a:t>.</a:t>
            </a:r>
            <a:endParaRPr lang="pl-PL" sz="2300" b="1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pl-PL" sz="2300" dirty="0"/>
              <a:t>Zdefiniować obiekt - zmienną plikową organizującą dostęp do pliku; otworzyć plik do </a:t>
            </a:r>
            <a:r>
              <a:rPr lang="pl-PL" sz="2300" b="1" dirty="0">
                <a:solidFill>
                  <a:srgbClr val="C00000"/>
                </a:solidFill>
              </a:rPr>
              <a:t>zapisu</a:t>
            </a:r>
            <a:r>
              <a:rPr lang="pl-PL" sz="2300" dirty="0"/>
              <a:t> za pomocą funkcji </a:t>
            </a:r>
            <a:r>
              <a:rPr lang="pl-PL" sz="2300" i="1" dirty="0"/>
              <a:t>open</a:t>
            </a:r>
            <a:r>
              <a:rPr lang="pl-PL" sz="2300" dirty="0"/>
              <a:t>().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pl-PL" sz="2300" dirty="0"/>
              <a:t>Utworzyć obiekt klasy </a:t>
            </a:r>
            <a:r>
              <a:rPr lang="pl-PL" sz="2300" i="1" dirty="0" err="1"/>
              <a:t>writer</a:t>
            </a:r>
            <a:r>
              <a:rPr lang="pl-PL" sz="2300" i="1" dirty="0"/>
              <a:t> </a:t>
            </a:r>
            <a:r>
              <a:rPr lang="pl-PL" sz="2300" dirty="0"/>
              <a:t>(np. poniżej </a:t>
            </a:r>
            <a:r>
              <a:rPr lang="pl-PL" sz="2300" i="1" dirty="0"/>
              <a:t>obiekt</a:t>
            </a:r>
            <a:r>
              <a:rPr lang="pl-PL" sz="2300" dirty="0"/>
              <a:t>) umożliwiający</a:t>
            </a:r>
            <a:r>
              <a:rPr lang="pl-PL" sz="2300" i="1" dirty="0"/>
              <a:t> </a:t>
            </a:r>
            <a:r>
              <a:rPr lang="pl-PL" sz="2300" dirty="0"/>
              <a:t>zapis formatu CSV, wywołując dla zmiennej plikowej funkcję modułu </a:t>
            </a:r>
            <a:r>
              <a:rPr lang="pl-PL" sz="2300" i="1" dirty="0" err="1"/>
              <a:t>csv</a:t>
            </a:r>
            <a:r>
              <a:rPr lang="pl-PL" sz="2300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300" b="1" dirty="0">
                <a:solidFill>
                  <a:srgbClr val="0000FF"/>
                </a:solidFill>
              </a:rPr>
              <a:t>	obiekt = </a:t>
            </a:r>
            <a:r>
              <a:rPr lang="pl-PL" sz="2300" b="1" dirty="0" err="1">
                <a:solidFill>
                  <a:srgbClr val="0000FF"/>
                </a:solidFill>
              </a:rPr>
              <a:t>csv.writer</a:t>
            </a:r>
            <a:r>
              <a:rPr lang="pl-PL" sz="2300" dirty="0">
                <a:solidFill>
                  <a:srgbClr val="0000FF"/>
                </a:solidFill>
              </a:rPr>
              <a:t>(</a:t>
            </a:r>
            <a:r>
              <a:rPr lang="pl-PL" sz="2300" i="1" dirty="0" err="1">
                <a:solidFill>
                  <a:srgbClr val="0000FF"/>
                </a:solidFill>
              </a:rPr>
              <a:t>csvfile</a:t>
            </a:r>
            <a:r>
              <a:rPr lang="pl-PL" sz="2300" dirty="0">
                <a:solidFill>
                  <a:srgbClr val="0000FF"/>
                </a:solidFill>
              </a:rPr>
              <a:t>, delimiter = </a:t>
            </a:r>
            <a:r>
              <a:rPr lang="pl-PL" sz="2300" i="1" dirty="0">
                <a:solidFill>
                  <a:srgbClr val="0000FF"/>
                </a:solidFill>
              </a:rPr>
              <a:t>separator</a:t>
            </a:r>
            <a:r>
              <a:rPr lang="pl-PL" sz="2300" dirty="0">
                <a:solidFill>
                  <a:srgbClr val="0000FF"/>
                </a:solidFill>
              </a:rPr>
              <a:t>) </a:t>
            </a:r>
            <a:endParaRPr lang="pl-PL" sz="2300" b="1" dirty="0">
              <a:solidFill>
                <a:srgbClr val="0000FF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pl-PL" sz="2300" dirty="0"/>
              <a:t>Zapisać dane do pliku CSV, wywołując na rzecz obiektu klasy </a:t>
            </a:r>
            <a:r>
              <a:rPr lang="pl-PL" sz="2300" i="1" dirty="0" err="1"/>
              <a:t>writer</a:t>
            </a:r>
            <a:r>
              <a:rPr lang="pl-PL" sz="2300" dirty="0"/>
              <a:t> metody </a:t>
            </a:r>
            <a:r>
              <a:rPr lang="pl-PL" sz="2300" i="1" dirty="0" err="1"/>
              <a:t>writerow</a:t>
            </a:r>
            <a:r>
              <a:rPr lang="pl-PL" sz="2300" dirty="0"/>
              <a:t> lub </a:t>
            </a:r>
            <a:r>
              <a:rPr lang="pl-PL" sz="2300" i="1" dirty="0" err="1"/>
              <a:t>wrtierows</a:t>
            </a:r>
            <a:r>
              <a:rPr lang="pl-PL" sz="2300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300" dirty="0"/>
              <a:t> 	</a:t>
            </a:r>
            <a:r>
              <a:rPr lang="pl-PL" sz="2300" b="1" dirty="0" err="1">
                <a:solidFill>
                  <a:srgbClr val="0000FF"/>
                </a:solidFill>
              </a:rPr>
              <a:t>obiekt.writerow</a:t>
            </a:r>
            <a:r>
              <a:rPr lang="pl-PL" sz="2300" b="1" dirty="0">
                <a:solidFill>
                  <a:srgbClr val="0000FF"/>
                </a:solidFill>
              </a:rPr>
              <a:t>(</a:t>
            </a:r>
            <a:r>
              <a:rPr lang="pl-PL" sz="2300" b="1" dirty="0" err="1">
                <a:solidFill>
                  <a:srgbClr val="0000FF"/>
                </a:solidFill>
              </a:rPr>
              <a:t>row</a:t>
            </a:r>
            <a:r>
              <a:rPr lang="pl-PL" sz="2300" dirty="0">
                <a:solidFill>
                  <a:srgbClr val="0000FF"/>
                </a:solidFill>
              </a:rPr>
              <a:t>)</a:t>
            </a:r>
            <a:r>
              <a:rPr lang="pl-PL" sz="2300" dirty="0"/>
              <a:t> lub </a:t>
            </a:r>
            <a:r>
              <a:rPr lang="pl-PL" sz="2300" b="1" dirty="0" err="1">
                <a:solidFill>
                  <a:srgbClr val="0000FF"/>
                </a:solidFill>
              </a:rPr>
              <a:t>obiekt.writerows</a:t>
            </a:r>
            <a:r>
              <a:rPr lang="pl-PL" sz="2300" dirty="0">
                <a:solidFill>
                  <a:srgbClr val="0000FF"/>
                </a:solidFill>
              </a:rPr>
              <a:t>(</a:t>
            </a:r>
            <a:r>
              <a:rPr lang="pl-PL" sz="2300" i="1" dirty="0" err="1">
                <a:solidFill>
                  <a:srgbClr val="0000FF"/>
                </a:solidFill>
              </a:rPr>
              <a:t>rows</a:t>
            </a:r>
            <a:r>
              <a:rPr lang="pl-PL" sz="2300" dirty="0">
                <a:solidFill>
                  <a:srgbClr val="0000FF"/>
                </a:solidFill>
              </a:rPr>
              <a:t>)</a:t>
            </a:r>
          </a:p>
          <a:p>
            <a:pPr marL="1084263" lvl="1" indent="-627063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300" i="1" dirty="0" err="1">
                <a:solidFill>
                  <a:srgbClr val="000000"/>
                </a:solidFill>
              </a:rPr>
              <a:t>row</a:t>
            </a:r>
            <a:r>
              <a:rPr lang="pl-PL" sz="2300" dirty="0">
                <a:solidFill>
                  <a:srgbClr val="000000"/>
                </a:solidFill>
              </a:rPr>
              <a:t> – lista wartości składająca się z elementów zapisywanych do pliku separowanych przecinkiem</a:t>
            </a:r>
          </a:p>
          <a:p>
            <a:pPr marL="1201738" lvl="1" indent="-744538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300" i="1" dirty="0" err="1">
                <a:solidFill>
                  <a:srgbClr val="000000"/>
                </a:solidFill>
              </a:rPr>
              <a:t>rows</a:t>
            </a:r>
            <a:r>
              <a:rPr lang="pl-PL" sz="2300" dirty="0">
                <a:solidFill>
                  <a:srgbClr val="000000"/>
                </a:solidFill>
              </a:rPr>
              <a:t> – lista list określonych </a:t>
            </a:r>
            <a:r>
              <a:rPr lang="pl-PL" sz="2300" dirty="0" err="1">
                <a:solidFill>
                  <a:srgbClr val="000000"/>
                </a:solidFill>
              </a:rPr>
              <a:t>j.w</a:t>
            </a:r>
            <a:r>
              <a:rPr lang="pl-PL" sz="2300" dirty="0">
                <a:solidFill>
                  <a:srgbClr val="000000"/>
                </a:solidFill>
              </a:rPr>
              <a:t>.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pl-PL" sz="2300" dirty="0"/>
              <a:t>Zamknąć plik po zakończeniu zapisu – metoda </a:t>
            </a:r>
            <a:r>
              <a:rPr lang="pl-PL" sz="2300" i="1" dirty="0" err="1"/>
              <a:t>close</a:t>
            </a:r>
            <a:r>
              <a:rPr lang="pl-PL" sz="2300" dirty="0"/>
              <a:t>() zmiennej plikowej.</a:t>
            </a:r>
            <a:endParaRPr lang="pl-PL" sz="2300" b="1" dirty="0"/>
          </a:p>
          <a:p>
            <a:pPr lvl="1">
              <a:spcBef>
                <a:spcPts val="0"/>
              </a:spcBef>
              <a:buNone/>
            </a:pPr>
            <a:endParaRPr lang="pl-PL" sz="2300" dirty="0"/>
          </a:p>
          <a:p>
            <a:pPr lvl="1">
              <a:spcBef>
                <a:spcPts val="0"/>
              </a:spcBef>
              <a:buNone/>
            </a:pPr>
            <a:endParaRPr lang="pl-PL" sz="2300" dirty="0"/>
          </a:p>
          <a:p>
            <a:pPr>
              <a:spcBef>
                <a:spcPts val="0"/>
              </a:spcBef>
            </a:pPr>
            <a:endParaRPr lang="pl-PL" sz="2300" dirty="0"/>
          </a:p>
          <a:p>
            <a:pPr>
              <a:spcBef>
                <a:spcPts val="0"/>
              </a:spcBef>
            </a:pPr>
            <a:endParaRPr lang="pl-PL" sz="2300" dirty="0"/>
          </a:p>
          <a:p>
            <a:pPr>
              <a:spcBef>
                <a:spcPts val="0"/>
              </a:spcBef>
            </a:pPr>
            <a:endParaRPr lang="pl-PL" sz="23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84547"/>
            <a:ext cx="7772400" cy="43204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rgbClr val="CC0000"/>
                </a:solidFill>
                <a:latin typeface="+mn-lt"/>
              </a:rPr>
              <a:t>Zapis pliku </a:t>
            </a:r>
            <a:r>
              <a:rPr lang="pl-PL" sz="3600" b="1" i="1" dirty="0" err="1">
                <a:solidFill>
                  <a:srgbClr val="CC0000"/>
                </a:solidFill>
                <a:latin typeface="+mn-lt"/>
              </a:rPr>
              <a:t>csv</a:t>
            </a:r>
            <a:r>
              <a:rPr lang="pl-PL" sz="3600" b="1" i="1" dirty="0">
                <a:solidFill>
                  <a:srgbClr val="CC0000"/>
                </a:solidFill>
                <a:latin typeface="+mn-lt"/>
              </a:rPr>
              <a:t>, </a:t>
            </a:r>
            <a:r>
              <a:rPr lang="pl-PL" sz="3600" b="1" dirty="0">
                <a:solidFill>
                  <a:srgbClr val="CC0000"/>
                </a:solidFill>
                <a:latin typeface="+mn-lt"/>
              </a:rPr>
              <a:t>przykład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620688"/>
            <a:ext cx="8280920" cy="5904656"/>
          </a:xfrm>
        </p:spPr>
        <p:txBody>
          <a:bodyPr/>
          <a:lstStyle/>
          <a:p>
            <a:pPr>
              <a:buNone/>
            </a:pPr>
            <a:r>
              <a:rPr lang="pl-PL" sz="1600" i="1" dirty="0"/>
              <a:t>import </a:t>
            </a:r>
            <a:r>
              <a:rPr lang="pl-PL" sz="1600" i="1" dirty="0" err="1"/>
              <a:t>csv</a:t>
            </a:r>
            <a:endParaRPr lang="pl-PL" sz="1600" i="1" dirty="0"/>
          </a:p>
          <a:p>
            <a:pPr>
              <a:buNone/>
            </a:pPr>
            <a:r>
              <a:rPr lang="pl-PL" sz="1600" i="1" dirty="0"/>
              <a:t>f = open('</a:t>
            </a:r>
            <a:r>
              <a:rPr lang="pl-PL" sz="1600" i="1" dirty="0" err="1"/>
              <a:t>Py_Dane</a:t>
            </a:r>
            <a:r>
              <a:rPr lang="pl-PL" sz="1600" i="1" dirty="0"/>
              <a:t>/lista_kwoty_a.csv', 'w')</a:t>
            </a:r>
          </a:p>
          <a:p>
            <a:pPr>
              <a:buNone/>
            </a:pPr>
            <a:r>
              <a:rPr lang="pl-PL" sz="1600" i="1" dirty="0"/>
              <a:t># </a:t>
            </a:r>
            <a:r>
              <a:rPr lang="pl-PL" sz="1600" i="1" dirty="0" err="1"/>
              <a:t>writer</a:t>
            </a:r>
            <a:r>
              <a:rPr lang="pl-PL" sz="1600" i="1" dirty="0"/>
              <a:t> = </a:t>
            </a:r>
            <a:r>
              <a:rPr lang="pl-PL" sz="1600" i="1" dirty="0" err="1"/>
              <a:t>csv.writer</a:t>
            </a:r>
            <a:r>
              <a:rPr lang="pl-PL" sz="1600" i="1" dirty="0"/>
              <a:t>(f) # standardowym separatorem jest przecinek: ,</a:t>
            </a:r>
          </a:p>
          <a:p>
            <a:pPr>
              <a:buNone/>
            </a:pPr>
            <a:r>
              <a:rPr lang="pl-PL" sz="1600" i="1" dirty="0" err="1"/>
              <a:t>obk_writer</a:t>
            </a:r>
            <a:r>
              <a:rPr lang="pl-PL" sz="1600" i="1" dirty="0"/>
              <a:t> =</a:t>
            </a:r>
            <a:r>
              <a:rPr lang="pl-PL" sz="1600" i="1" dirty="0" err="1"/>
              <a:t>csv.writer</a:t>
            </a:r>
            <a:r>
              <a:rPr lang="pl-PL" sz="1600" i="1" dirty="0"/>
              <a:t>(f, delimiter='\t')  </a:t>
            </a:r>
          </a:p>
          <a:p>
            <a:pPr>
              <a:buNone/>
            </a:pPr>
            <a:r>
              <a:rPr lang="pl-PL" sz="1600" i="1" dirty="0" err="1"/>
              <a:t>naglowek</a:t>
            </a:r>
            <a:r>
              <a:rPr lang="pl-PL" sz="1600" i="1" dirty="0"/>
              <a:t> = ['Imię', 'Nazwisko', 'Telefon', 'e-mail', 'Kwota']</a:t>
            </a:r>
          </a:p>
          <a:p>
            <a:pPr>
              <a:buNone/>
            </a:pPr>
            <a:r>
              <a:rPr lang="pl-PL" sz="1600" i="1" dirty="0" err="1"/>
              <a:t>obk_writer.writerow</a:t>
            </a:r>
            <a:r>
              <a:rPr lang="pl-PL" sz="1600" i="1" dirty="0"/>
              <a:t>(</a:t>
            </a:r>
            <a:r>
              <a:rPr lang="pl-PL" sz="1600" i="1" dirty="0" err="1"/>
              <a:t>naglowek</a:t>
            </a:r>
            <a:r>
              <a:rPr lang="pl-PL" sz="1600" i="1" dirty="0"/>
              <a:t>)</a:t>
            </a:r>
          </a:p>
          <a:p>
            <a:pPr>
              <a:buNone/>
            </a:pPr>
            <a:r>
              <a:rPr lang="pl-PL" sz="1600" i="1" dirty="0" err="1"/>
              <a:t>f.flush</a:t>
            </a:r>
            <a:r>
              <a:rPr lang="pl-PL" sz="1600" i="1" dirty="0"/>
              <a:t>()</a:t>
            </a:r>
          </a:p>
          <a:p>
            <a:pPr>
              <a:buNone/>
            </a:pPr>
            <a:r>
              <a:rPr lang="pl-PL" sz="1600" i="1" dirty="0"/>
              <a:t>dana=["Jan", "Kowalski", "101 102 103", "jan1.@tu.kielce.pl", 100]</a:t>
            </a:r>
          </a:p>
          <a:p>
            <a:pPr>
              <a:buNone/>
            </a:pPr>
            <a:r>
              <a:rPr lang="pl-PL" sz="1600" i="1" dirty="0" err="1"/>
              <a:t>obk_writer.writerow</a:t>
            </a:r>
            <a:r>
              <a:rPr lang="pl-PL" sz="1600" i="1" dirty="0"/>
              <a:t>(dana)</a:t>
            </a:r>
          </a:p>
          <a:p>
            <a:pPr>
              <a:buNone/>
            </a:pPr>
            <a:r>
              <a:rPr lang="pl-PL" sz="1600" i="1" dirty="0"/>
              <a:t>dane=[["Adam", "Nawrocki", "201 202 203", "adam1.@tu.kielce.pl", 200], </a:t>
            </a:r>
          </a:p>
          <a:p>
            <a:pPr>
              <a:buNone/>
            </a:pPr>
            <a:r>
              <a:rPr lang="pl-PL" sz="1600" i="1" dirty="0"/>
              <a:t>      ["Maria", "Zawadzka", "301 302 303", "maria1.@tu.kielce.pl", 300], </a:t>
            </a:r>
          </a:p>
          <a:p>
            <a:pPr>
              <a:buNone/>
            </a:pPr>
            <a:r>
              <a:rPr lang="pl-PL" sz="1600" i="1" dirty="0"/>
              <a:t>      ["Edyta", "Górniak", "401 402 403", "edyta1.@tu.kielce.pl", 400], </a:t>
            </a:r>
          </a:p>
          <a:p>
            <a:pPr>
              <a:buNone/>
            </a:pPr>
            <a:r>
              <a:rPr lang="pl-PL" sz="1600" i="1" dirty="0"/>
              <a:t>      ["Jan", "Peszek", "501 502 503", "jan2.@tu.kielce.pl", 500], </a:t>
            </a:r>
          </a:p>
          <a:p>
            <a:pPr>
              <a:buNone/>
            </a:pPr>
            <a:r>
              <a:rPr lang="pl-PL" sz="1600" i="1" dirty="0"/>
              <a:t>      ["Maria", "Wolak", "601 602 603", "maria2.@tu.kielce.pl", 600], </a:t>
            </a:r>
          </a:p>
          <a:p>
            <a:pPr>
              <a:buNone/>
            </a:pPr>
            <a:r>
              <a:rPr lang="pl-PL" sz="1600" i="1" dirty="0"/>
              <a:t>      ["Janusz", "Podsiadło", "701 702 703", "janusz1.@tu.kielce.pl", 700]]</a:t>
            </a:r>
          </a:p>
          <a:p>
            <a:pPr>
              <a:buNone/>
            </a:pPr>
            <a:r>
              <a:rPr lang="pl-PL" sz="1600" i="1" dirty="0"/>
              <a:t>for el in dane:			# zapis kolejnych elementów listy w pętli</a:t>
            </a:r>
          </a:p>
          <a:p>
            <a:pPr>
              <a:buNone/>
            </a:pPr>
            <a:r>
              <a:rPr lang="pl-PL" sz="1600" i="1" dirty="0"/>
              <a:t>    </a:t>
            </a:r>
            <a:r>
              <a:rPr lang="pl-PL" sz="1600" i="1" dirty="0" err="1"/>
              <a:t>obk_writer.writerow</a:t>
            </a:r>
            <a:r>
              <a:rPr lang="pl-PL" sz="1600" i="1" dirty="0"/>
              <a:t>(el)</a:t>
            </a:r>
          </a:p>
          <a:p>
            <a:pPr>
              <a:buNone/>
            </a:pPr>
            <a:r>
              <a:rPr lang="pl-PL" sz="1600" i="1" dirty="0" err="1"/>
              <a:t>obk_writer.writerows</a:t>
            </a:r>
            <a:r>
              <a:rPr lang="pl-PL" sz="1600" i="1" dirty="0"/>
              <a:t>(dane)		# zapis całej listy (wszystkie elementy 'en </a:t>
            </a:r>
            <a:r>
              <a:rPr lang="pl-PL" sz="1600" i="1" dirty="0" err="1"/>
              <a:t>bloc</a:t>
            </a:r>
            <a:r>
              <a:rPr lang="pl-PL" sz="1600" i="1" dirty="0"/>
              <a:t>'</a:t>
            </a:r>
          </a:p>
          <a:p>
            <a:pPr>
              <a:buNone/>
            </a:pPr>
            <a:r>
              <a:rPr lang="pl-PL" sz="1600" i="1" dirty="0"/>
              <a:t>#  </a:t>
            </a:r>
            <a:r>
              <a:rPr lang="pl-PL" sz="1600" i="1" dirty="0" err="1"/>
              <a:t>f.flush</a:t>
            </a:r>
            <a:r>
              <a:rPr lang="pl-PL" sz="1600" i="1" dirty="0"/>
              <a:t>()</a:t>
            </a:r>
          </a:p>
          <a:p>
            <a:pPr>
              <a:buNone/>
            </a:pPr>
            <a:r>
              <a:rPr lang="pl-PL" sz="1600" i="1" dirty="0" err="1"/>
              <a:t>f.close</a:t>
            </a:r>
            <a:r>
              <a:rPr lang="pl-PL" sz="1600" i="1" dirty="0"/>
              <a:t>()</a:t>
            </a:r>
          </a:p>
          <a:p>
            <a:pPr>
              <a:buNone/>
            </a:pPr>
            <a:endParaRPr lang="pl-PL" sz="1600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188640"/>
            <a:ext cx="7772400" cy="43204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rgbClr val="CC0000"/>
                </a:solidFill>
                <a:latin typeface="+mn-lt"/>
              </a:rPr>
              <a:t>Odczyt pliku </a:t>
            </a:r>
            <a:r>
              <a:rPr lang="pl-PL" sz="3600" b="1" i="1" dirty="0" err="1">
                <a:solidFill>
                  <a:srgbClr val="CC0000"/>
                </a:solidFill>
                <a:latin typeface="+mn-lt"/>
              </a:rPr>
              <a:t>csv</a:t>
            </a:r>
            <a:endParaRPr lang="pl-PL" sz="3600" b="1" i="1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179512" y="1268760"/>
            <a:ext cx="8784976" cy="3816424"/>
          </a:xfrm>
        </p:spPr>
        <p:txBody>
          <a:bodyPr/>
          <a:lstStyle/>
          <a:p>
            <a:r>
              <a:rPr lang="pl-PL" sz="2000" dirty="0"/>
              <a:t>Zaimportować moduł </a:t>
            </a:r>
            <a:r>
              <a:rPr lang="pl-PL" sz="2000" i="1" dirty="0" err="1"/>
              <a:t>csv</a:t>
            </a:r>
            <a:r>
              <a:rPr lang="pl-PL" sz="2000" dirty="0"/>
              <a:t>.</a:t>
            </a:r>
            <a:endParaRPr lang="pl-PL" sz="2000" b="1" dirty="0"/>
          </a:p>
          <a:p>
            <a:pPr lvl="0"/>
            <a:r>
              <a:rPr lang="pl-PL" sz="2000" dirty="0"/>
              <a:t>Zdefiniować obiekt - zmienną plikową organizującą dostęp do pliku; otworzyć plik do </a:t>
            </a:r>
            <a:r>
              <a:rPr lang="pl-PL" sz="2000" b="1" dirty="0">
                <a:solidFill>
                  <a:srgbClr val="C00000"/>
                </a:solidFill>
              </a:rPr>
              <a:t>odczytu</a:t>
            </a:r>
            <a:r>
              <a:rPr lang="pl-PL" sz="2000" dirty="0"/>
              <a:t> za pomocą funkcji </a:t>
            </a:r>
            <a:r>
              <a:rPr lang="pl-PL" sz="2000" i="1" dirty="0"/>
              <a:t>open</a:t>
            </a:r>
            <a:r>
              <a:rPr lang="pl-PL" sz="2000" dirty="0"/>
              <a:t>().</a:t>
            </a:r>
            <a:endParaRPr lang="pl-PL" sz="2000" b="1" dirty="0"/>
          </a:p>
          <a:p>
            <a:pPr lvl="0"/>
            <a:r>
              <a:rPr lang="pl-PL" sz="2000" dirty="0"/>
              <a:t>Utworzyć obiekt klasy </a:t>
            </a:r>
            <a:r>
              <a:rPr lang="pl-PL" sz="2000" i="1" dirty="0" err="1"/>
              <a:t>reader</a:t>
            </a:r>
            <a:r>
              <a:rPr lang="pl-PL" sz="2000" dirty="0"/>
              <a:t> (np. poniżej </a:t>
            </a:r>
            <a:r>
              <a:rPr lang="pl-PL" sz="2000" i="1" dirty="0"/>
              <a:t>obiekt</a:t>
            </a:r>
            <a:r>
              <a:rPr lang="pl-PL" sz="2000" dirty="0"/>
              <a:t>) umożliwiający odczyt formatu CSV, wywołując dla zmiennej plikowej funkcję modułu </a:t>
            </a:r>
            <a:r>
              <a:rPr lang="pl-PL" sz="2000" i="1" dirty="0" err="1"/>
              <a:t>csv</a:t>
            </a:r>
            <a:r>
              <a:rPr lang="pl-PL" sz="2000" i="1" dirty="0"/>
              <a:t>:</a:t>
            </a:r>
            <a:endParaRPr lang="pl-PL" sz="2000" dirty="0"/>
          </a:p>
          <a:p>
            <a:pPr lvl="1">
              <a:buNone/>
            </a:pPr>
            <a:r>
              <a:rPr lang="pl-PL" sz="2000" b="1" dirty="0">
                <a:solidFill>
                  <a:srgbClr val="0000FF"/>
                </a:solidFill>
              </a:rPr>
              <a:t>	obiekt = </a:t>
            </a:r>
            <a:r>
              <a:rPr lang="pl-PL" sz="2000" b="1" dirty="0" err="1">
                <a:solidFill>
                  <a:srgbClr val="0000FF"/>
                </a:solidFill>
              </a:rPr>
              <a:t>csv.reader</a:t>
            </a:r>
            <a:r>
              <a:rPr lang="pl-PL" sz="2000" dirty="0">
                <a:solidFill>
                  <a:srgbClr val="0000FF"/>
                </a:solidFill>
              </a:rPr>
              <a:t>(</a:t>
            </a:r>
            <a:r>
              <a:rPr lang="pl-PL" sz="2000" i="1" dirty="0" err="1">
                <a:solidFill>
                  <a:srgbClr val="0000FF"/>
                </a:solidFill>
              </a:rPr>
              <a:t>csvfile</a:t>
            </a:r>
            <a:r>
              <a:rPr lang="pl-PL" sz="2000" dirty="0">
                <a:solidFill>
                  <a:srgbClr val="0000FF"/>
                </a:solidFill>
              </a:rPr>
              <a:t>, delimiter = </a:t>
            </a:r>
            <a:r>
              <a:rPr lang="pl-PL" sz="2000" i="1" dirty="0">
                <a:solidFill>
                  <a:srgbClr val="0000FF"/>
                </a:solidFill>
              </a:rPr>
              <a:t>separator</a:t>
            </a:r>
            <a:r>
              <a:rPr lang="pl-PL" sz="2000" dirty="0">
                <a:solidFill>
                  <a:srgbClr val="0000FF"/>
                </a:solidFill>
              </a:rPr>
              <a:t>) </a:t>
            </a:r>
            <a:endParaRPr lang="pl-PL" sz="2000" b="1" dirty="0">
              <a:solidFill>
                <a:srgbClr val="0000FF"/>
              </a:solidFill>
            </a:endParaRPr>
          </a:p>
          <a:p>
            <a:r>
              <a:rPr lang="pl-PL" sz="2000" dirty="0"/>
              <a:t>Obiekt czytający (klasy </a:t>
            </a:r>
            <a:r>
              <a:rPr lang="pl-PL" sz="2000" i="1" dirty="0" err="1"/>
              <a:t>reader</a:t>
            </a:r>
            <a:r>
              <a:rPr lang="pl-PL" sz="2000" dirty="0"/>
              <a:t>) jest </a:t>
            </a:r>
            <a:r>
              <a:rPr lang="pl-PL" sz="2000" dirty="0" err="1"/>
              <a:t>iteratorem</a:t>
            </a:r>
            <a:r>
              <a:rPr lang="pl-PL" sz="2000" dirty="0"/>
              <a:t> (więc obiektem </a:t>
            </a:r>
            <a:r>
              <a:rPr lang="pl-PL" sz="2000" dirty="0" err="1"/>
              <a:t>iterowalnym</a:t>
            </a:r>
            <a:r>
              <a:rPr lang="pl-PL" sz="2000" dirty="0"/>
              <a:t>). Każda iteracja po tym obiekcie zwraca wiersz pliku CSV (który może obejmować wiele wierszy wejściowych). </a:t>
            </a:r>
            <a:endParaRPr lang="pl-PL" sz="2000" b="1" dirty="0"/>
          </a:p>
          <a:p>
            <a:pPr lvl="0"/>
            <a:r>
              <a:rPr lang="pl-PL" sz="2000" dirty="0"/>
              <a:t>Zamknąć plik po zakończeniu odczytu – metoda </a:t>
            </a:r>
            <a:r>
              <a:rPr lang="pl-PL" sz="2000" i="1" dirty="0" err="1"/>
              <a:t>close</a:t>
            </a:r>
            <a:r>
              <a:rPr lang="pl-PL" sz="2000" dirty="0"/>
              <a:t>() zmiennej plikowej.</a:t>
            </a:r>
            <a:endParaRPr lang="pl-PL" sz="2000" b="1" dirty="0"/>
          </a:p>
          <a:p>
            <a:pPr lvl="1">
              <a:buNone/>
            </a:pPr>
            <a:endParaRPr lang="pl-PL" sz="2000" dirty="0"/>
          </a:p>
          <a:p>
            <a:pPr lvl="1">
              <a:buNone/>
            </a:pPr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44624"/>
            <a:ext cx="7772400" cy="43204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rgbClr val="CC0000"/>
                </a:solidFill>
                <a:latin typeface="+mn-lt"/>
              </a:rPr>
              <a:t>Odczyt pliku </a:t>
            </a:r>
            <a:r>
              <a:rPr lang="pl-PL" sz="3600" b="1" i="1" dirty="0" err="1">
                <a:solidFill>
                  <a:srgbClr val="CC0000"/>
                </a:solidFill>
                <a:latin typeface="+mn-lt"/>
              </a:rPr>
              <a:t>csv</a:t>
            </a:r>
            <a:r>
              <a:rPr lang="pl-PL" sz="3600" b="1" i="1" dirty="0">
                <a:solidFill>
                  <a:srgbClr val="CC0000"/>
                </a:solidFill>
                <a:latin typeface="+mn-lt"/>
              </a:rPr>
              <a:t>, </a:t>
            </a:r>
            <a:r>
              <a:rPr lang="pl-PL" sz="3600" b="1" dirty="0">
                <a:solidFill>
                  <a:srgbClr val="CC0000"/>
                </a:solidFill>
                <a:latin typeface="+mn-lt"/>
              </a:rPr>
              <a:t>przykład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476672"/>
            <a:ext cx="7632848" cy="6264696"/>
          </a:xfrm>
        </p:spPr>
        <p:txBody>
          <a:bodyPr/>
          <a:lstStyle/>
          <a:p>
            <a:pPr>
              <a:buNone/>
            </a:pPr>
            <a:r>
              <a:rPr lang="pl-PL" sz="1700" i="1" dirty="0"/>
              <a:t># Ustawienie katalogu roboczego dla programu</a:t>
            </a:r>
          </a:p>
          <a:p>
            <a:pPr>
              <a:buNone/>
            </a:pPr>
            <a:r>
              <a:rPr lang="pl-PL" sz="1700" i="1" dirty="0"/>
              <a:t>from os import </a:t>
            </a:r>
            <a:r>
              <a:rPr lang="pl-PL" sz="1700" i="1" dirty="0" err="1"/>
              <a:t>chdir</a:t>
            </a:r>
            <a:endParaRPr lang="pl-PL" sz="1700" i="1" dirty="0"/>
          </a:p>
          <a:p>
            <a:pPr>
              <a:buNone/>
            </a:pPr>
            <a:r>
              <a:rPr lang="pl-PL" sz="1700" i="1" dirty="0" err="1"/>
              <a:t>chdir</a:t>
            </a:r>
            <a:r>
              <a:rPr lang="pl-PL" sz="1700" i="1" dirty="0"/>
              <a:t>('C:\\0E1_Dydaktyka\\Politechnika\\</a:t>
            </a:r>
            <a:r>
              <a:rPr lang="pl-PL" sz="1700" i="1" dirty="0" err="1"/>
              <a:t>Python</a:t>
            </a:r>
            <a:r>
              <a:rPr lang="pl-PL" sz="1700" i="1" dirty="0"/>
              <a:t>\\Programy\\CZ_03')</a:t>
            </a:r>
          </a:p>
          <a:p>
            <a:pPr>
              <a:buNone/>
            </a:pPr>
            <a:r>
              <a:rPr lang="pl-PL" sz="1700" i="1" dirty="0"/>
              <a:t>import </a:t>
            </a:r>
            <a:r>
              <a:rPr lang="pl-PL" sz="1700" i="1" dirty="0" err="1"/>
              <a:t>csv</a:t>
            </a:r>
            <a:endParaRPr lang="pl-PL" sz="1700" i="1" dirty="0"/>
          </a:p>
          <a:p>
            <a:pPr>
              <a:buNone/>
            </a:pPr>
            <a:r>
              <a:rPr lang="pl-PL" sz="1700" i="1" dirty="0"/>
              <a:t>kol1=[]; kol2=[]; kol3=[]; </a:t>
            </a:r>
          </a:p>
          <a:p>
            <a:pPr>
              <a:buNone/>
            </a:pPr>
            <a:r>
              <a:rPr lang="pl-PL" sz="1700" i="1" dirty="0" err="1"/>
              <a:t>csvfile</a:t>
            </a:r>
            <a:r>
              <a:rPr lang="pl-PL" sz="1700" i="1" dirty="0"/>
              <a:t>=open('</a:t>
            </a:r>
            <a:r>
              <a:rPr lang="pl-PL" sz="1700" i="1" dirty="0" err="1"/>
              <a:t>Py_Dane</a:t>
            </a:r>
            <a:r>
              <a:rPr lang="pl-PL" sz="1700" i="1" dirty="0"/>
              <a:t>\lista_odczyt.csv')	# uwaga: sprawdzić zawartość pliku przed czytaniem</a:t>
            </a:r>
          </a:p>
          <a:p>
            <a:pPr>
              <a:buNone/>
            </a:pPr>
            <a:r>
              <a:rPr lang="pl-PL" sz="1700" i="1" dirty="0" err="1"/>
              <a:t>readCSV</a:t>
            </a:r>
            <a:r>
              <a:rPr lang="pl-PL" sz="1700" i="1" dirty="0"/>
              <a:t> = </a:t>
            </a:r>
            <a:r>
              <a:rPr lang="pl-PL" sz="1700" i="1" dirty="0" err="1"/>
              <a:t>csv.reader</a:t>
            </a:r>
            <a:r>
              <a:rPr lang="pl-PL" sz="1700" i="1" dirty="0"/>
              <a:t>(</a:t>
            </a:r>
            <a:r>
              <a:rPr lang="pl-PL" sz="1700" i="1" dirty="0" err="1"/>
              <a:t>csvfile</a:t>
            </a:r>
            <a:r>
              <a:rPr lang="pl-PL" sz="1700" i="1" dirty="0"/>
              <a:t>, delimiter= ';')</a:t>
            </a:r>
          </a:p>
          <a:p>
            <a:pPr>
              <a:buNone/>
            </a:pPr>
            <a:r>
              <a:rPr lang="pl-PL" sz="1700" i="1" dirty="0" err="1"/>
              <a:t>nrWiersza</a:t>
            </a:r>
            <a:r>
              <a:rPr lang="pl-PL" sz="1700" i="1" dirty="0"/>
              <a:t>=0</a:t>
            </a:r>
          </a:p>
          <a:p>
            <a:pPr>
              <a:buNone/>
            </a:pPr>
            <a:r>
              <a:rPr lang="pl-PL" sz="1700" i="1" dirty="0"/>
              <a:t>for </a:t>
            </a:r>
            <a:r>
              <a:rPr lang="pl-PL" sz="1700" i="1" dirty="0" err="1"/>
              <a:t>row</a:t>
            </a:r>
            <a:r>
              <a:rPr lang="pl-PL" sz="1700" i="1" dirty="0"/>
              <a:t> in </a:t>
            </a:r>
            <a:r>
              <a:rPr lang="pl-PL" sz="1700" i="1" dirty="0" err="1"/>
              <a:t>readCSV</a:t>
            </a:r>
            <a:r>
              <a:rPr lang="pl-PL" sz="1700" i="1" dirty="0"/>
              <a:t>:</a:t>
            </a:r>
          </a:p>
          <a:p>
            <a:pPr>
              <a:buNone/>
            </a:pPr>
            <a:r>
              <a:rPr lang="pl-PL" sz="1700" i="1" dirty="0"/>
              <a:t>        </a:t>
            </a:r>
            <a:r>
              <a:rPr lang="pl-PL" sz="1700" i="1" dirty="0" err="1"/>
              <a:t>nrWiersza</a:t>
            </a:r>
            <a:r>
              <a:rPr lang="pl-PL" sz="1700" i="1" dirty="0"/>
              <a:t>+=1;     </a:t>
            </a:r>
            <a:r>
              <a:rPr lang="pl-PL" sz="1700" i="1" dirty="0" err="1"/>
              <a:t>print</a:t>
            </a:r>
            <a:r>
              <a:rPr lang="pl-PL" sz="1700" i="1" dirty="0"/>
              <a:t>(</a:t>
            </a:r>
            <a:r>
              <a:rPr lang="pl-PL" sz="1700" i="1" dirty="0" err="1"/>
              <a:t>nrWiersza</a:t>
            </a:r>
            <a:r>
              <a:rPr lang="pl-PL" sz="1700" i="1" dirty="0"/>
              <a:t>, </a:t>
            </a:r>
            <a:r>
              <a:rPr lang="pl-PL" sz="1700" i="1" dirty="0" err="1"/>
              <a:t>row</a:t>
            </a:r>
            <a:r>
              <a:rPr lang="pl-PL" sz="1700" i="1" dirty="0"/>
              <a:t>)</a:t>
            </a:r>
          </a:p>
          <a:p>
            <a:pPr>
              <a:buNone/>
            </a:pPr>
            <a:r>
              <a:rPr lang="pl-PL" sz="1700" i="1" dirty="0"/>
              <a:t>        </a:t>
            </a:r>
            <a:r>
              <a:rPr lang="pl-PL" sz="1700" i="1" dirty="0" err="1"/>
              <a:t>if</a:t>
            </a:r>
            <a:r>
              <a:rPr lang="pl-PL" sz="1700" i="1" dirty="0"/>
              <a:t> len(</a:t>
            </a:r>
            <a:r>
              <a:rPr lang="pl-PL" sz="1700" i="1" dirty="0" err="1"/>
              <a:t>row</a:t>
            </a:r>
            <a:r>
              <a:rPr lang="pl-PL" sz="1700" i="1" dirty="0"/>
              <a:t>) &gt; 2:             </a:t>
            </a:r>
          </a:p>
          <a:p>
            <a:pPr>
              <a:buNone/>
            </a:pPr>
            <a:r>
              <a:rPr lang="pl-PL" sz="1700" i="1" dirty="0"/>
              <a:t>            kol1.append(</a:t>
            </a:r>
            <a:r>
              <a:rPr lang="pl-PL" sz="1700" i="1" dirty="0" err="1"/>
              <a:t>row</a:t>
            </a:r>
            <a:r>
              <a:rPr lang="pl-PL" sz="1700" i="1" dirty="0"/>
              <a:t>[0]);  kol2.append(</a:t>
            </a:r>
            <a:r>
              <a:rPr lang="pl-PL" sz="1700" i="1" dirty="0" err="1"/>
              <a:t>row</a:t>
            </a:r>
            <a:r>
              <a:rPr lang="pl-PL" sz="1700" i="1" dirty="0"/>
              <a:t>[1]); kol3.append(</a:t>
            </a:r>
            <a:r>
              <a:rPr lang="pl-PL" sz="1700" i="1" dirty="0" err="1"/>
              <a:t>row</a:t>
            </a:r>
            <a:r>
              <a:rPr lang="pl-PL" sz="1700" i="1" dirty="0"/>
              <a:t>[2])</a:t>
            </a:r>
          </a:p>
          <a:p>
            <a:pPr>
              <a:buNone/>
            </a:pPr>
            <a:r>
              <a:rPr lang="pl-PL" sz="1700" i="1" dirty="0"/>
              <a:t>        </a:t>
            </a:r>
            <a:r>
              <a:rPr lang="pl-PL" sz="1700" i="1" dirty="0" err="1"/>
              <a:t>elif</a:t>
            </a:r>
            <a:r>
              <a:rPr lang="pl-PL" sz="1700" i="1" dirty="0"/>
              <a:t> len(</a:t>
            </a:r>
            <a:r>
              <a:rPr lang="pl-PL" sz="1700" i="1" dirty="0" err="1"/>
              <a:t>row</a:t>
            </a:r>
            <a:r>
              <a:rPr lang="pl-PL" sz="1700" i="1" dirty="0"/>
              <a:t>) == 2:</a:t>
            </a:r>
          </a:p>
          <a:p>
            <a:pPr>
              <a:buNone/>
            </a:pPr>
            <a:r>
              <a:rPr lang="pl-PL" sz="1700" i="1" dirty="0"/>
              <a:t>            kol1.append(</a:t>
            </a:r>
            <a:r>
              <a:rPr lang="pl-PL" sz="1700" i="1" dirty="0" err="1"/>
              <a:t>row</a:t>
            </a:r>
            <a:r>
              <a:rPr lang="pl-PL" sz="1700" i="1" dirty="0"/>
              <a:t>[0]); kol2.append(</a:t>
            </a:r>
            <a:r>
              <a:rPr lang="pl-PL" sz="1700" i="1" dirty="0" err="1"/>
              <a:t>row</a:t>
            </a:r>
            <a:r>
              <a:rPr lang="pl-PL" sz="1700" i="1" dirty="0"/>
              <a:t>[1])</a:t>
            </a:r>
          </a:p>
          <a:p>
            <a:pPr>
              <a:buNone/>
            </a:pPr>
            <a:r>
              <a:rPr lang="pl-PL" sz="1700" i="1" dirty="0"/>
              <a:t>        </a:t>
            </a:r>
            <a:r>
              <a:rPr lang="pl-PL" sz="1700" i="1" dirty="0" err="1"/>
              <a:t>elif</a:t>
            </a:r>
            <a:r>
              <a:rPr lang="pl-PL" sz="1700" i="1" dirty="0"/>
              <a:t> len(</a:t>
            </a:r>
            <a:r>
              <a:rPr lang="pl-PL" sz="1700" i="1" dirty="0" err="1"/>
              <a:t>row</a:t>
            </a:r>
            <a:r>
              <a:rPr lang="pl-PL" sz="1700" i="1" dirty="0"/>
              <a:t>) == 1:</a:t>
            </a:r>
          </a:p>
          <a:p>
            <a:pPr>
              <a:buNone/>
            </a:pPr>
            <a:r>
              <a:rPr lang="pl-PL" sz="1700" i="1" dirty="0"/>
              <a:t>            kol1.append(</a:t>
            </a:r>
            <a:r>
              <a:rPr lang="pl-PL" sz="1700" i="1" dirty="0" err="1"/>
              <a:t>row</a:t>
            </a:r>
            <a:r>
              <a:rPr lang="pl-PL" sz="1700" i="1" dirty="0"/>
              <a:t>[0])</a:t>
            </a:r>
          </a:p>
          <a:p>
            <a:pPr>
              <a:buNone/>
            </a:pPr>
            <a:r>
              <a:rPr lang="pl-PL" sz="1700" i="1" dirty="0"/>
              <a:t>print("Pierwsza kolumna danych:\n", kol1) ; print("Druga kolumna danych:\n", kol2)</a:t>
            </a:r>
          </a:p>
          <a:p>
            <a:pPr>
              <a:buNone/>
            </a:pPr>
            <a:r>
              <a:rPr lang="pl-PL" sz="1700" i="1" dirty="0" err="1"/>
              <a:t>print</a:t>
            </a:r>
            <a:r>
              <a:rPr lang="pl-PL" sz="1700" i="1" dirty="0"/>
              <a:t>("Trzecia kolumna danych:\n", kol3)</a:t>
            </a:r>
          </a:p>
          <a:p>
            <a:pPr>
              <a:buNone/>
            </a:pPr>
            <a:r>
              <a:rPr lang="pl-PL" sz="1700" i="1" dirty="0"/>
              <a:t>csvfile.close()</a:t>
            </a:r>
          </a:p>
        </p:txBody>
      </p:sp>
      <p:sp>
        <p:nvSpPr>
          <p:cNvPr id="2" name="Prostokąt 1"/>
          <p:cNvSpPr/>
          <p:nvPr/>
        </p:nvSpPr>
        <p:spPr>
          <a:xfrm>
            <a:off x="5724128" y="6165304"/>
            <a:ext cx="2896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800" dirty="0">
                <a:solidFill>
                  <a:srgbClr val="0000FF"/>
                </a:solidFill>
              </a:rPr>
              <a:t>Zad_05c-plikCSV_odczyt.py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rgbClr val="CC0000"/>
                </a:solidFill>
                <a:latin typeface="+mn-lt"/>
              </a:rPr>
              <a:t>Standardowa obsługa pliku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980728"/>
            <a:ext cx="8497887" cy="51117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200" dirty="0" err="1"/>
              <a:t>Python</a:t>
            </a:r>
            <a:r>
              <a:rPr lang="pl-PL" sz="2200" dirty="0"/>
              <a:t> zapewnia wiele różnych sposobów wykonania operacji odczytu i zapisu pliku, które są zdefiniowane za pomocą funkcji dostępnych w różnych bibliotekach.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pl-PL" sz="2200" dirty="0"/>
              <a:t>Do obsługi plików jest potrzebna specjalna </a:t>
            </a:r>
            <a:r>
              <a:rPr lang="pl-PL" sz="2200" b="1" dirty="0">
                <a:solidFill>
                  <a:srgbClr val="CC0000"/>
                </a:solidFill>
              </a:rPr>
              <a:t>zmienna plikowa</a:t>
            </a:r>
            <a:r>
              <a:rPr lang="pl-PL" sz="2200" dirty="0"/>
              <a:t>, która pełni rolę uchwytu do pliku. Aby stworzyć zmienną plikową należy plik </a:t>
            </a:r>
            <a:r>
              <a:rPr lang="pl-PL" sz="2200" b="1" dirty="0"/>
              <a:t>otworzyć</a:t>
            </a:r>
            <a:r>
              <a:rPr lang="pl-PL" sz="2200" dirty="0"/>
              <a:t> (zapewnić do pliku dostęp poprzez obiekt będący ww. zmienną plikową). Wszelkie operacje związane z plikiem wykonuje się poprzez wywoływanie metod na rzecz tej zmiennej plikowej. </a:t>
            </a:r>
            <a:endParaRPr lang="pl-PL" sz="2200" b="1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200" b="1" dirty="0">
                <a:solidFill>
                  <a:srgbClr val="CC0000"/>
                </a:solidFill>
              </a:rPr>
              <a:t>Plik tekstowy </a:t>
            </a:r>
            <a:r>
              <a:rPr lang="pl-PL" sz="2200" dirty="0"/>
              <a:t>- plik o najprostszym formacie, zawierający dane w postaci alfanumerycznej. Jest czytelny dla człowieka i łatwo dostępny poprzez dowolny edytor tekstowy. Podstawowym formatem zapisu jest </a:t>
            </a:r>
            <a:r>
              <a:rPr lang="pl-PL" sz="2200" b="1" i="1" dirty="0" err="1">
                <a:solidFill>
                  <a:srgbClr val="C00000"/>
                </a:solidFill>
              </a:rPr>
              <a:t>txt</a:t>
            </a:r>
            <a:r>
              <a:rPr lang="pl-PL" sz="2200" dirty="0"/>
              <a:t>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rgbClr val="CC0000"/>
                </a:solidFill>
                <a:latin typeface="+mn-lt"/>
              </a:rPr>
              <a:t>Otwarcie pliku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179512" y="620688"/>
            <a:ext cx="8784976" cy="5904656"/>
          </a:xfrm>
        </p:spPr>
        <p:txBody>
          <a:bodyPr rtlCol="0">
            <a:noAutofit/>
          </a:bodyPr>
          <a:lstStyle/>
          <a:p>
            <a:pPr marL="541338" indent="-541338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pl-PL" sz="2000" b="1" dirty="0" err="1">
                <a:solidFill>
                  <a:srgbClr val="0000FF"/>
                </a:solidFill>
              </a:rPr>
              <a:t>open</a:t>
            </a:r>
            <a:r>
              <a:rPr lang="pl-PL" sz="2000" dirty="0">
                <a:solidFill>
                  <a:srgbClr val="0000FF"/>
                </a:solidFill>
              </a:rPr>
              <a:t>(file, </a:t>
            </a:r>
            <a:r>
              <a:rPr lang="pl-PL" sz="2000" dirty="0" err="1">
                <a:solidFill>
                  <a:srgbClr val="0000FF"/>
                </a:solidFill>
              </a:rPr>
              <a:t>mode='r</a:t>
            </a:r>
            <a:r>
              <a:rPr lang="pl-PL" sz="2000" dirty="0">
                <a:solidFill>
                  <a:srgbClr val="0000FF"/>
                </a:solidFill>
              </a:rPr>
              <a:t>', buffering=-1, </a:t>
            </a:r>
            <a:r>
              <a:rPr lang="pl-PL" sz="2000" dirty="0" err="1">
                <a:solidFill>
                  <a:srgbClr val="0000FF"/>
                </a:solidFill>
              </a:rPr>
              <a:t>encoding=None</a:t>
            </a:r>
            <a:r>
              <a:rPr lang="pl-PL" sz="2000" dirty="0">
                <a:solidFill>
                  <a:srgbClr val="0000FF"/>
                </a:solidFill>
              </a:rPr>
              <a:t>, </a:t>
            </a:r>
            <a:r>
              <a:rPr lang="pl-PL" sz="2000" dirty="0" err="1">
                <a:solidFill>
                  <a:srgbClr val="0000FF"/>
                </a:solidFill>
              </a:rPr>
              <a:t>errors=None</a:t>
            </a:r>
            <a:r>
              <a:rPr lang="pl-PL" sz="2000" dirty="0">
                <a:solidFill>
                  <a:srgbClr val="0000FF"/>
                </a:solidFill>
              </a:rPr>
              <a:t>, </a:t>
            </a:r>
            <a:r>
              <a:rPr lang="pl-PL" sz="2000" dirty="0" err="1">
                <a:solidFill>
                  <a:srgbClr val="0000FF"/>
                </a:solidFill>
              </a:rPr>
              <a:t>newline=None</a:t>
            </a:r>
            <a:r>
              <a:rPr lang="pl-PL" sz="2000" dirty="0">
                <a:solidFill>
                  <a:srgbClr val="0000FF"/>
                </a:solidFill>
              </a:rPr>
              <a:t>, </a:t>
            </a:r>
            <a:r>
              <a:rPr lang="pl-PL" sz="2000" dirty="0" err="1">
                <a:solidFill>
                  <a:srgbClr val="0000FF"/>
                </a:solidFill>
              </a:rPr>
              <a:t>closefd=True</a:t>
            </a:r>
            <a:r>
              <a:rPr lang="pl-PL" sz="2000" dirty="0">
                <a:solidFill>
                  <a:srgbClr val="0000FF"/>
                </a:solidFill>
              </a:rPr>
              <a:t>, </a:t>
            </a:r>
            <a:r>
              <a:rPr lang="pl-PL" sz="2000" dirty="0" err="1">
                <a:solidFill>
                  <a:srgbClr val="0000FF"/>
                </a:solidFill>
              </a:rPr>
              <a:t>opener=None</a:t>
            </a:r>
            <a:r>
              <a:rPr lang="pl-PL" sz="2000" dirty="0">
                <a:solidFill>
                  <a:srgbClr val="0000FF"/>
                </a:solidFill>
              </a:rPr>
              <a:t>)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pl-PL" sz="2000" dirty="0"/>
              <a:t>Najczęstsze postaci wywołania: (1) </a:t>
            </a:r>
            <a:r>
              <a:rPr lang="pl-PL" sz="2000" b="1" dirty="0" err="1">
                <a:solidFill>
                  <a:srgbClr val="0000FF"/>
                </a:solidFill>
              </a:rPr>
              <a:t>open</a:t>
            </a:r>
            <a:r>
              <a:rPr lang="pl-PL" sz="2000" dirty="0">
                <a:solidFill>
                  <a:srgbClr val="0000FF"/>
                </a:solidFill>
              </a:rPr>
              <a:t>(file, </a:t>
            </a:r>
            <a:r>
              <a:rPr lang="pl-PL" sz="2000" dirty="0" err="1">
                <a:solidFill>
                  <a:srgbClr val="0000FF"/>
                </a:solidFill>
              </a:rPr>
              <a:t>mode='r</a:t>
            </a:r>
            <a:r>
              <a:rPr lang="pl-PL" sz="2000" dirty="0">
                <a:solidFill>
                  <a:srgbClr val="0000FF"/>
                </a:solidFill>
              </a:rPr>
              <a:t>') </a:t>
            </a:r>
            <a:r>
              <a:rPr lang="pl-PL" sz="2000" dirty="0">
                <a:solidFill>
                  <a:srgbClr val="000000"/>
                </a:solidFill>
              </a:rPr>
              <a:t>(2)</a:t>
            </a:r>
            <a:r>
              <a:rPr lang="pl-PL" sz="2000" dirty="0">
                <a:solidFill>
                  <a:srgbClr val="0000FF"/>
                </a:solidFill>
              </a:rPr>
              <a:t> </a:t>
            </a:r>
            <a:r>
              <a:rPr lang="pl-PL" sz="2000" b="1" dirty="0" err="1">
                <a:solidFill>
                  <a:srgbClr val="0000FF"/>
                </a:solidFill>
              </a:rPr>
              <a:t>open</a:t>
            </a:r>
            <a:r>
              <a:rPr lang="pl-PL" sz="2000" dirty="0">
                <a:solidFill>
                  <a:srgbClr val="0000FF"/>
                </a:solidFill>
              </a:rPr>
              <a:t>(file, </a:t>
            </a:r>
            <a:r>
              <a:rPr lang="pl-PL" sz="2000" dirty="0" err="1">
                <a:solidFill>
                  <a:srgbClr val="0000FF"/>
                </a:solidFill>
              </a:rPr>
              <a:t>mode=‘w</a:t>
            </a:r>
            <a:r>
              <a:rPr lang="pl-PL" sz="2000" dirty="0">
                <a:solidFill>
                  <a:srgbClr val="0000FF"/>
                </a:solidFill>
              </a:rPr>
              <a:t>')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pl-PL" sz="2000" u="sng" dirty="0"/>
              <a:t>Parametry</a:t>
            </a:r>
            <a:r>
              <a:rPr lang="pl-PL" sz="2000" dirty="0"/>
              <a:t>:</a:t>
            </a:r>
          </a:p>
          <a:p>
            <a:pPr lvl="0">
              <a:buNone/>
            </a:pPr>
            <a:r>
              <a:rPr lang="pl-PL" sz="2000" i="1" dirty="0"/>
              <a:t>file</a:t>
            </a:r>
            <a:r>
              <a:rPr lang="pl-PL" sz="2000" dirty="0"/>
              <a:t> </a:t>
            </a:r>
            <a:r>
              <a:rPr lang="pl-PL" sz="2000" dirty="0">
                <a:solidFill>
                  <a:srgbClr val="000000"/>
                </a:solidFill>
              </a:rPr>
              <a:t>– </a:t>
            </a:r>
            <a:r>
              <a:rPr lang="pl-PL" sz="2000" dirty="0"/>
              <a:t>nazwa pliku, który ma być otworzony (zmienna lub stała typu </a:t>
            </a:r>
            <a:r>
              <a:rPr lang="pl-PL" sz="2000" i="1" dirty="0" err="1"/>
              <a:t>str</a:t>
            </a:r>
            <a:r>
              <a:rPr lang="pl-PL" sz="2000" dirty="0"/>
              <a:t>), w szczególności zawierająca względną lub bezwzględną ścieżkę, przykładowo:</a:t>
            </a:r>
            <a:endParaRPr lang="en-US" sz="2000" b="1" dirty="0"/>
          </a:p>
          <a:p>
            <a:pPr>
              <a:buNone/>
            </a:pPr>
            <a:r>
              <a:rPr lang="pl-PL" sz="2000" i="1" dirty="0"/>
              <a:t>	file = "</a:t>
            </a:r>
            <a:r>
              <a:rPr lang="pl-PL" sz="2000" i="1" dirty="0" err="1"/>
              <a:t>dane.txt</a:t>
            </a:r>
            <a:r>
              <a:rPr lang="pl-PL" sz="2000" i="1" dirty="0"/>
              <a:t>"  				# ścieżka względna</a:t>
            </a:r>
            <a:endParaRPr lang="en-US" sz="2000" b="1" dirty="0"/>
          </a:p>
          <a:p>
            <a:pPr>
              <a:buNone/>
            </a:pPr>
            <a:r>
              <a:rPr lang="pl-PL" sz="2000" i="1" dirty="0"/>
              <a:t>	file = "C:\Python\Programy\Pliki\\dane.txt" 	# ścieżka bezwzględna</a:t>
            </a:r>
            <a:endParaRPr lang="en-US" sz="2000" b="1" dirty="0"/>
          </a:p>
          <a:p>
            <a:pPr lvl="0">
              <a:buNone/>
            </a:pPr>
            <a:r>
              <a:rPr lang="pl-PL" sz="2000" i="1" dirty="0" err="1"/>
              <a:t>mode</a:t>
            </a:r>
            <a:r>
              <a:rPr lang="pl-PL" sz="2000" dirty="0"/>
              <a:t> </a:t>
            </a:r>
            <a:r>
              <a:rPr lang="pl-PL" sz="2000" dirty="0">
                <a:solidFill>
                  <a:srgbClr val="000000"/>
                </a:solidFill>
              </a:rPr>
              <a:t>– </a:t>
            </a:r>
            <a:r>
              <a:rPr lang="pl-PL" sz="2000" dirty="0"/>
              <a:t>tryb otwarcia pliku. Najczęściej stosowane tryby to: </a:t>
            </a:r>
            <a:r>
              <a:rPr lang="pl-PL" sz="2000" b="1" i="1" dirty="0" err="1"/>
              <a:t>r</a:t>
            </a:r>
            <a:r>
              <a:rPr lang="pl-PL" sz="2000" dirty="0"/>
              <a:t> (domyślny, do odczytu), </a:t>
            </a:r>
            <a:r>
              <a:rPr lang="pl-PL" sz="2000" b="1" i="1" dirty="0"/>
              <a:t>w</a:t>
            </a:r>
            <a:r>
              <a:rPr lang="pl-PL" sz="2000" dirty="0"/>
              <a:t> (do zapisu), </a:t>
            </a:r>
            <a:r>
              <a:rPr lang="pl-PL" sz="2000" b="1" i="1" dirty="0"/>
              <a:t>a</a:t>
            </a:r>
            <a:r>
              <a:rPr lang="pl-PL" sz="2000" dirty="0"/>
              <a:t> (do dołączenia informacji na koniec pliku). Jeżeli w definicji trybu doda się znak plus (+), to plik jest otwarty w trybie do odczytu i zapisu. Domyślnie formatem otwieranego pliku jest tekst (</a:t>
            </a:r>
            <a:r>
              <a:rPr lang="pl-PL" sz="2000" i="1" dirty="0"/>
              <a:t>t</a:t>
            </a:r>
            <a:r>
              <a:rPr lang="pl-PL" sz="2000" dirty="0"/>
              <a:t>). Jeżeli otwierany jest plik binarny, to w ciągu znaków definiujących tryb (</a:t>
            </a:r>
            <a:r>
              <a:rPr lang="pl-PL" sz="2000" i="1" dirty="0" err="1"/>
              <a:t>mode</a:t>
            </a:r>
            <a:r>
              <a:rPr lang="pl-PL" sz="2000" dirty="0"/>
              <a:t>) należy umieścić literę </a:t>
            </a:r>
            <a:r>
              <a:rPr lang="pl-PL" sz="2000" i="1" dirty="0"/>
              <a:t>b</a:t>
            </a:r>
            <a:r>
              <a:rPr lang="pl-PL" sz="2000" dirty="0"/>
              <a:t>).</a:t>
            </a:r>
          </a:p>
          <a:p>
            <a:pPr marL="0" lvl="0" indent="0">
              <a:buNone/>
            </a:pPr>
            <a:r>
              <a:rPr lang="pl-PL" sz="2000" dirty="0"/>
              <a:t>Funkcja otwiera plik i zwraca go jako obiekt plikowy ustawiony w pozycji początkowej.</a:t>
            </a:r>
          </a:p>
          <a:p>
            <a:pPr marL="0" lvl="0" indent="0">
              <a:buNone/>
            </a:pPr>
            <a:r>
              <a:rPr lang="pl-PL" sz="2000" dirty="0"/>
              <a:t>Po zakończeniu pracy z plikiem, należy go </a:t>
            </a:r>
            <a:r>
              <a:rPr lang="pl-PL" sz="2000" u="sng" dirty="0"/>
              <a:t>zamknąć</a:t>
            </a:r>
            <a:r>
              <a:rPr lang="pl-PL" sz="2000" dirty="0"/>
              <a:t> za pomocą metody </a:t>
            </a:r>
            <a:r>
              <a:rPr lang="pl-PL" sz="2000" b="1" i="1" dirty="0" err="1">
                <a:solidFill>
                  <a:srgbClr val="0000FF"/>
                </a:solidFill>
              </a:rPr>
              <a:t>close</a:t>
            </a:r>
            <a:r>
              <a:rPr lang="pl-PL" sz="2000" b="1" i="1" dirty="0">
                <a:solidFill>
                  <a:srgbClr val="0000FF"/>
                </a:solidFill>
              </a:rPr>
              <a:t>()</a:t>
            </a:r>
            <a:r>
              <a:rPr lang="pl-PL" sz="2000" dirty="0"/>
              <a:t>.</a:t>
            </a:r>
          </a:p>
          <a:p>
            <a:pPr lvl="0">
              <a:buNone/>
            </a:pPr>
            <a:endParaRPr lang="en-US" sz="2000" b="1" dirty="0"/>
          </a:p>
          <a:p>
            <a:pPr fontAlgn="auto">
              <a:spcAft>
                <a:spcPts val="0"/>
              </a:spcAft>
              <a:buNone/>
              <a:defRPr/>
            </a:pPr>
            <a:endParaRPr lang="pl-PL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000" i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33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rgbClr val="CC0000"/>
                </a:solidFill>
                <a:latin typeface="+mn-lt"/>
              </a:rPr>
              <a:t>Zapis pliku</a:t>
            </a:r>
            <a:endParaRPr lang="pl-PL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250824" y="620688"/>
            <a:ext cx="8713663" cy="604867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sz="2000" b="1" dirty="0">
                <a:solidFill>
                  <a:srgbClr val="0000FF"/>
                </a:solidFill>
              </a:rPr>
              <a:t>print</a:t>
            </a:r>
            <a:r>
              <a:rPr lang="en-US" sz="2000" dirty="0">
                <a:solidFill>
                  <a:srgbClr val="0000FF"/>
                </a:solidFill>
              </a:rPr>
              <a:t>(</a:t>
            </a:r>
            <a:r>
              <a:rPr lang="pl-PL" sz="2000" i="1" dirty="0" err="1">
                <a:solidFill>
                  <a:srgbClr val="0000FF"/>
                </a:solidFill>
              </a:rPr>
              <a:t>wartosc_do_zapisu</a:t>
            </a:r>
            <a:r>
              <a:rPr lang="en-US" sz="2000" dirty="0">
                <a:solidFill>
                  <a:srgbClr val="0000FF"/>
                </a:solidFill>
              </a:rPr>
              <a:t>, sep=' ', end='\n', file=</a:t>
            </a:r>
            <a:r>
              <a:rPr lang="en-US" sz="2000" dirty="0" err="1">
                <a:solidFill>
                  <a:srgbClr val="0000FF"/>
                </a:solidFill>
              </a:rPr>
              <a:t>sys.stdout</a:t>
            </a:r>
            <a:r>
              <a:rPr lang="en-US" sz="2000" dirty="0">
                <a:solidFill>
                  <a:srgbClr val="0000FF"/>
                </a:solidFill>
              </a:rPr>
              <a:t>, flush=False)</a:t>
            </a:r>
            <a:endParaRPr lang="pl-PL" sz="2000" dirty="0">
              <a:solidFill>
                <a:srgbClr val="0000FF"/>
              </a:solidFill>
            </a:endParaRPr>
          </a:p>
          <a:p>
            <a:pPr marL="538163" indent="-538163" fontAlgn="auto">
              <a:spcAft>
                <a:spcPts val="0"/>
              </a:spcAft>
              <a:buNone/>
              <a:defRPr/>
            </a:pPr>
            <a:r>
              <a:rPr lang="pl-PL" sz="2000" i="1" dirty="0">
                <a:solidFill>
                  <a:srgbClr val="000000"/>
                </a:solidFill>
              </a:rPr>
              <a:t>file</a:t>
            </a:r>
            <a:r>
              <a:rPr lang="pl-PL" sz="2000" dirty="0">
                <a:solidFill>
                  <a:srgbClr val="000000"/>
                </a:solidFill>
              </a:rPr>
              <a:t> – zmienna plikowa identyfikująca plik do zapisu; domyślnie ekran (standardowy strumień wyjściowy </a:t>
            </a:r>
            <a:r>
              <a:rPr lang="pl-PL" sz="2000" i="1" dirty="0" err="1">
                <a:solidFill>
                  <a:srgbClr val="000000"/>
                </a:solidFill>
              </a:rPr>
              <a:t>sys.stdout</a:t>
            </a:r>
            <a:r>
              <a:rPr lang="pl-PL" sz="2000" dirty="0">
                <a:solidFill>
                  <a:srgbClr val="000000"/>
                </a:solidFill>
              </a:rPr>
              <a:t>),</a:t>
            </a:r>
          </a:p>
          <a:p>
            <a:pPr marL="631825" indent="-631825" fontAlgn="auto">
              <a:spcAft>
                <a:spcPts val="0"/>
              </a:spcAft>
              <a:buNone/>
              <a:defRPr/>
            </a:pPr>
            <a:r>
              <a:rPr lang="pl-PL" sz="2000" i="1" dirty="0">
                <a:solidFill>
                  <a:srgbClr val="000000"/>
                </a:solidFill>
              </a:rPr>
              <a:t>sep</a:t>
            </a:r>
            <a:r>
              <a:rPr lang="pl-PL" sz="2000" dirty="0">
                <a:solidFill>
                  <a:srgbClr val="000000"/>
                </a:solidFill>
              </a:rPr>
              <a:t> – łańcuch wstawiany między wyświetlanymi wartościami, domyślnie spacja,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pl-PL" sz="2000" i="1" dirty="0" err="1">
                <a:solidFill>
                  <a:srgbClr val="000000"/>
                </a:solidFill>
              </a:rPr>
              <a:t>end</a:t>
            </a:r>
            <a:r>
              <a:rPr lang="pl-PL" sz="2000" dirty="0">
                <a:solidFill>
                  <a:srgbClr val="000000"/>
                </a:solidFill>
              </a:rPr>
              <a:t> – łańcuch dołączany po ostatniej wartości, domyślnie znak nowej linii,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pl-PL" sz="2000" i="1" dirty="0" err="1">
                <a:solidFill>
                  <a:srgbClr val="000000"/>
                </a:solidFill>
              </a:rPr>
              <a:t>flush</a:t>
            </a:r>
            <a:r>
              <a:rPr lang="pl-PL" sz="2000" dirty="0">
                <a:solidFill>
                  <a:srgbClr val="000000"/>
                </a:solidFill>
              </a:rPr>
              <a:t> – czy wymusić opróżnianie bufora strumienia, domyślnie </a:t>
            </a:r>
            <a:r>
              <a:rPr lang="pl-PL" sz="2000" i="1" dirty="0" err="1">
                <a:solidFill>
                  <a:srgbClr val="000000"/>
                </a:solidFill>
              </a:rPr>
              <a:t>False</a:t>
            </a:r>
            <a:r>
              <a:rPr lang="pl-PL" sz="2000" dirty="0">
                <a:solidFill>
                  <a:srgbClr val="000000"/>
                </a:solidFill>
              </a:rPr>
              <a:t>.</a:t>
            </a:r>
          </a:p>
          <a:p>
            <a:pPr lvl="0" fontAlgn="auto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pl-PL" sz="2000" b="1" i="1" dirty="0" err="1">
                <a:solidFill>
                  <a:srgbClr val="0000FF"/>
                </a:solidFill>
              </a:rPr>
              <a:t>zmienna_plikowa</a:t>
            </a:r>
            <a:r>
              <a:rPr lang="pl-PL" sz="2000" b="1" dirty="0" err="1">
                <a:solidFill>
                  <a:srgbClr val="0000FF"/>
                </a:solidFill>
              </a:rPr>
              <a:t>.write</a:t>
            </a:r>
            <a:r>
              <a:rPr lang="pl-PL" sz="2000" dirty="0">
                <a:solidFill>
                  <a:srgbClr val="0000FF"/>
                </a:solidFill>
              </a:rPr>
              <a:t>(</a:t>
            </a:r>
            <a:r>
              <a:rPr lang="pl-PL" sz="2000" i="1" dirty="0" err="1">
                <a:solidFill>
                  <a:srgbClr val="0000FF"/>
                </a:solidFill>
              </a:rPr>
              <a:t>str_data</a:t>
            </a:r>
            <a:r>
              <a:rPr lang="pl-PL" sz="2000" dirty="0">
                <a:solidFill>
                  <a:srgbClr val="0000FF"/>
                </a:solidFill>
              </a:rPr>
              <a:t>)</a:t>
            </a:r>
            <a:endParaRPr lang="en-US" sz="2000" dirty="0">
              <a:solidFill>
                <a:srgbClr val="0000FF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rgbClr val="000000"/>
                </a:solidFill>
              </a:rPr>
              <a:t>Metoda wywoływana na rzecz zmiennej plikowej (utworzonej poprzez </a:t>
            </a:r>
            <a:r>
              <a:rPr lang="pl-PL" sz="2000" i="1" dirty="0" err="1">
                <a:solidFill>
                  <a:srgbClr val="000000"/>
                </a:solidFill>
              </a:rPr>
              <a:t>open</a:t>
            </a:r>
            <a:r>
              <a:rPr lang="pl-PL" sz="2000" dirty="0">
                <a:solidFill>
                  <a:srgbClr val="000000"/>
                </a:solidFill>
              </a:rPr>
              <a:t>). Zapisuje daną typu tekstowego </a:t>
            </a:r>
            <a:r>
              <a:rPr lang="pl-PL" sz="2000" i="1" dirty="0" err="1">
                <a:solidFill>
                  <a:srgbClr val="0000FF"/>
                </a:solidFill>
              </a:rPr>
              <a:t>str_data</a:t>
            </a:r>
            <a:r>
              <a:rPr lang="pl-PL" sz="2000" dirty="0">
                <a:solidFill>
                  <a:srgbClr val="000000"/>
                </a:solidFill>
              </a:rPr>
              <a:t> do wskazanego pliku. Zwraca liczbę zapisanych znaków.</a:t>
            </a:r>
          </a:p>
          <a:p>
            <a:pPr lvl="0" fontAlgn="auto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pl-PL" sz="2000" b="1" i="1" dirty="0" err="1">
                <a:solidFill>
                  <a:srgbClr val="0000FF"/>
                </a:solidFill>
              </a:rPr>
              <a:t>zmienna_plikowa.writelines</a:t>
            </a:r>
            <a:r>
              <a:rPr lang="pl-PL" sz="2000" dirty="0">
                <a:solidFill>
                  <a:srgbClr val="0000FF"/>
                </a:solidFill>
              </a:rPr>
              <a:t>(</a:t>
            </a:r>
            <a:r>
              <a:rPr lang="pl-PL" sz="2000" i="1" dirty="0" err="1">
                <a:solidFill>
                  <a:srgbClr val="0000FF"/>
                </a:solidFill>
              </a:rPr>
              <a:t>list_data</a:t>
            </a:r>
            <a:r>
              <a:rPr lang="pl-PL" sz="2000" dirty="0">
                <a:solidFill>
                  <a:srgbClr val="0000FF"/>
                </a:solidFill>
              </a:rPr>
              <a:t>)</a:t>
            </a:r>
            <a:endParaRPr lang="en-US" sz="2000" dirty="0">
              <a:solidFill>
                <a:srgbClr val="0000FF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rgbClr val="000000"/>
                </a:solidFill>
              </a:rPr>
              <a:t>Metoda zapisuje elementy listy </a:t>
            </a:r>
            <a:r>
              <a:rPr lang="pl-PL" sz="2000" i="1" dirty="0" err="1">
                <a:solidFill>
                  <a:srgbClr val="0000FF"/>
                </a:solidFill>
              </a:rPr>
              <a:t>list_data</a:t>
            </a:r>
            <a:r>
              <a:rPr lang="pl-PL" sz="2000" i="1" dirty="0">
                <a:solidFill>
                  <a:srgbClr val="0000FF"/>
                </a:solidFill>
              </a:rPr>
              <a:t> </a:t>
            </a:r>
            <a:r>
              <a:rPr lang="pl-PL" sz="2000" dirty="0">
                <a:solidFill>
                  <a:srgbClr val="000000"/>
                </a:solidFill>
              </a:rPr>
              <a:t>do pliku. Elementy na liście muszą być typu </a:t>
            </a:r>
            <a:r>
              <a:rPr lang="pl-PL" sz="2000" i="1" dirty="0">
                <a:solidFill>
                  <a:srgbClr val="000000"/>
                </a:solidFill>
              </a:rPr>
              <a:t>str</a:t>
            </a:r>
            <a:r>
              <a:rPr lang="pl-PL" sz="2000" b="1" dirty="0"/>
              <a:t>.</a:t>
            </a:r>
            <a:endParaRPr lang="pl-PL" sz="2000" dirty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pl-PL" sz="2000" dirty="0">
                <a:solidFill>
                  <a:srgbClr val="C00000"/>
                </a:solidFill>
              </a:rPr>
              <a:t>Po zakończeniu zapisu należy plik zamknąć za pomocą metody </a:t>
            </a:r>
            <a:r>
              <a:rPr lang="pl-PL" sz="2000" i="1" dirty="0" err="1">
                <a:solidFill>
                  <a:srgbClr val="C00000"/>
                </a:solidFill>
              </a:rPr>
              <a:t>close</a:t>
            </a:r>
            <a:r>
              <a:rPr lang="pl-PL" sz="2000" dirty="0">
                <a:solidFill>
                  <a:srgbClr val="C00000"/>
                </a:solidFill>
              </a:rPr>
              <a:t>(). Można wyczyścić bufor zapisu (powoduje przeniesienie </a:t>
            </a:r>
            <a:r>
              <a:rPr lang="pl-PL" sz="2000" dirty="0" err="1">
                <a:solidFill>
                  <a:srgbClr val="C00000"/>
                </a:solidFill>
              </a:rPr>
              <a:t>danych</a:t>
            </a:r>
            <a:r>
              <a:rPr lang="pl-PL" sz="2000" dirty="0">
                <a:solidFill>
                  <a:srgbClr val="C00000"/>
                </a:solidFill>
              </a:rPr>
              <a:t> z bufora do pliku) za pomocą metody </a:t>
            </a:r>
            <a:r>
              <a:rPr lang="pl-PL" sz="2000" i="1" dirty="0" err="1">
                <a:solidFill>
                  <a:srgbClr val="C00000"/>
                </a:solidFill>
              </a:rPr>
              <a:t>flush</a:t>
            </a:r>
            <a:r>
              <a:rPr lang="pl-PL" sz="2000" dirty="0">
                <a:solidFill>
                  <a:srgbClr val="C00000"/>
                </a:solidFill>
              </a:rPr>
              <a:t>(). Potem można kontynuować zapis (ew. sprawdzić, co się do tej pory zapisało).</a:t>
            </a:r>
            <a:endParaRPr lang="en-US" sz="2000" b="1" dirty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None/>
              <a:defRPr/>
            </a:pPr>
            <a:endParaRPr lang="pl-PL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buNone/>
              <a:defRPr/>
            </a:pPr>
            <a:endParaRPr lang="pl-PL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buNone/>
              <a:defRPr/>
            </a:pPr>
            <a:endParaRPr lang="pl-PL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33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rgbClr val="CC0000"/>
                </a:solidFill>
                <a:latin typeface="+mn-lt"/>
              </a:rPr>
              <a:t>Zapis pliku, przykład 1 - </a:t>
            </a:r>
            <a:r>
              <a:rPr lang="pl-PL" sz="3600" b="1" dirty="0" err="1">
                <a:solidFill>
                  <a:srgbClr val="CC0000"/>
                </a:solidFill>
                <a:latin typeface="+mn-lt"/>
              </a:rPr>
              <a:t>write</a:t>
            </a:r>
            <a:endParaRPr lang="pl-PL" sz="3600" b="1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279400" y="620713"/>
            <a:ext cx="8610600" cy="5551487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pl-PL" sz="1800" i="1" dirty="0"/>
              <a:t>wierszyk='''\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        Zbrodnia to niesłychana 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        Pani zabiła pana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        Zabiwszy grzebie w gaju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        Na łączce przy ruczaju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...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'''        </a:t>
            </a:r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# ścieżka dojścia i nazwa pliku jako stała tekstowa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#f1 = open('</a:t>
            </a:r>
            <a:r>
              <a:rPr lang="pl-PL" sz="1800" i="1" dirty="0">
                <a:solidFill>
                  <a:srgbClr val="0000FF"/>
                </a:solidFill>
              </a:rPr>
              <a:t>D:/</a:t>
            </a:r>
            <a:r>
              <a:rPr lang="pl-PL" sz="1800" i="1" dirty="0" err="1">
                <a:solidFill>
                  <a:srgbClr val="0000FF"/>
                </a:solidFill>
              </a:rPr>
              <a:t>Python_MN</a:t>
            </a:r>
            <a:r>
              <a:rPr lang="pl-PL" sz="1800" i="1" dirty="0">
                <a:solidFill>
                  <a:srgbClr val="0000FF"/>
                </a:solidFill>
              </a:rPr>
              <a:t>/</a:t>
            </a:r>
            <a:r>
              <a:rPr lang="pl-PL" sz="1800" i="1" dirty="0" err="1">
                <a:solidFill>
                  <a:srgbClr val="0000FF"/>
                </a:solidFill>
              </a:rPr>
              <a:t>Programy_MN</a:t>
            </a:r>
            <a:r>
              <a:rPr lang="pl-PL" sz="1800" i="1" dirty="0">
                <a:solidFill>
                  <a:srgbClr val="0000FF"/>
                </a:solidFill>
              </a:rPr>
              <a:t>/CZ_03/</a:t>
            </a:r>
            <a:r>
              <a:rPr lang="pl-PL" sz="1800" i="1" dirty="0" err="1">
                <a:solidFill>
                  <a:srgbClr val="0000FF"/>
                </a:solidFill>
              </a:rPr>
              <a:t>Py_Dane</a:t>
            </a:r>
            <a:r>
              <a:rPr lang="pl-PL" sz="1800" i="1" dirty="0">
                <a:solidFill>
                  <a:srgbClr val="0000FF"/>
                </a:solidFill>
              </a:rPr>
              <a:t>/</a:t>
            </a:r>
            <a:r>
              <a:rPr lang="pl-PL" sz="1800" b="1" i="1" dirty="0"/>
              <a:t>test.txt</a:t>
            </a:r>
            <a:r>
              <a:rPr lang="pl-PL" sz="1800" i="1" dirty="0"/>
              <a:t>', 'w')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# poniżej: podanie z klawiatury nazwy pliku do zapisu, do zmiennej ‘plik’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 err="1"/>
              <a:t>plik=input</a:t>
            </a:r>
            <a:r>
              <a:rPr lang="pl-PL" sz="1800" i="1" dirty="0"/>
              <a:t>("Podaj nazwę pliku do zapisu: ")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f1 = </a:t>
            </a:r>
            <a:r>
              <a:rPr lang="pl-PL" sz="1800" i="1" dirty="0" err="1"/>
              <a:t>open</a:t>
            </a:r>
            <a:r>
              <a:rPr lang="pl-PL" sz="1800" i="1" dirty="0"/>
              <a:t>('</a:t>
            </a:r>
            <a:r>
              <a:rPr lang="pl-PL" sz="1800" i="1" dirty="0">
                <a:solidFill>
                  <a:srgbClr val="0000FF"/>
                </a:solidFill>
              </a:rPr>
              <a:t>D:/</a:t>
            </a:r>
            <a:r>
              <a:rPr lang="pl-PL" sz="1800" i="1" dirty="0" err="1">
                <a:solidFill>
                  <a:srgbClr val="0000FF"/>
                </a:solidFill>
              </a:rPr>
              <a:t>Python_MN</a:t>
            </a:r>
            <a:r>
              <a:rPr lang="pl-PL" sz="1800" i="1" dirty="0">
                <a:solidFill>
                  <a:srgbClr val="0000FF"/>
                </a:solidFill>
              </a:rPr>
              <a:t>/</a:t>
            </a:r>
            <a:r>
              <a:rPr lang="pl-PL" sz="1800" i="1" dirty="0" err="1">
                <a:solidFill>
                  <a:srgbClr val="0000FF"/>
                </a:solidFill>
              </a:rPr>
              <a:t>Programy_MN</a:t>
            </a:r>
            <a:r>
              <a:rPr lang="pl-PL" sz="1800" i="1" dirty="0">
                <a:solidFill>
                  <a:srgbClr val="0000FF"/>
                </a:solidFill>
              </a:rPr>
              <a:t>/CZ_03/</a:t>
            </a:r>
            <a:r>
              <a:rPr lang="pl-PL" sz="1800" i="1" dirty="0" err="1">
                <a:solidFill>
                  <a:srgbClr val="0000FF"/>
                </a:solidFill>
              </a:rPr>
              <a:t>Py_Dane</a:t>
            </a:r>
            <a:r>
              <a:rPr lang="pl-PL" sz="1800" i="1" dirty="0"/>
              <a:t>/'+</a:t>
            </a:r>
            <a:r>
              <a:rPr lang="pl-PL" sz="1800" b="1" i="1" dirty="0"/>
              <a:t>plik</a:t>
            </a:r>
            <a:r>
              <a:rPr lang="pl-PL" sz="1800" i="1" dirty="0"/>
              <a:t>, 'w') 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# 'w' oznacza, że będzie zapis do pliku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f1.write(wierszyk)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f1.flush() # zapisanie wartości zmiennej 'wierszyk' w pliku (czyszczenie bufora wyjścia)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ile_znakow=f1.write("\</a:t>
            </a:r>
            <a:r>
              <a:rPr lang="pl-PL" sz="1800" i="1" dirty="0" err="1"/>
              <a:t>nTo</a:t>
            </a:r>
            <a:r>
              <a:rPr lang="pl-PL" sz="1800" i="1" dirty="0"/>
              <a:t> już koniec wierszyka")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# 23 znaków czarnych + 1 znak biały =  24 znaki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f1.write("\</a:t>
            </a:r>
            <a:r>
              <a:rPr lang="pl-PL" sz="1800" i="1" dirty="0" err="1"/>
              <a:t>nW</a:t>
            </a:r>
            <a:r>
              <a:rPr lang="pl-PL" sz="1800" i="1" dirty="0"/>
              <a:t> poprzedniej linii zapisano: "+ </a:t>
            </a:r>
            <a:r>
              <a:rPr lang="pl-PL" sz="1800" i="1" dirty="0" err="1"/>
              <a:t>str</a:t>
            </a:r>
            <a:r>
              <a:rPr lang="pl-PL" sz="1800" i="1" dirty="0"/>
              <a:t>(</a:t>
            </a:r>
            <a:r>
              <a:rPr lang="pl-PL" sz="1800" i="1" dirty="0" err="1"/>
              <a:t>ile_znakow</a:t>
            </a:r>
            <a:r>
              <a:rPr lang="pl-PL" sz="1800" i="1" dirty="0"/>
              <a:t>) +" znaków")</a:t>
            </a:r>
            <a:endParaRPr lang="pl-PL" sz="1800" b="1" dirty="0"/>
          </a:p>
          <a:p>
            <a:pPr>
              <a:spcBef>
                <a:spcPts val="0"/>
              </a:spcBef>
              <a:buNone/>
            </a:pPr>
            <a:r>
              <a:rPr lang="pl-PL" sz="1800" i="1" dirty="0"/>
              <a:t>f1.close()</a:t>
            </a:r>
            <a:endParaRPr lang="pl-PL" sz="18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33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rgbClr val="CC0000"/>
                </a:solidFill>
                <a:latin typeface="+mn-lt"/>
              </a:rPr>
              <a:t>Zapis pliku, przykład 2 - </a:t>
            </a:r>
            <a:r>
              <a:rPr lang="pl-PL" sz="3600" b="1" dirty="0" err="1">
                <a:solidFill>
                  <a:srgbClr val="CC0000"/>
                </a:solidFill>
                <a:latin typeface="+mn-lt"/>
              </a:rPr>
              <a:t>write</a:t>
            </a:r>
            <a:endParaRPr lang="pl-PL" sz="3600" b="1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281880" y="620688"/>
            <a:ext cx="8970640" cy="6048672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pl-PL" sz="2200" dirty="0"/>
              <a:t>Zapis do pliku za pomocą </a:t>
            </a:r>
            <a:r>
              <a:rPr lang="pl-PL" sz="2200" i="1" dirty="0" err="1"/>
              <a:t>write</a:t>
            </a:r>
            <a:r>
              <a:rPr lang="pl-PL" sz="2200" dirty="0"/>
              <a:t>: </a:t>
            </a:r>
          </a:p>
          <a:p>
            <a:pPr marL="457200" indent="-457200">
              <a:spcBef>
                <a:spcPts val="0"/>
              </a:spcBef>
              <a:buAutoNum type="arabicParenBoth"/>
            </a:pPr>
            <a:r>
              <a:rPr lang="pl-PL" sz="2200" dirty="0"/>
              <a:t>dana po danej</a:t>
            </a:r>
          </a:p>
          <a:p>
            <a:pPr marL="457200" indent="-457200">
              <a:spcBef>
                <a:spcPts val="0"/>
              </a:spcBef>
              <a:buAutoNum type="arabicParenBoth"/>
            </a:pPr>
            <a:r>
              <a:rPr lang="pl-PL" sz="2200" dirty="0"/>
              <a:t>wierszami</a:t>
            </a:r>
          </a:p>
          <a:p>
            <a:pPr>
              <a:spcBef>
                <a:spcPts val="0"/>
              </a:spcBef>
              <a:buNone/>
            </a:pPr>
            <a:endParaRPr lang="pl-PL" sz="2200" i="1" dirty="0"/>
          </a:p>
          <a:p>
            <a:pPr>
              <a:spcBef>
                <a:spcPts val="0"/>
              </a:spcBef>
              <a:buNone/>
            </a:pPr>
            <a:r>
              <a:rPr lang="pl-PL" sz="2200" i="1" dirty="0"/>
              <a:t># uwaga: ustalić w środowisku </a:t>
            </a:r>
            <a:r>
              <a:rPr lang="pl-PL" sz="2200" i="1" dirty="0" err="1"/>
              <a:t>Spyder</a:t>
            </a:r>
            <a:r>
              <a:rPr lang="pl-PL" sz="2200" i="1" dirty="0"/>
              <a:t> folder roboczy</a:t>
            </a:r>
          </a:p>
          <a:p>
            <a:pPr>
              <a:spcBef>
                <a:spcPts val="0"/>
              </a:spcBef>
              <a:buNone/>
            </a:pPr>
            <a:endParaRPr lang="pl-PL" sz="2200" i="1" dirty="0"/>
          </a:p>
          <a:p>
            <a:pPr>
              <a:spcBef>
                <a:spcPts val="0"/>
              </a:spcBef>
              <a:buNone/>
            </a:pPr>
            <a:r>
              <a:rPr lang="pl-PL" sz="2200" i="1" dirty="0"/>
              <a:t>f1 = open('</a:t>
            </a:r>
            <a:r>
              <a:rPr lang="pl-PL" sz="2200" b="1" i="1" dirty="0" err="1">
                <a:solidFill>
                  <a:srgbClr val="0000FF"/>
                </a:solidFill>
              </a:rPr>
              <a:t>Py_Dane</a:t>
            </a:r>
            <a:r>
              <a:rPr lang="pl-PL" sz="2200" b="1" i="1" dirty="0">
                <a:solidFill>
                  <a:srgbClr val="0000FF"/>
                </a:solidFill>
              </a:rPr>
              <a:t>\liczby_11.txt</a:t>
            </a:r>
            <a:r>
              <a:rPr lang="pl-PL" sz="2200" i="1" dirty="0"/>
              <a:t>', 'w') </a:t>
            </a:r>
            <a:r>
              <a:rPr lang="pl-PL" sz="2200" i="1" dirty="0">
                <a:solidFill>
                  <a:srgbClr val="0000FF"/>
                </a:solidFill>
              </a:rPr>
              <a:t># separator folderów: </a:t>
            </a:r>
            <a:r>
              <a:rPr lang="pl-PL" sz="2200" b="1" i="1" dirty="0">
                <a:solidFill>
                  <a:srgbClr val="0000FF"/>
                </a:solidFill>
              </a:rPr>
              <a:t>\</a:t>
            </a:r>
          </a:p>
          <a:p>
            <a:pPr>
              <a:spcBef>
                <a:spcPts val="0"/>
              </a:spcBef>
              <a:buNone/>
            </a:pPr>
            <a:r>
              <a:rPr lang="pl-PL" sz="2200" i="1" dirty="0"/>
              <a:t>for n in </a:t>
            </a:r>
            <a:r>
              <a:rPr lang="pl-PL" sz="2200" i="1" dirty="0" err="1"/>
              <a:t>range</a:t>
            </a:r>
            <a:r>
              <a:rPr lang="pl-PL" sz="2200" i="1" dirty="0"/>
              <a:t>(11):</a:t>
            </a:r>
          </a:p>
          <a:p>
            <a:pPr>
              <a:spcBef>
                <a:spcPts val="0"/>
              </a:spcBef>
              <a:buNone/>
            </a:pPr>
            <a:r>
              <a:rPr lang="pl-PL" sz="2200" i="1" dirty="0"/>
              <a:t>    f1.write(</a:t>
            </a:r>
            <a:r>
              <a:rPr lang="pl-PL" sz="2200" i="1" dirty="0" err="1"/>
              <a:t>str</a:t>
            </a:r>
            <a:r>
              <a:rPr lang="pl-PL" sz="2200" i="1" dirty="0"/>
              <a:t>(n))</a:t>
            </a:r>
          </a:p>
          <a:p>
            <a:pPr>
              <a:spcBef>
                <a:spcPts val="0"/>
              </a:spcBef>
              <a:buNone/>
            </a:pPr>
            <a:r>
              <a:rPr lang="pl-PL" sz="2200" i="1" dirty="0"/>
              <a:t>f1.flush()  # czyszczenie bufora - przeniesienie zawartości do pliku</a:t>
            </a:r>
          </a:p>
          <a:p>
            <a:pPr>
              <a:spcBef>
                <a:spcPts val="0"/>
              </a:spcBef>
              <a:buNone/>
            </a:pPr>
            <a:r>
              <a:rPr lang="pl-PL" sz="2200" i="1" dirty="0"/>
              <a:t>f1.close() # </a:t>
            </a:r>
            <a:r>
              <a:rPr lang="pl-PL" sz="2200" i="1" dirty="0">
                <a:solidFill>
                  <a:srgbClr val="FF0000"/>
                </a:solidFill>
              </a:rPr>
              <a:t>brakująca instrukcja w stosunku do prezentoanego wykładu </a:t>
            </a:r>
          </a:p>
          <a:p>
            <a:pPr>
              <a:spcBef>
                <a:spcPts val="0"/>
              </a:spcBef>
              <a:buNone/>
            </a:pPr>
            <a:r>
              <a:rPr lang="pl-PL" sz="2200" i="1" dirty="0"/>
              <a:t>f1 = open('</a:t>
            </a:r>
            <a:r>
              <a:rPr lang="pl-PL" sz="2200" b="1" i="1" dirty="0" err="1">
                <a:solidFill>
                  <a:srgbClr val="0000FF"/>
                </a:solidFill>
              </a:rPr>
              <a:t>Py_Dane</a:t>
            </a:r>
            <a:r>
              <a:rPr lang="pl-PL" sz="2200" b="1" i="1" dirty="0">
                <a:solidFill>
                  <a:srgbClr val="0000FF"/>
                </a:solidFill>
              </a:rPr>
              <a:t>/liczby_22.txt</a:t>
            </a:r>
            <a:r>
              <a:rPr lang="pl-PL" sz="2200" i="1" dirty="0"/>
              <a:t>', 'w') </a:t>
            </a:r>
            <a:r>
              <a:rPr lang="pl-PL" sz="2200" i="1" dirty="0">
                <a:solidFill>
                  <a:srgbClr val="0000FF"/>
                </a:solidFill>
              </a:rPr>
              <a:t># separator folderów: </a:t>
            </a:r>
            <a:r>
              <a:rPr lang="pl-PL" sz="2200" b="1" i="1" dirty="0">
                <a:solidFill>
                  <a:srgbClr val="0000FF"/>
                </a:solidFill>
              </a:rPr>
              <a:t>/</a:t>
            </a:r>
          </a:p>
          <a:p>
            <a:pPr>
              <a:spcBef>
                <a:spcPts val="0"/>
              </a:spcBef>
              <a:buNone/>
            </a:pPr>
            <a:r>
              <a:rPr lang="pl-PL" sz="2200" i="1" dirty="0"/>
              <a:t>for n in </a:t>
            </a:r>
            <a:r>
              <a:rPr lang="pl-PL" sz="2200" i="1" dirty="0" err="1"/>
              <a:t>range</a:t>
            </a:r>
            <a:r>
              <a:rPr lang="pl-PL" sz="2200" i="1" dirty="0"/>
              <a:t>(11):</a:t>
            </a:r>
          </a:p>
          <a:p>
            <a:pPr>
              <a:spcBef>
                <a:spcPts val="0"/>
              </a:spcBef>
              <a:buNone/>
            </a:pPr>
            <a:r>
              <a:rPr lang="pl-PL" sz="2200" i="1" dirty="0"/>
              <a:t># aby dane były w kolejnych wierszach pliku należy </a:t>
            </a:r>
          </a:p>
          <a:p>
            <a:pPr>
              <a:spcBef>
                <a:spcPts val="0"/>
              </a:spcBef>
              <a:buNone/>
            </a:pPr>
            <a:r>
              <a:rPr lang="pl-PL" sz="2200" i="1" dirty="0"/>
              <a:t># do wyprowadzanej wartości dodać znak nowej linii</a:t>
            </a:r>
          </a:p>
          <a:p>
            <a:pPr>
              <a:spcBef>
                <a:spcPts val="0"/>
              </a:spcBef>
              <a:buNone/>
            </a:pPr>
            <a:r>
              <a:rPr lang="pl-PL" sz="2200" i="1" dirty="0"/>
              <a:t> f1.write(</a:t>
            </a:r>
            <a:r>
              <a:rPr lang="pl-PL" sz="2200" i="1" dirty="0" err="1"/>
              <a:t>str</a:t>
            </a:r>
            <a:r>
              <a:rPr lang="pl-PL" sz="2200" i="1" dirty="0"/>
              <a:t>(n)+ '\n') </a:t>
            </a:r>
          </a:p>
          <a:p>
            <a:pPr>
              <a:spcBef>
                <a:spcPts val="0"/>
              </a:spcBef>
              <a:buNone/>
            </a:pPr>
            <a:r>
              <a:rPr lang="pl-PL" sz="2200" i="1" dirty="0"/>
              <a:t>f1.close()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533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rgbClr val="CC0000"/>
                </a:solidFill>
                <a:latin typeface="+mn-lt"/>
              </a:rPr>
              <a:t>Zapis pliku, przykład 3 - </a:t>
            </a:r>
            <a:r>
              <a:rPr lang="pl-PL" sz="3600" b="1" dirty="0" err="1">
                <a:solidFill>
                  <a:srgbClr val="CC0000"/>
                </a:solidFill>
                <a:latin typeface="+mn-lt"/>
              </a:rPr>
              <a:t>writelines</a:t>
            </a:r>
            <a:endParaRPr lang="pl-PL" sz="3600" b="1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611560" y="980728"/>
            <a:ext cx="8109024" cy="5256559"/>
          </a:xfrm>
        </p:spPr>
        <p:txBody>
          <a:bodyPr/>
          <a:lstStyle/>
          <a:p>
            <a:pPr>
              <a:buNone/>
            </a:pPr>
            <a:r>
              <a:rPr lang="pl-PL" sz="2000" i="1" dirty="0"/>
              <a:t>N= </a:t>
            </a:r>
            <a:r>
              <a:rPr lang="pl-PL" sz="2000" i="1" dirty="0" err="1"/>
              <a:t>int</a:t>
            </a:r>
            <a:r>
              <a:rPr lang="pl-PL" sz="2000" i="1" dirty="0"/>
              <a:t>(</a:t>
            </a:r>
            <a:r>
              <a:rPr lang="pl-PL" sz="2000" i="1" dirty="0" err="1"/>
              <a:t>input</a:t>
            </a:r>
            <a:r>
              <a:rPr lang="pl-PL" sz="2000" i="1" dirty="0"/>
              <a:t>("Ile obiektów wprowadzasz: "))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obiekty_1=[]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obiekty_2=[]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for n </a:t>
            </a:r>
            <a:r>
              <a:rPr lang="pl-PL" sz="2000" i="1" dirty="0" err="1"/>
              <a:t>in</a:t>
            </a:r>
            <a:r>
              <a:rPr lang="pl-PL" sz="2000" i="1" dirty="0"/>
              <a:t> </a:t>
            </a:r>
            <a:r>
              <a:rPr lang="pl-PL" sz="2000" i="1" dirty="0" err="1"/>
              <a:t>range</a:t>
            </a:r>
            <a:r>
              <a:rPr lang="pl-PL" sz="2000" i="1" dirty="0"/>
              <a:t>(N):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    obiekty_1.append((</a:t>
            </a:r>
            <a:r>
              <a:rPr lang="pl-PL" sz="2000" i="1" dirty="0" err="1"/>
              <a:t>input</a:t>
            </a:r>
            <a:r>
              <a:rPr lang="pl-PL" sz="2000" i="1" dirty="0"/>
              <a:t>("Podaj wartość obiektu %i: " %n)))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    obiekty_2.append(obiekty_1[-1] + "\n")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    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f1 = open('Py_Dane\lista_1.txt', 'w')    </a:t>
            </a:r>
            <a:r>
              <a:rPr lang="pl-PL" sz="2000" b="1" i="1" dirty="0"/>
              <a:t># uwaga na ścieżkę dojścia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f1.write("Elementy listy bez znaku końca </a:t>
            </a:r>
            <a:r>
              <a:rPr lang="pl-PL" sz="2000" i="1" dirty="0" err="1"/>
              <a:t>wiersza\n</a:t>
            </a:r>
            <a:r>
              <a:rPr lang="pl-PL" sz="2000" i="1" dirty="0"/>
              <a:t>")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f1.writelines(obiekty_1) 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f1.flush()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f1.write("\</a:t>
            </a:r>
            <a:r>
              <a:rPr lang="pl-PL" sz="2000" i="1" dirty="0" err="1"/>
              <a:t>nElementy</a:t>
            </a:r>
            <a:r>
              <a:rPr lang="pl-PL" sz="2000" i="1" dirty="0"/>
              <a:t> listy ze znakiem końca </a:t>
            </a:r>
            <a:r>
              <a:rPr lang="pl-PL" sz="2000" i="1" dirty="0" err="1"/>
              <a:t>wiersza\n</a:t>
            </a:r>
            <a:r>
              <a:rPr lang="pl-PL" sz="2000" i="1" dirty="0"/>
              <a:t>")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f1.writelines(obiekty_2) 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f1.close()</a:t>
            </a:r>
            <a:endParaRPr lang="pl-PL" sz="2000" b="1" dirty="0"/>
          </a:p>
          <a:p>
            <a:pPr marL="0" indent="0">
              <a:buNone/>
            </a:pPr>
            <a:endParaRPr lang="pl-PL" sz="20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458200" cy="533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rgbClr val="CC0000"/>
                </a:solidFill>
                <a:latin typeface="+mn-lt"/>
              </a:rPr>
              <a:t>Odczyt pliku; metody zmiennej plikowej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250824" y="620688"/>
            <a:ext cx="8713663" cy="604867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pl-PL" sz="1900" b="1" i="1" dirty="0" err="1">
                <a:solidFill>
                  <a:srgbClr val="0000FF"/>
                </a:solidFill>
              </a:rPr>
              <a:t>zmienna_plikowa</a:t>
            </a:r>
            <a:r>
              <a:rPr lang="pl-PL" sz="1900" b="1" dirty="0" err="1">
                <a:solidFill>
                  <a:srgbClr val="0000FF"/>
                </a:solidFill>
              </a:rPr>
              <a:t>.read</a:t>
            </a:r>
            <a:r>
              <a:rPr lang="pl-PL" sz="1900" dirty="0">
                <a:solidFill>
                  <a:srgbClr val="0000FF"/>
                </a:solidFill>
              </a:rPr>
              <a:t>(</a:t>
            </a:r>
            <a:r>
              <a:rPr lang="pl-PL" sz="1900" i="1" dirty="0">
                <a:solidFill>
                  <a:srgbClr val="0000FF"/>
                </a:solidFill>
              </a:rPr>
              <a:t>size=-1</a:t>
            </a:r>
            <a:r>
              <a:rPr lang="en-US" sz="1900" dirty="0">
                <a:solidFill>
                  <a:srgbClr val="0000FF"/>
                </a:solidFill>
              </a:rPr>
              <a:t>)</a:t>
            </a:r>
            <a:endParaRPr lang="pl-PL" sz="1900" dirty="0">
              <a:solidFill>
                <a:srgbClr val="0000FF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pl-PL" sz="1900" dirty="0"/>
              <a:t>Odczytuje z pliku jego zawartość od bieżącego położenia pliku (miejsca, w którym zostało przerwane ostatnie czytanie), w liczbie co najwyżej </a:t>
            </a:r>
            <a:r>
              <a:rPr lang="pl-PL" sz="1900" i="1" dirty="0" err="1"/>
              <a:t>size</a:t>
            </a:r>
            <a:r>
              <a:rPr lang="pl-PL" sz="1900" dirty="0"/>
              <a:t> bajtów (uwaga na znak końca pliku EOF – </a:t>
            </a:r>
            <a:r>
              <a:rPr lang="pl-PL" sz="1900" i="1" dirty="0" err="1"/>
              <a:t>end</a:t>
            </a:r>
            <a:r>
              <a:rPr lang="pl-PL" sz="1900" i="1" dirty="0"/>
              <a:t> of file</a:t>
            </a:r>
            <a:r>
              <a:rPr lang="pl-PL" sz="1900" dirty="0"/>
              <a:t>). Jeżeli funkcja </a:t>
            </a:r>
            <a:r>
              <a:rPr lang="pl-PL" sz="1900" dirty="0" err="1"/>
              <a:t>nie</a:t>
            </a:r>
            <a:r>
              <a:rPr lang="pl-PL" sz="1900" dirty="0"/>
              <a:t> ma argumentu, to plik jest odczytywany do znaku EOF (domyślna wartość argumentu: -1). Metoda zwraca wczytany tekst – daną typu </a:t>
            </a:r>
            <a:r>
              <a:rPr lang="pl-PL" sz="1900" i="1" dirty="0"/>
              <a:t>str</a:t>
            </a:r>
            <a:r>
              <a:rPr lang="pl-PL" sz="1900" dirty="0">
                <a:solidFill>
                  <a:srgbClr val="000000"/>
                </a:solidFill>
              </a:rPr>
              <a:t>.</a:t>
            </a:r>
          </a:p>
          <a:p>
            <a:pPr lvl="0" fontAlgn="auto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pl-PL" sz="1900" b="1" i="1" dirty="0" err="1">
                <a:solidFill>
                  <a:srgbClr val="0000FF"/>
                </a:solidFill>
              </a:rPr>
              <a:t>zmienna_plikowa</a:t>
            </a:r>
            <a:r>
              <a:rPr lang="pl-PL" sz="1900" b="1" dirty="0" err="1">
                <a:solidFill>
                  <a:srgbClr val="0000FF"/>
                </a:solidFill>
              </a:rPr>
              <a:t>.readline</a:t>
            </a:r>
            <a:r>
              <a:rPr lang="pl-PL" sz="1900" dirty="0">
                <a:solidFill>
                  <a:srgbClr val="0000FF"/>
                </a:solidFill>
              </a:rPr>
              <a:t>(</a:t>
            </a:r>
            <a:r>
              <a:rPr lang="pl-PL" sz="1900" i="1" dirty="0">
                <a:solidFill>
                  <a:srgbClr val="0000FF"/>
                </a:solidFill>
              </a:rPr>
              <a:t>size=-1</a:t>
            </a:r>
            <a:r>
              <a:rPr lang="pl-PL" sz="1900" dirty="0">
                <a:solidFill>
                  <a:srgbClr val="0000FF"/>
                </a:solidFill>
              </a:rPr>
              <a:t>)</a:t>
            </a:r>
            <a:endParaRPr lang="en-US" sz="1900" dirty="0">
              <a:solidFill>
                <a:srgbClr val="0000FF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pl-PL" sz="1900" dirty="0"/>
              <a:t>Odczytuje z pliku jego zawartość od bieżącego położenia pliku, w liczbie co najwyżej </a:t>
            </a:r>
            <a:r>
              <a:rPr lang="pl-PL" sz="1900" i="1" dirty="0" err="1"/>
              <a:t>size</a:t>
            </a:r>
            <a:r>
              <a:rPr lang="pl-PL" sz="1900" dirty="0"/>
              <a:t> bajtów (uwaga na znak końca linii \n oraz EOF). Gdy brak parametru odczytuje całą linię (domyślna wartość argumentu: -1) z pliku. Końcowy znak nowej linii jest zachowany</a:t>
            </a:r>
            <a:r>
              <a:rPr lang="pl-PL" sz="1900" dirty="0">
                <a:solidFill>
                  <a:srgbClr val="000000"/>
                </a:solidFill>
              </a:rPr>
              <a:t>. </a:t>
            </a:r>
            <a:r>
              <a:rPr lang="pl-PL" sz="1900" dirty="0"/>
              <a:t>Metoda zwraca wczytany wiersz – daną typu </a:t>
            </a:r>
            <a:r>
              <a:rPr lang="pl-PL" sz="1900" i="1" dirty="0"/>
              <a:t>str.</a:t>
            </a:r>
            <a:endParaRPr lang="pl-PL" sz="1900" dirty="0">
              <a:solidFill>
                <a:srgbClr val="000000"/>
              </a:solidFill>
            </a:endParaRPr>
          </a:p>
          <a:p>
            <a:pPr lvl="0" fontAlgn="auto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pl-PL" sz="1900" b="1" i="1" dirty="0" err="1">
                <a:solidFill>
                  <a:srgbClr val="0000FF"/>
                </a:solidFill>
              </a:rPr>
              <a:t>zmienna_plikowa.readlines</a:t>
            </a:r>
            <a:r>
              <a:rPr lang="pl-PL" sz="1900" i="1" dirty="0">
                <a:solidFill>
                  <a:srgbClr val="0000FF"/>
                </a:solidFill>
              </a:rPr>
              <a:t>(hint=-1)</a:t>
            </a:r>
            <a:endParaRPr lang="en-US" sz="1900" i="1" dirty="0">
              <a:solidFill>
                <a:srgbClr val="0000FF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pl-PL" sz="1900" dirty="0"/>
              <a:t>Odczytuje kolejne linie z pliku i tworzy listę zawierającą tak odczytane wiersze. Końcowy znak nowej linii jest zachowany w każdym elemencie listy. Jeśli liczba zwróconych bajtów przekroczy liczbę wskazaną w </a:t>
            </a:r>
            <a:r>
              <a:rPr lang="pl-PL" sz="1900" i="1" dirty="0" err="1"/>
              <a:t>hint</a:t>
            </a:r>
            <a:r>
              <a:rPr lang="pl-PL" sz="1900" dirty="0"/>
              <a:t>, </a:t>
            </a:r>
            <a:r>
              <a:rPr lang="pl-PL" sz="1900" dirty="0" err="1"/>
              <a:t>nie</a:t>
            </a:r>
            <a:r>
              <a:rPr lang="pl-PL" sz="1900" dirty="0"/>
              <a:t> zostanie zwróconych więcej wierszy. Domyślna wartość </a:t>
            </a:r>
            <a:r>
              <a:rPr lang="pl-PL" sz="1900" i="1" dirty="0" err="1"/>
              <a:t>hint</a:t>
            </a:r>
            <a:r>
              <a:rPr lang="pl-PL" sz="1900" dirty="0"/>
              <a:t> równa -1 oznacza wszystkie wiersze od bieżącego położenia pliku).</a:t>
            </a:r>
            <a:endParaRPr lang="pl-PL" sz="1900" dirty="0">
              <a:solidFill>
                <a:srgbClr val="000000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pl-PL" sz="1900" dirty="0">
                <a:solidFill>
                  <a:srgbClr val="C00000"/>
                </a:solidFill>
              </a:rPr>
              <a:t>W każdym przypadku, jeżeli przed odczytem wskaźnik pliku jest przed znakiem końca EOF, metoda zwraca pusty tekst (</a:t>
            </a:r>
            <a:r>
              <a:rPr lang="pl-PL" sz="1900" b="1" dirty="0">
                <a:solidFill>
                  <a:srgbClr val="C00000"/>
                </a:solidFill>
              </a:rPr>
              <a:t>""</a:t>
            </a:r>
            <a:r>
              <a:rPr lang="pl-PL" sz="1900" dirty="0">
                <a:solidFill>
                  <a:srgbClr val="C00000"/>
                </a:solidFill>
              </a:rPr>
              <a:t>).</a:t>
            </a:r>
            <a:endParaRPr lang="pl-PL" sz="19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buNone/>
              <a:defRPr/>
            </a:pPr>
            <a:endParaRPr lang="pl-PL" sz="1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3568" y="87288"/>
            <a:ext cx="7772400" cy="533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>
                <a:solidFill>
                  <a:srgbClr val="CC0000"/>
                </a:solidFill>
                <a:latin typeface="+mn-lt"/>
              </a:rPr>
              <a:t>Odczyt pliku, przykład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692696"/>
            <a:ext cx="8610600" cy="5688632"/>
          </a:xfrm>
        </p:spPr>
        <p:txBody>
          <a:bodyPr/>
          <a:lstStyle/>
          <a:p>
            <a:pPr>
              <a:buNone/>
            </a:pPr>
            <a:r>
              <a:rPr lang="pl-PL" sz="2000" i="1" dirty="0"/>
              <a:t>f2 = </a:t>
            </a:r>
            <a:r>
              <a:rPr lang="pl-PL" sz="2000" i="1" dirty="0" err="1"/>
              <a:t>open</a:t>
            </a:r>
            <a:r>
              <a:rPr lang="pl-PL" sz="2000" i="1" dirty="0"/>
              <a:t>('Py_Dane\wierszyk_1.txt') </a:t>
            </a:r>
          </a:p>
          <a:p>
            <a:pPr>
              <a:buNone/>
            </a:pPr>
            <a:r>
              <a:rPr lang="pl-PL" sz="2000" i="1" dirty="0"/>
              <a:t>#  w ww. domyślnym parametrem otwarcia pliku jest '</a:t>
            </a:r>
            <a:r>
              <a:rPr lang="pl-PL" sz="2000" i="1" dirty="0" err="1"/>
              <a:t>r</a:t>
            </a:r>
            <a:r>
              <a:rPr lang="pl-PL" sz="2000" i="1" dirty="0"/>
              <a:t>'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odczyt1=f2.read(); </a:t>
            </a:r>
            <a:r>
              <a:rPr lang="pl-PL" sz="2000" i="1" dirty="0" err="1"/>
              <a:t>print</a:t>
            </a:r>
            <a:r>
              <a:rPr lang="pl-PL" sz="2000" i="1" dirty="0"/>
              <a:t>("Odczyt1 </a:t>
            </a:r>
            <a:r>
              <a:rPr lang="pl-PL" sz="2000" i="1" dirty="0" err="1"/>
              <a:t>read</a:t>
            </a:r>
            <a:r>
              <a:rPr lang="pl-PL" sz="2000" i="1" dirty="0"/>
              <a:t>: ", odczyt1)</a:t>
            </a:r>
            <a:endParaRPr lang="pl-PL" sz="2000" b="1" dirty="0"/>
          </a:p>
          <a:p>
            <a:pPr>
              <a:buNone/>
            </a:pPr>
            <a:r>
              <a:rPr lang="pl-PL" sz="2000" b="1" i="1" dirty="0">
                <a:solidFill>
                  <a:srgbClr val="0000FF"/>
                </a:solidFill>
              </a:rPr>
              <a:t>f2.seek(0)  # ustawienie pliku w pozycji początkowej</a:t>
            </a:r>
            <a:endParaRPr lang="pl-PL" sz="2000" b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pl-PL" sz="2000" i="1" dirty="0"/>
              <a:t>odczyt2=f2.readline(); </a:t>
            </a:r>
            <a:r>
              <a:rPr lang="pl-PL" sz="2000" i="1" dirty="0" err="1"/>
              <a:t>print</a:t>
            </a:r>
            <a:r>
              <a:rPr lang="pl-PL" sz="2000" i="1" dirty="0"/>
              <a:t>("Odczyt2 </a:t>
            </a:r>
            <a:r>
              <a:rPr lang="pl-PL" sz="2000" i="1" dirty="0" err="1"/>
              <a:t>readline</a:t>
            </a:r>
            <a:r>
              <a:rPr lang="pl-PL" sz="2000" i="1" dirty="0"/>
              <a:t> - pierwszy wiersz: ", odczyt2) 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odczyt2=f2.readline(); </a:t>
            </a:r>
            <a:r>
              <a:rPr lang="pl-PL" sz="2000" i="1" dirty="0" err="1"/>
              <a:t>print</a:t>
            </a:r>
            <a:r>
              <a:rPr lang="pl-PL" sz="2000" i="1" dirty="0"/>
              <a:t>("Odczyt2 </a:t>
            </a:r>
            <a:r>
              <a:rPr lang="pl-PL" sz="2000" i="1" dirty="0" err="1"/>
              <a:t>readline</a:t>
            </a:r>
            <a:r>
              <a:rPr lang="pl-PL" sz="2000" i="1" dirty="0"/>
              <a:t> - drugi wiersz: ", odczyt2) 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f2.seek(0)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odczyt3=f2.readlines(); </a:t>
            </a:r>
            <a:r>
              <a:rPr lang="pl-PL" sz="2000" i="1" dirty="0" err="1"/>
              <a:t>print</a:t>
            </a:r>
            <a:r>
              <a:rPr lang="pl-PL" sz="2000" i="1" dirty="0"/>
              <a:t>("Odczyt3 </a:t>
            </a:r>
            <a:r>
              <a:rPr lang="pl-PL" sz="2000" i="1" dirty="0" err="1"/>
              <a:t>readlines</a:t>
            </a:r>
            <a:r>
              <a:rPr lang="pl-PL" sz="2000" i="1" dirty="0"/>
              <a:t>: ", odczyt3) 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f2.seek(0) </a:t>
            </a:r>
            <a:endParaRPr lang="pl-PL" sz="2000" b="1" dirty="0"/>
          </a:p>
          <a:p>
            <a:pPr>
              <a:buNone/>
            </a:pPr>
            <a:r>
              <a:rPr lang="pl-PL" sz="2000" i="1" dirty="0" err="1"/>
              <a:t>print</a:t>
            </a:r>
            <a:r>
              <a:rPr lang="pl-PL" sz="2000" i="1" dirty="0"/>
              <a:t>("\nOdczyt4\nCZYTANIE W PĘTLI")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# f2 jest własnym </a:t>
            </a:r>
            <a:r>
              <a:rPr lang="pl-PL" sz="2000" i="1" dirty="0" err="1"/>
              <a:t>iteratorem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for wers </a:t>
            </a:r>
            <a:r>
              <a:rPr lang="pl-PL" sz="2000" i="1" dirty="0" err="1"/>
              <a:t>in</a:t>
            </a:r>
            <a:r>
              <a:rPr lang="pl-PL" sz="2000" i="1" dirty="0"/>
              <a:t> f2: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    </a:t>
            </a:r>
            <a:r>
              <a:rPr lang="pl-PL" sz="2000" i="1" dirty="0" err="1"/>
              <a:t>print</a:t>
            </a:r>
            <a:r>
              <a:rPr lang="pl-PL" sz="2000" i="1" dirty="0"/>
              <a:t>(wers)</a:t>
            </a:r>
            <a:endParaRPr lang="pl-PL" sz="2000" b="1" dirty="0"/>
          </a:p>
          <a:p>
            <a:pPr>
              <a:buNone/>
            </a:pPr>
            <a:r>
              <a:rPr lang="pl-PL" sz="2000" i="1" dirty="0"/>
              <a:t>f2.close()</a:t>
            </a:r>
            <a:endParaRPr lang="pl-PL" sz="2000" b="1" dirty="0"/>
          </a:p>
          <a:p>
            <a:pPr>
              <a:buNone/>
            </a:pPr>
            <a:r>
              <a:rPr lang="pl-PL" sz="2000" i="1" dirty="0" err="1"/>
              <a:t>print</a:t>
            </a:r>
            <a:r>
              <a:rPr lang="pl-PL" sz="2000" i="1" dirty="0"/>
              <a:t>("\</a:t>
            </a:r>
            <a:r>
              <a:rPr lang="pl-PL" sz="2000" i="1" dirty="0" err="1"/>
              <a:t>nKoniec</a:t>
            </a:r>
            <a:r>
              <a:rPr lang="pl-PL" sz="2000" i="1" dirty="0"/>
              <a:t> czytania pliku w pętli\n") </a:t>
            </a:r>
            <a:endParaRPr lang="pl-PL" sz="2000" b="1" dirty="0"/>
          </a:p>
          <a:p>
            <a:pPr marL="0" indent="0">
              <a:buNone/>
            </a:pPr>
            <a:endParaRPr lang="pl-PL" sz="20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2380</TotalTime>
  <Words>2396</Words>
  <Application>Microsoft Office PowerPoint</Application>
  <PresentationFormat>On-screen Show (4:3)</PresentationFormat>
  <Paragraphs>191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Motyw pakietu Office</vt:lpstr>
      <vt:lpstr>Języki programowania – Python Współpraca programu  z tekstowym plikiem dyskowym</vt:lpstr>
      <vt:lpstr>Standardowa obsługa pliku</vt:lpstr>
      <vt:lpstr>Otwarcie pliku</vt:lpstr>
      <vt:lpstr>Zapis pliku</vt:lpstr>
      <vt:lpstr>Zapis pliku, przykład 1 - write</vt:lpstr>
      <vt:lpstr>Zapis pliku, przykład 2 - write</vt:lpstr>
      <vt:lpstr>Zapis pliku, przykład 3 - writelines</vt:lpstr>
      <vt:lpstr>Odczyt pliku; metody zmiennej plikowej</vt:lpstr>
      <vt:lpstr>Odczyt pliku, przykład</vt:lpstr>
      <vt:lpstr>Obsługa pliku csv</vt:lpstr>
      <vt:lpstr>Zapis pliku csv</vt:lpstr>
      <vt:lpstr>Zapis pliku csv, przykład</vt:lpstr>
      <vt:lpstr>Odczyt pliku csv</vt:lpstr>
      <vt:lpstr>Odczyt pliku csv, przykład</vt:lpstr>
    </vt:vector>
  </TitlesOfParts>
  <Company>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tytułu slajdu</dc:title>
  <dc:creator>x</dc:creator>
  <cp:lastModifiedBy>Marzena</cp:lastModifiedBy>
  <cp:revision>278</cp:revision>
  <dcterms:created xsi:type="dcterms:W3CDTF">2003-09-30T15:45:46Z</dcterms:created>
  <dcterms:modified xsi:type="dcterms:W3CDTF">2023-11-23T11:00:49Z</dcterms:modified>
</cp:coreProperties>
</file>