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1"/>
  </p:notesMasterIdLst>
  <p:sldIdLst>
    <p:sldId id="256" r:id="rId2"/>
    <p:sldId id="285" r:id="rId3"/>
    <p:sldId id="271" r:id="rId4"/>
    <p:sldId id="290" r:id="rId5"/>
    <p:sldId id="291" r:id="rId6"/>
    <p:sldId id="297" r:id="rId7"/>
    <p:sldId id="284" r:id="rId8"/>
    <p:sldId id="292" r:id="rId9"/>
    <p:sldId id="302" r:id="rId10"/>
    <p:sldId id="303" r:id="rId11"/>
    <p:sldId id="301" r:id="rId12"/>
    <p:sldId id="300" r:id="rId13"/>
    <p:sldId id="293" r:id="rId14"/>
    <p:sldId id="294" r:id="rId15"/>
    <p:sldId id="295" r:id="rId16"/>
    <p:sldId id="304" r:id="rId17"/>
    <p:sldId id="296" r:id="rId18"/>
    <p:sldId id="298" r:id="rId19"/>
    <p:sldId id="299" r:id="rId20"/>
  </p:sldIdLst>
  <p:sldSz cx="9144000" cy="6858000" type="screen4x3"/>
  <p:notesSz cx="6858000" cy="9144000"/>
  <p:defaultTextStyle>
    <a:defPPr>
      <a:defRPr lang="pl-PL"/>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F0000"/>
    <a:srgbClr val="0000FF"/>
    <a:srgbClr val="FFFFCC"/>
    <a:srgbClr val="003300"/>
    <a:srgbClr val="0099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2" d="100"/>
          <a:sy n="82" d="100"/>
        </p:scale>
        <p:origin x="149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78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pl-PL"/>
          </a:p>
        </p:txBody>
      </p:sp>
      <p:sp>
        <p:nvSpPr>
          <p:cNvPr id="1741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pl-PL"/>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pl-PL"/>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F38252B-01A6-4E3C-BEFA-055C3CCFDF60}" type="slidenum">
              <a:rPr lang="pl-PL"/>
              <a:pPr>
                <a:defRPr/>
              </a:pPr>
              <a:t>‹#›</a:t>
            </a:fld>
            <a:endParaRPr lang="pl-PL"/>
          </a:p>
        </p:txBody>
      </p:sp>
    </p:spTree>
    <p:extLst>
      <p:ext uri="{BB962C8B-B14F-4D97-AF65-F5344CB8AC3E}">
        <p14:creationId xmlns:p14="http://schemas.microsoft.com/office/powerpoint/2010/main" val="33140233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lvl1pPr>
              <a:defRPr/>
            </a:lvl1pPr>
          </a:lstStyle>
          <a:p>
            <a:pPr>
              <a:defRPr/>
            </a:pPr>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12549EF0-6F7F-4ED2-85C5-F94533366A83}" type="slidenum">
              <a:rPr lang="pl-PL"/>
              <a:pPr>
                <a:defRPr/>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20FEC21A-9192-45EE-A641-01B117EC25BD}" type="slidenum">
              <a:rPr lang="pl-PL"/>
              <a:pPr>
                <a:defRPr/>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509E2F65-911F-45EC-86DB-3AD6BD33DCCE}" type="slidenum">
              <a:rPr lang="pl-PL"/>
              <a:pPr>
                <a:defRPr/>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32B17A81-858B-4ED8-85E9-D318DB08B382}" type="slidenum">
              <a:rPr lang="pl-PL"/>
              <a:pPr>
                <a:defRPr/>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1B273C9D-BAF9-40C6-A175-7CB9516E5859}" type="slidenum">
              <a:rPr lang="pl-PL"/>
              <a:pPr>
                <a:defRPr/>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3"/>
          <p:cNvSpPr>
            <a:spLocks noGrp="1"/>
          </p:cNvSpPr>
          <p:nvPr>
            <p:ph type="dt" sz="half" idx="10"/>
          </p:nvPr>
        </p:nvSpPr>
        <p:spPr/>
        <p:txBody>
          <a:bodyPr/>
          <a:lstStyle>
            <a:lvl1pPr>
              <a:defRPr/>
            </a:lvl1pPr>
          </a:lstStyle>
          <a:p>
            <a:pPr>
              <a:defRPr/>
            </a:pPr>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2146EABE-807F-4625-9863-E383288B1924}" type="slidenum">
              <a:rPr lang="pl-PL"/>
              <a:pPr>
                <a:defRPr/>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3"/>
          <p:cNvSpPr>
            <a:spLocks noGrp="1"/>
          </p:cNvSpPr>
          <p:nvPr>
            <p:ph type="dt" sz="half" idx="10"/>
          </p:nvPr>
        </p:nvSpPr>
        <p:spPr/>
        <p:txBody>
          <a:bodyPr/>
          <a:lstStyle>
            <a:lvl1pPr>
              <a:defRPr/>
            </a:lvl1pPr>
          </a:lstStyle>
          <a:p>
            <a:pPr>
              <a:defRPr/>
            </a:pPr>
            <a:endParaRPr lang="pl-PL"/>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pPr>
              <a:defRPr/>
            </a:pPr>
            <a:fld id="{221A00AC-DB2F-45CB-9B90-CE22949672BB}" type="slidenum">
              <a:rPr lang="pl-PL"/>
              <a:pPr>
                <a:defRPr/>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3"/>
          <p:cNvSpPr>
            <a:spLocks noGrp="1"/>
          </p:cNvSpPr>
          <p:nvPr>
            <p:ph type="dt" sz="half" idx="10"/>
          </p:nvPr>
        </p:nvSpPr>
        <p:spPr/>
        <p:txBody>
          <a:bodyPr/>
          <a:lstStyle>
            <a:lvl1pPr>
              <a:defRPr/>
            </a:lvl1pPr>
          </a:lstStyle>
          <a:p>
            <a:pPr>
              <a:defRPr/>
            </a:pPr>
            <a:endParaRPr lang="pl-PL"/>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pPr>
              <a:defRPr/>
            </a:pPr>
            <a:fld id="{80539DA0-A749-406E-8138-7E2663215697}" type="slidenum">
              <a:rPr lang="pl-PL"/>
              <a:pPr>
                <a:defRPr/>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endParaRPr lang="pl-PL"/>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pPr>
              <a:defRPr/>
            </a:pPr>
            <a:fld id="{4171E6A5-8D84-40AD-86EC-D2658345A982}" type="slidenum">
              <a:rPr lang="pl-PL"/>
              <a:pPr>
                <a:defRPr/>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9CFAD02E-C19E-4445-8A99-1EB439913845}" type="slidenum">
              <a:rPr lang="pl-PL"/>
              <a:pPr>
                <a:defRPr/>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12C0E18C-95B7-4B2F-9AA5-706BD1CBAAD1}" type="slidenum">
              <a:rPr lang="pl-PL"/>
              <a:pPr>
                <a:defRPr/>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smtClean="0"/>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E933B88B-5E1D-4882-9BB6-1131B877064D}"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ytuł 1"/>
          <p:cNvSpPr>
            <a:spLocks noGrp="1"/>
          </p:cNvSpPr>
          <p:nvPr>
            <p:ph type="ctrTitle"/>
          </p:nvPr>
        </p:nvSpPr>
        <p:spPr>
          <a:xfrm>
            <a:off x="611188" y="1484313"/>
            <a:ext cx="7772400" cy="1984375"/>
          </a:xfrm>
        </p:spPr>
        <p:txBody>
          <a:bodyPr/>
          <a:lstStyle/>
          <a:p>
            <a:pPr eaLnBrk="1" hangingPunct="1"/>
            <a:r>
              <a:rPr lang="pl-PL" sz="4000" b="1" dirty="0" smtClean="0">
                <a:solidFill>
                  <a:srgbClr val="C00000"/>
                </a:solidFill>
                <a:latin typeface="Times New Roman" pitchFamily="18" charset="0"/>
                <a:cs typeface="Times New Roman" pitchFamily="18" charset="0"/>
              </a:rPr>
              <a:t>Języki programowania – </a:t>
            </a:r>
            <a:r>
              <a:rPr lang="pl-PL" sz="4000" b="1" dirty="0" err="1" smtClean="0">
                <a:solidFill>
                  <a:srgbClr val="C00000"/>
                </a:solidFill>
                <a:latin typeface="Times New Roman" pitchFamily="18" charset="0"/>
                <a:cs typeface="Times New Roman" pitchFamily="18" charset="0"/>
              </a:rPr>
              <a:t>Python</a:t>
            </a:r>
            <a:r>
              <a:rPr lang="pl-PL" sz="4000" b="1" dirty="0" smtClean="0">
                <a:solidFill>
                  <a:srgbClr val="C00000"/>
                </a:solidFill>
                <a:latin typeface="Times New Roman" pitchFamily="18" charset="0"/>
                <a:cs typeface="Times New Roman" pitchFamily="18" charset="0"/>
              </a:rPr>
              <a:t/>
            </a:r>
            <a:br>
              <a:rPr lang="pl-PL" sz="4000" b="1" dirty="0" smtClean="0">
                <a:solidFill>
                  <a:srgbClr val="C00000"/>
                </a:solidFill>
                <a:latin typeface="Times New Roman" pitchFamily="18" charset="0"/>
                <a:cs typeface="Times New Roman" pitchFamily="18" charset="0"/>
              </a:rPr>
            </a:br>
            <a:r>
              <a:rPr lang="pl-PL" sz="4000" b="1" dirty="0" smtClean="0">
                <a:solidFill>
                  <a:srgbClr val="C00000"/>
                </a:solidFill>
                <a:latin typeface="Times New Roman" pitchFamily="18" charset="0"/>
                <a:cs typeface="Times New Roman" pitchFamily="18" charset="0"/>
              </a:rPr>
              <a:t>Własne funkcje projektanta</a:t>
            </a:r>
            <a:br>
              <a:rPr lang="pl-PL" sz="4000" b="1" dirty="0" smtClean="0">
                <a:solidFill>
                  <a:srgbClr val="C00000"/>
                </a:solidFill>
                <a:latin typeface="Times New Roman" pitchFamily="18" charset="0"/>
                <a:cs typeface="Times New Roman" pitchFamily="18" charset="0"/>
              </a:rPr>
            </a:br>
            <a:r>
              <a:rPr lang="pl-PL" sz="4000" b="1" dirty="0" smtClean="0">
                <a:solidFill>
                  <a:srgbClr val="C00000"/>
                </a:solidFill>
                <a:latin typeface="Times New Roman" pitchFamily="18" charset="0"/>
                <a:cs typeface="Times New Roman" pitchFamily="18" charset="0"/>
              </a:rPr>
              <a:t>Obsługa błędów</a:t>
            </a:r>
          </a:p>
        </p:txBody>
      </p:sp>
      <p:sp>
        <p:nvSpPr>
          <p:cNvPr id="3075" name="Rectangle 3"/>
          <p:cNvSpPr>
            <a:spLocks noGrp="1" noChangeArrowheads="1"/>
          </p:cNvSpPr>
          <p:nvPr>
            <p:ph type="subTitle" idx="1"/>
          </p:nvPr>
        </p:nvSpPr>
        <p:spPr>
          <a:xfrm>
            <a:off x="125413" y="4437063"/>
            <a:ext cx="8839200" cy="1935162"/>
          </a:xfrm>
        </p:spPr>
        <p:txBody>
          <a:bodyPr rtlCol="0">
            <a:normAutofit/>
          </a:bodyPr>
          <a:lstStyle/>
          <a:p>
            <a:pPr eaLnBrk="1" fontAlgn="auto" hangingPunct="1">
              <a:spcAft>
                <a:spcPts val="0"/>
              </a:spcAft>
              <a:buFont typeface="Arial" pitchFamily="34" charset="0"/>
              <a:buNone/>
              <a:defRPr/>
            </a:pPr>
            <a:r>
              <a:rPr lang="pl-PL" altLang="en-US" sz="2000" dirty="0" smtClean="0">
                <a:solidFill>
                  <a:srgbClr val="000000"/>
                </a:solidFill>
                <a:cs typeface="Times New Roman" pitchFamily="18" charset="0"/>
              </a:rPr>
              <a:t>Marzena Nowakowska </a:t>
            </a:r>
          </a:p>
          <a:p>
            <a:pPr eaLnBrk="1" fontAlgn="auto" hangingPunct="1">
              <a:spcAft>
                <a:spcPts val="0"/>
              </a:spcAft>
              <a:buFont typeface="Arial" pitchFamily="34" charset="0"/>
              <a:buNone/>
              <a:defRPr/>
            </a:pPr>
            <a:r>
              <a:rPr lang="pl-PL" altLang="en-US" sz="2000" dirty="0" smtClean="0">
                <a:solidFill>
                  <a:srgbClr val="000000"/>
                </a:solidFill>
                <a:cs typeface="Times New Roman" pitchFamily="18" charset="0"/>
              </a:rPr>
              <a:t>Wydział Zarządzania i Modelowania Komputerowego </a:t>
            </a:r>
            <a:br>
              <a:rPr lang="pl-PL" altLang="en-US" sz="2000" dirty="0" smtClean="0">
                <a:solidFill>
                  <a:srgbClr val="000000"/>
                </a:solidFill>
                <a:cs typeface="Times New Roman" pitchFamily="18" charset="0"/>
              </a:rPr>
            </a:br>
            <a:r>
              <a:rPr lang="pl-PL" altLang="en-US" sz="2000" dirty="0" smtClean="0">
                <a:solidFill>
                  <a:srgbClr val="000000"/>
                </a:solidFill>
                <a:cs typeface="Times New Roman" pitchFamily="18" charset="0"/>
              </a:rPr>
              <a:t>Politechnika Świętokrzyska</a:t>
            </a:r>
          </a:p>
          <a:p>
            <a:pPr eaLnBrk="1" fontAlgn="auto" hangingPunct="1">
              <a:spcAft>
                <a:spcPts val="0"/>
              </a:spcAft>
              <a:buFont typeface="Arial" pitchFamily="34" charset="0"/>
              <a:buNone/>
              <a:defRPr/>
            </a:pPr>
            <a:r>
              <a:rPr lang="pl-PL" altLang="en-US" sz="2000" dirty="0" smtClean="0">
                <a:solidFill>
                  <a:srgbClr val="000000"/>
                </a:solidFill>
                <a:cs typeface="Times New Roman" pitchFamily="18" charset="0"/>
              </a:rPr>
              <a:t>Budynek C, p. 3.21</a:t>
            </a:r>
          </a:p>
          <a:p>
            <a:pPr eaLnBrk="1" fontAlgn="auto" hangingPunct="1">
              <a:spcAft>
                <a:spcPts val="0"/>
              </a:spcAft>
              <a:buFont typeface="Arial" pitchFamily="34" charset="0"/>
              <a:buNone/>
              <a:defRPr/>
            </a:pPr>
            <a:r>
              <a:rPr lang="pl-PL" altLang="en-US" sz="2000" dirty="0" err="1" smtClean="0">
                <a:solidFill>
                  <a:srgbClr val="000000"/>
                </a:solidFill>
                <a:cs typeface="Times New Roman" pitchFamily="18" charset="0"/>
              </a:rPr>
              <a:t>spimn@tu.kielce.pl</a:t>
            </a:r>
            <a:endParaRPr lang="pl-PL" altLang="en-US" sz="2000" dirty="0" smtClean="0">
              <a:solidFill>
                <a:srgbClr val="000000"/>
              </a:solidFill>
              <a:cs typeface="Times New Roman" pitchFamily="18" charset="0"/>
            </a:endParaRPr>
          </a:p>
          <a:p>
            <a:pPr eaLnBrk="1" fontAlgn="auto" hangingPunct="1">
              <a:spcAft>
                <a:spcPts val="0"/>
              </a:spcAft>
              <a:buFont typeface="Arial" pitchFamily="34" charset="0"/>
              <a:buNone/>
              <a:defRPr/>
            </a:pPr>
            <a:endParaRPr lang="pl-PL" sz="2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0" y="116632"/>
            <a:ext cx="9144000" cy="476672"/>
          </a:xfrm>
        </p:spPr>
        <p:txBody>
          <a:bodyPr rtlCol="0">
            <a:noAutofit/>
          </a:bodyPr>
          <a:lstStyle/>
          <a:p>
            <a:pPr eaLnBrk="1" fontAlgn="auto" hangingPunct="1">
              <a:spcAft>
                <a:spcPts val="0"/>
              </a:spcAft>
              <a:defRPr/>
            </a:pPr>
            <a:r>
              <a:rPr lang="pl-PL" sz="3600" b="1" dirty="0" smtClean="0">
                <a:solidFill>
                  <a:srgbClr val="CC0000"/>
                </a:solidFill>
                <a:latin typeface="+mn-lt"/>
              </a:rPr>
              <a:t>Zmienne lokalne i otaczające</a:t>
            </a:r>
          </a:p>
        </p:txBody>
      </p:sp>
      <p:sp>
        <p:nvSpPr>
          <p:cNvPr id="9220" name="Prostokąt 3"/>
          <p:cNvSpPr>
            <a:spLocks noChangeArrowheads="1"/>
          </p:cNvSpPr>
          <p:nvPr/>
        </p:nvSpPr>
        <p:spPr bwMode="auto">
          <a:xfrm>
            <a:off x="467544" y="620688"/>
            <a:ext cx="8136904" cy="5847755"/>
          </a:xfrm>
          <a:prstGeom prst="rect">
            <a:avLst/>
          </a:prstGeom>
          <a:solidFill>
            <a:srgbClr val="FFFFCC"/>
          </a:solidFill>
          <a:ln w="9525">
            <a:noFill/>
            <a:miter lim="800000"/>
            <a:headEnd/>
            <a:tailEnd/>
          </a:ln>
        </p:spPr>
        <p:txBody>
          <a:bodyPr wrap="square">
            <a:spAutoFit/>
          </a:bodyPr>
          <a:lstStyle/>
          <a:p>
            <a:r>
              <a:rPr lang="pl-PL" sz="2200" b="1" i="1" dirty="0">
                <a:solidFill>
                  <a:srgbClr val="0000FF"/>
                </a:solidFill>
              </a:rPr>
              <a:t>def </a:t>
            </a:r>
            <a:r>
              <a:rPr lang="pl-PL" sz="2200" b="1" i="1" dirty="0" err="1">
                <a:solidFill>
                  <a:srgbClr val="0000FF"/>
                </a:solidFill>
              </a:rPr>
              <a:t>lista_ilorazow</a:t>
            </a:r>
            <a:r>
              <a:rPr lang="pl-PL" sz="2200" b="1" i="1" dirty="0">
                <a:solidFill>
                  <a:srgbClr val="0000FF"/>
                </a:solidFill>
              </a:rPr>
              <a:t>(liczniki, </a:t>
            </a:r>
            <a:r>
              <a:rPr lang="pl-PL" sz="2200" b="1" i="1" dirty="0">
                <a:solidFill>
                  <a:srgbClr val="CC0000"/>
                </a:solidFill>
              </a:rPr>
              <a:t>mianownik</a:t>
            </a:r>
            <a:r>
              <a:rPr lang="pl-PL" sz="2200" b="1" i="1" dirty="0" smtClean="0">
                <a:solidFill>
                  <a:srgbClr val="0000FF"/>
                </a:solidFill>
              </a:rPr>
              <a:t>):</a:t>
            </a:r>
          </a:p>
          <a:p>
            <a:r>
              <a:rPr lang="pl-PL" sz="2200" i="1" dirty="0" smtClean="0">
                <a:solidFill>
                  <a:srgbClr val="0000FF"/>
                </a:solidFill>
              </a:rPr>
              <a:t>    </a:t>
            </a:r>
            <a:r>
              <a:rPr lang="pl-PL" sz="2200" b="1" i="1" dirty="0" smtClean="0">
                <a:solidFill>
                  <a:srgbClr val="0000FF"/>
                </a:solidFill>
              </a:rPr>
              <a:t>def </a:t>
            </a:r>
            <a:r>
              <a:rPr lang="pl-PL" sz="2200" b="1" i="1" dirty="0">
                <a:solidFill>
                  <a:srgbClr val="0000FF"/>
                </a:solidFill>
              </a:rPr>
              <a:t>dzielenie(liczba1, liczba2):</a:t>
            </a:r>
          </a:p>
          <a:p>
            <a:r>
              <a:rPr lang="pl-PL" sz="2200" i="1" dirty="0">
                <a:solidFill>
                  <a:srgbClr val="0000FF"/>
                </a:solidFill>
              </a:rPr>
              <a:t>        </a:t>
            </a:r>
            <a:r>
              <a:rPr lang="pl-PL" sz="2200" i="1" dirty="0" err="1">
                <a:solidFill>
                  <a:srgbClr val="0000FF"/>
                </a:solidFill>
              </a:rPr>
              <a:t>print</a:t>
            </a:r>
            <a:r>
              <a:rPr lang="pl-PL" sz="2200" i="1" dirty="0">
                <a:solidFill>
                  <a:srgbClr val="0000FF"/>
                </a:solidFill>
              </a:rPr>
              <a:t>("mianownik: ", </a:t>
            </a:r>
            <a:r>
              <a:rPr lang="pl-PL" sz="2200" i="1" dirty="0">
                <a:solidFill>
                  <a:srgbClr val="CC0000"/>
                </a:solidFill>
              </a:rPr>
              <a:t>mianownik</a:t>
            </a:r>
            <a:r>
              <a:rPr lang="pl-PL" sz="2200" i="1" dirty="0">
                <a:solidFill>
                  <a:srgbClr val="0000FF"/>
                </a:solidFill>
              </a:rPr>
              <a:t>)</a:t>
            </a:r>
          </a:p>
          <a:p>
            <a:r>
              <a:rPr lang="pl-PL" sz="2200" i="1" dirty="0">
                <a:solidFill>
                  <a:srgbClr val="0000FF"/>
                </a:solidFill>
              </a:rPr>
              <a:t>        </a:t>
            </a:r>
            <a:r>
              <a:rPr lang="pl-PL" sz="2200" i="1" dirty="0" err="1">
                <a:solidFill>
                  <a:srgbClr val="0000FF"/>
                </a:solidFill>
              </a:rPr>
              <a:t>if</a:t>
            </a:r>
            <a:r>
              <a:rPr lang="pl-PL" sz="2200" i="1" dirty="0">
                <a:solidFill>
                  <a:srgbClr val="0000FF"/>
                </a:solidFill>
              </a:rPr>
              <a:t> liczba2 == 0:</a:t>
            </a:r>
          </a:p>
          <a:p>
            <a:r>
              <a:rPr lang="pl-PL" sz="2200" i="1" dirty="0">
                <a:solidFill>
                  <a:srgbClr val="0000FF"/>
                </a:solidFill>
              </a:rPr>
              <a:t>            return </a:t>
            </a:r>
            <a:r>
              <a:rPr lang="pl-PL" sz="2200" i="1" dirty="0" err="1">
                <a:solidFill>
                  <a:srgbClr val="0000FF"/>
                </a:solidFill>
              </a:rPr>
              <a:t>None</a:t>
            </a:r>
            <a:endParaRPr lang="pl-PL" sz="2200" i="1" dirty="0">
              <a:solidFill>
                <a:srgbClr val="0000FF"/>
              </a:solidFill>
            </a:endParaRPr>
          </a:p>
          <a:p>
            <a:r>
              <a:rPr lang="pl-PL" sz="2200" i="1" dirty="0">
                <a:solidFill>
                  <a:srgbClr val="0000FF"/>
                </a:solidFill>
              </a:rPr>
              <a:t>        </a:t>
            </a:r>
            <a:r>
              <a:rPr lang="pl-PL" sz="2200" i="1" dirty="0" err="1">
                <a:solidFill>
                  <a:srgbClr val="0000FF"/>
                </a:solidFill>
              </a:rPr>
              <a:t>else</a:t>
            </a:r>
            <a:r>
              <a:rPr lang="pl-PL" sz="2200" i="1" dirty="0">
                <a:solidFill>
                  <a:srgbClr val="0000FF"/>
                </a:solidFill>
              </a:rPr>
              <a:t>:</a:t>
            </a:r>
          </a:p>
          <a:p>
            <a:r>
              <a:rPr lang="pl-PL" sz="2200" i="1" dirty="0">
                <a:solidFill>
                  <a:srgbClr val="0000FF"/>
                </a:solidFill>
              </a:rPr>
              <a:t>            return liczba1/liczba2</a:t>
            </a:r>
          </a:p>
          <a:p>
            <a:r>
              <a:rPr lang="pl-PL" sz="2200" i="1" dirty="0">
                <a:solidFill>
                  <a:srgbClr val="0000FF"/>
                </a:solidFill>
              </a:rPr>
              <a:t>    </a:t>
            </a:r>
          </a:p>
          <a:p>
            <a:r>
              <a:rPr lang="pl-PL" sz="2200" i="1" dirty="0">
                <a:solidFill>
                  <a:srgbClr val="0000FF"/>
                </a:solidFill>
              </a:rPr>
              <a:t>    ilorazy=[]</a:t>
            </a:r>
          </a:p>
          <a:p>
            <a:r>
              <a:rPr lang="pl-PL" sz="2200" i="1" dirty="0">
                <a:solidFill>
                  <a:srgbClr val="0000FF"/>
                </a:solidFill>
              </a:rPr>
              <a:t>    for el in liczniki:</a:t>
            </a:r>
          </a:p>
          <a:p>
            <a:r>
              <a:rPr lang="pl-PL" sz="2200" i="1" dirty="0" smtClean="0">
                <a:solidFill>
                  <a:srgbClr val="0000FF"/>
                </a:solidFill>
              </a:rPr>
              <a:t>        </a:t>
            </a:r>
            <a:r>
              <a:rPr lang="pl-PL" sz="2200" i="1" dirty="0" err="1" smtClean="0">
                <a:solidFill>
                  <a:srgbClr val="0000FF"/>
                </a:solidFill>
              </a:rPr>
              <a:t>ilorazy.append</a:t>
            </a:r>
            <a:r>
              <a:rPr lang="pl-PL" sz="2200" i="1" dirty="0" smtClean="0">
                <a:solidFill>
                  <a:srgbClr val="0000FF"/>
                </a:solidFill>
              </a:rPr>
              <a:t>(dzielenie(el, </a:t>
            </a:r>
            <a:r>
              <a:rPr lang="pl-PL" sz="2200" i="1" dirty="0" smtClean="0">
                <a:solidFill>
                  <a:srgbClr val="CC0000"/>
                </a:solidFill>
              </a:rPr>
              <a:t>mianownik</a:t>
            </a:r>
            <a:r>
              <a:rPr lang="pl-PL" sz="2200" i="1" dirty="0" smtClean="0">
                <a:solidFill>
                  <a:srgbClr val="0000FF"/>
                </a:solidFill>
              </a:rPr>
              <a:t>))</a:t>
            </a:r>
            <a:endParaRPr lang="pl-PL" sz="2200" i="1" dirty="0">
              <a:solidFill>
                <a:srgbClr val="0000FF"/>
              </a:solidFill>
            </a:endParaRPr>
          </a:p>
          <a:p>
            <a:r>
              <a:rPr lang="pl-PL" sz="2200" i="1" dirty="0">
                <a:solidFill>
                  <a:srgbClr val="0000FF"/>
                </a:solidFill>
              </a:rPr>
              <a:t>    return ilorazy</a:t>
            </a:r>
          </a:p>
          <a:p>
            <a:endParaRPr lang="pl-PL" sz="2200" i="1" dirty="0" smtClean="0">
              <a:solidFill>
                <a:srgbClr val="0000FF"/>
              </a:solidFill>
            </a:endParaRPr>
          </a:p>
          <a:p>
            <a:r>
              <a:rPr lang="pl-PL" sz="2200" b="1" i="1" dirty="0" smtClean="0">
                <a:solidFill>
                  <a:srgbClr val="0000FF"/>
                </a:solidFill>
              </a:rPr>
              <a:t>#  Program główny</a:t>
            </a:r>
          </a:p>
          <a:p>
            <a:r>
              <a:rPr lang="pl-PL" sz="2200" i="1" dirty="0" err="1" smtClean="0">
                <a:solidFill>
                  <a:srgbClr val="0000FF"/>
                </a:solidFill>
              </a:rPr>
              <a:t>lst_arg</a:t>
            </a:r>
            <a:r>
              <a:rPr lang="pl-PL" sz="2200" i="1" dirty="0">
                <a:solidFill>
                  <a:srgbClr val="0000FF"/>
                </a:solidFill>
              </a:rPr>
              <a:t>=[1,2,3,4,5,6,7,8]</a:t>
            </a:r>
          </a:p>
          <a:p>
            <a:r>
              <a:rPr lang="pl-PL" sz="2200" i="1" dirty="0">
                <a:solidFill>
                  <a:srgbClr val="0000FF"/>
                </a:solidFill>
              </a:rPr>
              <a:t>mian=3</a:t>
            </a:r>
          </a:p>
          <a:p>
            <a:r>
              <a:rPr lang="pl-PL" sz="2200" i="1" dirty="0" err="1">
                <a:solidFill>
                  <a:srgbClr val="0000FF"/>
                </a:solidFill>
              </a:rPr>
              <a:t>wyniki=lista_ilorazow</a:t>
            </a:r>
            <a:r>
              <a:rPr lang="pl-PL" sz="2200" i="1" dirty="0">
                <a:solidFill>
                  <a:srgbClr val="0000FF"/>
                </a:solidFill>
              </a:rPr>
              <a:t>(</a:t>
            </a:r>
            <a:r>
              <a:rPr lang="pl-PL" sz="2200" i="1" dirty="0" err="1">
                <a:solidFill>
                  <a:srgbClr val="0000FF"/>
                </a:solidFill>
              </a:rPr>
              <a:t>lst_arg</a:t>
            </a:r>
            <a:r>
              <a:rPr lang="pl-PL" sz="2200" i="1" dirty="0">
                <a:solidFill>
                  <a:srgbClr val="0000FF"/>
                </a:solidFill>
              </a:rPr>
              <a:t>, mian</a:t>
            </a:r>
            <a:r>
              <a:rPr lang="pl-PL" sz="2200" i="1" dirty="0" smtClean="0">
                <a:solidFill>
                  <a:srgbClr val="0000FF"/>
                </a:solidFill>
              </a:rPr>
              <a:t>)</a:t>
            </a:r>
            <a:endParaRPr lang="pl-PL" sz="2200" i="1" dirty="0">
              <a:solidFill>
                <a:srgbClr val="0000FF"/>
              </a:solidFill>
            </a:endParaRPr>
          </a:p>
        </p:txBody>
      </p:sp>
    </p:spTree>
    <p:extLst>
      <p:ext uri="{BB962C8B-B14F-4D97-AF65-F5344CB8AC3E}">
        <p14:creationId xmlns:p14="http://schemas.microsoft.com/office/powerpoint/2010/main" val="1876578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0" y="0"/>
            <a:ext cx="9144000" cy="1052736"/>
          </a:xfrm>
        </p:spPr>
        <p:txBody>
          <a:bodyPr rtlCol="0">
            <a:noAutofit/>
          </a:bodyPr>
          <a:lstStyle/>
          <a:p>
            <a:pPr eaLnBrk="1" fontAlgn="auto" hangingPunct="1">
              <a:spcAft>
                <a:spcPts val="0"/>
              </a:spcAft>
              <a:defRPr/>
            </a:pPr>
            <a:r>
              <a:rPr lang="pl-PL" sz="3600" b="1" dirty="0" smtClean="0">
                <a:solidFill>
                  <a:srgbClr val="CC0000"/>
                </a:solidFill>
                <a:latin typeface="+mn-lt"/>
              </a:rPr>
              <a:t>Obiekty </a:t>
            </a:r>
            <a:r>
              <a:rPr lang="pl-PL" sz="3600" b="1" dirty="0" err="1" smtClean="0">
                <a:solidFill>
                  <a:srgbClr val="CC0000"/>
                </a:solidFill>
                <a:latin typeface="+mn-lt"/>
              </a:rPr>
              <a:t>niemutowalne</a:t>
            </a:r>
            <a:r>
              <a:rPr lang="pl-PL" sz="3600" b="1" dirty="0" smtClean="0">
                <a:solidFill>
                  <a:srgbClr val="CC0000"/>
                </a:solidFill>
                <a:latin typeface="+mn-lt"/>
              </a:rPr>
              <a:t> i </a:t>
            </a:r>
            <a:r>
              <a:rPr lang="pl-PL" sz="3600" b="1" dirty="0" err="1" smtClean="0">
                <a:solidFill>
                  <a:srgbClr val="CC0000"/>
                </a:solidFill>
                <a:latin typeface="+mn-lt"/>
              </a:rPr>
              <a:t>mutowalne</a:t>
            </a:r>
            <a:r>
              <a:rPr lang="pl-PL" sz="3600" b="1" dirty="0" smtClean="0">
                <a:solidFill>
                  <a:srgbClr val="CC0000"/>
                </a:solidFill>
                <a:latin typeface="+mn-lt"/>
              </a:rPr>
              <a:t> jako parametry funkcji – demo w </a:t>
            </a:r>
            <a:r>
              <a:rPr lang="pl-PL" sz="3600" b="1" dirty="0" err="1" smtClean="0">
                <a:solidFill>
                  <a:srgbClr val="CC0000"/>
                </a:solidFill>
                <a:latin typeface="+mn-lt"/>
              </a:rPr>
              <a:t>Spyder</a:t>
            </a:r>
            <a:endParaRPr lang="pl-PL" sz="3600" b="1" dirty="0" smtClean="0">
              <a:solidFill>
                <a:srgbClr val="CC0000"/>
              </a:solidFill>
              <a:latin typeface="+mn-lt"/>
            </a:endParaRPr>
          </a:p>
        </p:txBody>
      </p:sp>
      <p:sp>
        <p:nvSpPr>
          <p:cNvPr id="9221" name="Prostokąt 4"/>
          <p:cNvSpPr>
            <a:spLocks noChangeArrowheads="1"/>
          </p:cNvSpPr>
          <p:nvPr/>
        </p:nvSpPr>
        <p:spPr bwMode="auto">
          <a:xfrm>
            <a:off x="683568" y="1052736"/>
            <a:ext cx="8172400" cy="5509200"/>
          </a:xfrm>
          <a:prstGeom prst="rect">
            <a:avLst/>
          </a:prstGeom>
          <a:solidFill>
            <a:srgbClr val="FFFFCC"/>
          </a:solidFill>
          <a:ln w="9525">
            <a:noFill/>
            <a:miter lim="800000"/>
            <a:headEnd/>
            <a:tailEnd/>
          </a:ln>
        </p:spPr>
        <p:txBody>
          <a:bodyPr wrap="square">
            <a:spAutoFit/>
          </a:bodyPr>
          <a:lstStyle/>
          <a:p>
            <a:r>
              <a:rPr lang="pl-PL" sz="1600" i="1" dirty="0">
                <a:solidFill>
                  <a:srgbClr val="0000FF"/>
                </a:solidFill>
              </a:rPr>
              <a:t>def dodawanie_3_obiektow(ob1, ob2, ob3):</a:t>
            </a:r>
          </a:p>
          <a:p>
            <a:r>
              <a:rPr lang="pl-PL" sz="1600" i="1" dirty="0">
                <a:solidFill>
                  <a:srgbClr val="0000FF"/>
                </a:solidFill>
              </a:rPr>
              <a:t>    """ Wszystkie parametry funkcji muszą być tego samego typu """</a:t>
            </a:r>
          </a:p>
          <a:p>
            <a:r>
              <a:rPr lang="pl-PL" sz="1600" i="1" dirty="0">
                <a:solidFill>
                  <a:srgbClr val="0000FF"/>
                </a:solidFill>
              </a:rPr>
              <a:t>    wynik1=ob1+ob2+ob3</a:t>
            </a:r>
          </a:p>
          <a:p>
            <a:r>
              <a:rPr lang="pl-PL" sz="1600" i="1" dirty="0">
                <a:solidFill>
                  <a:srgbClr val="0000FF"/>
                </a:solidFill>
              </a:rPr>
              <a:t>    typ=</a:t>
            </a:r>
            <a:r>
              <a:rPr lang="pl-PL" sz="1600" i="1" dirty="0" err="1">
                <a:solidFill>
                  <a:srgbClr val="0000FF"/>
                </a:solidFill>
              </a:rPr>
              <a:t>type</a:t>
            </a:r>
            <a:r>
              <a:rPr lang="pl-PL" sz="1600" i="1" dirty="0">
                <a:solidFill>
                  <a:srgbClr val="0000FF"/>
                </a:solidFill>
              </a:rPr>
              <a:t>(ob1)</a:t>
            </a:r>
          </a:p>
          <a:p>
            <a:r>
              <a:rPr lang="pl-PL" sz="1600" i="1" dirty="0">
                <a:solidFill>
                  <a:srgbClr val="0000FF"/>
                </a:solidFill>
              </a:rPr>
              <a:t>    </a:t>
            </a:r>
            <a:r>
              <a:rPr lang="pl-PL" sz="1600" i="1" dirty="0" err="1">
                <a:solidFill>
                  <a:srgbClr val="0000FF"/>
                </a:solidFill>
              </a:rPr>
              <a:t>print</a:t>
            </a:r>
            <a:r>
              <a:rPr lang="pl-PL" sz="1600" i="1" dirty="0">
                <a:solidFill>
                  <a:srgbClr val="0000FF"/>
                </a:solidFill>
              </a:rPr>
              <a:t>(typ)</a:t>
            </a:r>
          </a:p>
          <a:p>
            <a:r>
              <a:rPr lang="pl-PL" sz="1600" i="1" dirty="0">
                <a:solidFill>
                  <a:srgbClr val="0000FF"/>
                </a:solidFill>
              </a:rPr>
              <a:t> #   ob1+= (10 </a:t>
            </a:r>
            <a:r>
              <a:rPr lang="pl-PL" sz="1600" i="1" dirty="0" err="1">
                <a:solidFill>
                  <a:srgbClr val="0000FF"/>
                </a:solidFill>
              </a:rPr>
              <a:t>if</a:t>
            </a:r>
            <a:r>
              <a:rPr lang="pl-PL" sz="1600" i="1" dirty="0">
                <a:solidFill>
                  <a:srgbClr val="0000FF"/>
                </a:solidFill>
              </a:rPr>
              <a:t> typ == </a:t>
            </a:r>
            <a:r>
              <a:rPr lang="pl-PL" sz="1600" i="1" dirty="0" err="1">
                <a:solidFill>
                  <a:srgbClr val="0000FF"/>
                </a:solidFill>
              </a:rPr>
              <a:t>int</a:t>
            </a:r>
            <a:r>
              <a:rPr lang="pl-PL" sz="1600" i="1" dirty="0">
                <a:solidFill>
                  <a:srgbClr val="0000FF"/>
                </a:solidFill>
              </a:rPr>
              <a:t> </a:t>
            </a:r>
            <a:r>
              <a:rPr lang="pl-PL" sz="1600" i="1" dirty="0" err="1">
                <a:solidFill>
                  <a:srgbClr val="0000FF"/>
                </a:solidFill>
              </a:rPr>
              <a:t>else</a:t>
            </a:r>
            <a:r>
              <a:rPr lang="pl-PL" sz="1600" i="1" dirty="0">
                <a:solidFill>
                  <a:srgbClr val="0000FF"/>
                </a:solidFill>
              </a:rPr>
              <a:t> ("10" </a:t>
            </a:r>
            <a:r>
              <a:rPr lang="pl-PL" sz="1600" i="1" dirty="0" err="1">
                <a:solidFill>
                  <a:srgbClr val="0000FF"/>
                </a:solidFill>
              </a:rPr>
              <a:t>if</a:t>
            </a:r>
            <a:r>
              <a:rPr lang="pl-PL" sz="1600" i="1" dirty="0">
                <a:solidFill>
                  <a:srgbClr val="0000FF"/>
                </a:solidFill>
              </a:rPr>
              <a:t> typ == </a:t>
            </a:r>
            <a:r>
              <a:rPr lang="pl-PL" sz="1600" i="1" dirty="0" err="1">
                <a:solidFill>
                  <a:srgbClr val="0000FF"/>
                </a:solidFill>
              </a:rPr>
              <a:t>str</a:t>
            </a:r>
            <a:r>
              <a:rPr lang="pl-PL" sz="1600" i="1" dirty="0">
                <a:solidFill>
                  <a:srgbClr val="0000FF"/>
                </a:solidFill>
              </a:rPr>
              <a:t> </a:t>
            </a:r>
            <a:r>
              <a:rPr lang="pl-PL" sz="1600" i="1" dirty="0" err="1">
                <a:solidFill>
                  <a:srgbClr val="0000FF"/>
                </a:solidFill>
              </a:rPr>
              <a:t>else</a:t>
            </a:r>
            <a:r>
              <a:rPr lang="pl-PL" sz="1600" i="1" dirty="0">
                <a:solidFill>
                  <a:srgbClr val="0000FF"/>
                </a:solidFill>
              </a:rPr>
              <a:t> [10]))</a:t>
            </a:r>
          </a:p>
          <a:p>
            <a:r>
              <a:rPr lang="pl-PL" sz="1600" i="1" dirty="0">
                <a:solidFill>
                  <a:srgbClr val="0000FF"/>
                </a:solidFill>
              </a:rPr>
              <a:t>    </a:t>
            </a:r>
            <a:r>
              <a:rPr lang="pl-PL" sz="1600" i="1" dirty="0" err="1">
                <a:solidFill>
                  <a:srgbClr val="0000FF"/>
                </a:solidFill>
              </a:rPr>
              <a:t>if</a:t>
            </a:r>
            <a:r>
              <a:rPr lang="pl-PL" sz="1600" i="1" dirty="0">
                <a:solidFill>
                  <a:srgbClr val="0000FF"/>
                </a:solidFill>
              </a:rPr>
              <a:t> (typ == </a:t>
            </a:r>
            <a:r>
              <a:rPr lang="pl-PL" sz="1600" i="1" dirty="0" err="1">
                <a:solidFill>
                  <a:srgbClr val="CC0000"/>
                </a:solidFill>
              </a:rPr>
              <a:t>int</a:t>
            </a:r>
            <a:r>
              <a:rPr lang="pl-PL" sz="1600" i="1" dirty="0">
                <a:solidFill>
                  <a:srgbClr val="0000FF"/>
                </a:solidFill>
              </a:rPr>
              <a:t>) | (typ == </a:t>
            </a:r>
            <a:r>
              <a:rPr lang="pl-PL" sz="1600" i="1" dirty="0" err="1">
                <a:solidFill>
                  <a:srgbClr val="CC0000"/>
                </a:solidFill>
              </a:rPr>
              <a:t>float</a:t>
            </a:r>
            <a:r>
              <a:rPr lang="pl-PL" sz="1600" i="1" dirty="0" smtClean="0">
                <a:solidFill>
                  <a:srgbClr val="0000FF"/>
                </a:solidFill>
              </a:rPr>
              <a:t>):		# </a:t>
            </a:r>
            <a:r>
              <a:rPr lang="pl-PL" sz="1600" i="1" dirty="0" smtClean="0">
                <a:solidFill>
                  <a:srgbClr val="CC0000"/>
                </a:solidFill>
              </a:rPr>
              <a:t>NIEMUTOWALNY</a:t>
            </a:r>
            <a:endParaRPr lang="pl-PL" sz="1600" i="1" dirty="0">
              <a:solidFill>
                <a:srgbClr val="CC0000"/>
              </a:solidFill>
            </a:endParaRPr>
          </a:p>
          <a:p>
            <a:r>
              <a:rPr lang="pl-PL" sz="1600" i="1" dirty="0">
                <a:solidFill>
                  <a:srgbClr val="0000FF"/>
                </a:solidFill>
              </a:rPr>
              <a:t>       ob1+=</a:t>
            </a:r>
            <a:r>
              <a:rPr lang="pl-PL" sz="1600" i="1" dirty="0" smtClean="0">
                <a:solidFill>
                  <a:srgbClr val="0000FF"/>
                </a:solidFill>
              </a:rPr>
              <a:t>10;    </a:t>
            </a:r>
            <a:r>
              <a:rPr lang="pl-PL" sz="1600" i="1" dirty="0">
                <a:solidFill>
                  <a:srgbClr val="0000FF"/>
                </a:solidFill>
              </a:rPr>
              <a:t>ob2=100</a:t>
            </a:r>
          </a:p>
          <a:p>
            <a:r>
              <a:rPr lang="pl-PL" sz="1600" i="1" dirty="0">
                <a:solidFill>
                  <a:srgbClr val="0000FF"/>
                </a:solidFill>
              </a:rPr>
              <a:t>    </a:t>
            </a:r>
            <a:r>
              <a:rPr lang="pl-PL" sz="1600" i="1" dirty="0" err="1">
                <a:solidFill>
                  <a:srgbClr val="0000FF"/>
                </a:solidFill>
              </a:rPr>
              <a:t>elif</a:t>
            </a:r>
            <a:r>
              <a:rPr lang="pl-PL" sz="1600" i="1" dirty="0">
                <a:solidFill>
                  <a:srgbClr val="0000FF"/>
                </a:solidFill>
              </a:rPr>
              <a:t> typ==</a:t>
            </a:r>
            <a:r>
              <a:rPr lang="pl-PL" sz="1600" i="1" dirty="0" err="1">
                <a:solidFill>
                  <a:srgbClr val="CC0000"/>
                </a:solidFill>
              </a:rPr>
              <a:t>str</a:t>
            </a:r>
            <a:r>
              <a:rPr lang="pl-PL" sz="1600" i="1" dirty="0" smtClean="0">
                <a:solidFill>
                  <a:srgbClr val="0000FF"/>
                </a:solidFill>
              </a:rPr>
              <a:t>:			</a:t>
            </a:r>
            <a:r>
              <a:rPr lang="pl-PL" sz="1600" i="1" dirty="0">
                <a:solidFill>
                  <a:srgbClr val="0000FF"/>
                </a:solidFill>
              </a:rPr>
              <a:t> # </a:t>
            </a:r>
            <a:r>
              <a:rPr lang="pl-PL" sz="1600" i="1" dirty="0">
                <a:solidFill>
                  <a:srgbClr val="CC0000"/>
                </a:solidFill>
              </a:rPr>
              <a:t>NIEMUTOWALNY</a:t>
            </a:r>
          </a:p>
          <a:p>
            <a:r>
              <a:rPr lang="pl-PL" sz="1600" i="1" dirty="0">
                <a:solidFill>
                  <a:srgbClr val="0000FF"/>
                </a:solidFill>
              </a:rPr>
              <a:t>       ob1</a:t>
            </a:r>
            <a:r>
              <a:rPr lang="pl-PL" sz="1600" i="1" dirty="0" smtClean="0">
                <a:solidFill>
                  <a:srgbClr val="0000FF"/>
                </a:solidFill>
              </a:rPr>
              <a:t>+="==";      </a:t>
            </a:r>
            <a:r>
              <a:rPr lang="pl-PL" sz="1600" i="1" dirty="0">
                <a:solidFill>
                  <a:srgbClr val="0000FF"/>
                </a:solidFill>
              </a:rPr>
              <a:t>ob2</a:t>
            </a:r>
            <a:r>
              <a:rPr lang="pl-PL" sz="1600" i="1" dirty="0" smtClean="0">
                <a:solidFill>
                  <a:srgbClr val="0000FF"/>
                </a:solidFill>
              </a:rPr>
              <a:t>="MIAŁA"</a:t>
            </a:r>
            <a:endParaRPr lang="pl-PL" sz="1600" i="1" dirty="0">
              <a:solidFill>
                <a:srgbClr val="0000FF"/>
              </a:solidFill>
            </a:endParaRPr>
          </a:p>
          <a:p>
            <a:r>
              <a:rPr lang="pl-PL" sz="1600" i="1" dirty="0">
                <a:solidFill>
                  <a:srgbClr val="0000FF"/>
                </a:solidFill>
              </a:rPr>
              <a:t>    </a:t>
            </a:r>
            <a:r>
              <a:rPr lang="pl-PL" sz="1600" i="1" dirty="0" err="1">
                <a:solidFill>
                  <a:srgbClr val="0000FF"/>
                </a:solidFill>
              </a:rPr>
              <a:t>elif</a:t>
            </a:r>
            <a:r>
              <a:rPr lang="pl-PL" sz="1600" i="1" dirty="0">
                <a:solidFill>
                  <a:srgbClr val="0000FF"/>
                </a:solidFill>
              </a:rPr>
              <a:t> typ == list</a:t>
            </a:r>
            <a:r>
              <a:rPr lang="pl-PL" sz="1600" i="1" dirty="0" smtClean="0">
                <a:solidFill>
                  <a:srgbClr val="0000FF"/>
                </a:solidFill>
              </a:rPr>
              <a:t>:			</a:t>
            </a:r>
            <a:r>
              <a:rPr lang="pl-PL" sz="1600" i="1" dirty="0">
                <a:solidFill>
                  <a:srgbClr val="0000FF"/>
                </a:solidFill>
              </a:rPr>
              <a:t> # </a:t>
            </a:r>
            <a:r>
              <a:rPr lang="pl-PL" sz="1600" i="1" dirty="0" smtClean="0">
                <a:solidFill>
                  <a:srgbClr val="CC0000"/>
                </a:solidFill>
              </a:rPr>
              <a:t>MUTOWALNY</a:t>
            </a:r>
            <a:endParaRPr lang="pl-PL" sz="1600" i="1" dirty="0">
              <a:solidFill>
                <a:srgbClr val="CC0000"/>
              </a:solidFill>
            </a:endParaRPr>
          </a:p>
          <a:p>
            <a:r>
              <a:rPr lang="pl-PL" sz="1600" i="1" dirty="0">
                <a:solidFill>
                  <a:srgbClr val="0000FF"/>
                </a:solidFill>
              </a:rPr>
              <a:t>      ob1+=[10</a:t>
            </a:r>
            <a:r>
              <a:rPr lang="pl-PL" sz="1600" i="1" dirty="0" smtClean="0">
                <a:solidFill>
                  <a:srgbClr val="0000FF"/>
                </a:solidFill>
              </a:rPr>
              <a:t>];     </a:t>
            </a:r>
            <a:r>
              <a:rPr lang="pl-PL" sz="1600" i="1" dirty="0">
                <a:solidFill>
                  <a:srgbClr val="0000FF"/>
                </a:solidFill>
              </a:rPr>
              <a:t>ob2=[1000] </a:t>
            </a:r>
          </a:p>
          <a:p>
            <a:r>
              <a:rPr lang="pl-PL" sz="1600" i="1" dirty="0">
                <a:solidFill>
                  <a:srgbClr val="0000FF"/>
                </a:solidFill>
              </a:rPr>
              <a:t>    </a:t>
            </a:r>
            <a:r>
              <a:rPr lang="pl-PL" sz="1600" i="1" dirty="0" err="1">
                <a:solidFill>
                  <a:srgbClr val="0000FF"/>
                </a:solidFill>
              </a:rPr>
              <a:t>else</a:t>
            </a:r>
            <a:r>
              <a:rPr lang="pl-PL" sz="1600" i="1" dirty="0">
                <a:solidFill>
                  <a:srgbClr val="0000FF"/>
                </a:solidFill>
              </a:rPr>
              <a:t>:</a:t>
            </a:r>
          </a:p>
          <a:p>
            <a:r>
              <a:rPr lang="pl-PL" sz="1600" i="1" dirty="0">
                <a:solidFill>
                  <a:srgbClr val="0000FF"/>
                </a:solidFill>
              </a:rPr>
              <a:t>      pass </a:t>
            </a:r>
          </a:p>
          <a:p>
            <a:r>
              <a:rPr lang="pl-PL" sz="1600" i="1" dirty="0">
                <a:solidFill>
                  <a:srgbClr val="0000FF"/>
                </a:solidFill>
              </a:rPr>
              <a:t>    </a:t>
            </a:r>
            <a:r>
              <a:rPr lang="pl-PL" sz="1600" i="1" dirty="0" err="1">
                <a:solidFill>
                  <a:srgbClr val="0000FF"/>
                </a:solidFill>
              </a:rPr>
              <a:t>print</a:t>
            </a:r>
            <a:r>
              <a:rPr lang="pl-PL" sz="1600" i="1" dirty="0">
                <a:solidFill>
                  <a:srgbClr val="0000FF"/>
                </a:solidFill>
              </a:rPr>
              <a:t>("%s %s %s" % (ob1, ob2, ob3))</a:t>
            </a:r>
          </a:p>
          <a:p>
            <a:r>
              <a:rPr lang="pl-PL" sz="1600" i="1" dirty="0">
                <a:solidFill>
                  <a:srgbClr val="0000FF"/>
                </a:solidFill>
              </a:rPr>
              <a:t>    wynik2=ob1+ob2+ob3</a:t>
            </a:r>
          </a:p>
          <a:p>
            <a:r>
              <a:rPr lang="pl-PL" sz="1600" i="1" dirty="0">
                <a:solidFill>
                  <a:srgbClr val="0000FF"/>
                </a:solidFill>
              </a:rPr>
              <a:t>    return wynik1, </a:t>
            </a:r>
            <a:r>
              <a:rPr lang="pl-PL" sz="1600" i="1" dirty="0" smtClean="0">
                <a:solidFill>
                  <a:srgbClr val="0000FF"/>
                </a:solidFill>
              </a:rPr>
              <a:t>wynik2		# funkcja zwraca wartości dwóch obiektów</a:t>
            </a:r>
            <a:endParaRPr lang="pl-PL" sz="1600" i="1" dirty="0">
              <a:solidFill>
                <a:srgbClr val="0000FF"/>
              </a:solidFill>
            </a:endParaRPr>
          </a:p>
          <a:p>
            <a:endParaRPr lang="pl-PL" sz="1600" i="1" dirty="0">
              <a:solidFill>
                <a:srgbClr val="0000FF"/>
              </a:solidFill>
            </a:endParaRPr>
          </a:p>
          <a:p>
            <a:r>
              <a:rPr lang="pl-PL" sz="1600" i="1" dirty="0">
                <a:solidFill>
                  <a:srgbClr val="0000FF"/>
                </a:solidFill>
              </a:rPr>
              <a:t>arg1=22.2; arg2= 1000 ; arg3= 10000 </a:t>
            </a:r>
          </a:p>
          <a:p>
            <a:r>
              <a:rPr lang="pl-PL" sz="1600" i="1" dirty="0">
                <a:solidFill>
                  <a:srgbClr val="0000FF"/>
                </a:solidFill>
              </a:rPr>
              <a:t># arg1="aa"; arg2="</a:t>
            </a:r>
            <a:r>
              <a:rPr lang="pl-PL" sz="1600" i="1" dirty="0" err="1">
                <a:solidFill>
                  <a:srgbClr val="0000FF"/>
                </a:solidFill>
              </a:rPr>
              <a:t>bb</a:t>
            </a:r>
            <a:r>
              <a:rPr lang="pl-PL" sz="1600" i="1" dirty="0">
                <a:solidFill>
                  <a:srgbClr val="0000FF"/>
                </a:solidFill>
              </a:rPr>
              <a:t>"; arg3="cc"</a:t>
            </a:r>
          </a:p>
          <a:p>
            <a:r>
              <a:rPr lang="pl-PL" sz="1600" i="1" dirty="0">
                <a:solidFill>
                  <a:srgbClr val="0000FF"/>
                </a:solidFill>
              </a:rPr>
              <a:t># arg1=["xx"]; arg2=[12, 14]; arg3=["</a:t>
            </a:r>
            <a:r>
              <a:rPr lang="pl-PL" sz="1600" i="1" dirty="0" err="1">
                <a:solidFill>
                  <a:srgbClr val="0000FF"/>
                </a:solidFill>
              </a:rPr>
              <a:t>yy</a:t>
            </a:r>
            <a:r>
              <a:rPr lang="pl-PL" sz="1600" i="1" dirty="0">
                <a:solidFill>
                  <a:srgbClr val="0000FF"/>
                </a:solidFill>
              </a:rPr>
              <a:t>", 44]</a:t>
            </a:r>
          </a:p>
          <a:p>
            <a:r>
              <a:rPr lang="pl-PL" sz="1600" i="1" dirty="0" err="1">
                <a:solidFill>
                  <a:srgbClr val="0000FF"/>
                </a:solidFill>
              </a:rPr>
              <a:t>a,b</a:t>
            </a:r>
            <a:r>
              <a:rPr lang="pl-PL" sz="1600" i="1" dirty="0">
                <a:solidFill>
                  <a:srgbClr val="0000FF"/>
                </a:solidFill>
              </a:rPr>
              <a:t>=dodawanie_3_obiektow(arg1,arg2,arg3)</a:t>
            </a:r>
          </a:p>
        </p:txBody>
      </p:sp>
    </p:spTree>
    <p:extLst>
      <p:ext uri="{BB962C8B-B14F-4D97-AF65-F5344CB8AC3E}">
        <p14:creationId xmlns:p14="http://schemas.microsoft.com/office/powerpoint/2010/main" val="35755820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0" y="0"/>
            <a:ext cx="9144000" cy="533400"/>
          </a:xfrm>
        </p:spPr>
        <p:txBody>
          <a:bodyPr rtlCol="0">
            <a:noAutofit/>
          </a:bodyPr>
          <a:lstStyle/>
          <a:p>
            <a:pPr eaLnBrk="1" fontAlgn="auto" hangingPunct="1">
              <a:spcAft>
                <a:spcPts val="0"/>
              </a:spcAft>
              <a:defRPr/>
            </a:pPr>
            <a:r>
              <a:rPr lang="pl-PL" sz="3600" b="1" dirty="0" smtClean="0">
                <a:solidFill>
                  <a:srgbClr val="CC0000"/>
                </a:solidFill>
                <a:latin typeface="+mn-lt"/>
              </a:rPr>
              <a:t>Parametry opcjonalne funkcji</a:t>
            </a:r>
          </a:p>
        </p:txBody>
      </p:sp>
      <p:sp>
        <p:nvSpPr>
          <p:cNvPr id="9219" name="Rectangle 2"/>
          <p:cNvSpPr>
            <a:spLocks noGrp="1" noChangeArrowheads="1"/>
          </p:cNvSpPr>
          <p:nvPr>
            <p:ph idx="1"/>
          </p:nvPr>
        </p:nvSpPr>
        <p:spPr>
          <a:xfrm>
            <a:off x="323528" y="764704"/>
            <a:ext cx="8497887" cy="1800200"/>
          </a:xfrm>
        </p:spPr>
        <p:txBody>
          <a:bodyPr/>
          <a:lstStyle/>
          <a:p>
            <a:pPr marL="0" indent="0">
              <a:buNone/>
            </a:pPr>
            <a:r>
              <a:rPr lang="pl-PL" sz="2000" dirty="0" smtClean="0"/>
              <a:t>W </a:t>
            </a:r>
            <a:r>
              <a:rPr lang="pl-PL" sz="2000" dirty="0" err="1" smtClean="0"/>
              <a:t>Pythonie</a:t>
            </a:r>
            <a:r>
              <a:rPr lang="pl-PL" sz="2000" dirty="0" smtClean="0"/>
              <a:t> istnieje możliwość zdefiniowania </a:t>
            </a:r>
            <a:r>
              <a:rPr lang="pl-PL" sz="2000" b="1" dirty="0" smtClean="0">
                <a:solidFill>
                  <a:srgbClr val="C00000"/>
                </a:solidFill>
              </a:rPr>
              <a:t>parametrów opcjonalnych</a:t>
            </a:r>
            <a:r>
              <a:rPr lang="pl-PL" sz="2000" dirty="0" smtClean="0"/>
              <a:t>. W takiej sytuacji w definicji funkcji </a:t>
            </a:r>
            <a:r>
              <a:rPr lang="pl-PL" sz="2000" b="1" dirty="0" smtClean="0">
                <a:solidFill>
                  <a:srgbClr val="C00000"/>
                </a:solidFill>
              </a:rPr>
              <a:t>parametr musi mieć nazwę i przypisaną mu wartość</a:t>
            </a:r>
            <a:r>
              <a:rPr lang="pl-PL" sz="2000" dirty="0" smtClean="0"/>
              <a:t>, która ma być </a:t>
            </a:r>
            <a:r>
              <a:rPr lang="pl-PL" sz="2000" b="1" dirty="0" smtClean="0">
                <a:solidFill>
                  <a:srgbClr val="C00000"/>
                </a:solidFill>
              </a:rPr>
              <a:t>wartością domyślną</a:t>
            </a:r>
            <a:r>
              <a:rPr lang="pl-PL" sz="2000" dirty="0" smtClean="0"/>
              <a:t>. Jeżeli nie wszystkie parametry funkcji są opcjonalne, to wartości domyślne mogą mieć tylko parametry na końcu listy parametrów.</a:t>
            </a:r>
            <a:endParaRPr lang="pl-PL" sz="2000" b="1" dirty="0" smtClean="0"/>
          </a:p>
          <a:p>
            <a:pPr marL="0" indent="0" eaLnBrk="1" hangingPunct="1">
              <a:buFont typeface="Arial" charset="0"/>
              <a:buNone/>
            </a:pPr>
            <a:endParaRPr lang="pl-PL" sz="2000" dirty="0" smtClean="0">
              <a:solidFill>
                <a:srgbClr val="003300"/>
              </a:solidFill>
            </a:endParaRPr>
          </a:p>
        </p:txBody>
      </p:sp>
      <p:sp>
        <p:nvSpPr>
          <p:cNvPr id="9220" name="Prostokąt 3"/>
          <p:cNvSpPr>
            <a:spLocks noChangeArrowheads="1"/>
          </p:cNvSpPr>
          <p:nvPr/>
        </p:nvSpPr>
        <p:spPr bwMode="auto">
          <a:xfrm>
            <a:off x="611560" y="2492896"/>
            <a:ext cx="7776864" cy="4093428"/>
          </a:xfrm>
          <a:prstGeom prst="rect">
            <a:avLst/>
          </a:prstGeom>
          <a:solidFill>
            <a:srgbClr val="FFFFCC"/>
          </a:solidFill>
          <a:ln w="9525">
            <a:noFill/>
            <a:miter lim="800000"/>
            <a:headEnd/>
            <a:tailEnd/>
          </a:ln>
        </p:spPr>
        <p:txBody>
          <a:bodyPr wrap="square">
            <a:spAutoFit/>
          </a:bodyPr>
          <a:lstStyle/>
          <a:p>
            <a:r>
              <a:rPr lang="pl-PL" sz="2000" i="1" dirty="0" err="1" smtClean="0"/>
              <a:t>def</a:t>
            </a:r>
            <a:r>
              <a:rPr lang="pl-PL" sz="2000" i="1" dirty="0" smtClean="0"/>
              <a:t> komunikat(</a:t>
            </a:r>
            <a:r>
              <a:rPr lang="pl-PL" sz="2000" i="1" dirty="0" err="1" smtClean="0"/>
              <a:t>tresc</a:t>
            </a:r>
            <a:r>
              <a:rPr lang="pl-PL" sz="2000" i="1" dirty="0" smtClean="0"/>
              <a:t> = "Programowanie", ile = 1):</a:t>
            </a:r>
          </a:p>
          <a:p>
            <a:r>
              <a:rPr lang="pl-PL" sz="2000" i="1" dirty="0" smtClean="0"/>
              <a:t>    </a:t>
            </a:r>
            <a:r>
              <a:rPr lang="pl-PL" sz="2000" i="1" dirty="0" err="1" smtClean="0"/>
              <a:t>print</a:t>
            </a:r>
            <a:r>
              <a:rPr lang="pl-PL" sz="2000" i="1" dirty="0" smtClean="0"/>
              <a:t>("Wywołanie funkcji dla parametrów: ", </a:t>
            </a:r>
            <a:r>
              <a:rPr lang="pl-PL" sz="2000" i="1" dirty="0" err="1" smtClean="0"/>
              <a:t>tresc</a:t>
            </a:r>
            <a:r>
              <a:rPr lang="pl-PL" sz="2000" i="1" dirty="0" smtClean="0"/>
              <a:t>, ", ", ile)</a:t>
            </a:r>
          </a:p>
          <a:p>
            <a:r>
              <a:rPr lang="pl-PL" sz="2000" i="1" dirty="0" smtClean="0"/>
              <a:t>    </a:t>
            </a:r>
            <a:r>
              <a:rPr lang="pl-PL" sz="2000" i="1" dirty="0" err="1" smtClean="0"/>
              <a:t>print</a:t>
            </a:r>
            <a:r>
              <a:rPr lang="pl-PL" sz="2000" i="1" dirty="0" smtClean="0"/>
              <a:t>("</a:t>
            </a:r>
            <a:r>
              <a:rPr lang="pl-PL" sz="2000" i="1" dirty="0" err="1" smtClean="0"/>
              <a:t>Wyswietlane</a:t>
            </a:r>
            <a:r>
              <a:rPr lang="pl-PL" sz="2000" i="1" dirty="0" smtClean="0"/>
              <a:t>: ", </a:t>
            </a:r>
            <a:r>
              <a:rPr lang="pl-PL" sz="2000" i="1" dirty="0" err="1" smtClean="0"/>
              <a:t>tresc</a:t>
            </a:r>
            <a:r>
              <a:rPr lang="pl-PL" sz="2000" i="1" dirty="0" smtClean="0"/>
              <a:t> * </a:t>
            </a:r>
            <a:r>
              <a:rPr lang="pl-PL" sz="2000" i="1" dirty="0" err="1" smtClean="0"/>
              <a:t>ile,"\n</a:t>
            </a:r>
            <a:r>
              <a:rPr lang="pl-PL" sz="2000" i="1" dirty="0" smtClean="0"/>
              <a:t>")</a:t>
            </a:r>
          </a:p>
          <a:p>
            <a:r>
              <a:rPr lang="pl-PL" sz="2000" i="1" dirty="0" smtClean="0"/>
              <a:t>    return</a:t>
            </a:r>
          </a:p>
          <a:p>
            <a:endParaRPr lang="pl-PL" sz="2000" i="1" dirty="0" smtClean="0"/>
          </a:p>
          <a:p>
            <a:r>
              <a:rPr lang="pl-PL" sz="2000" i="1" dirty="0" smtClean="0"/>
              <a:t># Jakie są wyniki poniższych wywołań funkcji</a:t>
            </a:r>
          </a:p>
          <a:p>
            <a:r>
              <a:rPr lang="pl-PL" sz="2000" i="1" dirty="0" smtClean="0"/>
              <a:t>komunikat(3, </a:t>
            </a:r>
            <a:r>
              <a:rPr lang="pl-PL" sz="2000" i="1" dirty="0" err="1" smtClean="0"/>
              <a:t>3</a:t>
            </a:r>
            <a:r>
              <a:rPr lang="pl-PL" sz="2000" i="1" dirty="0" smtClean="0"/>
              <a:t>)</a:t>
            </a:r>
          </a:p>
          <a:p>
            <a:r>
              <a:rPr lang="pl-PL" sz="2000" i="1" dirty="0" smtClean="0"/>
              <a:t>komunikat()</a:t>
            </a:r>
          </a:p>
          <a:p>
            <a:r>
              <a:rPr lang="pl-PL" sz="2000" i="1" dirty="0" smtClean="0"/>
              <a:t>komunikat("</a:t>
            </a:r>
            <a:r>
              <a:rPr lang="pl-PL" sz="2000" i="1" dirty="0" err="1" smtClean="0"/>
              <a:t>Hello</a:t>
            </a:r>
            <a:r>
              <a:rPr lang="pl-PL" sz="2000" i="1" dirty="0" smtClean="0"/>
              <a:t> ", 5)</a:t>
            </a:r>
          </a:p>
          <a:p>
            <a:r>
              <a:rPr lang="pl-PL" sz="2000" i="1" dirty="0" smtClean="0"/>
              <a:t>komunikat("</a:t>
            </a:r>
            <a:r>
              <a:rPr lang="pl-PL" sz="2000" i="1" dirty="0" err="1" smtClean="0"/>
              <a:t>Hello</a:t>
            </a:r>
            <a:r>
              <a:rPr lang="pl-PL" sz="2000" i="1" dirty="0" smtClean="0"/>
              <a:t>")  #nieprawidłowe: komunikat(, 3)</a:t>
            </a:r>
          </a:p>
          <a:p>
            <a:r>
              <a:rPr lang="pl-PL" sz="2000" i="1" dirty="0" smtClean="0"/>
              <a:t>komunikat(</a:t>
            </a:r>
            <a:r>
              <a:rPr lang="pl-PL" sz="2000" i="1" dirty="0" err="1" smtClean="0"/>
              <a:t>tresc="-Hello</a:t>
            </a:r>
            <a:r>
              <a:rPr lang="pl-PL" sz="2000" i="1" dirty="0" smtClean="0"/>
              <a:t>-", ile=4)</a:t>
            </a:r>
          </a:p>
          <a:p>
            <a:r>
              <a:rPr lang="pl-PL" sz="2000" i="1" dirty="0" smtClean="0"/>
              <a:t>komunikat(ile=4, </a:t>
            </a:r>
            <a:r>
              <a:rPr lang="pl-PL" sz="2000" i="1" dirty="0" err="1" smtClean="0"/>
              <a:t>tresc="-Hello</a:t>
            </a:r>
            <a:r>
              <a:rPr lang="pl-PL" sz="2000" i="1" dirty="0" smtClean="0"/>
              <a:t>-")</a:t>
            </a:r>
          </a:p>
          <a:p>
            <a:r>
              <a:rPr lang="pl-PL" sz="2000" i="1" dirty="0" smtClean="0"/>
              <a:t>komunikat(ile=3)</a:t>
            </a:r>
            <a:endParaRPr lang="pl-PL"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684213" y="188913"/>
            <a:ext cx="7772400" cy="533400"/>
          </a:xfrm>
        </p:spPr>
        <p:txBody>
          <a:bodyPr rtlCol="0">
            <a:noAutofit/>
          </a:bodyPr>
          <a:lstStyle/>
          <a:p>
            <a:pPr eaLnBrk="1" fontAlgn="auto" hangingPunct="1">
              <a:spcAft>
                <a:spcPts val="0"/>
              </a:spcAft>
              <a:defRPr/>
            </a:pPr>
            <a:r>
              <a:rPr lang="pl-PL" sz="3600" b="1" dirty="0" smtClean="0">
                <a:solidFill>
                  <a:srgbClr val="CC0000"/>
                </a:solidFill>
                <a:latin typeface="+mn-lt"/>
              </a:rPr>
              <a:t>Funkcja/wyrażenie lambda</a:t>
            </a:r>
          </a:p>
        </p:txBody>
      </p:sp>
      <p:sp>
        <p:nvSpPr>
          <p:cNvPr id="9219" name="Rectangle 2"/>
          <p:cNvSpPr>
            <a:spLocks noGrp="1" noChangeArrowheads="1"/>
          </p:cNvSpPr>
          <p:nvPr>
            <p:ph idx="1"/>
          </p:nvPr>
        </p:nvSpPr>
        <p:spPr>
          <a:xfrm>
            <a:off x="395288" y="836612"/>
            <a:ext cx="8424862" cy="3421057"/>
          </a:xfrm>
        </p:spPr>
        <p:txBody>
          <a:bodyPr/>
          <a:lstStyle/>
          <a:p>
            <a:pPr marL="0" indent="0" eaLnBrk="1" hangingPunct="1">
              <a:buFont typeface="Arial" charset="0"/>
              <a:buNone/>
              <a:defRPr/>
            </a:pPr>
            <a:r>
              <a:rPr lang="pl-PL" sz="2200" dirty="0" smtClean="0"/>
              <a:t>Funkcja lambda to mała anonimowa (nienazwana) funkcja. Funkcja lambda może przyjmować dowolną liczbę argumentów, ale może mieć tylko jedno wyrażenie. Składani funkcji jest następująca:</a:t>
            </a:r>
          </a:p>
          <a:p>
            <a:pPr marL="457200" indent="0" eaLnBrk="1" hangingPunct="1">
              <a:buFont typeface="Arial" charset="0"/>
              <a:buNone/>
              <a:defRPr/>
            </a:pPr>
            <a:r>
              <a:rPr lang="pl-PL" sz="2200" dirty="0" smtClean="0">
                <a:solidFill>
                  <a:srgbClr val="0000FF"/>
                </a:solidFill>
              </a:rPr>
              <a:t>lambda </a:t>
            </a:r>
            <a:r>
              <a:rPr lang="pl-PL" sz="2200" i="1" dirty="0" err="1" smtClean="0">
                <a:solidFill>
                  <a:srgbClr val="0000FF"/>
                </a:solidFill>
              </a:rPr>
              <a:t>lista_argumentów</a:t>
            </a:r>
            <a:r>
              <a:rPr lang="pl-PL" sz="2200" i="1" dirty="0" smtClean="0">
                <a:solidFill>
                  <a:srgbClr val="0000FF"/>
                </a:solidFill>
              </a:rPr>
              <a:t> </a:t>
            </a:r>
            <a:r>
              <a:rPr lang="pl-PL" sz="2200" dirty="0" smtClean="0">
                <a:solidFill>
                  <a:srgbClr val="0000FF"/>
                </a:solidFill>
              </a:rPr>
              <a:t>: </a:t>
            </a:r>
            <a:r>
              <a:rPr lang="pl-PL" sz="2200" i="1" dirty="0" smtClean="0">
                <a:solidFill>
                  <a:srgbClr val="0000FF"/>
                </a:solidFill>
              </a:rPr>
              <a:t>wyrażenie</a:t>
            </a:r>
          </a:p>
          <a:p>
            <a:pPr marL="0" indent="0" eaLnBrk="1" hangingPunct="1">
              <a:buFont typeface="Arial" charset="0"/>
              <a:buNone/>
              <a:defRPr/>
            </a:pPr>
            <a:r>
              <a:rPr lang="pl-PL" sz="2200" dirty="0" smtClean="0"/>
              <a:t>Funkcje </a:t>
            </a:r>
            <a:r>
              <a:rPr lang="pl-PL" sz="2200" i="1" dirty="0" smtClean="0"/>
              <a:t>lambda</a:t>
            </a:r>
            <a:r>
              <a:rPr lang="pl-PL" sz="2200" dirty="0" smtClean="0"/>
              <a:t> zapewniają wygodny sposób na pisanie skróconych wyrażeń i utrzymywanie porządku bez zbędnego tworzenia wielu nazwanych funkcji. Jednak nadużywanie funkcji </a:t>
            </a:r>
            <a:r>
              <a:rPr lang="pl-PL" sz="2200" i="1" dirty="0" smtClean="0"/>
              <a:t>lambda</a:t>
            </a:r>
            <a:r>
              <a:rPr lang="pl-PL" sz="2200" dirty="0" smtClean="0"/>
              <a:t> może utrudnić odczytywanie kodu, dlatego należy z tego narzędzia korzystać z umiarem.</a:t>
            </a:r>
            <a:br>
              <a:rPr lang="pl-PL" sz="2200" dirty="0" smtClean="0"/>
            </a:br>
            <a:endParaRPr lang="pl-PL" sz="2200" i="1" dirty="0" smtClean="0">
              <a:solidFill>
                <a:srgbClr val="0000FF"/>
              </a:solidFill>
            </a:endParaRPr>
          </a:p>
          <a:p>
            <a:pPr marL="457200" indent="0" eaLnBrk="1" hangingPunct="1">
              <a:buFont typeface="Arial" charset="0"/>
              <a:buNone/>
              <a:defRPr/>
            </a:pPr>
            <a:endParaRPr lang="pl-PL" sz="2200" i="1" dirty="0" smtClean="0">
              <a:solidFill>
                <a:srgbClr val="0000FF"/>
              </a:solidFill>
            </a:endParaRPr>
          </a:p>
          <a:p>
            <a:pPr marL="457200" indent="0" eaLnBrk="1" hangingPunct="1">
              <a:buFont typeface="Arial" charset="0"/>
              <a:buNone/>
              <a:defRPr/>
            </a:pPr>
            <a:endParaRPr lang="pl-PL" sz="2200" dirty="0" smtClean="0">
              <a:solidFill>
                <a:srgbClr val="0000FF"/>
              </a:solidFill>
            </a:endParaRPr>
          </a:p>
        </p:txBody>
      </p:sp>
      <p:sp>
        <p:nvSpPr>
          <p:cNvPr id="10244" name="Prostokąt 3"/>
          <p:cNvSpPr>
            <a:spLocks noChangeArrowheads="1"/>
          </p:cNvSpPr>
          <p:nvPr/>
        </p:nvSpPr>
        <p:spPr bwMode="auto">
          <a:xfrm>
            <a:off x="539750" y="4257670"/>
            <a:ext cx="7848600" cy="2123658"/>
          </a:xfrm>
          <a:prstGeom prst="rect">
            <a:avLst/>
          </a:prstGeom>
          <a:noFill/>
          <a:ln w="9525">
            <a:noFill/>
            <a:miter lim="800000"/>
            <a:headEnd/>
            <a:tailEnd/>
          </a:ln>
        </p:spPr>
        <p:txBody>
          <a:bodyPr>
            <a:spAutoFit/>
          </a:bodyPr>
          <a:lstStyle/>
          <a:p>
            <a:r>
              <a:rPr lang="pl-PL" sz="2200" u="sng" dirty="0"/>
              <a:t>Przykład</a:t>
            </a:r>
          </a:p>
          <a:p>
            <a:r>
              <a:rPr lang="pl-PL" sz="2200" i="1" dirty="0">
                <a:solidFill>
                  <a:srgbClr val="0000FF"/>
                </a:solidFill>
              </a:rPr>
              <a:t># Przypisanie </a:t>
            </a:r>
            <a:r>
              <a:rPr lang="pl-PL" sz="2200" i="1" dirty="0" smtClean="0">
                <a:solidFill>
                  <a:srgbClr val="0000FF"/>
                </a:solidFill>
              </a:rPr>
              <a:t>funkcji </a:t>
            </a:r>
            <a:r>
              <a:rPr lang="pl-PL" sz="2200" i="1" dirty="0">
                <a:solidFill>
                  <a:srgbClr val="0000FF"/>
                </a:solidFill>
              </a:rPr>
              <a:t>do zmiennej, a następnie wykonanie jej</a:t>
            </a:r>
          </a:p>
          <a:p>
            <a:r>
              <a:rPr lang="pl-PL" sz="2200" i="1" dirty="0">
                <a:solidFill>
                  <a:srgbClr val="0000FF"/>
                </a:solidFill>
              </a:rPr>
              <a:t>zmienna = </a:t>
            </a:r>
            <a:r>
              <a:rPr lang="pl-PL" sz="2200" i="1" dirty="0" smtClean="0">
                <a:solidFill>
                  <a:srgbClr val="0000FF"/>
                </a:solidFill>
              </a:rPr>
              <a:t>lambda </a:t>
            </a:r>
            <a:r>
              <a:rPr lang="pl-PL" sz="2200" i="1" dirty="0" err="1">
                <a:solidFill>
                  <a:srgbClr val="0000FF"/>
                </a:solidFill>
              </a:rPr>
              <a:t>x,y</a:t>
            </a:r>
            <a:r>
              <a:rPr lang="pl-PL" sz="2200" i="1" dirty="0">
                <a:solidFill>
                  <a:srgbClr val="0000FF"/>
                </a:solidFill>
              </a:rPr>
              <a:t>: </a:t>
            </a:r>
            <a:r>
              <a:rPr lang="pl-PL" sz="2200" i="1" dirty="0" err="1" smtClean="0">
                <a:solidFill>
                  <a:srgbClr val="0000FF"/>
                </a:solidFill>
              </a:rPr>
              <a:t>x+y</a:t>
            </a:r>
            <a:endParaRPr lang="pl-PL" sz="2200" i="1" dirty="0">
              <a:solidFill>
                <a:srgbClr val="0000FF"/>
              </a:solidFill>
            </a:endParaRPr>
          </a:p>
          <a:p>
            <a:r>
              <a:rPr lang="pl-PL" sz="2200" i="1" dirty="0" err="1">
                <a:solidFill>
                  <a:srgbClr val="0000FF"/>
                </a:solidFill>
              </a:rPr>
              <a:t>print</a:t>
            </a:r>
            <a:r>
              <a:rPr lang="pl-PL" sz="2200" i="1" dirty="0">
                <a:solidFill>
                  <a:srgbClr val="0000FF"/>
                </a:solidFill>
              </a:rPr>
              <a:t>(zmienna(2,3))</a:t>
            </a:r>
          </a:p>
          <a:p>
            <a:r>
              <a:rPr lang="pl-PL" sz="2200" i="1" dirty="0">
                <a:solidFill>
                  <a:srgbClr val="0000FF"/>
                </a:solidFill>
              </a:rPr>
              <a:t># Wywołanie funkcji bez przypisywania do zmiennej</a:t>
            </a:r>
          </a:p>
          <a:p>
            <a:r>
              <a:rPr lang="pl-PL" sz="2200" i="1" dirty="0" err="1">
                <a:solidFill>
                  <a:srgbClr val="0000FF"/>
                </a:solidFill>
              </a:rPr>
              <a:t>print</a:t>
            </a:r>
            <a:r>
              <a:rPr lang="pl-PL" sz="2200" i="1" dirty="0">
                <a:solidFill>
                  <a:srgbClr val="0000FF"/>
                </a:solidFill>
              </a:rPr>
              <a:t>((lambda </a:t>
            </a:r>
            <a:r>
              <a:rPr lang="pl-PL" sz="2200" i="1" dirty="0" err="1">
                <a:solidFill>
                  <a:srgbClr val="0000FF"/>
                </a:solidFill>
              </a:rPr>
              <a:t>x,y</a:t>
            </a:r>
            <a:r>
              <a:rPr lang="pl-PL" sz="2200" i="1" dirty="0">
                <a:solidFill>
                  <a:srgbClr val="0000FF"/>
                </a:solidFill>
              </a:rPr>
              <a:t>: </a:t>
            </a:r>
            <a:r>
              <a:rPr lang="pl-PL" sz="2200" i="1" dirty="0" err="1">
                <a:solidFill>
                  <a:srgbClr val="0000FF"/>
                </a:solidFill>
              </a:rPr>
              <a:t>x+y</a:t>
            </a:r>
            <a:r>
              <a:rPr lang="pl-PL" sz="2200" i="1" dirty="0">
                <a:solidFill>
                  <a:srgbClr val="0000FF"/>
                </a:solidFill>
              </a:rPr>
              <a:t>)(3,4))</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684213" y="0"/>
            <a:ext cx="7772400" cy="533400"/>
          </a:xfrm>
        </p:spPr>
        <p:txBody>
          <a:bodyPr rtlCol="0">
            <a:noAutofit/>
          </a:bodyPr>
          <a:lstStyle/>
          <a:p>
            <a:pPr eaLnBrk="1" fontAlgn="auto" hangingPunct="1">
              <a:spcAft>
                <a:spcPts val="0"/>
              </a:spcAft>
              <a:defRPr/>
            </a:pPr>
            <a:r>
              <a:rPr lang="pl-PL" sz="3600" b="1" dirty="0" smtClean="0">
                <a:solidFill>
                  <a:srgbClr val="CC0000"/>
                </a:solidFill>
                <a:latin typeface="+mn-lt"/>
              </a:rPr>
              <a:t>Rodzaje błędów i wyjątki w programie</a:t>
            </a:r>
          </a:p>
        </p:txBody>
      </p:sp>
      <p:sp>
        <p:nvSpPr>
          <p:cNvPr id="11267" name="Rectangle 2"/>
          <p:cNvSpPr>
            <a:spLocks noGrp="1" noChangeArrowheads="1"/>
          </p:cNvSpPr>
          <p:nvPr>
            <p:ph idx="1"/>
          </p:nvPr>
        </p:nvSpPr>
        <p:spPr>
          <a:xfrm>
            <a:off x="250825" y="765175"/>
            <a:ext cx="8610600" cy="5759450"/>
          </a:xfrm>
        </p:spPr>
        <p:txBody>
          <a:bodyPr/>
          <a:lstStyle/>
          <a:p>
            <a:pPr marL="0" indent="0" eaLnBrk="1" hangingPunct="1">
              <a:spcAft>
                <a:spcPts val="600"/>
              </a:spcAft>
              <a:buFont typeface="Arial" charset="0"/>
              <a:buNone/>
            </a:pPr>
            <a:r>
              <a:rPr lang="pl-PL" sz="2000" b="1" dirty="0" smtClean="0">
                <a:solidFill>
                  <a:srgbClr val="C00000"/>
                </a:solidFill>
              </a:rPr>
              <a:t>Błędy składni (syntaktyczne)</a:t>
            </a:r>
            <a:r>
              <a:rPr lang="pl-PL" sz="2000" dirty="0" smtClean="0"/>
              <a:t> powstają, gdy </a:t>
            </a:r>
            <a:r>
              <a:rPr lang="pl-PL" sz="2000" dirty="0" err="1" smtClean="0"/>
              <a:t>parser</a:t>
            </a:r>
            <a:r>
              <a:rPr lang="pl-PL" sz="2000" dirty="0" smtClean="0"/>
              <a:t> (program wykonujący analizę składniową) </a:t>
            </a:r>
            <a:r>
              <a:rPr lang="pl-PL" sz="2000" dirty="0" err="1" smtClean="0"/>
              <a:t>Pythona</a:t>
            </a:r>
            <a:r>
              <a:rPr lang="pl-PL" sz="2000" dirty="0" smtClean="0"/>
              <a:t> nie jest w stanie zrozumieć wiersza kodu. Błędy składniowe są prawie zawsze krytyczne, tj. prawie nigdy nie ma sposobu na pomyślne wykonanie fragmentu kodu zawierającego błędy składniowe. Większość błędów składniowych to literówki, nieprawidłowe wcięcia lub nieprawidłowe argumenty.</a:t>
            </a:r>
          </a:p>
          <a:p>
            <a:pPr marL="0" indent="0" eaLnBrk="1" hangingPunct="1">
              <a:spcAft>
                <a:spcPts val="600"/>
              </a:spcAft>
              <a:buFont typeface="Arial" charset="0"/>
              <a:buNone/>
            </a:pPr>
            <a:r>
              <a:rPr lang="pl-PL" sz="2000" b="1" dirty="0" smtClean="0">
                <a:solidFill>
                  <a:srgbClr val="C00000"/>
                </a:solidFill>
              </a:rPr>
              <a:t>Błąd wykonywania (wyjątki, sytuacje wyjątkowe) </a:t>
            </a:r>
            <a:r>
              <a:rPr lang="pl-PL" sz="2000" dirty="0" smtClean="0"/>
              <a:t>występuje, gdy program jest poprawny składniowo, ale zawiera problem, który jest wykrywany tylko podczas wykonywania programu</a:t>
            </a:r>
            <a:r>
              <a:rPr lang="pl-PL" sz="2000" b="1" dirty="0" smtClean="0"/>
              <a:t>. </a:t>
            </a:r>
            <a:r>
              <a:rPr lang="pl-PL" sz="2000" dirty="0" smtClean="0"/>
              <a:t>Powoduje przerwanie wykonywania programu. Kod jest zrozumiały (nie ma błędów składni), ale problematyczny fragmenty kodu jest niemożliwy  do wykonania. Przykłady: dzielenie przez zero, odczyt nieistniejącego  pliku, próba dostępu do danej poza zakresem (element listy o numerze większym niż długość listy).</a:t>
            </a:r>
          </a:p>
          <a:p>
            <a:pPr marL="0" indent="0" eaLnBrk="1" hangingPunct="1">
              <a:spcAft>
                <a:spcPts val="600"/>
              </a:spcAft>
              <a:buFont typeface="Arial" charset="0"/>
              <a:buNone/>
            </a:pPr>
            <a:r>
              <a:rPr lang="pl-PL" sz="2000" b="1" dirty="0" smtClean="0">
                <a:solidFill>
                  <a:srgbClr val="C00000"/>
                </a:solidFill>
              </a:rPr>
              <a:t>Błąd logiczny </a:t>
            </a:r>
            <a:r>
              <a:rPr lang="pl-PL" sz="2000" dirty="0" smtClean="0"/>
              <a:t>występuje, gdy program działa, ale może działać nieprawidłowo i generować błędne wyniki (niezgodne z oczekiwaniami) lub wykonywać się niezgodnie z oczekiwaniami lub planami projektanta (program wykonuje to, co ma napisane a nie to, co myśli lub chce programista). Przykład: nieskończenie działająca pętla.</a:t>
            </a:r>
          </a:p>
          <a:p>
            <a:pPr marL="0" indent="0" eaLnBrk="1" hangingPunct="1">
              <a:spcAft>
                <a:spcPts val="600"/>
              </a:spcAft>
              <a:buFont typeface="Arial" charset="0"/>
              <a:buNone/>
            </a:pPr>
            <a:r>
              <a:rPr lang="pl-PL" sz="2000" b="1" dirty="0" smtClean="0"/>
              <a:t>Błędy logiczne można wykryć wykorzystując </a:t>
            </a:r>
            <a:r>
              <a:rPr lang="pl-PL" sz="2000" b="1" dirty="0" err="1" smtClean="0"/>
              <a:t>debugger</a:t>
            </a:r>
            <a:r>
              <a:rPr lang="pl-PL" sz="2000" b="1" dirty="0" smtClean="0"/>
              <a:t>.</a:t>
            </a:r>
            <a:endParaRPr lang="pl-PL" sz="2000" dirty="0" smtClean="0"/>
          </a:p>
          <a:p>
            <a:pPr marL="0" indent="0" eaLnBrk="1" hangingPunct="1">
              <a:buFont typeface="Arial" charset="0"/>
              <a:buNone/>
            </a:pPr>
            <a:endParaRPr lang="pl-PL" sz="2000" dirty="0" smtClean="0">
              <a:solidFill>
                <a:srgbClr val="0033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684213" y="116632"/>
            <a:ext cx="7772400" cy="533400"/>
          </a:xfrm>
        </p:spPr>
        <p:txBody>
          <a:bodyPr rtlCol="0">
            <a:noAutofit/>
          </a:bodyPr>
          <a:lstStyle/>
          <a:p>
            <a:pPr eaLnBrk="1" fontAlgn="auto" hangingPunct="1">
              <a:spcAft>
                <a:spcPts val="0"/>
              </a:spcAft>
              <a:defRPr/>
            </a:pPr>
            <a:r>
              <a:rPr lang="pl-PL" sz="3600" b="1" dirty="0" smtClean="0">
                <a:solidFill>
                  <a:srgbClr val="CC0000"/>
                </a:solidFill>
                <a:latin typeface="+mn-lt"/>
              </a:rPr>
              <a:t>Śledzenie programu</a:t>
            </a:r>
          </a:p>
        </p:txBody>
      </p:sp>
      <p:sp>
        <p:nvSpPr>
          <p:cNvPr id="12291" name="Rectangle 2"/>
          <p:cNvSpPr>
            <a:spLocks noGrp="1" noChangeArrowheads="1"/>
          </p:cNvSpPr>
          <p:nvPr>
            <p:ph idx="1"/>
          </p:nvPr>
        </p:nvSpPr>
        <p:spPr>
          <a:xfrm>
            <a:off x="107504" y="764704"/>
            <a:ext cx="8893175" cy="5544616"/>
          </a:xfrm>
        </p:spPr>
        <p:txBody>
          <a:bodyPr/>
          <a:lstStyle/>
          <a:p>
            <a:pPr marL="0" indent="0" eaLnBrk="1" hangingPunct="1">
              <a:buFont typeface="Arial" charset="0"/>
              <a:buNone/>
            </a:pPr>
            <a:r>
              <a:rPr lang="pl-PL" sz="2000" b="1" dirty="0" err="1" smtClean="0">
                <a:solidFill>
                  <a:srgbClr val="C00000"/>
                </a:solidFill>
              </a:rPr>
              <a:t>Debugger</a:t>
            </a:r>
            <a:r>
              <a:rPr lang="pl-PL" sz="2000" dirty="0" smtClean="0"/>
              <a:t> to program komputerowy służący do dynamicznej analizy innych programów w celu odnalezienia i identyfikacji zawartych w nich błędów (w szczególności logicznych), zwanych z angielskiego </a:t>
            </a:r>
            <a:r>
              <a:rPr lang="pl-PL" sz="2000" dirty="0" err="1" smtClean="0"/>
              <a:t>bugami</a:t>
            </a:r>
            <a:r>
              <a:rPr lang="pl-PL" sz="2000" dirty="0" smtClean="0"/>
              <a:t>. </a:t>
            </a:r>
          </a:p>
          <a:p>
            <a:pPr marL="0" indent="0" eaLnBrk="1" hangingPunct="1">
              <a:buFont typeface="Arial" charset="0"/>
              <a:buNone/>
            </a:pPr>
            <a:r>
              <a:rPr lang="pl-PL" sz="2000" dirty="0" smtClean="0"/>
              <a:t>Debugger umożliwia śledzenie działania programu, wykonując ten program </a:t>
            </a:r>
            <a:r>
              <a:rPr lang="pl-PL" sz="2000" b="1" dirty="0" smtClean="0">
                <a:solidFill>
                  <a:srgbClr val="C00000"/>
                </a:solidFill>
              </a:rPr>
              <a:t>krok po kroku</a:t>
            </a:r>
            <a:r>
              <a:rPr lang="pl-PL" sz="2000" dirty="0" smtClean="0"/>
              <a:t> (funkcjonalność większości IDE). </a:t>
            </a:r>
            <a:r>
              <a:rPr lang="pl-PL" sz="2000" dirty="0" err="1" smtClean="0"/>
              <a:t>Debuggery</a:t>
            </a:r>
            <a:r>
              <a:rPr lang="pl-PL" sz="2000" dirty="0" smtClean="0"/>
              <a:t> mają także możliwość śledzenia tego, jak zmienia się zawartość zmiennych (dane), lokalnych i globalnych. </a:t>
            </a:r>
          </a:p>
          <a:p>
            <a:pPr marL="0" indent="0" eaLnBrk="1" hangingPunct="1">
              <a:buFont typeface="Arial" charset="0"/>
              <a:buNone/>
            </a:pPr>
            <a:r>
              <a:rPr lang="pl-PL" sz="2000" dirty="0" smtClean="0"/>
              <a:t>Proces nadzorowania wykonania programu za pomocą </a:t>
            </a:r>
            <a:r>
              <a:rPr lang="pl-PL" sz="2000" dirty="0" err="1" smtClean="0"/>
              <a:t>debuggera</a:t>
            </a:r>
            <a:r>
              <a:rPr lang="pl-PL" sz="2000" dirty="0" smtClean="0"/>
              <a:t> określa się mianem </a:t>
            </a:r>
            <a:r>
              <a:rPr lang="pl-PL" sz="2000" b="1" dirty="0" err="1" smtClean="0">
                <a:solidFill>
                  <a:srgbClr val="C00000"/>
                </a:solidFill>
              </a:rPr>
              <a:t>debugowania</a:t>
            </a:r>
            <a:r>
              <a:rPr lang="pl-PL" sz="2000" dirty="0" smtClean="0"/>
              <a:t>.</a:t>
            </a:r>
          </a:p>
          <a:p>
            <a:pPr marL="0" indent="0" eaLnBrk="1" hangingPunct="1">
              <a:buFont typeface="Arial" charset="0"/>
              <a:buNone/>
            </a:pPr>
            <a:r>
              <a:rPr lang="pl-PL" sz="2000" dirty="0" smtClean="0"/>
              <a:t>Aby sprawdzić program w określonym punkcie należy w wybranej linii wstawić </a:t>
            </a:r>
            <a:r>
              <a:rPr lang="pl-PL" sz="2000" b="1" dirty="0" smtClean="0">
                <a:solidFill>
                  <a:srgbClr val="C00000"/>
                </a:solidFill>
              </a:rPr>
              <a:t>punkt przerwania </a:t>
            </a:r>
            <a:r>
              <a:rPr lang="pl-PL" sz="2000" dirty="0" smtClean="0"/>
              <a:t>(</a:t>
            </a:r>
            <a:r>
              <a:rPr lang="pl-PL" sz="2000" i="1" dirty="0" err="1" smtClean="0"/>
              <a:t>breakpoint</a:t>
            </a:r>
            <a:r>
              <a:rPr lang="pl-PL" sz="2000" dirty="0" smtClean="0"/>
              <a:t>). Wtedy po uruchomieniu śledzenia, program wykonuje się </a:t>
            </a:r>
            <a:r>
              <a:rPr lang="pl-PL" sz="2000" dirty="0" err="1" smtClean="0"/>
              <a:t>niekrokowo</a:t>
            </a:r>
            <a:r>
              <a:rPr lang="pl-PL" sz="2000" dirty="0" smtClean="0"/>
              <a:t> do punktu przerwania. W tym momencie można sprawdzić wartości ziemnych w miejscu programu, w którym punkt jest ustawiony. </a:t>
            </a:r>
          </a:p>
          <a:p>
            <a:pPr marL="0" indent="0" eaLnBrk="1" hangingPunct="1">
              <a:buFont typeface="Arial" charset="0"/>
              <a:buNone/>
            </a:pPr>
            <a:r>
              <a:rPr lang="pl-PL" sz="2000" dirty="0" smtClean="0">
                <a:solidFill>
                  <a:srgbClr val="C00000"/>
                </a:solidFill>
              </a:rPr>
              <a:t>W środowisku </a:t>
            </a:r>
            <a:r>
              <a:rPr lang="pl-PL" sz="2000" i="1" dirty="0" err="1" smtClean="0">
                <a:solidFill>
                  <a:srgbClr val="C00000"/>
                </a:solidFill>
              </a:rPr>
              <a:t>spyder</a:t>
            </a:r>
            <a:r>
              <a:rPr lang="pl-PL" sz="2000" dirty="0" smtClean="0">
                <a:solidFill>
                  <a:srgbClr val="C00000"/>
                </a:solidFill>
              </a:rPr>
              <a:t> po włączeniu śledzenia zachęta w oknie konsoli ma postać: </a:t>
            </a:r>
            <a:r>
              <a:rPr lang="pl-PL" sz="2000" dirty="0" err="1" smtClean="0">
                <a:solidFill>
                  <a:srgbClr val="C00000"/>
                </a:solidFill>
              </a:rPr>
              <a:t>ipdb</a:t>
            </a:r>
            <a:r>
              <a:rPr lang="pl-PL" sz="2000" dirty="0" smtClean="0">
                <a:solidFill>
                  <a:srgbClr val="C00000"/>
                </a:solidFill>
              </a:rPr>
              <a:t>&gt;.  Jednocześnie w oknie edytora kursor strzałki ustawia się na aktualnie wykonywanej instrukcji. </a:t>
            </a:r>
          </a:p>
          <a:p>
            <a:pPr marL="0" indent="0" eaLnBrk="1" hangingPunct="1">
              <a:buNone/>
            </a:pPr>
            <a:r>
              <a:rPr lang="pl-PL" sz="2000" dirty="0" smtClean="0">
                <a:solidFill>
                  <a:srgbClr val="C00000"/>
                </a:solidFill>
              </a:rPr>
              <a:t>Powrót do standardowej linii poleceń – po wyłączeniu śledzenia.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684213" y="116632"/>
            <a:ext cx="7772400" cy="533400"/>
          </a:xfrm>
        </p:spPr>
        <p:txBody>
          <a:bodyPr rtlCol="0">
            <a:noAutofit/>
          </a:bodyPr>
          <a:lstStyle/>
          <a:p>
            <a:pPr eaLnBrk="1" fontAlgn="auto" hangingPunct="1">
              <a:spcAft>
                <a:spcPts val="0"/>
              </a:spcAft>
              <a:defRPr/>
            </a:pPr>
            <a:r>
              <a:rPr lang="pl-PL" sz="3600" b="1" dirty="0" smtClean="0">
                <a:solidFill>
                  <a:srgbClr val="CC0000"/>
                </a:solidFill>
                <a:latin typeface="+mn-lt"/>
              </a:rPr>
              <a:t>Śledzenie programu – obsługa</a:t>
            </a:r>
          </a:p>
        </p:txBody>
      </p:sp>
      <p:pic>
        <p:nvPicPr>
          <p:cNvPr id="1027" name="Picture 3"/>
          <p:cNvPicPr>
            <a:picLocks noChangeAspect="1" noChangeArrowheads="1"/>
          </p:cNvPicPr>
          <p:nvPr/>
        </p:nvPicPr>
        <p:blipFill>
          <a:blip r:embed="rId2" cstate="print"/>
          <a:srcRect/>
          <a:stretch>
            <a:fillRect/>
          </a:stretch>
        </p:blipFill>
        <p:spPr bwMode="auto">
          <a:xfrm>
            <a:off x="1200497" y="1484873"/>
            <a:ext cx="5962650" cy="3952875"/>
          </a:xfrm>
          <a:prstGeom prst="rect">
            <a:avLst/>
          </a:prstGeom>
          <a:noFill/>
          <a:ln w="9525">
            <a:noFill/>
            <a:miter lim="800000"/>
            <a:headEnd/>
            <a:tailEnd/>
          </a:ln>
        </p:spPr>
      </p:pic>
      <p:sp>
        <p:nvSpPr>
          <p:cNvPr id="7" name="Prostokąt 6"/>
          <p:cNvSpPr/>
          <p:nvPr/>
        </p:nvSpPr>
        <p:spPr>
          <a:xfrm>
            <a:off x="323528" y="5509681"/>
            <a:ext cx="5400599" cy="1015663"/>
          </a:xfrm>
          <a:prstGeom prst="rect">
            <a:avLst/>
          </a:prstGeom>
        </p:spPr>
        <p:txBody>
          <a:bodyPr wrap="square">
            <a:spAutoFit/>
          </a:bodyPr>
          <a:lstStyle/>
          <a:p>
            <a:pPr marL="0" indent="0" eaLnBrk="1" hangingPunct="1">
              <a:buNone/>
            </a:pPr>
            <a:r>
              <a:rPr lang="pl-PL" sz="2000" dirty="0" smtClean="0"/>
              <a:t>Przyciski umieszczone </a:t>
            </a:r>
            <a:r>
              <a:rPr lang="pl-PL" sz="2000" smtClean="0"/>
              <a:t>ww. obok </a:t>
            </a:r>
            <a:r>
              <a:rPr lang="pl-PL" sz="2000" dirty="0" smtClean="0"/>
              <a:t>siebie realizują te same operacje w </a:t>
            </a:r>
            <a:r>
              <a:rPr lang="pl-PL" sz="2000" dirty="0" err="1" smtClean="0"/>
              <a:t>debuggingu</a:t>
            </a:r>
            <a:r>
              <a:rPr lang="pl-PL" sz="2000" dirty="0" smtClean="0"/>
              <a:t>, są jednak inaczej oznaczone w różnych wersjach </a:t>
            </a:r>
            <a:r>
              <a:rPr lang="pl-PL" sz="2000" dirty="0" err="1" smtClean="0"/>
              <a:t>Spydera</a:t>
            </a:r>
            <a:r>
              <a:rPr lang="pl-PL" sz="2000" dirty="0" smtClean="0"/>
              <a:t>.</a:t>
            </a:r>
            <a:endParaRPr lang="pl-PL" sz="2000" dirty="0" smtClean="0"/>
          </a:p>
        </p:txBody>
      </p:sp>
      <p:pic>
        <p:nvPicPr>
          <p:cNvPr id="1028" name="Picture 4"/>
          <p:cNvPicPr>
            <a:picLocks noChangeAspect="1" noChangeArrowheads="1"/>
          </p:cNvPicPr>
          <p:nvPr/>
        </p:nvPicPr>
        <p:blipFill>
          <a:blip r:embed="rId3" cstate="print"/>
          <a:srcRect/>
          <a:stretch>
            <a:fillRect/>
          </a:stretch>
        </p:blipFill>
        <p:spPr bwMode="auto">
          <a:xfrm>
            <a:off x="7020272" y="836712"/>
            <a:ext cx="381000" cy="323850"/>
          </a:xfrm>
          <a:prstGeom prst="rect">
            <a:avLst/>
          </a:prstGeom>
          <a:noFill/>
          <a:ln w="9525">
            <a:noFill/>
            <a:miter lim="800000"/>
            <a:headEnd/>
            <a:tailEnd/>
          </a:ln>
        </p:spPr>
      </p:pic>
      <p:pic>
        <p:nvPicPr>
          <p:cNvPr id="1029" name="Picture 5"/>
          <p:cNvPicPr>
            <a:picLocks noChangeAspect="1" noChangeArrowheads="1"/>
          </p:cNvPicPr>
          <p:nvPr/>
        </p:nvPicPr>
        <p:blipFill>
          <a:blip r:embed="rId4" cstate="print"/>
          <a:srcRect/>
          <a:stretch>
            <a:fillRect/>
          </a:stretch>
        </p:blipFill>
        <p:spPr bwMode="auto">
          <a:xfrm>
            <a:off x="7020272" y="1340768"/>
            <a:ext cx="323850" cy="304800"/>
          </a:xfrm>
          <a:prstGeom prst="rect">
            <a:avLst/>
          </a:prstGeom>
          <a:noFill/>
          <a:ln w="9525">
            <a:noFill/>
            <a:miter lim="800000"/>
            <a:headEnd/>
            <a:tailEnd/>
          </a:ln>
        </p:spPr>
      </p:pic>
      <p:pic>
        <p:nvPicPr>
          <p:cNvPr id="1030" name="Picture 6"/>
          <p:cNvPicPr>
            <a:picLocks noChangeAspect="1" noChangeArrowheads="1"/>
          </p:cNvPicPr>
          <p:nvPr/>
        </p:nvPicPr>
        <p:blipFill>
          <a:blip r:embed="rId5" cstate="print"/>
          <a:srcRect/>
          <a:stretch>
            <a:fillRect/>
          </a:stretch>
        </p:blipFill>
        <p:spPr bwMode="auto">
          <a:xfrm>
            <a:off x="6948264" y="3861048"/>
            <a:ext cx="323850" cy="295275"/>
          </a:xfrm>
          <a:prstGeom prst="rect">
            <a:avLst/>
          </a:prstGeom>
          <a:noFill/>
          <a:ln w="9525">
            <a:noFill/>
            <a:miter lim="800000"/>
            <a:headEnd/>
            <a:tailEnd/>
          </a:ln>
        </p:spPr>
      </p:pic>
      <p:pic>
        <p:nvPicPr>
          <p:cNvPr id="1031" name="Picture 7"/>
          <p:cNvPicPr>
            <a:picLocks noChangeAspect="1" noChangeArrowheads="1"/>
          </p:cNvPicPr>
          <p:nvPr/>
        </p:nvPicPr>
        <p:blipFill>
          <a:blip r:embed="rId6" cstate="print"/>
          <a:srcRect/>
          <a:stretch>
            <a:fillRect/>
          </a:stretch>
        </p:blipFill>
        <p:spPr bwMode="auto">
          <a:xfrm>
            <a:off x="7020272" y="5445224"/>
            <a:ext cx="285750" cy="285750"/>
          </a:xfrm>
          <a:prstGeom prst="rect">
            <a:avLst/>
          </a:prstGeom>
          <a:noFill/>
          <a:ln w="9525">
            <a:noFill/>
            <a:miter lim="800000"/>
            <a:headEnd/>
            <a:tailEnd/>
          </a:ln>
        </p:spPr>
      </p:pic>
      <p:pic>
        <p:nvPicPr>
          <p:cNvPr id="13" name="Picture 5"/>
          <p:cNvPicPr>
            <a:picLocks noChangeAspect="1" noChangeArrowheads="1"/>
          </p:cNvPicPr>
          <p:nvPr/>
        </p:nvPicPr>
        <p:blipFill>
          <a:blip r:embed="rId4" cstate="print"/>
          <a:srcRect/>
          <a:stretch>
            <a:fillRect/>
          </a:stretch>
        </p:blipFill>
        <p:spPr bwMode="auto">
          <a:xfrm>
            <a:off x="6948264" y="3212976"/>
            <a:ext cx="323850" cy="304800"/>
          </a:xfrm>
          <a:prstGeom prst="rect">
            <a:avLst/>
          </a:prstGeom>
          <a:noFill/>
          <a:ln w="9525">
            <a:noFill/>
            <a:miter lim="800000"/>
            <a:headEnd/>
            <a:tailEnd/>
          </a:ln>
        </p:spPr>
      </p:pic>
      <p:pic>
        <p:nvPicPr>
          <p:cNvPr id="14" name="Picture 5"/>
          <p:cNvPicPr>
            <a:picLocks noChangeAspect="1" noChangeArrowheads="1"/>
          </p:cNvPicPr>
          <p:nvPr/>
        </p:nvPicPr>
        <p:blipFill>
          <a:blip r:embed="rId4" cstate="print"/>
          <a:srcRect/>
          <a:stretch>
            <a:fillRect/>
          </a:stretch>
        </p:blipFill>
        <p:spPr bwMode="auto">
          <a:xfrm>
            <a:off x="6948264" y="3501008"/>
            <a:ext cx="323850" cy="304800"/>
          </a:xfrm>
          <a:prstGeom prst="rect">
            <a:avLst/>
          </a:prstGeom>
          <a:noFill/>
          <a:ln w="9525">
            <a:noFill/>
            <a:miter lim="800000"/>
            <a:headEnd/>
            <a:tailEnd/>
          </a:ln>
        </p:spPr>
      </p:pic>
      <p:cxnSp>
        <p:nvCxnSpPr>
          <p:cNvPr id="16" name="Łącznik prosty 15"/>
          <p:cNvCxnSpPr/>
          <p:nvPr/>
        </p:nvCxnSpPr>
        <p:spPr>
          <a:xfrm>
            <a:off x="6228184" y="4005064"/>
            <a:ext cx="144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Łącznik prosty 19"/>
          <p:cNvCxnSpPr/>
          <p:nvPr/>
        </p:nvCxnSpPr>
        <p:spPr>
          <a:xfrm flipV="1">
            <a:off x="6228184" y="1700808"/>
            <a:ext cx="0" cy="2304256"/>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Łącznik prosty ze strzałką 21"/>
          <p:cNvCxnSpPr/>
          <p:nvPr/>
        </p:nvCxnSpPr>
        <p:spPr>
          <a:xfrm flipH="1">
            <a:off x="5724128" y="1700808"/>
            <a:ext cx="5040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23" name="Picture 6"/>
          <p:cNvPicPr>
            <a:picLocks noChangeAspect="1" noChangeArrowheads="1"/>
          </p:cNvPicPr>
          <p:nvPr/>
        </p:nvPicPr>
        <p:blipFill>
          <a:blip r:embed="rId5" cstate="print"/>
          <a:srcRect/>
          <a:stretch>
            <a:fillRect/>
          </a:stretch>
        </p:blipFill>
        <p:spPr bwMode="auto">
          <a:xfrm>
            <a:off x="5328270" y="1724254"/>
            <a:ext cx="323850" cy="295275"/>
          </a:xfrm>
          <a:prstGeom prst="rect">
            <a:avLst/>
          </a:prstGeom>
          <a:noFill/>
          <a:ln w="9525">
            <a:noFill/>
            <a:miter lim="800000"/>
            <a:headEnd/>
            <a:tailEnd/>
          </a:ln>
        </p:spPr>
      </p:pic>
      <p:pic>
        <p:nvPicPr>
          <p:cNvPr id="24" name="Picture 6"/>
          <p:cNvPicPr>
            <a:picLocks noChangeAspect="1" noChangeArrowheads="1"/>
          </p:cNvPicPr>
          <p:nvPr/>
        </p:nvPicPr>
        <p:blipFill>
          <a:blip r:embed="rId5" cstate="print"/>
          <a:srcRect/>
          <a:stretch>
            <a:fillRect/>
          </a:stretch>
        </p:blipFill>
        <p:spPr bwMode="auto">
          <a:xfrm>
            <a:off x="5328270" y="2312041"/>
            <a:ext cx="323850" cy="295275"/>
          </a:xfrm>
          <a:prstGeom prst="rect">
            <a:avLst/>
          </a:prstGeom>
          <a:noFill/>
          <a:ln w="9525">
            <a:noFill/>
            <a:miter lim="800000"/>
            <a:headEnd/>
            <a:tailEnd/>
          </a:ln>
        </p:spPr>
      </p:pic>
      <p:sp>
        <p:nvSpPr>
          <p:cNvPr id="25" name="pole tekstowe 24"/>
          <p:cNvSpPr txBox="1"/>
          <p:nvPr/>
        </p:nvSpPr>
        <p:spPr>
          <a:xfrm>
            <a:off x="4932040" y="1844824"/>
            <a:ext cx="576064" cy="461665"/>
          </a:xfrm>
          <a:prstGeom prst="rect">
            <a:avLst/>
          </a:prstGeom>
          <a:noFill/>
        </p:spPr>
        <p:txBody>
          <a:bodyPr wrap="square" rtlCol="0">
            <a:spAutoFit/>
          </a:bodyPr>
          <a:lstStyle/>
          <a:p>
            <a:pPr algn="ctr"/>
            <a:r>
              <a:rPr lang="pl-PL" dirty="0" smtClean="0"/>
              <a:t>...</a:t>
            </a:r>
            <a:endParaRPr lang="en-GB" dirty="0"/>
          </a:p>
        </p:txBody>
      </p:sp>
      <p:grpSp>
        <p:nvGrpSpPr>
          <p:cNvPr id="32" name="Grupa 31"/>
          <p:cNvGrpSpPr/>
          <p:nvPr/>
        </p:nvGrpSpPr>
        <p:grpSpPr>
          <a:xfrm>
            <a:off x="251520" y="2924944"/>
            <a:ext cx="360040" cy="1368152"/>
            <a:chOff x="395536" y="1988840"/>
            <a:chExt cx="288032" cy="2304256"/>
          </a:xfrm>
        </p:grpSpPr>
        <p:cxnSp>
          <p:nvCxnSpPr>
            <p:cNvPr id="26" name="Łącznik prosty 25"/>
            <p:cNvCxnSpPr/>
            <p:nvPr/>
          </p:nvCxnSpPr>
          <p:spPr>
            <a:xfrm flipV="1">
              <a:off x="395536" y="1988840"/>
              <a:ext cx="0" cy="2304256"/>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Łącznik prosty ze strzałką 27"/>
            <p:cNvCxnSpPr/>
            <p:nvPr/>
          </p:nvCxnSpPr>
          <p:spPr>
            <a:xfrm>
              <a:off x="395536" y="4293096"/>
              <a:ext cx="2880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pic>
        <p:nvPicPr>
          <p:cNvPr id="29" name="Picture 5"/>
          <p:cNvPicPr>
            <a:picLocks noChangeAspect="1" noChangeArrowheads="1"/>
          </p:cNvPicPr>
          <p:nvPr/>
        </p:nvPicPr>
        <p:blipFill>
          <a:blip r:embed="rId4" cstate="print"/>
          <a:srcRect/>
          <a:stretch>
            <a:fillRect/>
          </a:stretch>
        </p:blipFill>
        <p:spPr bwMode="auto">
          <a:xfrm>
            <a:off x="937746" y="4098339"/>
            <a:ext cx="323850" cy="304800"/>
          </a:xfrm>
          <a:prstGeom prst="rect">
            <a:avLst/>
          </a:prstGeom>
          <a:noFill/>
          <a:ln w="9525">
            <a:noFill/>
            <a:miter lim="800000"/>
            <a:headEnd/>
            <a:tailEnd/>
          </a:ln>
        </p:spPr>
      </p:pic>
      <p:pic>
        <p:nvPicPr>
          <p:cNvPr id="31" name="Picture 5"/>
          <p:cNvPicPr>
            <a:picLocks noChangeAspect="1" noChangeArrowheads="1"/>
          </p:cNvPicPr>
          <p:nvPr/>
        </p:nvPicPr>
        <p:blipFill>
          <a:blip r:embed="rId4" cstate="print"/>
          <a:srcRect/>
          <a:stretch>
            <a:fillRect/>
          </a:stretch>
        </p:blipFill>
        <p:spPr bwMode="auto">
          <a:xfrm>
            <a:off x="904568" y="4687654"/>
            <a:ext cx="323850" cy="304800"/>
          </a:xfrm>
          <a:prstGeom prst="rect">
            <a:avLst/>
          </a:prstGeom>
          <a:noFill/>
          <a:ln w="9525">
            <a:noFill/>
            <a:miter lim="800000"/>
            <a:headEnd/>
            <a:tailEnd/>
          </a:ln>
        </p:spPr>
      </p:pic>
      <p:sp>
        <p:nvSpPr>
          <p:cNvPr id="33" name="pole tekstowe 32"/>
          <p:cNvSpPr txBox="1"/>
          <p:nvPr/>
        </p:nvSpPr>
        <p:spPr>
          <a:xfrm>
            <a:off x="7668344" y="764704"/>
            <a:ext cx="300082" cy="369332"/>
          </a:xfrm>
          <a:prstGeom prst="rect">
            <a:avLst/>
          </a:prstGeom>
          <a:noFill/>
          <a:ln>
            <a:solidFill>
              <a:srgbClr val="CC0000"/>
            </a:solidFill>
          </a:ln>
        </p:spPr>
        <p:txBody>
          <a:bodyPr wrap="none" rtlCol="0">
            <a:spAutoFit/>
          </a:bodyPr>
          <a:lstStyle/>
          <a:p>
            <a:r>
              <a:rPr lang="pl-PL" sz="1800" b="1" dirty="0" smtClean="0">
                <a:solidFill>
                  <a:srgbClr val="FF0000"/>
                </a:solidFill>
              </a:rPr>
              <a:t>1</a:t>
            </a:r>
            <a:endParaRPr lang="en-GB" sz="1800" b="1" dirty="0">
              <a:solidFill>
                <a:srgbClr val="FF0000"/>
              </a:solidFill>
            </a:endParaRPr>
          </a:p>
        </p:txBody>
      </p:sp>
      <p:sp>
        <p:nvSpPr>
          <p:cNvPr id="34" name="pole tekstowe 33"/>
          <p:cNvSpPr txBox="1"/>
          <p:nvPr/>
        </p:nvSpPr>
        <p:spPr>
          <a:xfrm>
            <a:off x="7656294" y="1268760"/>
            <a:ext cx="300082" cy="369332"/>
          </a:xfrm>
          <a:prstGeom prst="rect">
            <a:avLst/>
          </a:prstGeom>
          <a:noFill/>
          <a:ln>
            <a:solidFill>
              <a:srgbClr val="CC0000"/>
            </a:solidFill>
          </a:ln>
        </p:spPr>
        <p:txBody>
          <a:bodyPr wrap="none" rtlCol="0">
            <a:spAutoFit/>
          </a:bodyPr>
          <a:lstStyle/>
          <a:p>
            <a:r>
              <a:rPr lang="pl-PL" sz="1800" b="1" dirty="0" smtClean="0">
                <a:solidFill>
                  <a:srgbClr val="FF0000"/>
                </a:solidFill>
              </a:rPr>
              <a:t>2</a:t>
            </a:r>
            <a:endParaRPr lang="en-GB" sz="1800" b="1" dirty="0">
              <a:solidFill>
                <a:srgbClr val="FF0000"/>
              </a:solidFill>
            </a:endParaRPr>
          </a:p>
        </p:txBody>
      </p:sp>
      <p:sp>
        <p:nvSpPr>
          <p:cNvPr id="35" name="pole tekstowe 34"/>
          <p:cNvSpPr txBox="1"/>
          <p:nvPr/>
        </p:nvSpPr>
        <p:spPr>
          <a:xfrm>
            <a:off x="7524328" y="3429000"/>
            <a:ext cx="300082" cy="369332"/>
          </a:xfrm>
          <a:prstGeom prst="rect">
            <a:avLst/>
          </a:prstGeom>
          <a:noFill/>
          <a:ln>
            <a:solidFill>
              <a:srgbClr val="CC0000"/>
            </a:solidFill>
          </a:ln>
        </p:spPr>
        <p:txBody>
          <a:bodyPr wrap="none" rtlCol="0">
            <a:spAutoFit/>
          </a:bodyPr>
          <a:lstStyle/>
          <a:p>
            <a:r>
              <a:rPr lang="pl-PL" sz="1800" b="1" dirty="0" smtClean="0">
                <a:solidFill>
                  <a:srgbClr val="FF0000"/>
                </a:solidFill>
              </a:rPr>
              <a:t>3</a:t>
            </a:r>
            <a:endParaRPr lang="en-GB" sz="1800" b="1" dirty="0">
              <a:solidFill>
                <a:srgbClr val="FF0000"/>
              </a:solidFill>
            </a:endParaRPr>
          </a:p>
        </p:txBody>
      </p:sp>
      <p:sp>
        <p:nvSpPr>
          <p:cNvPr id="36" name="pole tekstowe 35"/>
          <p:cNvSpPr txBox="1"/>
          <p:nvPr/>
        </p:nvSpPr>
        <p:spPr>
          <a:xfrm>
            <a:off x="5838377" y="1972305"/>
            <a:ext cx="300082" cy="369332"/>
          </a:xfrm>
          <a:prstGeom prst="rect">
            <a:avLst/>
          </a:prstGeom>
          <a:noFill/>
          <a:ln>
            <a:solidFill>
              <a:srgbClr val="CC0000"/>
            </a:solidFill>
          </a:ln>
        </p:spPr>
        <p:txBody>
          <a:bodyPr wrap="none" rtlCol="0">
            <a:spAutoFit/>
          </a:bodyPr>
          <a:lstStyle/>
          <a:p>
            <a:r>
              <a:rPr lang="pl-PL" sz="1800" b="1" dirty="0" smtClean="0">
                <a:solidFill>
                  <a:srgbClr val="FF0000"/>
                </a:solidFill>
              </a:rPr>
              <a:t>4</a:t>
            </a:r>
            <a:endParaRPr lang="en-GB" sz="1800" b="1" dirty="0">
              <a:solidFill>
                <a:srgbClr val="FF0000"/>
              </a:solidFill>
            </a:endParaRPr>
          </a:p>
        </p:txBody>
      </p:sp>
      <p:sp>
        <p:nvSpPr>
          <p:cNvPr id="37" name="pole tekstowe 36"/>
          <p:cNvSpPr txBox="1"/>
          <p:nvPr/>
        </p:nvSpPr>
        <p:spPr>
          <a:xfrm>
            <a:off x="251520" y="4293096"/>
            <a:ext cx="300082" cy="369332"/>
          </a:xfrm>
          <a:prstGeom prst="rect">
            <a:avLst/>
          </a:prstGeom>
          <a:noFill/>
          <a:ln>
            <a:solidFill>
              <a:srgbClr val="CC0000"/>
            </a:solidFill>
          </a:ln>
        </p:spPr>
        <p:txBody>
          <a:bodyPr wrap="none" rtlCol="0">
            <a:spAutoFit/>
          </a:bodyPr>
          <a:lstStyle/>
          <a:p>
            <a:r>
              <a:rPr lang="pl-PL" sz="1800" b="1" dirty="0" smtClean="0">
                <a:solidFill>
                  <a:srgbClr val="FF0000"/>
                </a:solidFill>
              </a:rPr>
              <a:t>5</a:t>
            </a:r>
            <a:endParaRPr lang="en-GB" sz="1800" b="1" dirty="0">
              <a:solidFill>
                <a:srgbClr val="FF0000"/>
              </a:solidFill>
            </a:endParaRPr>
          </a:p>
        </p:txBody>
      </p:sp>
      <p:sp>
        <p:nvSpPr>
          <p:cNvPr id="38" name="pole tekstowe 37"/>
          <p:cNvSpPr txBox="1"/>
          <p:nvPr/>
        </p:nvSpPr>
        <p:spPr>
          <a:xfrm>
            <a:off x="251520" y="4725144"/>
            <a:ext cx="300082" cy="369332"/>
          </a:xfrm>
          <a:prstGeom prst="rect">
            <a:avLst/>
          </a:prstGeom>
          <a:noFill/>
          <a:ln>
            <a:solidFill>
              <a:srgbClr val="CC0000"/>
            </a:solidFill>
          </a:ln>
        </p:spPr>
        <p:txBody>
          <a:bodyPr wrap="none" rtlCol="0">
            <a:spAutoFit/>
          </a:bodyPr>
          <a:lstStyle/>
          <a:p>
            <a:r>
              <a:rPr lang="pl-PL" sz="1800" b="1" dirty="0" smtClean="0">
                <a:solidFill>
                  <a:srgbClr val="FF0000"/>
                </a:solidFill>
              </a:rPr>
              <a:t>6</a:t>
            </a:r>
            <a:endParaRPr lang="en-GB" sz="1800" b="1" dirty="0">
              <a:solidFill>
                <a:srgbClr val="FF0000"/>
              </a:solidFill>
            </a:endParaRPr>
          </a:p>
        </p:txBody>
      </p:sp>
      <p:sp>
        <p:nvSpPr>
          <p:cNvPr id="39" name="pole tekstowe 38"/>
          <p:cNvSpPr txBox="1"/>
          <p:nvPr/>
        </p:nvSpPr>
        <p:spPr>
          <a:xfrm>
            <a:off x="7524328" y="5445224"/>
            <a:ext cx="300082" cy="369332"/>
          </a:xfrm>
          <a:prstGeom prst="rect">
            <a:avLst/>
          </a:prstGeom>
          <a:noFill/>
          <a:ln>
            <a:solidFill>
              <a:srgbClr val="CC0000"/>
            </a:solidFill>
          </a:ln>
        </p:spPr>
        <p:txBody>
          <a:bodyPr wrap="none" rtlCol="0">
            <a:spAutoFit/>
          </a:bodyPr>
          <a:lstStyle/>
          <a:p>
            <a:r>
              <a:rPr lang="pl-PL" sz="1800" b="1" dirty="0" smtClean="0">
                <a:solidFill>
                  <a:srgbClr val="FF0000"/>
                </a:solidFill>
              </a:rPr>
              <a:t>7</a:t>
            </a:r>
            <a:endParaRPr lang="en-GB" sz="1800" b="1" dirty="0">
              <a:solidFill>
                <a:srgbClr val="FF0000"/>
              </a:solidFill>
            </a:endParaRPr>
          </a:p>
        </p:txBody>
      </p:sp>
      <p:cxnSp>
        <p:nvCxnSpPr>
          <p:cNvPr id="41" name="Łącznik prosty 40"/>
          <p:cNvCxnSpPr/>
          <p:nvPr/>
        </p:nvCxnSpPr>
        <p:spPr>
          <a:xfrm>
            <a:off x="251520" y="2924944"/>
            <a:ext cx="496855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Łącznik prosty 44"/>
          <p:cNvCxnSpPr/>
          <p:nvPr/>
        </p:nvCxnSpPr>
        <p:spPr>
          <a:xfrm>
            <a:off x="5220072" y="2708920"/>
            <a:ext cx="0" cy="216024"/>
          </a:xfrm>
          <a:prstGeom prst="line">
            <a:avLst/>
          </a:prstGeom>
        </p:spPr>
        <p:style>
          <a:lnRef idx="1">
            <a:schemeClr val="accent1"/>
          </a:lnRef>
          <a:fillRef idx="0">
            <a:schemeClr val="accent1"/>
          </a:fillRef>
          <a:effectRef idx="0">
            <a:schemeClr val="accent1"/>
          </a:effectRef>
          <a:fontRef idx="minor">
            <a:schemeClr val="tx1"/>
          </a:fontRef>
        </p:style>
      </p:cxnSp>
      <p:pic>
        <p:nvPicPr>
          <p:cNvPr id="2" name="Obraz 1"/>
          <p:cNvPicPr>
            <a:picLocks noChangeAspect="1"/>
          </p:cNvPicPr>
          <p:nvPr/>
        </p:nvPicPr>
        <p:blipFill>
          <a:blip r:embed="rId7"/>
          <a:stretch>
            <a:fillRect/>
          </a:stretch>
        </p:blipFill>
        <p:spPr>
          <a:xfrm>
            <a:off x="6555586" y="836712"/>
            <a:ext cx="345252" cy="300703"/>
          </a:xfrm>
          <a:prstGeom prst="rect">
            <a:avLst/>
          </a:prstGeom>
        </p:spPr>
      </p:pic>
      <p:pic>
        <p:nvPicPr>
          <p:cNvPr id="3" name="Obraz 2"/>
          <p:cNvPicPr>
            <a:picLocks noChangeAspect="1"/>
          </p:cNvPicPr>
          <p:nvPr/>
        </p:nvPicPr>
        <p:blipFill>
          <a:blip r:embed="rId8"/>
          <a:stretch>
            <a:fillRect/>
          </a:stretch>
        </p:blipFill>
        <p:spPr>
          <a:xfrm>
            <a:off x="6594862" y="1375827"/>
            <a:ext cx="305976" cy="262265"/>
          </a:xfrm>
          <a:prstGeom prst="rect">
            <a:avLst/>
          </a:prstGeom>
        </p:spPr>
      </p:pic>
      <p:pic>
        <p:nvPicPr>
          <p:cNvPr id="40" name="Obraz 39"/>
          <p:cNvPicPr>
            <a:picLocks noChangeAspect="1"/>
          </p:cNvPicPr>
          <p:nvPr/>
        </p:nvPicPr>
        <p:blipFill>
          <a:blip r:embed="rId8"/>
          <a:stretch>
            <a:fillRect/>
          </a:stretch>
        </p:blipFill>
        <p:spPr>
          <a:xfrm>
            <a:off x="6642288" y="3238743"/>
            <a:ext cx="305976" cy="262265"/>
          </a:xfrm>
          <a:prstGeom prst="rect">
            <a:avLst/>
          </a:prstGeom>
        </p:spPr>
      </p:pic>
      <p:pic>
        <p:nvPicPr>
          <p:cNvPr id="42" name="Obraz 41"/>
          <p:cNvPicPr>
            <a:picLocks noChangeAspect="1"/>
          </p:cNvPicPr>
          <p:nvPr/>
        </p:nvPicPr>
        <p:blipFill>
          <a:blip r:embed="rId8"/>
          <a:stretch>
            <a:fillRect/>
          </a:stretch>
        </p:blipFill>
        <p:spPr>
          <a:xfrm>
            <a:off x="6624343" y="3566561"/>
            <a:ext cx="305976" cy="262265"/>
          </a:xfrm>
          <a:prstGeom prst="rect">
            <a:avLst/>
          </a:prstGeom>
        </p:spPr>
      </p:pic>
      <p:pic>
        <p:nvPicPr>
          <p:cNvPr id="43" name="Obraz 42"/>
          <p:cNvPicPr>
            <a:picLocks noChangeAspect="1"/>
          </p:cNvPicPr>
          <p:nvPr/>
        </p:nvPicPr>
        <p:blipFill>
          <a:blip r:embed="rId8"/>
          <a:stretch>
            <a:fillRect/>
          </a:stretch>
        </p:blipFill>
        <p:spPr>
          <a:xfrm>
            <a:off x="620871" y="4108977"/>
            <a:ext cx="305976" cy="262265"/>
          </a:xfrm>
          <a:prstGeom prst="rect">
            <a:avLst/>
          </a:prstGeom>
        </p:spPr>
      </p:pic>
      <p:pic>
        <p:nvPicPr>
          <p:cNvPr id="44" name="Obraz 43"/>
          <p:cNvPicPr>
            <a:picLocks noChangeAspect="1"/>
          </p:cNvPicPr>
          <p:nvPr/>
        </p:nvPicPr>
        <p:blipFill>
          <a:blip r:embed="rId8"/>
          <a:stretch>
            <a:fillRect/>
          </a:stretch>
        </p:blipFill>
        <p:spPr>
          <a:xfrm>
            <a:off x="594139" y="4687654"/>
            <a:ext cx="305976" cy="262265"/>
          </a:xfrm>
          <a:prstGeom prst="rect">
            <a:avLst/>
          </a:prstGeom>
        </p:spPr>
      </p:pic>
      <p:pic>
        <p:nvPicPr>
          <p:cNvPr id="5" name="Obraz 4"/>
          <p:cNvPicPr>
            <a:picLocks noChangeAspect="1"/>
          </p:cNvPicPr>
          <p:nvPr/>
        </p:nvPicPr>
        <p:blipFill>
          <a:blip r:embed="rId9"/>
          <a:stretch>
            <a:fillRect/>
          </a:stretch>
        </p:blipFill>
        <p:spPr>
          <a:xfrm>
            <a:off x="6624343" y="3866951"/>
            <a:ext cx="281015" cy="301831"/>
          </a:xfrm>
          <a:prstGeom prst="rect">
            <a:avLst/>
          </a:prstGeom>
        </p:spPr>
      </p:pic>
      <p:pic>
        <p:nvPicPr>
          <p:cNvPr id="6" name="Obraz 5"/>
          <p:cNvPicPr>
            <a:picLocks noChangeAspect="1"/>
          </p:cNvPicPr>
          <p:nvPr/>
        </p:nvPicPr>
        <p:blipFill>
          <a:blip r:embed="rId9"/>
          <a:stretch>
            <a:fillRect/>
          </a:stretch>
        </p:blipFill>
        <p:spPr>
          <a:xfrm>
            <a:off x="5002831" y="1719858"/>
            <a:ext cx="257175" cy="276225"/>
          </a:xfrm>
          <a:prstGeom prst="rect">
            <a:avLst/>
          </a:prstGeom>
        </p:spPr>
      </p:pic>
      <p:pic>
        <p:nvPicPr>
          <p:cNvPr id="8" name="Obraz 7"/>
          <p:cNvPicPr>
            <a:picLocks noChangeAspect="1"/>
          </p:cNvPicPr>
          <p:nvPr/>
        </p:nvPicPr>
        <p:blipFill>
          <a:blip r:embed="rId9"/>
          <a:stretch>
            <a:fillRect/>
          </a:stretch>
        </p:blipFill>
        <p:spPr>
          <a:xfrm>
            <a:off x="5007335" y="2306489"/>
            <a:ext cx="257175" cy="276225"/>
          </a:xfrm>
          <a:prstGeom prst="rect">
            <a:avLst/>
          </a:prstGeom>
        </p:spPr>
      </p:pic>
      <p:sp>
        <p:nvSpPr>
          <p:cNvPr id="46" name="Prostokąt 45"/>
          <p:cNvSpPr/>
          <p:nvPr/>
        </p:nvSpPr>
        <p:spPr>
          <a:xfrm>
            <a:off x="6083152" y="6335535"/>
            <a:ext cx="3087705" cy="400110"/>
          </a:xfrm>
          <a:prstGeom prst="rect">
            <a:avLst/>
          </a:prstGeom>
        </p:spPr>
        <p:txBody>
          <a:bodyPr wrap="none">
            <a:spAutoFit/>
          </a:bodyPr>
          <a:lstStyle/>
          <a:p>
            <a:pPr marL="0" indent="0" eaLnBrk="1" hangingPunct="1">
              <a:buNone/>
            </a:pPr>
            <a:r>
              <a:rPr lang="pl-PL" sz="2000" dirty="0" smtClean="0">
                <a:solidFill>
                  <a:srgbClr val="0000FF"/>
                </a:solidFill>
              </a:rPr>
              <a:t>Demo: Zad_10-śledzenie.py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827088" y="115888"/>
            <a:ext cx="7772400" cy="533400"/>
          </a:xfrm>
        </p:spPr>
        <p:txBody>
          <a:bodyPr rtlCol="0">
            <a:noAutofit/>
          </a:bodyPr>
          <a:lstStyle/>
          <a:p>
            <a:pPr eaLnBrk="1" fontAlgn="auto" hangingPunct="1">
              <a:spcAft>
                <a:spcPts val="0"/>
              </a:spcAft>
              <a:defRPr/>
            </a:pPr>
            <a:r>
              <a:rPr lang="pl-PL" sz="3600" b="1" dirty="0" smtClean="0">
                <a:solidFill>
                  <a:srgbClr val="CC0000"/>
                </a:solidFill>
                <a:latin typeface="+mn-lt"/>
              </a:rPr>
              <a:t>Obsługa wyjątków</a:t>
            </a:r>
          </a:p>
        </p:txBody>
      </p:sp>
      <p:sp>
        <p:nvSpPr>
          <p:cNvPr id="12291" name="Rectangle 2"/>
          <p:cNvSpPr>
            <a:spLocks noGrp="1" noChangeArrowheads="1"/>
          </p:cNvSpPr>
          <p:nvPr>
            <p:ph idx="1"/>
          </p:nvPr>
        </p:nvSpPr>
        <p:spPr>
          <a:xfrm>
            <a:off x="468313" y="836613"/>
            <a:ext cx="8496300" cy="5472112"/>
          </a:xfrm>
        </p:spPr>
        <p:txBody>
          <a:bodyPr/>
          <a:lstStyle/>
          <a:p>
            <a:pPr marL="0" indent="0" eaLnBrk="1" hangingPunct="1">
              <a:buFont typeface="Arial" charset="0"/>
              <a:buNone/>
              <a:defRPr/>
            </a:pPr>
            <a:r>
              <a:rPr lang="pl-PL" sz="2000" dirty="0" smtClean="0"/>
              <a:t>Moment zajścia błędu wykonania jest sygnalizowany jako </a:t>
            </a:r>
            <a:r>
              <a:rPr lang="pl-PL" sz="2000" b="1" dirty="0" smtClean="0">
                <a:solidFill>
                  <a:srgbClr val="C00000"/>
                </a:solidFill>
              </a:rPr>
              <a:t>sytuacja wyjątkowa </a:t>
            </a:r>
            <a:r>
              <a:rPr lang="pl-PL" sz="2000" dirty="0" smtClean="0"/>
              <a:t>(nieoczekiwana) – określa się to jako podniesienie (zgłoszenie) wyjątku (</a:t>
            </a:r>
            <a:r>
              <a:rPr lang="pl-PL" sz="2000" i="1" dirty="0" err="1" smtClean="0"/>
              <a:t>raise</a:t>
            </a:r>
            <a:r>
              <a:rPr lang="pl-PL" sz="2000" i="1" dirty="0" smtClean="0"/>
              <a:t> </a:t>
            </a:r>
            <a:r>
              <a:rPr lang="pl-PL" sz="2000" i="1" dirty="0" err="1" smtClean="0"/>
              <a:t>exception</a:t>
            </a:r>
            <a:r>
              <a:rPr lang="pl-PL" sz="2000" dirty="0" smtClean="0"/>
              <a:t>). Większość wyjątków nie jest obsługiwana przez program i powoduje wyświetlanie komunikatu o błędzie, np.: </a:t>
            </a:r>
          </a:p>
          <a:p>
            <a:pPr marL="228600" indent="-228600" eaLnBrk="1" hangingPunct="1">
              <a:defRPr/>
            </a:pPr>
            <a:r>
              <a:rPr lang="pl-PL" sz="2000" i="1" dirty="0" err="1" smtClean="0">
                <a:solidFill>
                  <a:srgbClr val="0000FF"/>
                </a:solidFill>
              </a:rPr>
              <a:t>KeyError</a:t>
            </a:r>
            <a:r>
              <a:rPr lang="pl-PL" sz="2000" dirty="0" smtClean="0"/>
              <a:t> (próba wykorzystania nieistniejącego klucza w słowniku), </a:t>
            </a:r>
          </a:p>
          <a:p>
            <a:pPr marL="228600" indent="-228600" eaLnBrk="1" hangingPunct="1">
              <a:defRPr/>
            </a:pPr>
            <a:r>
              <a:rPr lang="pl-PL" sz="2000" i="1" dirty="0" err="1" smtClean="0">
                <a:solidFill>
                  <a:srgbClr val="0000FF"/>
                </a:solidFill>
              </a:rPr>
              <a:t>NameError</a:t>
            </a:r>
            <a:r>
              <a:rPr lang="pl-PL" sz="2000" dirty="0" smtClean="0"/>
              <a:t> (odwołanie do nieistniejącej zmiennej), </a:t>
            </a:r>
          </a:p>
          <a:p>
            <a:pPr marL="228600" indent="-228600" eaLnBrk="1" hangingPunct="1">
              <a:defRPr/>
            </a:pPr>
            <a:r>
              <a:rPr lang="pl-PL" sz="2000" i="1" dirty="0" err="1" smtClean="0">
                <a:solidFill>
                  <a:srgbClr val="0000FF"/>
                </a:solidFill>
              </a:rPr>
              <a:t>ZeroDivisionError</a:t>
            </a:r>
            <a:r>
              <a:rPr lang="pl-PL" sz="2000" dirty="0" smtClean="0"/>
              <a:t> (dzielenie przez zero). </a:t>
            </a:r>
          </a:p>
          <a:p>
            <a:pPr marL="0" indent="0" eaLnBrk="1" hangingPunct="1">
              <a:spcBef>
                <a:spcPts val="0"/>
              </a:spcBef>
              <a:buFont typeface="Arial" charset="0"/>
              <a:buNone/>
              <a:defRPr/>
            </a:pPr>
            <a:endParaRPr lang="pl-PL" sz="2000" dirty="0" smtClean="0"/>
          </a:p>
          <a:p>
            <a:pPr marL="0" indent="0" eaLnBrk="1" hangingPunct="1">
              <a:buFont typeface="Arial" charset="0"/>
              <a:buNone/>
              <a:defRPr/>
            </a:pPr>
            <a:r>
              <a:rPr lang="pl-PL" sz="2000" dirty="0" smtClean="0"/>
              <a:t>Standardowe nazwy wyjątków są wbudowanymi mnemonicznymi identyfikatorami. Nazwy te projektant może wykorzystać przy pisaniu programu, który obsługuje wybrane wyjątki.</a:t>
            </a:r>
            <a:endParaRPr lang="pl-PL" sz="2000" b="1" dirty="0" smtClean="0"/>
          </a:p>
          <a:p>
            <a:pPr marL="0" indent="0" eaLnBrk="1" hangingPunct="1">
              <a:buFont typeface="Arial" charset="0"/>
              <a:buNone/>
              <a:defRPr/>
            </a:pPr>
            <a:r>
              <a:rPr lang="pl-PL" sz="2000" dirty="0" smtClean="0"/>
              <a:t>Projektant może obsłużyć wybrane wyjątki za pomocą instrukcji </a:t>
            </a:r>
            <a:r>
              <a:rPr lang="pl-PL" sz="2000" b="1" i="1" dirty="0" err="1" smtClean="0">
                <a:solidFill>
                  <a:srgbClr val="0000FF"/>
                </a:solidFill>
              </a:rPr>
              <a:t>try</a:t>
            </a:r>
            <a:r>
              <a:rPr lang="pl-PL" sz="2000" b="1" i="1" dirty="0" smtClean="0">
                <a:solidFill>
                  <a:srgbClr val="0000FF"/>
                </a:solidFill>
              </a:rPr>
              <a:t>… </a:t>
            </a:r>
            <a:r>
              <a:rPr lang="pl-PL" sz="2000" b="1" i="1" dirty="0" err="1" smtClean="0">
                <a:solidFill>
                  <a:srgbClr val="0000FF"/>
                </a:solidFill>
              </a:rPr>
              <a:t>except</a:t>
            </a:r>
            <a:r>
              <a:rPr lang="pl-PL" sz="2000" dirty="0" smtClean="0"/>
              <a:t>. Krytyczny fragment kodu, w którym może wystąpić błąd jest umieszczony w części </a:t>
            </a:r>
            <a:r>
              <a:rPr lang="pl-PL" sz="2000" i="1" dirty="0" err="1" smtClean="0"/>
              <a:t>try</a:t>
            </a:r>
            <a:r>
              <a:rPr lang="pl-PL" sz="2000" dirty="0" smtClean="0"/>
              <a:t>. Kod, który obsługuje wyjątek lub wyjątki jest zapisany w bloku </a:t>
            </a:r>
            <a:r>
              <a:rPr lang="pl-PL" sz="2000" i="1" dirty="0" err="1" smtClean="0"/>
              <a:t>except</a:t>
            </a:r>
            <a:r>
              <a:rPr lang="pl-PL" sz="2000" dirty="0" smtClean="0"/>
              <a:t>. Po klauzuli </a:t>
            </a:r>
            <a:r>
              <a:rPr lang="pl-PL" sz="2000" i="1" dirty="0" err="1" smtClean="0"/>
              <a:t>try</a:t>
            </a:r>
            <a:r>
              <a:rPr lang="pl-PL" sz="2000" dirty="0" smtClean="0"/>
              <a:t> musi wystąpić co najmniej jedna klauzula </a:t>
            </a:r>
            <a:r>
              <a:rPr lang="pl-PL" sz="2000" i="1" dirty="0" err="1" smtClean="0"/>
              <a:t>except</a:t>
            </a:r>
            <a:r>
              <a:rPr lang="pl-PL" sz="2000" dirty="0" smtClean="0"/>
              <a:t>. Liczba bloków </a:t>
            </a:r>
            <a:r>
              <a:rPr lang="pl-PL" sz="2000" i="1" dirty="0" err="1" smtClean="0"/>
              <a:t>except</a:t>
            </a:r>
            <a:r>
              <a:rPr lang="pl-PL" sz="2000" dirty="0" smtClean="0"/>
              <a:t> zależy od decyzji projektanta. Instrukcję </a:t>
            </a:r>
            <a:r>
              <a:rPr lang="pl-PL" sz="2000" i="1" dirty="0" err="1" smtClean="0"/>
              <a:t>try</a:t>
            </a:r>
            <a:r>
              <a:rPr lang="pl-PL" sz="2000" dirty="0" smtClean="0"/>
              <a:t> można zagnieżdżać.</a:t>
            </a:r>
            <a:endParaRPr lang="pl-PL" sz="2000" b="1" dirty="0" smtClean="0"/>
          </a:p>
          <a:p>
            <a:pPr marL="0" indent="0" eaLnBrk="1" hangingPunct="1">
              <a:buFont typeface="Arial" charset="0"/>
              <a:buNone/>
              <a:defRPr/>
            </a:pPr>
            <a:endParaRPr lang="pl-PL" sz="2000" dirty="0" smtClean="0">
              <a:solidFill>
                <a:srgbClr val="0033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827088" y="115888"/>
            <a:ext cx="7772400" cy="533400"/>
          </a:xfrm>
        </p:spPr>
        <p:txBody>
          <a:bodyPr rtlCol="0">
            <a:noAutofit/>
          </a:bodyPr>
          <a:lstStyle/>
          <a:p>
            <a:pPr eaLnBrk="1" fontAlgn="auto" hangingPunct="1">
              <a:spcAft>
                <a:spcPts val="0"/>
              </a:spcAft>
              <a:defRPr/>
            </a:pPr>
            <a:r>
              <a:rPr lang="pl-PL" sz="3600" b="1" dirty="0" smtClean="0">
                <a:solidFill>
                  <a:srgbClr val="CC0000"/>
                </a:solidFill>
                <a:latin typeface="+mn-lt"/>
              </a:rPr>
              <a:t>Składnia obsługi wyjątków</a:t>
            </a:r>
          </a:p>
        </p:txBody>
      </p:sp>
      <p:sp>
        <p:nvSpPr>
          <p:cNvPr id="12291" name="Rectangle 2"/>
          <p:cNvSpPr>
            <a:spLocks noGrp="1" noChangeArrowheads="1"/>
          </p:cNvSpPr>
          <p:nvPr>
            <p:ph idx="1"/>
          </p:nvPr>
        </p:nvSpPr>
        <p:spPr>
          <a:xfrm>
            <a:off x="468313" y="764704"/>
            <a:ext cx="8496300" cy="5545137"/>
          </a:xfrm>
        </p:spPr>
        <p:txBody>
          <a:bodyPr/>
          <a:lstStyle/>
          <a:p>
            <a:pPr eaLnBrk="1" hangingPunct="1">
              <a:buFont typeface="Arial" charset="0"/>
              <a:buNone/>
              <a:defRPr/>
            </a:pPr>
            <a:r>
              <a:rPr lang="pl-PL" sz="2200" dirty="0" err="1" smtClean="0">
                <a:solidFill>
                  <a:srgbClr val="0000FF"/>
                </a:solidFill>
              </a:rPr>
              <a:t>try</a:t>
            </a:r>
            <a:r>
              <a:rPr lang="pl-PL" sz="2200" dirty="0" smtClean="0">
                <a:solidFill>
                  <a:srgbClr val="0000FF"/>
                </a:solidFill>
              </a:rPr>
              <a:t>: </a:t>
            </a:r>
          </a:p>
          <a:p>
            <a:pPr eaLnBrk="1" hangingPunct="1">
              <a:buFont typeface="Arial" charset="0"/>
              <a:buNone/>
              <a:defRPr/>
            </a:pPr>
            <a:r>
              <a:rPr lang="pl-PL" sz="2200" dirty="0" smtClean="0">
                <a:solidFill>
                  <a:srgbClr val="0000FF"/>
                </a:solidFill>
              </a:rPr>
              <a:t>	</a:t>
            </a:r>
            <a:r>
              <a:rPr lang="pl-PL" sz="2200" i="1" dirty="0" smtClean="0">
                <a:solidFill>
                  <a:srgbClr val="0000FF"/>
                </a:solidFill>
              </a:rPr>
              <a:t>blok kodu, w którym mogą wystąpić błędy</a:t>
            </a:r>
            <a:endParaRPr lang="pl-PL" sz="2200" dirty="0" smtClean="0">
              <a:solidFill>
                <a:srgbClr val="0000FF"/>
              </a:solidFill>
            </a:endParaRPr>
          </a:p>
          <a:p>
            <a:pPr eaLnBrk="1" hangingPunct="1">
              <a:buFont typeface="Arial" charset="0"/>
              <a:buNone/>
              <a:defRPr/>
            </a:pPr>
            <a:r>
              <a:rPr lang="pl-PL" sz="2200" dirty="0" err="1" smtClean="0">
                <a:solidFill>
                  <a:srgbClr val="0000FF"/>
                </a:solidFill>
              </a:rPr>
              <a:t>except</a:t>
            </a:r>
            <a:r>
              <a:rPr lang="pl-PL" sz="2200" dirty="0" smtClean="0">
                <a:solidFill>
                  <a:srgbClr val="0000FF"/>
                </a:solidFill>
              </a:rPr>
              <a:t> </a:t>
            </a:r>
            <a:r>
              <a:rPr lang="pl-PL" sz="2200" i="1" dirty="0" smtClean="0">
                <a:solidFill>
                  <a:srgbClr val="0000FF"/>
                </a:solidFill>
              </a:rPr>
              <a:t>NazwaBłędu1</a:t>
            </a:r>
            <a:r>
              <a:rPr lang="pl-PL" sz="2200" dirty="0" smtClean="0">
                <a:solidFill>
                  <a:srgbClr val="0000FF"/>
                </a:solidFill>
              </a:rPr>
              <a:t>:</a:t>
            </a:r>
          </a:p>
          <a:p>
            <a:pPr eaLnBrk="1" hangingPunct="1">
              <a:buFont typeface="Arial" charset="0"/>
              <a:buNone/>
              <a:defRPr/>
            </a:pPr>
            <a:r>
              <a:rPr lang="pl-PL" sz="2200" dirty="0" smtClean="0">
                <a:solidFill>
                  <a:srgbClr val="0000FF"/>
                </a:solidFill>
              </a:rPr>
              <a:t>	</a:t>
            </a:r>
            <a:r>
              <a:rPr lang="pl-PL" sz="2200" i="1" dirty="0" smtClean="0">
                <a:solidFill>
                  <a:srgbClr val="0000FF"/>
                </a:solidFill>
              </a:rPr>
              <a:t>blok obsługi błędu o podanej nazwie</a:t>
            </a:r>
            <a:endParaRPr lang="pl-PL" sz="2200" dirty="0" smtClean="0">
              <a:solidFill>
                <a:srgbClr val="0000FF"/>
              </a:solidFill>
            </a:endParaRPr>
          </a:p>
          <a:p>
            <a:pPr eaLnBrk="1" hangingPunct="1">
              <a:buFont typeface="Arial" charset="0"/>
              <a:buNone/>
              <a:defRPr/>
            </a:pPr>
            <a:r>
              <a:rPr lang="pl-PL" sz="2200" dirty="0" err="1" smtClean="0">
                <a:solidFill>
                  <a:srgbClr val="0000FF"/>
                </a:solidFill>
              </a:rPr>
              <a:t>except</a:t>
            </a:r>
            <a:r>
              <a:rPr lang="pl-PL" sz="2200" dirty="0" smtClean="0">
                <a:solidFill>
                  <a:srgbClr val="0000FF"/>
                </a:solidFill>
              </a:rPr>
              <a:t> (</a:t>
            </a:r>
            <a:r>
              <a:rPr lang="pl-PL" sz="2200" i="1" dirty="0" smtClean="0">
                <a:solidFill>
                  <a:srgbClr val="0000FF"/>
                </a:solidFill>
              </a:rPr>
              <a:t>NazwaBłędu2</a:t>
            </a:r>
            <a:r>
              <a:rPr lang="pl-PL" sz="2200" dirty="0" smtClean="0">
                <a:solidFill>
                  <a:srgbClr val="0000FF"/>
                </a:solidFill>
              </a:rPr>
              <a:t>, </a:t>
            </a:r>
            <a:r>
              <a:rPr lang="pl-PL" sz="2200" i="1" dirty="0" smtClean="0">
                <a:solidFill>
                  <a:srgbClr val="0000FF"/>
                </a:solidFill>
              </a:rPr>
              <a:t>NazwaBłędu3</a:t>
            </a:r>
            <a:r>
              <a:rPr lang="pl-PL" sz="2200" dirty="0" smtClean="0">
                <a:solidFill>
                  <a:srgbClr val="0000FF"/>
                </a:solidFill>
              </a:rPr>
              <a:t>):</a:t>
            </a:r>
          </a:p>
          <a:p>
            <a:pPr eaLnBrk="1" hangingPunct="1">
              <a:buFont typeface="Arial" charset="0"/>
              <a:buNone/>
              <a:defRPr/>
            </a:pPr>
            <a:r>
              <a:rPr lang="pl-PL" sz="2200" dirty="0" smtClean="0">
                <a:solidFill>
                  <a:srgbClr val="0000FF"/>
                </a:solidFill>
              </a:rPr>
              <a:t>	</a:t>
            </a:r>
            <a:r>
              <a:rPr lang="pl-PL" sz="2200" i="1" dirty="0" smtClean="0">
                <a:solidFill>
                  <a:srgbClr val="0000FF"/>
                </a:solidFill>
              </a:rPr>
              <a:t>blok obsługi błędów o podanych  nazwach (</a:t>
            </a:r>
            <a:r>
              <a:rPr lang="pl-PL" sz="2200" i="1" u="sng" dirty="0" smtClean="0">
                <a:solidFill>
                  <a:srgbClr val="0000FF"/>
                </a:solidFill>
              </a:rPr>
              <a:t>opcja</a:t>
            </a:r>
            <a:r>
              <a:rPr lang="pl-PL" sz="2200" i="1" dirty="0" smtClean="0">
                <a:solidFill>
                  <a:srgbClr val="0000FF"/>
                </a:solidFill>
              </a:rPr>
              <a:t>)</a:t>
            </a:r>
            <a:endParaRPr lang="pl-PL" sz="2200" dirty="0" smtClean="0">
              <a:solidFill>
                <a:srgbClr val="0000FF"/>
              </a:solidFill>
            </a:endParaRPr>
          </a:p>
          <a:p>
            <a:pPr eaLnBrk="1" hangingPunct="1">
              <a:buFont typeface="Arial" charset="0"/>
              <a:buNone/>
              <a:defRPr/>
            </a:pPr>
            <a:r>
              <a:rPr lang="pl-PL" sz="2200" dirty="0" err="1" smtClean="0">
                <a:solidFill>
                  <a:srgbClr val="0000FF"/>
                </a:solidFill>
              </a:rPr>
              <a:t>except</a:t>
            </a:r>
            <a:r>
              <a:rPr lang="pl-PL" sz="2200" dirty="0" smtClean="0">
                <a:solidFill>
                  <a:srgbClr val="0000FF"/>
                </a:solidFill>
              </a:rPr>
              <a:t>:</a:t>
            </a:r>
          </a:p>
          <a:p>
            <a:pPr eaLnBrk="1" hangingPunct="1">
              <a:buFont typeface="Arial" charset="0"/>
              <a:buNone/>
              <a:defRPr/>
            </a:pPr>
            <a:r>
              <a:rPr lang="pl-PL" sz="2200" dirty="0" smtClean="0">
                <a:solidFill>
                  <a:srgbClr val="0000FF"/>
                </a:solidFill>
              </a:rPr>
              <a:t>	</a:t>
            </a:r>
            <a:r>
              <a:rPr lang="pl-PL" sz="2200" i="1" dirty="0" smtClean="0">
                <a:solidFill>
                  <a:srgbClr val="0000FF"/>
                </a:solidFill>
              </a:rPr>
              <a:t>blok w przypadku błędów niewyszczególnionych wcześniej (</a:t>
            </a:r>
            <a:r>
              <a:rPr lang="pl-PL" sz="2200" i="1" u="sng" dirty="0" smtClean="0">
                <a:solidFill>
                  <a:srgbClr val="0000FF"/>
                </a:solidFill>
              </a:rPr>
              <a:t>opcja</a:t>
            </a:r>
            <a:r>
              <a:rPr lang="pl-PL" sz="2200" i="1" dirty="0" smtClean="0">
                <a:solidFill>
                  <a:srgbClr val="0000FF"/>
                </a:solidFill>
              </a:rPr>
              <a:t>)</a:t>
            </a:r>
            <a:endParaRPr lang="pl-PL" sz="2200" dirty="0" smtClean="0">
              <a:solidFill>
                <a:srgbClr val="0000FF"/>
              </a:solidFill>
            </a:endParaRPr>
          </a:p>
          <a:p>
            <a:pPr eaLnBrk="1" hangingPunct="1">
              <a:buFont typeface="Arial" charset="0"/>
              <a:buNone/>
              <a:defRPr/>
            </a:pPr>
            <a:r>
              <a:rPr lang="pl-PL" sz="2200" dirty="0" err="1" smtClean="0">
                <a:solidFill>
                  <a:srgbClr val="0000FF"/>
                </a:solidFill>
              </a:rPr>
              <a:t>else</a:t>
            </a:r>
            <a:r>
              <a:rPr lang="pl-PL" sz="2200" dirty="0" smtClean="0">
                <a:solidFill>
                  <a:srgbClr val="0000FF"/>
                </a:solidFill>
              </a:rPr>
              <a:t>: </a:t>
            </a:r>
          </a:p>
          <a:p>
            <a:pPr eaLnBrk="1" hangingPunct="1">
              <a:buFont typeface="Arial" charset="0"/>
              <a:buNone/>
              <a:defRPr/>
            </a:pPr>
            <a:r>
              <a:rPr lang="pl-PL" sz="2200" i="1" dirty="0" smtClean="0">
                <a:solidFill>
                  <a:srgbClr val="0000FF"/>
                </a:solidFill>
              </a:rPr>
              <a:t>	 blok kodu, który ma być uruchomiony, gdy nie ma błędu w bloku </a:t>
            </a:r>
            <a:r>
              <a:rPr lang="pl-PL" sz="2200" dirty="0" err="1" smtClean="0">
                <a:solidFill>
                  <a:srgbClr val="0000FF"/>
                </a:solidFill>
              </a:rPr>
              <a:t>try</a:t>
            </a:r>
            <a:r>
              <a:rPr lang="pl-PL" sz="2200" i="1" dirty="0" smtClean="0">
                <a:solidFill>
                  <a:srgbClr val="0000FF"/>
                </a:solidFill>
              </a:rPr>
              <a:t> (</a:t>
            </a:r>
            <a:r>
              <a:rPr lang="pl-PL" sz="2200" i="1" u="sng" dirty="0" smtClean="0">
                <a:solidFill>
                  <a:srgbClr val="0000FF"/>
                </a:solidFill>
              </a:rPr>
              <a:t>opcja</a:t>
            </a:r>
            <a:r>
              <a:rPr lang="pl-PL" sz="2200" i="1" dirty="0" smtClean="0">
                <a:solidFill>
                  <a:srgbClr val="0000FF"/>
                </a:solidFill>
              </a:rPr>
              <a:t>)</a:t>
            </a:r>
            <a:endParaRPr lang="pl-PL" sz="2200" dirty="0" smtClean="0">
              <a:solidFill>
                <a:srgbClr val="0000FF"/>
              </a:solidFill>
            </a:endParaRPr>
          </a:p>
          <a:p>
            <a:pPr eaLnBrk="1" hangingPunct="1">
              <a:buFont typeface="Arial" charset="0"/>
              <a:buNone/>
              <a:defRPr/>
            </a:pPr>
            <a:r>
              <a:rPr lang="pl-PL" sz="2200" dirty="0" err="1" smtClean="0">
                <a:solidFill>
                  <a:srgbClr val="0000FF"/>
                </a:solidFill>
              </a:rPr>
              <a:t>finally</a:t>
            </a:r>
            <a:r>
              <a:rPr lang="pl-PL" sz="2200" dirty="0" smtClean="0">
                <a:solidFill>
                  <a:srgbClr val="0000FF"/>
                </a:solidFill>
              </a:rPr>
              <a:t>:</a:t>
            </a:r>
          </a:p>
          <a:p>
            <a:pPr eaLnBrk="1" hangingPunct="1">
              <a:buFont typeface="Arial" charset="0"/>
              <a:buNone/>
              <a:defRPr/>
            </a:pPr>
            <a:r>
              <a:rPr lang="pl-PL" sz="2200" i="1" dirty="0" smtClean="0">
                <a:solidFill>
                  <a:srgbClr val="0000FF"/>
                </a:solidFill>
              </a:rPr>
              <a:t>	 blok kodu wykonywany po przejściu wszystkich wcześniejszych bloków obsługi błędów</a:t>
            </a:r>
            <a:endParaRPr lang="pl-PL" sz="2200" dirty="0" smtClean="0">
              <a:solidFill>
                <a:srgbClr val="0000FF"/>
              </a:solidFill>
            </a:endParaRPr>
          </a:p>
          <a:p>
            <a:pPr marL="0" indent="0" eaLnBrk="1" hangingPunct="1">
              <a:buFont typeface="Arial" charset="0"/>
              <a:buNone/>
              <a:defRPr/>
            </a:pPr>
            <a:endParaRPr lang="pl-PL" sz="2200" dirty="0" smtClean="0">
              <a:solidFill>
                <a:srgbClr val="0000FF"/>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4644008" y="5373216"/>
            <a:ext cx="4248150" cy="981075"/>
          </a:xfrm>
        </p:spPr>
        <p:txBody>
          <a:bodyPr rtlCol="0">
            <a:noAutofit/>
          </a:bodyPr>
          <a:lstStyle/>
          <a:p>
            <a:pPr eaLnBrk="1" fontAlgn="auto" hangingPunct="1">
              <a:spcAft>
                <a:spcPts val="0"/>
              </a:spcAft>
              <a:defRPr/>
            </a:pPr>
            <a:r>
              <a:rPr lang="pl-PL" sz="1800" b="1" dirty="0" smtClean="0">
                <a:solidFill>
                  <a:srgbClr val="CC0000"/>
                </a:solidFill>
                <a:latin typeface="+mn-lt"/>
              </a:rPr>
              <a:t>Obsługa wyjątków.</a:t>
            </a:r>
            <a:br>
              <a:rPr lang="pl-PL" sz="1800" b="1" dirty="0" smtClean="0">
                <a:solidFill>
                  <a:srgbClr val="CC0000"/>
                </a:solidFill>
                <a:latin typeface="+mn-lt"/>
              </a:rPr>
            </a:br>
            <a:r>
              <a:rPr lang="pl-PL" sz="1800" b="1" dirty="0" smtClean="0">
                <a:solidFill>
                  <a:srgbClr val="CC0000"/>
                </a:solidFill>
                <a:latin typeface="+mn-lt"/>
              </a:rPr>
              <a:t>Przykład Zad_15-exception-0.py</a:t>
            </a:r>
          </a:p>
        </p:txBody>
      </p:sp>
      <p:sp>
        <p:nvSpPr>
          <p:cNvPr id="12291" name="Rectangle 2"/>
          <p:cNvSpPr>
            <a:spLocks noGrp="1" noChangeArrowheads="1"/>
          </p:cNvSpPr>
          <p:nvPr>
            <p:ph idx="1"/>
          </p:nvPr>
        </p:nvSpPr>
        <p:spPr>
          <a:xfrm>
            <a:off x="179388" y="188913"/>
            <a:ext cx="8496300" cy="6480175"/>
          </a:xfrm>
        </p:spPr>
        <p:txBody>
          <a:bodyPr/>
          <a:lstStyle/>
          <a:p>
            <a:pPr eaLnBrk="1" hangingPunct="1">
              <a:buFont typeface="Arial" charset="0"/>
              <a:buNone/>
              <a:defRPr/>
            </a:pPr>
            <a:r>
              <a:rPr lang="pl-PL" sz="1600" i="1" dirty="0" err="1" smtClean="0">
                <a:solidFill>
                  <a:srgbClr val="0000FF"/>
                </a:solidFill>
              </a:rPr>
              <a:t>try</a:t>
            </a:r>
            <a:r>
              <a:rPr lang="pl-PL" sz="1600" i="1" dirty="0" smtClean="0">
                <a:solidFill>
                  <a:srgbClr val="0000FF"/>
                </a:solidFill>
              </a:rPr>
              <a:t>:</a:t>
            </a:r>
            <a:endParaRPr lang="pl-PL" sz="1600" b="1" dirty="0" smtClean="0">
              <a:solidFill>
                <a:srgbClr val="0000FF"/>
              </a:solidFill>
            </a:endParaRPr>
          </a:p>
          <a:p>
            <a:pPr eaLnBrk="1" hangingPunct="1">
              <a:buFont typeface="Arial" charset="0"/>
              <a:buNone/>
              <a:defRPr/>
            </a:pPr>
            <a:r>
              <a:rPr lang="pl-PL" sz="1600" i="1" dirty="0" smtClean="0">
                <a:solidFill>
                  <a:srgbClr val="0000FF"/>
                </a:solidFill>
              </a:rPr>
              <a:t>    </a:t>
            </a:r>
            <a:r>
              <a:rPr lang="pl-PL" sz="1600" i="1" dirty="0" err="1" smtClean="0">
                <a:solidFill>
                  <a:srgbClr val="0000FF"/>
                </a:solidFill>
              </a:rPr>
              <a:t>print</a:t>
            </a:r>
            <a:r>
              <a:rPr lang="pl-PL" sz="1600" i="1" dirty="0" smtClean="0">
                <a:solidFill>
                  <a:srgbClr val="0000FF"/>
                </a:solidFill>
              </a:rPr>
              <a:t>("\</a:t>
            </a:r>
            <a:r>
              <a:rPr lang="pl-PL" sz="1600" i="1" dirty="0" err="1" smtClean="0">
                <a:solidFill>
                  <a:srgbClr val="0000FF"/>
                </a:solidFill>
              </a:rPr>
              <a:t>nObliczenie</a:t>
            </a:r>
            <a:r>
              <a:rPr lang="pl-PL" sz="1600" i="1" dirty="0" smtClean="0">
                <a:solidFill>
                  <a:srgbClr val="0000FF"/>
                </a:solidFill>
              </a:rPr>
              <a:t> </a:t>
            </a:r>
            <a:r>
              <a:rPr lang="pl-PL" sz="1600" i="1" dirty="0" err="1" smtClean="0">
                <a:solidFill>
                  <a:srgbClr val="0000FF"/>
                </a:solidFill>
              </a:rPr>
              <a:t>wielkosci</a:t>
            </a:r>
            <a:r>
              <a:rPr lang="pl-PL" sz="1600" i="1" dirty="0" smtClean="0">
                <a:solidFill>
                  <a:srgbClr val="0000FF"/>
                </a:solidFill>
              </a:rPr>
              <a:t> zmiany ceny towaru")</a:t>
            </a:r>
            <a:endParaRPr lang="pl-PL" sz="1600" b="1" dirty="0" smtClean="0">
              <a:solidFill>
                <a:srgbClr val="0000FF"/>
              </a:solidFill>
            </a:endParaRPr>
          </a:p>
          <a:p>
            <a:pPr eaLnBrk="1" hangingPunct="1">
              <a:buFont typeface="Arial" charset="0"/>
              <a:buNone/>
              <a:defRPr/>
            </a:pPr>
            <a:r>
              <a:rPr lang="pl-PL" sz="1600" i="1" dirty="0" smtClean="0">
                <a:solidFill>
                  <a:srgbClr val="0000FF"/>
                </a:solidFill>
              </a:rPr>
              <a:t>    </a:t>
            </a:r>
            <a:r>
              <a:rPr lang="pl-PL" sz="1600" i="1" dirty="0" err="1" smtClean="0">
                <a:solidFill>
                  <a:srgbClr val="0000FF"/>
                </a:solidFill>
              </a:rPr>
              <a:t>cena_przed=float</a:t>
            </a:r>
            <a:r>
              <a:rPr lang="pl-PL" sz="1600" i="1" dirty="0" smtClean="0">
                <a:solidFill>
                  <a:srgbClr val="0000FF"/>
                </a:solidFill>
              </a:rPr>
              <a:t>(</a:t>
            </a:r>
            <a:r>
              <a:rPr lang="pl-PL" sz="1600" i="1" dirty="0" err="1" smtClean="0">
                <a:solidFill>
                  <a:srgbClr val="0000FF"/>
                </a:solidFill>
              </a:rPr>
              <a:t>input</a:t>
            </a:r>
            <a:r>
              <a:rPr lang="pl-PL" sz="1600" i="1" dirty="0" smtClean="0">
                <a:solidFill>
                  <a:srgbClr val="0000FF"/>
                </a:solidFill>
              </a:rPr>
              <a:t>("Podaj cenę towaru przed zmianą: "))  </a:t>
            </a:r>
            <a:endParaRPr lang="pl-PL" sz="1600" b="1" dirty="0" smtClean="0">
              <a:solidFill>
                <a:srgbClr val="0000FF"/>
              </a:solidFill>
            </a:endParaRPr>
          </a:p>
          <a:p>
            <a:pPr eaLnBrk="1" hangingPunct="1">
              <a:buFont typeface="Arial" charset="0"/>
              <a:buNone/>
              <a:defRPr/>
            </a:pPr>
            <a:r>
              <a:rPr lang="pl-PL" sz="1600" i="1" dirty="0" smtClean="0">
                <a:solidFill>
                  <a:srgbClr val="0000FF"/>
                </a:solidFill>
              </a:rPr>
              <a:t>    </a:t>
            </a:r>
            <a:r>
              <a:rPr lang="pl-PL" sz="1600" i="1" dirty="0" err="1" smtClean="0">
                <a:solidFill>
                  <a:srgbClr val="0000FF"/>
                </a:solidFill>
              </a:rPr>
              <a:t>cena_po=float</a:t>
            </a:r>
            <a:r>
              <a:rPr lang="pl-PL" sz="1600" i="1" dirty="0" smtClean="0">
                <a:solidFill>
                  <a:srgbClr val="0000FF"/>
                </a:solidFill>
              </a:rPr>
              <a:t>(</a:t>
            </a:r>
            <a:r>
              <a:rPr lang="pl-PL" sz="1600" i="1" dirty="0" err="1" smtClean="0">
                <a:solidFill>
                  <a:srgbClr val="0000FF"/>
                </a:solidFill>
              </a:rPr>
              <a:t>input</a:t>
            </a:r>
            <a:r>
              <a:rPr lang="pl-PL" sz="1600" i="1" dirty="0" smtClean="0">
                <a:solidFill>
                  <a:srgbClr val="0000FF"/>
                </a:solidFill>
              </a:rPr>
              <a:t>("Podaj cenę towaru po zmianie: "))</a:t>
            </a:r>
            <a:endParaRPr lang="pl-PL" sz="1600" b="1" dirty="0" smtClean="0">
              <a:solidFill>
                <a:srgbClr val="0000FF"/>
              </a:solidFill>
            </a:endParaRPr>
          </a:p>
          <a:p>
            <a:pPr eaLnBrk="1" hangingPunct="1">
              <a:buFont typeface="Arial" charset="0"/>
              <a:buNone/>
              <a:defRPr/>
            </a:pPr>
            <a:r>
              <a:rPr lang="pl-PL" sz="1600" i="1" dirty="0" smtClean="0">
                <a:solidFill>
                  <a:srgbClr val="0000FF"/>
                </a:solidFill>
              </a:rPr>
              <a:t>    zmiana= -(</a:t>
            </a:r>
            <a:r>
              <a:rPr lang="pl-PL" sz="1600" i="1" dirty="0" err="1" smtClean="0">
                <a:solidFill>
                  <a:srgbClr val="0000FF"/>
                </a:solidFill>
              </a:rPr>
              <a:t>cena_przed-cena_po</a:t>
            </a:r>
            <a:r>
              <a:rPr lang="pl-PL" sz="1600" i="1" dirty="0" smtClean="0">
                <a:solidFill>
                  <a:srgbClr val="0000FF"/>
                </a:solidFill>
              </a:rPr>
              <a:t>)/cena_przed*100</a:t>
            </a:r>
            <a:endParaRPr lang="pl-PL" sz="1600" b="1" dirty="0" smtClean="0">
              <a:solidFill>
                <a:srgbClr val="0000FF"/>
              </a:solidFill>
            </a:endParaRPr>
          </a:p>
          <a:p>
            <a:pPr eaLnBrk="1" hangingPunct="1">
              <a:buFont typeface="Arial" charset="0"/>
              <a:buNone/>
              <a:defRPr/>
            </a:pPr>
            <a:r>
              <a:rPr lang="pl-PL" sz="1600" i="1" dirty="0" err="1" smtClean="0">
                <a:solidFill>
                  <a:srgbClr val="0000FF"/>
                </a:solidFill>
              </a:rPr>
              <a:t>except</a:t>
            </a:r>
            <a:r>
              <a:rPr lang="pl-PL" sz="1600" i="1" dirty="0" smtClean="0">
                <a:solidFill>
                  <a:srgbClr val="0000FF"/>
                </a:solidFill>
              </a:rPr>
              <a:t> </a:t>
            </a:r>
            <a:r>
              <a:rPr lang="pl-PL" sz="1600" i="1" dirty="0" err="1" smtClean="0">
                <a:solidFill>
                  <a:srgbClr val="0000FF"/>
                </a:solidFill>
              </a:rPr>
              <a:t>ValueError</a:t>
            </a:r>
            <a:r>
              <a:rPr lang="pl-PL" sz="1600" i="1" dirty="0" smtClean="0">
                <a:solidFill>
                  <a:srgbClr val="0000FF"/>
                </a:solidFill>
              </a:rPr>
              <a:t>:</a:t>
            </a:r>
            <a:endParaRPr lang="pl-PL" sz="1600" b="1" dirty="0" smtClean="0">
              <a:solidFill>
                <a:srgbClr val="0000FF"/>
              </a:solidFill>
            </a:endParaRPr>
          </a:p>
          <a:p>
            <a:pPr eaLnBrk="1" hangingPunct="1">
              <a:buFont typeface="Arial" charset="0"/>
              <a:buNone/>
              <a:defRPr/>
            </a:pPr>
            <a:r>
              <a:rPr lang="pl-PL" sz="1600" i="1" dirty="0" smtClean="0">
                <a:solidFill>
                  <a:srgbClr val="0000FF"/>
                </a:solidFill>
              </a:rPr>
              <a:t>    </a:t>
            </a:r>
            <a:r>
              <a:rPr lang="pl-PL" sz="1600" i="1" dirty="0" err="1" smtClean="0">
                <a:solidFill>
                  <a:srgbClr val="0000FF"/>
                </a:solidFill>
              </a:rPr>
              <a:t>print</a:t>
            </a:r>
            <a:r>
              <a:rPr lang="pl-PL" sz="1600" i="1" dirty="0" smtClean="0">
                <a:solidFill>
                  <a:srgbClr val="0000FF"/>
                </a:solidFill>
              </a:rPr>
              <a:t>('\</a:t>
            </a:r>
            <a:r>
              <a:rPr lang="pl-PL" sz="1600" i="1" dirty="0" err="1" smtClean="0">
                <a:solidFill>
                  <a:srgbClr val="0000FF"/>
                </a:solidFill>
              </a:rPr>
              <a:t>nWprowadzony</a:t>
            </a:r>
            <a:r>
              <a:rPr lang="pl-PL" sz="1600" i="1" dirty="0" smtClean="0">
                <a:solidFill>
                  <a:srgbClr val="0000FF"/>
                </a:solidFill>
              </a:rPr>
              <a:t> ciąg znaków niezgodny z formatem liczby. Brak wyniku')</a:t>
            </a:r>
            <a:endParaRPr lang="pl-PL" sz="1600" b="1" dirty="0" smtClean="0">
              <a:solidFill>
                <a:srgbClr val="0000FF"/>
              </a:solidFill>
            </a:endParaRPr>
          </a:p>
          <a:p>
            <a:pPr eaLnBrk="1" hangingPunct="1">
              <a:buFont typeface="Arial" charset="0"/>
              <a:buNone/>
              <a:defRPr/>
            </a:pPr>
            <a:r>
              <a:rPr lang="pl-PL" sz="1600" i="1" dirty="0" smtClean="0">
                <a:solidFill>
                  <a:srgbClr val="0000FF"/>
                </a:solidFill>
              </a:rPr>
              <a:t>    </a:t>
            </a:r>
            <a:r>
              <a:rPr lang="pl-PL" sz="1600" i="1" dirty="0" err="1" smtClean="0">
                <a:solidFill>
                  <a:srgbClr val="0000FF"/>
                </a:solidFill>
              </a:rPr>
              <a:t>zmiana=None</a:t>
            </a:r>
            <a:endParaRPr lang="pl-PL" sz="1600" b="1" dirty="0" smtClean="0">
              <a:solidFill>
                <a:srgbClr val="0000FF"/>
              </a:solidFill>
            </a:endParaRPr>
          </a:p>
          <a:p>
            <a:pPr eaLnBrk="1" hangingPunct="1">
              <a:buFont typeface="Arial" charset="0"/>
              <a:buNone/>
              <a:defRPr/>
            </a:pPr>
            <a:r>
              <a:rPr lang="pl-PL" sz="1600" i="1" dirty="0" err="1" smtClean="0">
                <a:solidFill>
                  <a:srgbClr val="0000FF"/>
                </a:solidFill>
              </a:rPr>
              <a:t>except</a:t>
            </a:r>
            <a:r>
              <a:rPr lang="pl-PL" sz="1600" i="1" dirty="0" smtClean="0">
                <a:solidFill>
                  <a:srgbClr val="0000FF"/>
                </a:solidFill>
              </a:rPr>
              <a:t> </a:t>
            </a:r>
            <a:r>
              <a:rPr lang="pl-PL" sz="1600" i="1" dirty="0" err="1" smtClean="0">
                <a:solidFill>
                  <a:srgbClr val="0000FF"/>
                </a:solidFill>
              </a:rPr>
              <a:t>ZeroDivisionError</a:t>
            </a:r>
            <a:r>
              <a:rPr lang="pl-PL" sz="1600" i="1" dirty="0" smtClean="0">
                <a:solidFill>
                  <a:srgbClr val="0000FF"/>
                </a:solidFill>
              </a:rPr>
              <a:t>:</a:t>
            </a:r>
            <a:endParaRPr lang="pl-PL" sz="1600" b="1" dirty="0" smtClean="0">
              <a:solidFill>
                <a:srgbClr val="0000FF"/>
              </a:solidFill>
            </a:endParaRPr>
          </a:p>
          <a:p>
            <a:pPr eaLnBrk="1" hangingPunct="1">
              <a:buFont typeface="Arial" charset="0"/>
              <a:buNone/>
              <a:defRPr/>
            </a:pPr>
            <a:r>
              <a:rPr lang="pl-PL" sz="1600" i="1" dirty="0" smtClean="0">
                <a:solidFill>
                  <a:srgbClr val="0000FF"/>
                </a:solidFill>
              </a:rPr>
              <a:t>    </a:t>
            </a:r>
            <a:r>
              <a:rPr lang="pl-PL" sz="1600" i="1" dirty="0" err="1" smtClean="0">
                <a:solidFill>
                  <a:srgbClr val="0000FF"/>
                </a:solidFill>
              </a:rPr>
              <a:t>print</a:t>
            </a:r>
            <a:r>
              <a:rPr lang="pl-PL" sz="1600" i="1" dirty="0" smtClean="0">
                <a:solidFill>
                  <a:srgbClr val="0000FF"/>
                </a:solidFill>
              </a:rPr>
              <a:t>('\</a:t>
            </a:r>
            <a:r>
              <a:rPr lang="pl-PL" sz="1600" i="1" dirty="0" err="1" smtClean="0">
                <a:solidFill>
                  <a:srgbClr val="0000FF"/>
                </a:solidFill>
              </a:rPr>
              <a:t>nWprowadzona</a:t>
            </a:r>
            <a:r>
              <a:rPr lang="pl-PL" sz="1600" i="1" dirty="0" smtClean="0">
                <a:solidFill>
                  <a:srgbClr val="0000FF"/>
                </a:solidFill>
              </a:rPr>
              <a:t> cena przed zmiana nie może być zerem. Brak wyniku')</a:t>
            </a:r>
            <a:endParaRPr lang="pl-PL" sz="1600" b="1" dirty="0" smtClean="0">
              <a:solidFill>
                <a:srgbClr val="0000FF"/>
              </a:solidFill>
            </a:endParaRPr>
          </a:p>
          <a:p>
            <a:pPr eaLnBrk="1" hangingPunct="1">
              <a:buFont typeface="Arial" charset="0"/>
              <a:buNone/>
              <a:defRPr/>
            </a:pPr>
            <a:r>
              <a:rPr lang="pl-PL" sz="1600" i="1" dirty="0" smtClean="0">
                <a:solidFill>
                  <a:srgbClr val="0000FF"/>
                </a:solidFill>
              </a:rPr>
              <a:t>    zmiana=</a:t>
            </a:r>
            <a:r>
              <a:rPr lang="pl-PL" sz="1600" i="1" dirty="0" err="1" smtClean="0">
                <a:solidFill>
                  <a:srgbClr val="0000FF"/>
                </a:solidFill>
              </a:rPr>
              <a:t>None</a:t>
            </a:r>
            <a:endParaRPr lang="pl-PL" sz="1600" b="1" dirty="0" smtClean="0">
              <a:solidFill>
                <a:srgbClr val="0000FF"/>
              </a:solidFill>
            </a:endParaRPr>
          </a:p>
          <a:p>
            <a:pPr eaLnBrk="1" hangingPunct="1">
              <a:buFont typeface="Arial" charset="0"/>
              <a:buNone/>
              <a:defRPr/>
            </a:pPr>
            <a:r>
              <a:rPr lang="pl-PL" sz="1600" i="1" dirty="0" err="1" smtClean="0">
                <a:solidFill>
                  <a:srgbClr val="0000FF"/>
                </a:solidFill>
              </a:rPr>
              <a:t>except</a:t>
            </a:r>
            <a:r>
              <a:rPr lang="pl-PL" sz="1600" i="1" dirty="0" smtClean="0">
                <a:solidFill>
                  <a:srgbClr val="0000FF"/>
                </a:solidFill>
              </a:rPr>
              <a:t>:</a:t>
            </a:r>
            <a:endParaRPr lang="pl-PL" sz="1600" b="1" dirty="0" smtClean="0">
              <a:solidFill>
                <a:srgbClr val="0000FF"/>
              </a:solidFill>
            </a:endParaRPr>
          </a:p>
          <a:p>
            <a:pPr eaLnBrk="1" hangingPunct="1">
              <a:buFont typeface="Arial" charset="0"/>
              <a:buNone/>
              <a:defRPr/>
            </a:pPr>
            <a:r>
              <a:rPr lang="pl-PL" sz="1600" i="1" dirty="0" smtClean="0">
                <a:solidFill>
                  <a:srgbClr val="0000FF"/>
                </a:solidFill>
              </a:rPr>
              <a:t>    </a:t>
            </a:r>
            <a:r>
              <a:rPr lang="pl-PL" sz="1600" i="1" dirty="0" err="1" smtClean="0">
                <a:solidFill>
                  <a:srgbClr val="0000FF"/>
                </a:solidFill>
              </a:rPr>
              <a:t>print</a:t>
            </a:r>
            <a:r>
              <a:rPr lang="pl-PL" sz="1600" i="1" dirty="0" smtClean="0">
                <a:solidFill>
                  <a:srgbClr val="0000FF"/>
                </a:solidFill>
              </a:rPr>
              <a:t>("\</a:t>
            </a:r>
            <a:r>
              <a:rPr lang="pl-PL" sz="1600" i="1" dirty="0" err="1" smtClean="0">
                <a:solidFill>
                  <a:srgbClr val="0000FF"/>
                </a:solidFill>
              </a:rPr>
              <a:t>nInny</a:t>
            </a:r>
            <a:r>
              <a:rPr lang="pl-PL" sz="1600" i="1" dirty="0" smtClean="0">
                <a:solidFill>
                  <a:srgbClr val="0000FF"/>
                </a:solidFill>
              </a:rPr>
              <a:t> błąd w przetwarzaniu danych. Brak wyniku")   #np. </a:t>
            </a:r>
            <a:r>
              <a:rPr lang="pl-PL" sz="1600" i="1" dirty="0" err="1" smtClean="0">
                <a:solidFill>
                  <a:srgbClr val="0000FF"/>
                </a:solidFill>
              </a:rPr>
              <a:t>Ctrl+c</a:t>
            </a:r>
            <a:r>
              <a:rPr lang="pl-PL" sz="1600" i="1" dirty="0" smtClean="0">
                <a:solidFill>
                  <a:srgbClr val="0000FF"/>
                </a:solidFill>
              </a:rPr>
              <a:t> (przerwanie operacji)</a:t>
            </a:r>
          </a:p>
          <a:p>
            <a:pPr eaLnBrk="1" hangingPunct="1">
              <a:buFont typeface="Arial" charset="0"/>
              <a:buNone/>
              <a:defRPr/>
            </a:pPr>
            <a:r>
              <a:rPr lang="pl-PL" sz="1600" i="1" dirty="0" smtClean="0">
                <a:solidFill>
                  <a:srgbClr val="0000FF"/>
                </a:solidFill>
              </a:rPr>
              <a:t>    </a:t>
            </a:r>
            <a:r>
              <a:rPr lang="pl-PL" sz="1600" i="1" dirty="0" err="1" smtClean="0">
                <a:solidFill>
                  <a:srgbClr val="0000FF"/>
                </a:solidFill>
              </a:rPr>
              <a:t>zmiana=None</a:t>
            </a:r>
            <a:endParaRPr lang="pl-PL" sz="1600" b="1" dirty="0" smtClean="0">
              <a:solidFill>
                <a:srgbClr val="0000FF"/>
              </a:solidFill>
            </a:endParaRPr>
          </a:p>
          <a:p>
            <a:pPr eaLnBrk="1" hangingPunct="1">
              <a:buFont typeface="Arial" charset="0"/>
              <a:buNone/>
              <a:defRPr/>
            </a:pPr>
            <a:r>
              <a:rPr lang="pl-PL" sz="1600" i="1" dirty="0" err="1" smtClean="0">
                <a:solidFill>
                  <a:srgbClr val="0000FF"/>
                </a:solidFill>
              </a:rPr>
              <a:t>else</a:t>
            </a:r>
            <a:r>
              <a:rPr lang="pl-PL" sz="1600" i="1" dirty="0" smtClean="0">
                <a:solidFill>
                  <a:srgbClr val="0000FF"/>
                </a:solidFill>
              </a:rPr>
              <a:t>:</a:t>
            </a:r>
            <a:endParaRPr lang="pl-PL" sz="1600" b="1" dirty="0" smtClean="0">
              <a:solidFill>
                <a:srgbClr val="0000FF"/>
              </a:solidFill>
            </a:endParaRPr>
          </a:p>
          <a:p>
            <a:pPr eaLnBrk="1" hangingPunct="1">
              <a:buFont typeface="Arial" charset="0"/>
              <a:buNone/>
              <a:defRPr/>
            </a:pPr>
            <a:r>
              <a:rPr lang="pl-PL" sz="1600" i="1" dirty="0" smtClean="0">
                <a:solidFill>
                  <a:srgbClr val="0000FF"/>
                </a:solidFill>
              </a:rPr>
              <a:t>    </a:t>
            </a:r>
            <a:r>
              <a:rPr lang="pl-PL" sz="1600" i="1" dirty="0" err="1" smtClean="0">
                <a:solidFill>
                  <a:srgbClr val="0000FF"/>
                </a:solidFill>
              </a:rPr>
              <a:t>print</a:t>
            </a:r>
            <a:r>
              <a:rPr lang="pl-PL" sz="1600" i="1" dirty="0" smtClean="0">
                <a:solidFill>
                  <a:srgbClr val="0000FF"/>
                </a:solidFill>
              </a:rPr>
              <a:t>('\</a:t>
            </a:r>
            <a:r>
              <a:rPr lang="pl-PL" sz="1600" i="1" dirty="0" err="1" smtClean="0">
                <a:solidFill>
                  <a:srgbClr val="0000FF"/>
                </a:solidFill>
              </a:rPr>
              <a:t>nBrak</a:t>
            </a:r>
            <a:r>
              <a:rPr lang="pl-PL" sz="1600" i="1" dirty="0" smtClean="0">
                <a:solidFill>
                  <a:srgbClr val="0000FF"/>
                </a:solidFill>
              </a:rPr>
              <a:t> błędów przetwarzaniu danych. Wynik poprawny')</a:t>
            </a:r>
            <a:endParaRPr lang="pl-PL" sz="1600" b="1" dirty="0" smtClean="0">
              <a:solidFill>
                <a:srgbClr val="0000FF"/>
              </a:solidFill>
            </a:endParaRPr>
          </a:p>
          <a:p>
            <a:pPr eaLnBrk="1" hangingPunct="1">
              <a:buFont typeface="Arial" charset="0"/>
              <a:buNone/>
              <a:defRPr/>
            </a:pPr>
            <a:r>
              <a:rPr lang="pl-PL" sz="1600" i="1" dirty="0" err="1" smtClean="0">
                <a:solidFill>
                  <a:srgbClr val="0000FF"/>
                </a:solidFill>
              </a:rPr>
              <a:t>finally</a:t>
            </a:r>
            <a:r>
              <a:rPr lang="pl-PL" sz="1600" i="1" dirty="0" smtClean="0">
                <a:solidFill>
                  <a:srgbClr val="0000FF"/>
                </a:solidFill>
              </a:rPr>
              <a:t>:</a:t>
            </a:r>
            <a:endParaRPr lang="pl-PL" sz="1600" b="1" dirty="0" smtClean="0">
              <a:solidFill>
                <a:srgbClr val="0000FF"/>
              </a:solidFill>
            </a:endParaRPr>
          </a:p>
          <a:p>
            <a:pPr eaLnBrk="1" hangingPunct="1">
              <a:buFont typeface="Arial" charset="0"/>
              <a:buNone/>
              <a:defRPr/>
            </a:pPr>
            <a:r>
              <a:rPr lang="pl-PL" sz="1600" i="1" dirty="0" smtClean="0">
                <a:solidFill>
                  <a:srgbClr val="0000FF"/>
                </a:solidFill>
              </a:rPr>
              <a:t>    </a:t>
            </a:r>
            <a:r>
              <a:rPr lang="pl-PL" sz="1600" i="1" dirty="0" err="1" smtClean="0">
                <a:solidFill>
                  <a:srgbClr val="0000FF"/>
                </a:solidFill>
              </a:rPr>
              <a:t>print</a:t>
            </a:r>
            <a:r>
              <a:rPr lang="pl-PL" sz="1600" i="1" dirty="0" smtClean="0">
                <a:solidFill>
                  <a:srgbClr val="0000FF"/>
                </a:solidFill>
              </a:rPr>
              <a:t>('\</a:t>
            </a:r>
            <a:r>
              <a:rPr lang="pl-PL" sz="1600" i="1" dirty="0" err="1" smtClean="0">
                <a:solidFill>
                  <a:srgbClr val="0000FF"/>
                </a:solidFill>
              </a:rPr>
              <a:t>nProcent</a:t>
            </a:r>
            <a:r>
              <a:rPr lang="pl-PL" sz="1600" i="1" dirty="0" smtClean="0">
                <a:solidFill>
                  <a:srgbClr val="0000FF"/>
                </a:solidFill>
              </a:rPr>
              <a:t> zmiany ceny: ' , </a:t>
            </a:r>
            <a:r>
              <a:rPr lang="pl-PL" sz="1600" i="1" dirty="0" err="1" smtClean="0">
                <a:solidFill>
                  <a:srgbClr val="0000FF"/>
                </a:solidFill>
              </a:rPr>
              <a:t>end</a:t>
            </a:r>
            <a:r>
              <a:rPr lang="pl-PL" sz="1600" i="1" dirty="0" smtClean="0">
                <a:solidFill>
                  <a:srgbClr val="0000FF"/>
                </a:solidFill>
              </a:rPr>
              <a:t>='')</a:t>
            </a:r>
            <a:endParaRPr lang="pl-PL" sz="1600" b="1" dirty="0" smtClean="0">
              <a:solidFill>
                <a:srgbClr val="0000FF"/>
              </a:solidFill>
            </a:endParaRPr>
          </a:p>
          <a:p>
            <a:pPr eaLnBrk="1" hangingPunct="1">
              <a:buFont typeface="Arial" charset="0"/>
              <a:buNone/>
              <a:defRPr/>
            </a:pPr>
            <a:r>
              <a:rPr lang="pl-PL" sz="1600" i="1" dirty="0" smtClean="0">
                <a:solidFill>
                  <a:srgbClr val="0000FF"/>
                </a:solidFill>
              </a:rPr>
              <a:t>    </a:t>
            </a:r>
            <a:r>
              <a:rPr lang="pl-PL" sz="1600" i="1" dirty="0" err="1" smtClean="0">
                <a:solidFill>
                  <a:srgbClr val="0000FF"/>
                </a:solidFill>
              </a:rPr>
              <a:t>if</a:t>
            </a:r>
            <a:r>
              <a:rPr lang="pl-PL" sz="1600" i="1" dirty="0" smtClean="0">
                <a:solidFill>
                  <a:srgbClr val="0000FF"/>
                </a:solidFill>
              </a:rPr>
              <a:t> zmiana == </a:t>
            </a:r>
            <a:r>
              <a:rPr lang="pl-PL" sz="1600" i="1" dirty="0" err="1" smtClean="0">
                <a:solidFill>
                  <a:srgbClr val="0000FF"/>
                </a:solidFill>
              </a:rPr>
              <a:t>None</a:t>
            </a:r>
            <a:r>
              <a:rPr lang="pl-PL" sz="1600" i="1" dirty="0" smtClean="0">
                <a:solidFill>
                  <a:srgbClr val="0000FF"/>
                </a:solidFill>
              </a:rPr>
              <a:t>:</a:t>
            </a:r>
            <a:endParaRPr lang="pl-PL" sz="1600" b="1" dirty="0" smtClean="0">
              <a:solidFill>
                <a:srgbClr val="0000FF"/>
              </a:solidFill>
            </a:endParaRPr>
          </a:p>
          <a:p>
            <a:pPr eaLnBrk="1" hangingPunct="1">
              <a:buFont typeface="Arial" charset="0"/>
              <a:buNone/>
              <a:defRPr/>
            </a:pPr>
            <a:r>
              <a:rPr lang="pl-PL" sz="1600" i="1" dirty="0" smtClean="0">
                <a:solidFill>
                  <a:srgbClr val="0000FF"/>
                </a:solidFill>
              </a:rPr>
              <a:t>        </a:t>
            </a:r>
            <a:r>
              <a:rPr lang="pl-PL" sz="1600" i="1" dirty="0" err="1" smtClean="0">
                <a:solidFill>
                  <a:srgbClr val="0000FF"/>
                </a:solidFill>
              </a:rPr>
              <a:t>print</a:t>
            </a:r>
            <a:r>
              <a:rPr lang="pl-PL" sz="1600" i="1" dirty="0" smtClean="0">
                <a:solidFill>
                  <a:srgbClr val="0000FF"/>
                </a:solidFill>
              </a:rPr>
              <a:t>(zmiana)</a:t>
            </a:r>
            <a:endParaRPr lang="pl-PL" sz="1600" b="1" dirty="0" smtClean="0">
              <a:solidFill>
                <a:srgbClr val="0000FF"/>
              </a:solidFill>
            </a:endParaRPr>
          </a:p>
          <a:p>
            <a:pPr eaLnBrk="1" hangingPunct="1">
              <a:buFont typeface="Arial" charset="0"/>
              <a:buNone/>
              <a:defRPr/>
            </a:pPr>
            <a:r>
              <a:rPr lang="pl-PL" sz="1600" i="1" dirty="0" smtClean="0">
                <a:solidFill>
                  <a:srgbClr val="0000FF"/>
                </a:solidFill>
              </a:rPr>
              <a:t>    </a:t>
            </a:r>
            <a:r>
              <a:rPr lang="pl-PL" sz="1600" i="1" dirty="0" err="1" smtClean="0">
                <a:solidFill>
                  <a:srgbClr val="0000FF"/>
                </a:solidFill>
              </a:rPr>
              <a:t>else</a:t>
            </a:r>
            <a:r>
              <a:rPr lang="pl-PL" sz="1600" i="1" dirty="0" smtClean="0">
                <a:solidFill>
                  <a:srgbClr val="0000FF"/>
                </a:solidFill>
              </a:rPr>
              <a:t>:</a:t>
            </a:r>
            <a:endParaRPr lang="pl-PL" sz="1600" b="1" dirty="0" smtClean="0">
              <a:solidFill>
                <a:srgbClr val="0000FF"/>
              </a:solidFill>
            </a:endParaRPr>
          </a:p>
          <a:p>
            <a:pPr eaLnBrk="1" hangingPunct="1">
              <a:buFont typeface="Arial" charset="0"/>
              <a:buNone/>
              <a:defRPr/>
            </a:pPr>
            <a:r>
              <a:rPr lang="pl-PL" sz="1600" i="1" dirty="0" smtClean="0">
                <a:solidFill>
                  <a:srgbClr val="0000FF"/>
                </a:solidFill>
              </a:rPr>
              <a:t>        </a:t>
            </a:r>
            <a:r>
              <a:rPr lang="pl-PL" sz="1600" i="1" dirty="0" err="1" smtClean="0">
                <a:solidFill>
                  <a:srgbClr val="0000FF"/>
                </a:solidFill>
              </a:rPr>
              <a:t>print</a:t>
            </a:r>
            <a:r>
              <a:rPr lang="pl-PL" sz="1600" i="1" dirty="0" smtClean="0">
                <a:solidFill>
                  <a:srgbClr val="0000FF"/>
                </a:solidFill>
              </a:rPr>
              <a:t>("%+6.2f%s" %(zmiana, "%"))</a:t>
            </a:r>
            <a:endParaRPr lang="pl-PL" sz="1600" b="1" dirty="0" smtClean="0">
              <a:solidFill>
                <a:srgbClr val="0000FF"/>
              </a:solidFill>
            </a:endParaRPr>
          </a:p>
          <a:p>
            <a:pPr marL="0" indent="0" eaLnBrk="1" hangingPunct="1">
              <a:buFont typeface="Arial" charset="0"/>
              <a:buNone/>
              <a:defRPr/>
            </a:pPr>
            <a:endParaRPr lang="pl-PL" sz="1600" dirty="0" smtClean="0">
              <a:solidFill>
                <a:srgbClr val="0000FF"/>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44624"/>
            <a:ext cx="9144000" cy="576808"/>
          </a:xfrm>
        </p:spPr>
        <p:txBody>
          <a:bodyPr rtlCol="0">
            <a:normAutofit fontScale="90000"/>
          </a:bodyPr>
          <a:lstStyle/>
          <a:p>
            <a:pPr eaLnBrk="1" fontAlgn="auto" hangingPunct="1">
              <a:spcAft>
                <a:spcPts val="0"/>
              </a:spcAft>
              <a:defRPr/>
            </a:pPr>
            <a:r>
              <a:rPr lang="pl-PL" sz="3600" b="1" dirty="0" smtClean="0">
                <a:solidFill>
                  <a:srgbClr val="CC0000"/>
                </a:solidFill>
                <a:latin typeface="+mn-lt"/>
              </a:rPr>
              <a:t>Funkcja w programie komputerowym</a:t>
            </a:r>
          </a:p>
        </p:txBody>
      </p:sp>
      <p:sp>
        <p:nvSpPr>
          <p:cNvPr id="4099" name="Rectangle 3"/>
          <p:cNvSpPr>
            <a:spLocks noGrp="1" noChangeArrowheads="1"/>
          </p:cNvSpPr>
          <p:nvPr>
            <p:ph idx="1"/>
          </p:nvPr>
        </p:nvSpPr>
        <p:spPr>
          <a:xfrm>
            <a:off x="395288" y="620688"/>
            <a:ext cx="8497887" cy="5904656"/>
          </a:xfrm>
        </p:spPr>
        <p:txBody>
          <a:bodyPr rtlCol="0">
            <a:normAutofit fontScale="77500" lnSpcReduction="20000"/>
          </a:bodyPr>
          <a:lstStyle/>
          <a:p>
            <a:pPr marL="0" indent="0" eaLnBrk="1" fontAlgn="auto" hangingPunct="1">
              <a:lnSpc>
                <a:spcPct val="120000"/>
              </a:lnSpc>
              <a:spcBef>
                <a:spcPts val="0"/>
              </a:spcBef>
              <a:spcAft>
                <a:spcPts val="600"/>
              </a:spcAft>
              <a:buFont typeface="Arial" pitchFamily="34" charset="0"/>
              <a:buNone/>
              <a:defRPr/>
            </a:pPr>
            <a:r>
              <a:rPr lang="pl-PL" sz="2800" b="1" dirty="0" smtClean="0">
                <a:solidFill>
                  <a:srgbClr val="CC0000"/>
                </a:solidFill>
              </a:rPr>
              <a:t>Funkcja</a:t>
            </a:r>
            <a:r>
              <a:rPr lang="pl-PL" sz="2800" dirty="0" smtClean="0"/>
              <a:t> - wyodrębniony, nazwany fragment kodu, zdefiniowany w celu jego wielokrotnego użytkowania w różnych miejscach programu komputerowego (funkcja jest więc swego rodzaju podprogramem). </a:t>
            </a:r>
          </a:p>
          <a:p>
            <a:pPr marL="0" indent="0" eaLnBrk="1" fontAlgn="auto" hangingPunct="1">
              <a:lnSpc>
                <a:spcPct val="120000"/>
              </a:lnSpc>
              <a:spcBef>
                <a:spcPts val="0"/>
              </a:spcBef>
              <a:spcAft>
                <a:spcPts val="0"/>
              </a:spcAft>
              <a:buFont typeface="Arial" pitchFamily="34" charset="0"/>
              <a:buNone/>
              <a:defRPr/>
            </a:pPr>
            <a:r>
              <a:rPr lang="pl-PL" sz="2800" b="1" dirty="0" smtClean="0">
                <a:solidFill>
                  <a:srgbClr val="CC0000"/>
                </a:solidFill>
              </a:rPr>
              <a:t>Wynikiem</a:t>
            </a:r>
            <a:r>
              <a:rPr lang="pl-PL" sz="2800" dirty="0" smtClean="0"/>
              <a:t> działania </a:t>
            </a:r>
            <a:r>
              <a:rPr lang="pl-PL" sz="2800" b="1" dirty="0" smtClean="0">
                <a:solidFill>
                  <a:srgbClr val="CC0000"/>
                </a:solidFill>
              </a:rPr>
              <a:t>funkcji</a:t>
            </a:r>
            <a:r>
              <a:rPr lang="pl-PL" sz="2800" dirty="0" smtClean="0"/>
              <a:t> może być: </a:t>
            </a:r>
          </a:p>
          <a:p>
            <a:pPr eaLnBrk="1" fontAlgn="auto" hangingPunct="1">
              <a:lnSpc>
                <a:spcPct val="120000"/>
              </a:lnSpc>
              <a:spcBef>
                <a:spcPts val="0"/>
              </a:spcBef>
              <a:spcAft>
                <a:spcPts val="0"/>
              </a:spcAft>
              <a:buFont typeface="Arial" pitchFamily="34" charset="0"/>
              <a:buChar char="•"/>
              <a:defRPr/>
            </a:pPr>
            <a:r>
              <a:rPr lang="pl-PL" sz="2800" dirty="0" smtClean="0"/>
              <a:t>pojedyncza dana/wartość określonego typu, </a:t>
            </a:r>
          </a:p>
          <a:p>
            <a:pPr eaLnBrk="1" fontAlgn="auto" hangingPunct="1">
              <a:lnSpc>
                <a:spcPct val="120000"/>
              </a:lnSpc>
              <a:spcBef>
                <a:spcPts val="0"/>
              </a:spcBef>
              <a:spcAft>
                <a:spcPts val="0"/>
              </a:spcAft>
              <a:buFont typeface="Arial" pitchFamily="34" charset="0"/>
              <a:buChar char="•"/>
              <a:defRPr/>
            </a:pPr>
            <a:r>
              <a:rPr lang="pl-PL" sz="2800" dirty="0" smtClean="0"/>
              <a:t>zbiór danych/wartości,</a:t>
            </a:r>
          </a:p>
          <a:p>
            <a:pPr eaLnBrk="1" fontAlgn="auto" hangingPunct="1">
              <a:lnSpc>
                <a:spcPct val="120000"/>
              </a:lnSpc>
              <a:spcBef>
                <a:spcPts val="0"/>
              </a:spcBef>
              <a:spcAft>
                <a:spcPts val="0"/>
              </a:spcAft>
              <a:buFont typeface="Arial" pitchFamily="34" charset="0"/>
              <a:buChar char="•"/>
              <a:defRPr/>
            </a:pPr>
            <a:r>
              <a:rPr lang="pl-PL" sz="2800" dirty="0" smtClean="0"/>
              <a:t>realizacja jakiegoś zadania (np. modyfikacja wartości zmiennych, transfer do lub z pliku, komunikacja ze standardowymi strumieniami we/wy, działanie na pliku dyskowym),</a:t>
            </a:r>
          </a:p>
          <a:p>
            <a:pPr eaLnBrk="1" fontAlgn="auto" hangingPunct="1">
              <a:lnSpc>
                <a:spcPct val="120000"/>
              </a:lnSpc>
              <a:spcBef>
                <a:spcPts val="0"/>
              </a:spcBef>
              <a:spcAft>
                <a:spcPts val="600"/>
              </a:spcAft>
              <a:buFont typeface="Arial" pitchFamily="34" charset="0"/>
              <a:buChar char="•"/>
              <a:defRPr/>
            </a:pPr>
            <a:r>
              <a:rPr lang="pl-PL" sz="2800" dirty="0" smtClean="0"/>
              <a:t>Nic, funkcja nie zwraca wartości (</a:t>
            </a:r>
            <a:r>
              <a:rPr lang="pl-PL" sz="2800" i="1" dirty="0" err="1" smtClean="0"/>
              <a:t>None</a:t>
            </a:r>
            <a:r>
              <a:rPr lang="pl-PL" sz="2800" dirty="0" smtClean="0"/>
              <a:t>)</a:t>
            </a:r>
          </a:p>
          <a:p>
            <a:pPr marL="0" indent="0" eaLnBrk="1" fontAlgn="auto" hangingPunct="1">
              <a:lnSpc>
                <a:spcPct val="120000"/>
              </a:lnSpc>
              <a:spcBef>
                <a:spcPts val="0"/>
              </a:spcBef>
              <a:spcAft>
                <a:spcPts val="600"/>
              </a:spcAft>
              <a:buNone/>
              <a:defRPr/>
            </a:pPr>
            <a:r>
              <a:rPr lang="pl-PL" sz="2800" dirty="0"/>
              <a:t>Aby funkcja w programie </a:t>
            </a:r>
            <a:r>
              <a:rPr lang="pl-PL" sz="2800" dirty="0" smtClean="0"/>
              <a:t>zadziałała </a:t>
            </a:r>
            <a:r>
              <a:rPr lang="pl-PL" sz="2800" dirty="0"/>
              <a:t>musi być </a:t>
            </a:r>
            <a:r>
              <a:rPr lang="pl-PL" sz="2800" dirty="0" smtClean="0"/>
              <a:t>w nim </a:t>
            </a:r>
            <a:r>
              <a:rPr lang="pl-PL" sz="2800" b="1" dirty="0">
                <a:solidFill>
                  <a:srgbClr val="CC0000"/>
                </a:solidFill>
              </a:rPr>
              <a:t>wywołana</a:t>
            </a:r>
            <a:r>
              <a:rPr lang="pl-PL" sz="2800" dirty="0"/>
              <a:t>. Zanim funkcja zostanie wywołana, </a:t>
            </a:r>
            <a:r>
              <a:rPr lang="pl-PL" sz="2800" dirty="0" smtClean="0"/>
              <a:t>musi być w programie </a:t>
            </a:r>
            <a:r>
              <a:rPr lang="pl-PL" sz="2800" b="1" dirty="0" smtClean="0">
                <a:solidFill>
                  <a:srgbClr val="C00000"/>
                </a:solidFill>
              </a:rPr>
              <a:t>wcześniej </a:t>
            </a:r>
            <a:r>
              <a:rPr lang="pl-PL" sz="2800" b="1" dirty="0">
                <a:solidFill>
                  <a:srgbClr val="C00000"/>
                </a:solidFill>
              </a:rPr>
              <a:t>z</a:t>
            </a:r>
            <a:r>
              <a:rPr lang="pl-PL" sz="2800" b="1" dirty="0" smtClean="0">
                <a:solidFill>
                  <a:srgbClr val="C00000"/>
                </a:solidFill>
              </a:rPr>
              <a:t>definiowana</a:t>
            </a:r>
            <a:r>
              <a:rPr lang="pl-PL" sz="2800" dirty="0" smtClean="0"/>
              <a:t>, </a:t>
            </a:r>
            <a:r>
              <a:rPr lang="pl-PL" sz="2800" dirty="0"/>
              <a:t>aby interpreter </a:t>
            </a:r>
            <a:r>
              <a:rPr lang="pl-PL" sz="2800" dirty="0" err="1"/>
              <a:t>Pythona</a:t>
            </a:r>
            <a:r>
              <a:rPr lang="pl-PL" sz="2800" dirty="0"/>
              <a:t> </a:t>
            </a:r>
            <a:r>
              <a:rPr lang="pl-PL" sz="2800" dirty="0" smtClean="0"/>
              <a:t>jej znał treść. </a:t>
            </a:r>
            <a:endParaRPr lang="pl-PL" sz="2800" b="1" dirty="0"/>
          </a:p>
          <a:p>
            <a:pPr marL="0" indent="0" eaLnBrk="1" fontAlgn="auto" hangingPunct="1">
              <a:lnSpc>
                <a:spcPct val="120000"/>
              </a:lnSpc>
              <a:spcBef>
                <a:spcPts val="0"/>
              </a:spcBef>
              <a:spcAft>
                <a:spcPts val="0"/>
              </a:spcAft>
              <a:buFont typeface="Arial" pitchFamily="34" charset="0"/>
              <a:buNone/>
              <a:defRPr/>
            </a:pPr>
            <a:r>
              <a:rPr lang="pl-PL" sz="2800" dirty="0" smtClean="0"/>
              <a:t>Funkcja najczęściej pracuje na danych, które są zazwyczaj przekazywane przez </a:t>
            </a:r>
            <a:r>
              <a:rPr lang="pl-PL" sz="2800" b="1" dirty="0" smtClean="0">
                <a:solidFill>
                  <a:srgbClr val="CC0000"/>
                </a:solidFill>
              </a:rPr>
              <a:t>parametry</a:t>
            </a:r>
            <a:r>
              <a:rPr lang="pl-PL" sz="2800" dirty="0" smtClean="0"/>
              <a:t>. Parametry mogą być </a:t>
            </a:r>
            <a:r>
              <a:rPr lang="pl-PL" sz="2800" dirty="0"/>
              <a:t>n</a:t>
            </a:r>
            <a:r>
              <a:rPr lang="pl-PL" sz="2800" dirty="0" smtClean="0"/>
              <a:t>arzędziem, za pomocą którego funkcja komunikuje się z programem, który ją wywołał.</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3"/>
          <p:cNvSpPr>
            <a:spLocks noGrp="1" noChangeArrowheads="1"/>
          </p:cNvSpPr>
          <p:nvPr>
            <p:ph type="title"/>
          </p:nvPr>
        </p:nvSpPr>
        <p:spPr>
          <a:xfrm>
            <a:off x="685800" y="76200"/>
            <a:ext cx="7772400" cy="533400"/>
          </a:xfrm>
        </p:spPr>
        <p:txBody>
          <a:bodyPr rtlCol="0">
            <a:noAutofit/>
          </a:bodyPr>
          <a:lstStyle/>
          <a:p>
            <a:pPr eaLnBrk="1" fontAlgn="auto" hangingPunct="1">
              <a:spcAft>
                <a:spcPts val="0"/>
              </a:spcAft>
              <a:defRPr/>
            </a:pPr>
            <a:r>
              <a:rPr lang="pl-PL" sz="3600" b="1" dirty="0" smtClean="0">
                <a:solidFill>
                  <a:srgbClr val="CC0000"/>
                </a:solidFill>
                <a:latin typeface="+mn-lt"/>
              </a:rPr>
              <a:t>Gotowe funkcje </a:t>
            </a:r>
            <a:r>
              <a:rPr lang="pl-PL" sz="3600" b="1" dirty="0" err="1" smtClean="0">
                <a:solidFill>
                  <a:srgbClr val="CC0000"/>
                </a:solidFill>
                <a:latin typeface="+mn-lt"/>
              </a:rPr>
              <a:t>Pythona</a:t>
            </a:r>
            <a:endParaRPr lang="pl-PL" sz="3600" b="1" dirty="0" smtClean="0">
              <a:solidFill>
                <a:srgbClr val="CC0000"/>
              </a:solidFill>
              <a:latin typeface="+mn-lt"/>
            </a:endParaRPr>
          </a:p>
        </p:txBody>
      </p:sp>
      <p:sp>
        <p:nvSpPr>
          <p:cNvPr id="5123" name="Rectangle 2"/>
          <p:cNvSpPr>
            <a:spLocks noGrp="1" noChangeArrowheads="1"/>
          </p:cNvSpPr>
          <p:nvPr>
            <p:ph idx="1"/>
          </p:nvPr>
        </p:nvSpPr>
        <p:spPr>
          <a:xfrm>
            <a:off x="179388" y="620713"/>
            <a:ext cx="8820150" cy="5903912"/>
          </a:xfrm>
        </p:spPr>
        <p:txBody>
          <a:bodyPr rtlCol="0">
            <a:noAutofit/>
          </a:bodyPr>
          <a:lstStyle/>
          <a:p>
            <a:pPr eaLnBrk="1" fontAlgn="auto" hangingPunct="1">
              <a:spcAft>
                <a:spcPts val="0"/>
              </a:spcAft>
              <a:buFont typeface="Arial" pitchFamily="34" charset="0"/>
              <a:buChar char="•"/>
              <a:defRPr/>
            </a:pPr>
            <a:r>
              <a:rPr lang="pl-PL" sz="2100" dirty="0" smtClean="0"/>
              <a:t>Funkcje </a:t>
            </a:r>
            <a:r>
              <a:rPr lang="pl-PL" sz="2100" b="1" dirty="0" smtClean="0">
                <a:solidFill>
                  <a:srgbClr val="CC0000"/>
                </a:solidFill>
              </a:rPr>
              <a:t>wbudowane</a:t>
            </a:r>
            <a:r>
              <a:rPr lang="pl-PL" sz="2100" dirty="0" smtClean="0"/>
              <a:t>; dostarczane wraz z oprogramowaniem. Projektant wywołuje funkcje w programie, bez konieczności wcześniej ich podawania definicji.</a:t>
            </a:r>
          </a:p>
          <a:p>
            <a:pPr indent="-50800" eaLnBrk="1" fontAlgn="auto" hangingPunct="1">
              <a:spcAft>
                <a:spcPts val="0"/>
              </a:spcAft>
              <a:buFont typeface="Arial" pitchFamily="34" charset="0"/>
              <a:buNone/>
              <a:defRPr/>
            </a:pPr>
            <a:r>
              <a:rPr lang="pl-PL" sz="2100" u="sng" dirty="0" smtClean="0"/>
              <a:t>Przykłady:</a:t>
            </a:r>
            <a:r>
              <a:rPr lang="pl-PL" sz="2100" dirty="0" smtClean="0"/>
              <a:t>  </a:t>
            </a:r>
            <a:r>
              <a:rPr lang="pl-PL" sz="2100" i="1" dirty="0" err="1" smtClean="0">
                <a:solidFill>
                  <a:srgbClr val="0000FF"/>
                </a:solidFill>
              </a:rPr>
              <a:t>input</a:t>
            </a:r>
            <a:r>
              <a:rPr lang="pl-PL" sz="2100" dirty="0" smtClean="0"/>
              <a:t>, </a:t>
            </a:r>
            <a:r>
              <a:rPr lang="pl-PL" sz="2100" i="1" dirty="0" err="1" smtClean="0">
                <a:solidFill>
                  <a:srgbClr val="0000FF"/>
                </a:solidFill>
              </a:rPr>
              <a:t>print</a:t>
            </a:r>
            <a:r>
              <a:rPr lang="pl-PL" sz="2100" i="1" dirty="0" smtClean="0"/>
              <a:t>,</a:t>
            </a:r>
            <a:r>
              <a:rPr lang="pl-PL" sz="2100" i="1" dirty="0" smtClean="0">
                <a:solidFill>
                  <a:srgbClr val="0000FF"/>
                </a:solidFill>
              </a:rPr>
              <a:t> </a:t>
            </a:r>
            <a:r>
              <a:rPr lang="pl-PL" sz="2100" i="1" dirty="0" err="1" smtClean="0">
                <a:solidFill>
                  <a:srgbClr val="0000FF"/>
                </a:solidFill>
              </a:rPr>
              <a:t>type</a:t>
            </a:r>
            <a:r>
              <a:rPr lang="pl-PL" sz="2100" i="1" dirty="0" smtClean="0"/>
              <a:t>,</a:t>
            </a:r>
            <a:r>
              <a:rPr lang="pl-PL" sz="2100" i="1" dirty="0" smtClean="0">
                <a:solidFill>
                  <a:srgbClr val="0000FF"/>
                </a:solidFill>
              </a:rPr>
              <a:t> max</a:t>
            </a:r>
            <a:r>
              <a:rPr lang="pl-PL" sz="2100" i="1" dirty="0" smtClean="0"/>
              <a:t>,</a:t>
            </a:r>
            <a:r>
              <a:rPr lang="pl-PL" sz="2100" i="1" dirty="0" smtClean="0">
                <a:solidFill>
                  <a:srgbClr val="0000FF"/>
                </a:solidFill>
              </a:rPr>
              <a:t> min</a:t>
            </a:r>
            <a:r>
              <a:rPr lang="pl-PL" sz="2100" dirty="0" smtClean="0"/>
              <a:t>, wszystkie funkcje rzutowania typów standardowych (np. </a:t>
            </a:r>
            <a:r>
              <a:rPr lang="pl-PL" sz="2100" i="1" dirty="0" err="1" smtClean="0">
                <a:solidFill>
                  <a:srgbClr val="0000FF"/>
                </a:solidFill>
              </a:rPr>
              <a:t>int</a:t>
            </a:r>
            <a:r>
              <a:rPr lang="pl-PL" sz="2100" dirty="0" smtClean="0"/>
              <a:t>,</a:t>
            </a:r>
            <a:r>
              <a:rPr lang="pl-PL" sz="2100" i="1" dirty="0" smtClean="0">
                <a:solidFill>
                  <a:srgbClr val="0000FF"/>
                </a:solidFill>
              </a:rPr>
              <a:t> </a:t>
            </a:r>
            <a:r>
              <a:rPr lang="pl-PL" sz="2100" i="1" dirty="0" err="1" smtClean="0">
                <a:solidFill>
                  <a:srgbClr val="0000FF"/>
                </a:solidFill>
              </a:rPr>
              <a:t>float</a:t>
            </a:r>
            <a:r>
              <a:rPr lang="pl-PL" sz="2100" dirty="0" smtClean="0"/>
              <a:t>,</a:t>
            </a:r>
            <a:r>
              <a:rPr lang="pl-PL" sz="2100" i="1" dirty="0" smtClean="0">
                <a:solidFill>
                  <a:srgbClr val="0000FF"/>
                </a:solidFill>
              </a:rPr>
              <a:t> list</a:t>
            </a:r>
            <a:r>
              <a:rPr lang="pl-PL" sz="2100" i="1" dirty="0" smtClean="0"/>
              <a:t>,</a:t>
            </a:r>
            <a:r>
              <a:rPr lang="pl-PL" sz="2100" i="1" dirty="0" smtClean="0">
                <a:solidFill>
                  <a:srgbClr val="0000FF"/>
                </a:solidFill>
              </a:rPr>
              <a:t> </a:t>
            </a:r>
            <a:r>
              <a:rPr lang="pl-PL" sz="2100" i="1" dirty="0" err="1" smtClean="0">
                <a:solidFill>
                  <a:srgbClr val="0000FF"/>
                </a:solidFill>
              </a:rPr>
              <a:t>tuple</a:t>
            </a:r>
            <a:r>
              <a:rPr lang="pl-PL" sz="2100" dirty="0" smtClean="0"/>
              <a:t>)</a:t>
            </a:r>
          </a:p>
          <a:p>
            <a:pPr eaLnBrk="1" fontAlgn="auto" hangingPunct="1">
              <a:spcAft>
                <a:spcPts val="0"/>
              </a:spcAft>
              <a:buFont typeface="Arial" pitchFamily="34" charset="0"/>
              <a:buChar char="•"/>
              <a:defRPr/>
            </a:pPr>
            <a:r>
              <a:rPr lang="pl-PL" sz="2100" dirty="0" smtClean="0"/>
              <a:t>Funkcje </a:t>
            </a:r>
            <a:r>
              <a:rPr lang="pl-PL" sz="2100" b="1" dirty="0" smtClean="0">
                <a:solidFill>
                  <a:srgbClr val="CC0000"/>
                </a:solidFill>
              </a:rPr>
              <a:t>modułów</a:t>
            </a:r>
            <a:r>
              <a:rPr lang="pl-PL" sz="2100" dirty="0" smtClean="0"/>
              <a:t>; zdefiniowane w modułach tematycznych importowanych do programu (instrukcja </a:t>
            </a:r>
            <a:r>
              <a:rPr lang="pl-PL" sz="2100" i="1" dirty="0" smtClean="0"/>
              <a:t>import</a:t>
            </a:r>
            <a:r>
              <a:rPr lang="pl-PL" sz="2100" dirty="0" smtClean="0"/>
              <a:t>) przed wywołaniem funkcji. Projektant wywołuje funkcje w programie, ale wcześniej musi zaimportować z modułu potrzebną funkcję albo cały moduł. </a:t>
            </a:r>
          </a:p>
          <a:p>
            <a:pPr indent="0" eaLnBrk="1" fontAlgn="auto" hangingPunct="1">
              <a:spcAft>
                <a:spcPts val="0"/>
              </a:spcAft>
              <a:buFont typeface="Arial" pitchFamily="34" charset="0"/>
              <a:buNone/>
              <a:defRPr/>
            </a:pPr>
            <a:r>
              <a:rPr lang="pl-PL" sz="2100" u="sng" dirty="0" smtClean="0"/>
              <a:t>Przykłady:</a:t>
            </a:r>
            <a:r>
              <a:rPr lang="pl-PL" sz="2100" dirty="0" smtClean="0"/>
              <a:t>  </a:t>
            </a:r>
          </a:p>
          <a:p>
            <a:pPr marL="635000" indent="-292100" eaLnBrk="1" fontAlgn="auto" hangingPunct="1">
              <a:spcAft>
                <a:spcPts val="0"/>
              </a:spcAft>
              <a:buFont typeface="Courier New" pitchFamily="49" charset="0"/>
              <a:buChar char="o"/>
              <a:defRPr/>
            </a:pPr>
            <a:r>
              <a:rPr lang="pl-PL" sz="2100" dirty="0" smtClean="0"/>
              <a:t>import wybranej funkcji</a:t>
            </a:r>
          </a:p>
          <a:p>
            <a:pPr marL="685800" indent="0" eaLnBrk="1" fontAlgn="auto" hangingPunct="1">
              <a:spcAft>
                <a:spcPts val="0"/>
              </a:spcAft>
              <a:buFont typeface="Arial" pitchFamily="34" charset="0"/>
              <a:buNone/>
              <a:defRPr/>
            </a:pPr>
            <a:r>
              <a:rPr lang="pl-PL" sz="2100" i="1" dirty="0" smtClean="0">
                <a:solidFill>
                  <a:srgbClr val="0000FF"/>
                </a:solidFill>
              </a:rPr>
              <a:t>from </a:t>
            </a:r>
            <a:r>
              <a:rPr lang="pl-PL" sz="2100" i="1" dirty="0" err="1" smtClean="0">
                <a:solidFill>
                  <a:srgbClr val="0000FF"/>
                </a:solidFill>
              </a:rPr>
              <a:t>math</a:t>
            </a:r>
            <a:r>
              <a:rPr lang="pl-PL" sz="2100" i="1" dirty="0" smtClean="0">
                <a:solidFill>
                  <a:srgbClr val="0000FF"/>
                </a:solidFill>
              </a:rPr>
              <a:t> import sin; y= sin(45)</a:t>
            </a:r>
          </a:p>
          <a:p>
            <a:pPr marL="635000" indent="-292100" eaLnBrk="1" fontAlgn="auto" hangingPunct="1">
              <a:spcAft>
                <a:spcPts val="0"/>
              </a:spcAft>
              <a:buFont typeface="Courier New" pitchFamily="49" charset="0"/>
              <a:buChar char="o"/>
              <a:defRPr/>
            </a:pPr>
            <a:r>
              <a:rPr lang="pl-PL" sz="2100" dirty="0" smtClean="0"/>
              <a:t>import modułu</a:t>
            </a:r>
          </a:p>
          <a:p>
            <a:pPr marL="685800" indent="0" eaLnBrk="1" fontAlgn="auto" hangingPunct="1">
              <a:spcAft>
                <a:spcPts val="0"/>
              </a:spcAft>
              <a:buFont typeface="Arial" pitchFamily="34" charset="0"/>
              <a:buNone/>
              <a:defRPr/>
            </a:pPr>
            <a:r>
              <a:rPr lang="pl-PL" sz="2100" i="1" dirty="0" smtClean="0">
                <a:solidFill>
                  <a:srgbClr val="0000FF"/>
                </a:solidFill>
              </a:rPr>
              <a:t>import random </a:t>
            </a:r>
          </a:p>
          <a:p>
            <a:pPr marL="685800" indent="0" eaLnBrk="1" fontAlgn="auto" hangingPunct="1">
              <a:spcAft>
                <a:spcPts val="0"/>
              </a:spcAft>
              <a:buFont typeface="Arial" pitchFamily="34" charset="0"/>
              <a:buNone/>
              <a:defRPr/>
            </a:pPr>
            <a:r>
              <a:rPr lang="pl-PL" sz="2100" i="1" dirty="0" err="1" smtClean="0">
                <a:solidFill>
                  <a:srgbClr val="0000FF"/>
                </a:solidFill>
              </a:rPr>
              <a:t>print</a:t>
            </a:r>
            <a:r>
              <a:rPr lang="pl-PL" sz="2100" i="1" dirty="0" smtClean="0">
                <a:solidFill>
                  <a:srgbClr val="0000FF"/>
                </a:solidFill>
              </a:rPr>
              <a:t>(</a:t>
            </a:r>
            <a:r>
              <a:rPr lang="pl-PL" sz="2100" i="1" dirty="0" err="1" smtClean="0">
                <a:solidFill>
                  <a:srgbClr val="0000FF"/>
                </a:solidFill>
              </a:rPr>
              <a:t>random.random</a:t>
            </a:r>
            <a:r>
              <a:rPr lang="pl-PL" sz="2100" i="1" dirty="0" smtClean="0">
                <a:solidFill>
                  <a:srgbClr val="0000FF"/>
                </a:solidFill>
              </a:rPr>
              <a:t>())  # losowanie z przedziału [0, 1)</a:t>
            </a:r>
          </a:p>
          <a:p>
            <a:pPr marL="685800" indent="0" eaLnBrk="1" fontAlgn="auto" hangingPunct="1">
              <a:spcAft>
                <a:spcPts val="0"/>
              </a:spcAft>
              <a:buFont typeface="Arial" pitchFamily="34" charset="0"/>
              <a:buNone/>
              <a:defRPr/>
            </a:pPr>
            <a:r>
              <a:rPr lang="pl-PL" sz="2100" i="1" dirty="0" err="1" smtClean="0">
                <a:solidFill>
                  <a:srgbClr val="0000FF"/>
                </a:solidFill>
              </a:rPr>
              <a:t>print</a:t>
            </a:r>
            <a:r>
              <a:rPr lang="pl-PL" sz="2100" i="1" dirty="0" smtClean="0">
                <a:solidFill>
                  <a:srgbClr val="0000FF"/>
                </a:solidFill>
              </a:rPr>
              <a:t>(</a:t>
            </a:r>
            <a:r>
              <a:rPr lang="pl-PL" sz="2100" i="1" dirty="0" err="1" smtClean="0">
                <a:solidFill>
                  <a:srgbClr val="0000FF"/>
                </a:solidFill>
              </a:rPr>
              <a:t>random.randrange</a:t>
            </a:r>
            <a:r>
              <a:rPr lang="pl-PL" sz="2100" i="1" dirty="0" smtClean="0">
                <a:solidFill>
                  <a:srgbClr val="0000FF"/>
                </a:solidFill>
              </a:rPr>
              <a:t>(101)) # losowanie z przedziału [0, 101)</a:t>
            </a:r>
            <a:endParaRPr lang="pl-PL" sz="2100" dirty="0" smtClean="0"/>
          </a:p>
          <a:p>
            <a:pPr eaLnBrk="1" fontAlgn="auto" hangingPunct="1">
              <a:spcAft>
                <a:spcPts val="0"/>
              </a:spcAft>
              <a:buFont typeface="Arial" pitchFamily="34" charset="0"/>
              <a:buChar char="•"/>
              <a:defRPr/>
            </a:pPr>
            <a:endParaRPr lang="pl-PL" sz="2100" dirty="0" smtClean="0"/>
          </a:p>
          <a:p>
            <a:pPr eaLnBrk="1" fontAlgn="auto" hangingPunct="1">
              <a:spcAft>
                <a:spcPts val="0"/>
              </a:spcAft>
              <a:buFont typeface="Arial" pitchFamily="34" charset="0"/>
              <a:buChar char="•"/>
              <a:defRPr/>
            </a:pPr>
            <a:endParaRPr lang="pl-PL" sz="2100" i="1" dirty="0" smtClean="0">
              <a:solidFill>
                <a:srgbClr val="0033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3"/>
          <p:cNvSpPr>
            <a:spLocks noGrp="1" noChangeArrowheads="1"/>
          </p:cNvSpPr>
          <p:nvPr>
            <p:ph type="title"/>
          </p:nvPr>
        </p:nvSpPr>
        <p:spPr>
          <a:xfrm>
            <a:off x="685800" y="76200"/>
            <a:ext cx="7772400" cy="533400"/>
          </a:xfrm>
        </p:spPr>
        <p:txBody>
          <a:bodyPr rtlCol="0">
            <a:noAutofit/>
          </a:bodyPr>
          <a:lstStyle/>
          <a:p>
            <a:pPr eaLnBrk="1" fontAlgn="auto" hangingPunct="1">
              <a:spcAft>
                <a:spcPts val="0"/>
              </a:spcAft>
              <a:defRPr/>
            </a:pPr>
            <a:r>
              <a:rPr lang="pl-PL" sz="3600" b="1" dirty="0" smtClean="0">
                <a:solidFill>
                  <a:srgbClr val="CC0000"/>
                </a:solidFill>
                <a:latin typeface="+mn-lt"/>
              </a:rPr>
              <a:t>Funkcje projektanta</a:t>
            </a:r>
          </a:p>
        </p:txBody>
      </p:sp>
      <p:sp>
        <p:nvSpPr>
          <p:cNvPr id="5123" name="Rectangle 2"/>
          <p:cNvSpPr>
            <a:spLocks noGrp="1" noChangeArrowheads="1"/>
          </p:cNvSpPr>
          <p:nvPr>
            <p:ph idx="1"/>
          </p:nvPr>
        </p:nvSpPr>
        <p:spPr>
          <a:xfrm>
            <a:off x="250825" y="765175"/>
            <a:ext cx="8642350" cy="5616575"/>
          </a:xfrm>
        </p:spPr>
        <p:txBody>
          <a:bodyPr rtlCol="0">
            <a:noAutofit/>
          </a:bodyPr>
          <a:lstStyle/>
          <a:p>
            <a:pPr eaLnBrk="1" fontAlgn="auto" hangingPunct="1">
              <a:spcAft>
                <a:spcPts val="0"/>
              </a:spcAft>
              <a:buFont typeface="Arial" pitchFamily="34" charset="0"/>
              <a:buChar char="•"/>
              <a:defRPr/>
            </a:pPr>
            <a:r>
              <a:rPr lang="pl-PL" sz="2100" dirty="0" smtClean="0"/>
              <a:t>Funkcje </a:t>
            </a:r>
            <a:r>
              <a:rPr lang="pl-PL" sz="2100" b="1" dirty="0" smtClean="0">
                <a:solidFill>
                  <a:srgbClr val="CC0000"/>
                </a:solidFill>
              </a:rPr>
              <a:t>projektanta </a:t>
            </a:r>
            <a:r>
              <a:rPr lang="pl-PL" sz="2100" dirty="0" smtClean="0"/>
              <a:t>(własne funkcje użytkownika). </a:t>
            </a:r>
            <a:r>
              <a:rPr lang="pl-PL" sz="2100" b="1" dirty="0" smtClean="0">
                <a:solidFill>
                  <a:srgbClr val="CC0000"/>
                </a:solidFill>
              </a:rPr>
              <a:t>Definiowanie funkcji </a:t>
            </a:r>
            <a:r>
              <a:rPr lang="pl-PL" sz="2100" dirty="0" smtClean="0"/>
              <a:t>przez programistę musi być zgodne ze składnią:</a:t>
            </a:r>
          </a:p>
          <a:p>
            <a:pPr lvl="2" eaLnBrk="1" fontAlgn="auto" hangingPunct="1">
              <a:spcAft>
                <a:spcPts val="0"/>
              </a:spcAft>
              <a:buFont typeface="Arial" pitchFamily="34" charset="0"/>
              <a:buNone/>
              <a:defRPr/>
            </a:pPr>
            <a:r>
              <a:rPr lang="pl-PL" sz="2100" dirty="0" err="1" smtClean="0">
                <a:solidFill>
                  <a:srgbClr val="0000FF"/>
                </a:solidFill>
              </a:rPr>
              <a:t>def</a:t>
            </a:r>
            <a:r>
              <a:rPr lang="pl-PL" sz="2100" dirty="0" smtClean="0">
                <a:solidFill>
                  <a:srgbClr val="0000FF"/>
                </a:solidFill>
              </a:rPr>
              <a:t> </a:t>
            </a:r>
            <a:r>
              <a:rPr lang="pl-PL" sz="2100" b="1" i="1" dirty="0" err="1" smtClean="0">
                <a:solidFill>
                  <a:srgbClr val="0000FF"/>
                </a:solidFill>
              </a:rPr>
              <a:t>nazwa_funkcji</a:t>
            </a:r>
            <a:r>
              <a:rPr lang="pl-PL" sz="2100" dirty="0" smtClean="0">
                <a:solidFill>
                  <a:srgbClr val="0000FF"/>
                </a:solidFill>
              </a:rPr>
              <a:t>(</a:t>
            </a:r>
            <a:r>
              <a:rPr lang="pl-PL" sz="2100" i="1" dirty="0" err="1" smtClean="0">
                <a:solidFill>
                  <a:srgbClr val="0000FF"/>
                </a:solidFill>
              </a:rPr>
              <a:t>lista_parametrów_</a:t>
            </a:r>
            <a:r>
              <a:rPr lang="pl-PL" sz="2100" b="1" i="1" dirty="0" err="1" smtClean="0">
                <a:solidFill>
                  <a:srgbClr val="0000FF"/>
                </a:solidFill>
              </a:rPr>
              <a:t>formalnych</a:t>
            </a:r>
            <a:r>
              <a:rPr lang="pl-PL" sz="2100" i="1" dirty="0" err="1" smtClean="0">
                <a:solidFill>
                  <a:srgbClr val="0000FF"/>
                </a:solidFill>
              </a:rPr>
              <a:t>_jeżeli_są</a:t>
            </a:r>
            <a:r>
              <a:rPr lang="pl-PL" sz="2100" dirty="0" smtClean="0">
                <a:solidFill>
                  <a:srgbClr val="0000FF"/>
                </a:solidFill>
              </a:rPr>
              <a:t>):</a:t>
            </a:r>
            <a:endParaRPr lang="pl-PL" sz="2100" b="1" dirty="0" smtClean="0">
              <a:solidFill>
                <a:srgbClr val="0000FF"/>
              </a:solidFill>
            </a:endParaRPr>
          </a:p>
          <a:p>
            <a:pPr lvl="2" eaLnBrk="1" fontAlgn="auto" hangingPunct="1">
              <a:spcAft>
                <a:spcPts val="0"/>
              </a:spcAft>
              <a:buFont typeface="Arial" pitchFamily="34" charset="0"/>
              <a:buNone/>
              <a:defRPr/>
            </a:pPr>
            <a:r>
              <a:rPr lang="pl-PL" sz="2100" dirty="0" smtClean="0">
                <a:solidFill>
                  <a:srgbClr val="0000FF"/>
                </a:solidFill>
              </a:rPr>
              <a:t>	</a:t>
            </a:r>
            <a:r>
              <a:rPr lang="pl-PL" sz="2100" i="1" dirty="0" smtClean="0">
                <a:solidFill>
                  <a:srgbClr val="0000FF"/>
                </a:solidFill>
              </a:rPr>
              <a:t>treść funkcji (algorytm, ciało funkcji)</a:t>
            </a:r>
            <a:endParaRPr lang="pl-PL" sz="2100" b="1" dirty="0" smtClean="0">
              <a:solidFill>
                <a:srgbClr val="0000FF"/>
              </a:solidFill>
            </a:endParaRPr>
          </a:p>
          <a:p>
            <a:pPr lvl="2" eaLnBrk="1" fontAlgn="auto" hangingPunct="1">
              <a:spcAft>
                <a:spcPts val="0"/>
              </a:spcAft>
              <a:buFont typeface="Arial" pitchFamily="34" charset="0"/>
              <a:buNone/>
              <a:defRPr/>
            </a:pPr>
            <a:r>
              <a:rPr lang="pl-PL" sz="2100" dirty="0" smtClean="0">
                <a:solidFill>
                  <a:srgbClr val="0000FF"/>
                </a:solidFill>
              </a:rPr>
              <a:t>	return </a:t>
            </a:r>
            <a:r>
              <a:rPr lang="pl-PL" sz="2100" i="1" dirty="0" err="1">
                <a:solidFill>
                  <a:srgbClr val="0000FF"/>
                </a:solidFill>
              </a:rPr>
              <a:t>jeżeli_jest_wyrażenie_którego_wartość_zwracana</a:t>
            </a:r>
            <a:endParaRPr lang="pl-PL" sz="2100" b="1" dirty="0" smtClean="0">
              <a:solidFill>
                <a:srgbClr val="0000FF"/>
              </a:solidFill>
            </a:endParaRPr>
          </a:p>
          <a:p>
            <a:pPr marL="400050" lvl="1" indent="0" eaLnBrk="1" fontAlgn="auto" hangingPunct="1">
              <a:spcAft>
                <a:spcPts val="0"/>
              </a:spcAft>
              <a:buFont typeface="Arial" pitchFamily="34" charset="0"/>
              <a:buNone/>
              <a:defRPr/>
            </a:pPr>
            <a:r>
              <a:rPr lang="pl-PL" sz="2100" dirty="0" smtClean="0"/>
              <a:t>Wiersz nagłówka </a:t>
            </a:r>
            <a:r>
              <a:rPr lang="pl-PL" sz="2100" i="1" dirty="0" smtClean="0"/>
              <a:t>def</a:t>
            </a:r>
            <a:r>
              <a:rPr lang="pl-PL" sz="2100" dirty="0" smtClean="0"/>
              <a:t> określa nazwę funkcji oraz listę parametrów formalnych (argumentów). </a:t>
            </a:r>
          </a:p>
          <a:p>
            <a:pPr marL="400050" lvl="1" indent="0" eaLnBrk="1" fontAlgn="auto" hangingPunct="1">
              <a:spcAft>
                <a:spcPts val="0"/>
              </a:spcAft>
              <a:buFont typeface="Arial" pitchFamily="34" charset="0"/>
              <a:buNone/>
              <a:defRPr/>
            </a:pPr>
            <a:r>
              <a:rPr lang="pl-PL" sz="2100" dirty="0" smtClean="0"/>
              <a:t>Polecenie </a:t>
            </a:r>
            <a:r>
              <a:rPr lang="pl-PL" sz="2100" i="1" dirty="0" smtClean="0"/>
              <a:t>return</a:t>
            </a:r>
            <a:r>
              <a:rPr lang="pl-PL" sz="2100" dirty="0" smtClean="0"/>
              <a:t> może znajdować się w dowolnym miejscu ciała funkcji (uzasadnionym logiką algorytmu) i kończy wykonywanie wywołanej funkcji, zwracając sterowanie do miejsca w programie za miejscem wywołania. </a:t>
            </a:r>
          </a:p>
          <a:p>
            <a:pPr marL="400050" lvl="1" indent="0" eaLnBrk="1" fontAlgn="auto" hangingPunct="1">
              <a:spcAft>
                <a:spcPts val="0"/>
              </a:spcAft>
              <a:buFont typeface="Arial" pitchFamily="34" charset="0"/>
              <a:buNone/>
              <a:defRPr/>
            </a:pPr>
            <a:r>
              <a:rPr lang="pl-PL" sz="2100" dirty="0" smtClean="0"/>
              <a:t>Jeżeli przy słowie </a:t>
            </a:r>
            <a:r>
              <a:rPr lang="pl-PL" sz="2100" i="1" dirty="0" smtClean="0"/>
              <a:t>return</a:t>
            </a:r>
            <a:r>
              <a:rPr lang="pl-PL" sz="2100" dirty="0" smtClean="0"/>
              <a:t> nie stoi żadne wyrażenie lub stoi słowo kluczowe </a:t>
            </a:r>
            <a:r>
              <a:rPr lang="pl-PL" sz="2100" i="1" dirty="0" err="1" smtClean="0"/>
              <a:t>None</a:t>
            </a:r>
            <a:r>
              <a:rPr lang="pl-PL" sz="2100" dirty="0" smtClean="0"/>
              <a:t> lub brak jest instrukcji </a:t>
            </a:r>
            <a:r>
              <a:rPr lang="pl-PL" sz="2100" i="1" dirty="0" smtClean="0"/>
              <a:t>return</a:t>
            </a:r>
            <a:r>
              <a:rPr lang="pl-PL" sz="2100" dirty="0" smtClean="0"/>
              <a:t>, to funkcja zwraca wartość </a:t>
            </a:r>
            <a:r>
              <a:rPr lang="pl-PL" sz="2100" i="1" dirty="0" err="1" smtClean="0"/>
              <a:t>None</a:t>
            </a:r>
            <a:r>
              <a:rPr lang="pl-PL" sz="2100" dirty="0" smtClean="0"/>
              <a:t> (nic).</a:t>
            </a:r>
            <a:endParaRPr lang="pl-PL" sz="2100" b="1" dirty="0" smtClean="0"/>
          </a:p>
          <a:p>
            <a:pPr eaLnBrk="1" fontAlgn="auto" hangingPunct="1">
              <a:spcAft>
                <a:spcPts val="0"/>
              </a:spcAft>
              <a:buFont typeface="Arial" pitchFamily="34" charset="0"/>
              <a:buChar char="•"/>
              <a:defRPr/>
            </a:pPr>
            <a:r>
              <a:rPr lang="pl-PL" sz="2100" b="1" dirty="0" smtClean="0">
                <a:solidFill>
                  <a:srgbClr val="CC0000"/>
                </a:solidFill>
              </a:rPr>
              <a:t>Wywołanie</a:t>
            </a:r>
            <a:r>
              <a:rPr lang="pl-PL" sz="2100" dirty="0" smtClean="0"/>
              <a:t> </a:t>
            </a:r>
            <a:r>
              <a:rPr lang="pl-PL" sz="2100" b="1" dirty="0" smtClean="0">
                <a:solidFill>
                  <a:srgbClr val="CC0000"/>
                </a:solidFill>
              </a:rPr>
              <a:t>funkcji </a:t>
            </a:r>
            <a:r>
              <a:rPr lang="pl-PL" sz="2100" dirty="0" smtClean="0"/>
              <a:t>przez programistę musi być zgodne ze składnią:.</a:t>
            </a:r>
          </a:p>
          <a:p>
            <a:pPr marL="857250" lvl="1" indent="0" eaLnBrk="1" fontAlgn="auto" hangingPunct="1">
              <a:spcAft>
                <a:spcPts val="0"/>
              </a:spcAft>
              <a:buFont typeface="Arial" pitchFamily="34" charset="0"/>
              <a:buNone/>
              <a:defRPr/>
            </a:pPr>
            <a:r>
              <a:rPr lang="pl-PL" sz="2100" b="1" i="1" dirty="0" err="1" smtClean="0">
                <a:solidFill>
                  <a:srgbClr val="0000FF"/>
                </a:solidFill>
              </a:rPr>
              <a:t>nazwa_funkcji</a:t>
            </a:r>
            <a:r>
              <a:rPr lang="pl-PL" sz="2100" i="1" dirty="0" smtClean="0">
                <a:solidFill>
                  <a:srgbClr val="0000FF"/>
                </a:solidFill>
              </a:rPr>
              <a:t>(</a:t>
            </a:r>
            <a:r>
              <a:rPr lang="pl-PL" sz="2100" i="1" dirty="0" err="1" smtClean="0">
                <a:solidFill>
                  <a:srgbClr val="0000FF"/>
                </a:solidFill>
              </a:rPr>
              <a:t>lista_parametrów_</a:t>
            </a:r>
            <a:r>
              <a:rPr lang="pl-PL" sz="2100" b="1" i="1" dirty="0" err="1" smtClean="0">
                <a:solidFill>
                  <a:srgbClr val="0000FF"/>
                </a:solidFill>
              </a:rPr>
              <a:t>aktualnych</a:t>
            </a:r>
            <a:r>
              <a:rPr lang="pl-PL" sz="2100" i="1" dirty="0" err="1" smtClean="0">
                <a:solidFill>
                  <a:srgbClr val="0000FF"/>
                </a:solidFill>
              </a:rPr>
              <a:t>_jeżeli_są</a:t>
            </a:r>
            <a:r>
              <a:rPr lang="pl-PL" sz="2100" i="1" dirty="0" smtClean="0">
                <a:solidFill>
                  <a:srgbClr val="0000FF"/>
                </a:solidFill>
              </a:rPr>
              <a:t>) </a:t>
            </a:r>
            <a:endParaRPr lang="pl-PL" sz="2100" i="1" dirty="0" smtClean="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title"/>
          </p:nvPr>
        </p:nvSpPr>
        <p:spPr>
          <a:xfrm>
            <a:off x="0" y="115888"/>
            <a:ext cx="9144000" cy="865187"/>
          </a:xfrm>
        </p:spPr>
        <p:txBody>
          <a:bodyPr/>
          <a:lstStyle/>
          <a:p>
            <a:pPr eaLnBrk="1" hangingPunct="1"/>
            <a:r>
              <a:rPr lang="pl-PL" sz="3600" b="1" dirty="0" smtClean="0">
                <a:solidFill>
                  <a:srgbClr val="CC0000"/>
                </a:solidFill>
                <a:latin typeface="Times New Roman" pitchFamily="18" charset="0"/>
                <a:cs typeface="Times New Roman" pitchFamily="18" charset="0"/>
              </a:rPr>
              <a:t>Funkcja projektanta zwracająca wynik – </a:t>
            </a:r>
            <a:r>
              <a:rPr lang="pl-PL" sz="3600" b="1" dirty="0" smtClean="0">
                <a:solidFill>
                  <a:srgbClr val="CC0000"/>
                </a:solidFill>
                <a:latin typeface="Times New Roman" pitchFamily="18" charset="0"/>
              </a:rPr>
              <a:t>przykład</a:t>
            </a:r>
          </a:p>
        </p:txBody>
      </p:sp>
      <p:sp>
        <p:nvSpPr>
          <p:cNvPr id="6147" name="Rectangle 4"/>
          <p:cNvSpPr>
            <a:spLocks noChangeArrowheads="1"/>
          </p:cNvSpPr>
          <p:nvPr/>
        </p:nvSpPr>
        <p:spPr bwMode="auto">
          <a:xfrm>
            <a:off x="468313" y="1122566"/>
            <a:ext cx="8280400" cy="4770537"/>
          </a:xfrm>
          <a:prstGeom prst="rect">
            <a:avLst/>
          </a:prstGeom>
          <a:noFill/>
          <a:ln w="9525">
            <a:noFill/>
            <a:miter lim="800000"/>
            <a:headEnd/>
            <a:tailEnd/>
          </a:ln>
        </p:spPr>
        <p:txBody>
          <a:bodyPr anchor="ctr">
            <a:spAutoFit/>
          </a:bodyPr>
          <a:lstStyle/>
          <a:p>
            <a:r>
              <a:rPr lang="pl-PL" sz="1900" i="1" dirty="0">
                <a:solidFill>
                  <a:srgbClr val="0000FF"/>
                </a:solidFill>
                <a:cs typeface="Times New Roman" pitchFamily="18" charset="0"/>
              </a:rPr>
              <a:t>def maksimum(x, y): 	# Definicja funkcji</a:t>
            </a:r>
            <a:endParaRPr lang="pl-PL" sz="1900" dirty="0">
              <a:solidFill>
                <a:srgbClr val="0000FF"/>
              </a:solidFill>
            </a:endParaRPr>
          </a:p>
          <a:p>
            <a:r>
              <a:rPr lang="pl-PL" sz="1900" i="1" dirty="0">
                <a:solidFill>
                  <a:srgbClr val="0000FF"/>
                </a:solidFill>
                <a:cs typeface="Times New Roman" pitchFamily="18" charset="0"/>
              </a:rPr>
              <a:t>    </a:t>
            </a:r>
            <a:r>
              <a:rPr lang="pl-PL" sz="1900" i="1" dirty="0" err="1">
                <a:solidFill>
                  <a:srgbClr val="0000FF"/>
                </a:solidFill>
                <a:cs typeface="Times New Roman" pitchFamily="18" charset="0"/>
              </a:rPr>
              <a:t>if</a:t>
            </a:r>
            <a:r>
              <a:rPr lang="pl-PL" sz="1900" i="1" dirty="0">
                <a:solidFill>
                  <a:srgbClr val="0000FF"/>
                </a:solidFill>
                <a:cs typeface="Times New Roman" pitchFamily="18" charset="0"/>
              </a:rPr>
              <a:t> x </a:t>
            </a:r>
            <a:r>
              <a:rPr lang="pl-PL" sz="1900" i="1" dirty="0" smtClean="0">
                <a:solidFill>
                  <a:srgbClr val="0000FF"/>
                </a:solidFill>
                <a:cs typeface="Times New Roman" pitchFamily="18" charset="0"/>
              </a:rPr>
              <a:t>&gt;= </a:t>
            </a:r>
            <a:r>
              <a:rPr lang="pl-PL" sz="1900" i="1" dirty="0">
                <a:solidFill>
                  <a:srgbClr val="0000FF"/>
                </a:solidFill>
                <a:cs typeface="Times New Roman" pitchFamily="18" charset="0"/>
              </a:rPr>
              <a:t>y:</a:t>
            </a:r>
            <a:endParaRPr lang="pl-PL" sz="1900" dirty="0">
              <a:solidFill>
                <a:srgbClr val="0000FF"/>
              </a:solidFill>
            </a:endParaRPr>
          </a:p>
          <a:p>
            <a:r>
              <a:rPr lang="pl-PL" sz="1900" i="1" dirty="0">
                <a:solidFill>
                  <a:srgbClr val="0000FF"/>
                </a:solidFill>
                <a:cs typeface="Times New Roman" pitchFamily="18" charset="0"/>
              </a:rPr>
              <a:t>        return x</a:t>
            </a:r>
            <a:endParaRPr lang="pl-PL" sz="1900" dirty="0">
              <a:solidFill>
                <a:srgbClr val="0000FF"/>
              </a:solidFill>
            </a:endParaRPr>
          </a:p>
          <a:p>
            <a:r>
              <a:rPr lang="pl-PL" sz="1900" i="1" dirty="0">
                <a:solidFill>
                  <a:srgbClr val="0000FF"/>
                </a:solidFill>
                <a:cs typeface="Times New Roman" pitchFamily="18" charset="0"/>
              </a:rPr>
              <a:t>    </a:t>
            </a:r>
            <a:r>
              <a:rPr lang="pl-PL" sz="1900" i="1" dirty="0" err="1" smtClean="0">
                <a:solidFill>
                  <a:srgbClr val="0000FF"/>
                </a:solidFill>
                <a:cs typeface="Times New Roman" pitchFamily="18" charset="0"/>
              </a:rPr>
              <a:t>else</a:t>
            </a:r>
            <a:r>
              <a:rPr lang="pl-PL" sz="1900" i="1" dirty="0" smtClean="0">
                <a:solidFill>
                  <a:srgbClr val="0000FF"/>
                </a:solidFill>
                <a:cs typeface="Times New Roman" pitchFamily="18" charset="0"/>
              </a:rPr>
              <a:t>:</a:t>
            </a:r>
          </a:p>
          <a:p>
            <a:r>
              <a:rPr lang="pl-PL" sz="1900" i="1" dirty="0" smtClean="0">
                <a:solidFill>
                  <a:srgbClr val="0000FF"/>
                </a:solidFill>
                <a:cs typeface="Times New Roman" pitchFamily="18" charset="0"/>
              </a:rPr>
              <a:t>        </a:t>
            </a:r>
            <a:r>
              <a:rPr lang="pl-PL" sz="1900" i="1" dirty="0">
                <a:solidFill>
                  <a:srgbClr val="0000FF"/>
                </a:solidFill>
                <a:cs typeface="Times New Roman" pitchFamily="18" charset="0"/>
              </a:rPr>
              <a:t>return </a:t>
            </a:r>
            <a:r>
              <a:rPr lang="pl-PL" sz="1900" i="1" dirty="0" smtClean="0">
                <a:solidFill>
                  <a:srgbClr val="0000FF"/>
                </a:solidFill>
                <a:cs typeface="Times New Roman" pitchFamily="18" charset="0"/>
              </a:rPr>
              <a:t>y</a:t>
            </a:r>
          </a:p>
          <a:p>
            <a:endParaRPr lang="pl-PL" sz="1900" dirty="0">
              <a:solidFill>
                <a:srgbClr val="0000FF"/>
              </a:solidFill>
            </a:endParaRPr>
          </a:p>
          <a:p>
            <a:r>
              <a:rPr lang="pl-PL" sz="1900" i="1" dirty="0" smtClean="0">
                <a:solidFill>
                  <a:srgbClr val="0000FF"/>
                </a:solidFill>
                <a:cs typeface="Times New Roman" pitchFamily="18" charset="0"/>
              </a:rPr>
              <a:t># </a:t>
            </a:r>
            <a:r>
              <a:rPr lang="pl-PL" sz="1900" i="1" dirty="0">
                <a:solidFill>
                  <a:srgbClr val="0000FF"/>
                </a:solidFill>
                <a:cs typeface="Times New Roman" pitchFamily="18" charset="0"/>
              </a:rPr>
              <a:t>Wywołania funkcji dla różnych parametrów </a:t>
            </a:r>
            <a:r>
              <a:rPr lang="pl-PL" sz="1900" i="1" dirty="0" smtClean="0">
                <a:solidFill>
                  <a:srgbClr val="0000FF"/>
                </a:solidFill>
                <a:cs typeface="Times New Roman" pitchFamily="18" charset="0"/>
              </a:rPr>
              <a:t>(i typów) aktualnych</a:t>
            </a:r>
            <a:r>
              <a:rPr lang="pl-PL" sz="1900" i="1" dirty="0">
                <a:solidFill>
                  <a:srgbClr val="0000FF"/>
                </a:solidFill>
                <a:cs typeface="Times New Roman" pitchFamily="18" charset="0"/>
              </a:rPr>
              <a:t>, </a:t>
            </a:r>
            <a:r>
              <a:rPr lang="pl-PL" sz="1900" i="1" dirty="0" smtClean="0">
                <a:solidFill>
                  <a:srgbClr val="0000FF"/>
                </a:solidFill>
                <a:cs typeface="Times New Roman" pitchFamily="18" charset="0"/>
              </a:rPr>
              <a:t>które </a:t>
            </a:r>
            <a:r>
              <a:rPr lang="pl-PL" sz="1900" i="1" dirty="0">
                <a:solidFill>
                  <a:srgbClr val="0000FF"/>
                </a:solidFill>
                <a:cs typeface="Times New Roman" pitchFamily="18" charset="0"/>
              </a:rPr>
              <a:t>są stałymi </a:t>
            </a:r>
            <a:endParaRPr lang="pl-PL" sz="1900" dirty="0">
              <a:solidFill>
                <a:srgbClr val="0000FF"/>
              </a:solidFill>
            </a:endParaRPr>
          </a:p>
          <a:p>
            <a:r>
              <a:rPr lang="pl-PL" sz="1900" i="1" dirty="0" err="1">
                <a:solidFill>
                  <a:srgbClr val="0000FF"/>
                </a:solidFill>
                <a:cs typeface="Times New Roman" pitchFamily="18" charset="0"/>
              </a:rPr>
              <a:t>print</a:t>
            </a:r>
            <a:r>
              <a:rPr lang="pl-PL" sz="1900" i="1" dirty="0">
                <a:solidFill>
                  <a:srgbClr val="0000FF"/>
                </a:solidFill>
                <a:cs typeface="Times New Roman" pitchFamily="18" charset="0"/>
              </a:rPr>
              <a:t>("Większa z dwóch liczb: ", maksimum(3, 3))		</a:t>
            </a:r>
            <a:r>
              <a:rPr lang="pl-PL" sz="1900" dirty="0" smtClean="0">
                <a:solidFill>
                  <a:srgbClr val="0000FF"/>
                </a:solidFill>
                <a:cs typeface="Times New Roman" pitchFamily="18" charset="0"/>
              </a:rPr>
              <a:t># </a:t>
            </a:r>
            <a:r>
              <a:rPr lang="pl-PL" sz="1900" dirty="0">
                <a:solidFill>
                  <a:srgbClr val="0000FF"/>
                </a:solidFill>
                <a:cs typeface="Times New Roman" pitchFamily="18" charset="0"/>
                <a:sym typeface="Wingdings" pitchFamily="2" charset="2"/>
              </a:rPr>
              <a:t></a:t>
            </a:r>
            <a:r>
              <a:rPr lang="pl-PL" sz="1900" dirty="0">
                <a:solidFill>
                  <a:srgbClr val="0000FF"/>
                </a:solidFill>
                <a:cs typeface="Times New Roman" pitchFamily="18" charset="0"/>
              </a:rPr>
              <a:t> 3</a:t>
            </a:r>
            <a:endParaRPr lang="pl-PL" sz="1900" dirty="0">
              <a:solidFill>
                <a:srgbClr val="0000FF"/>
              </a:solidFill>
              <a:sym typeface="Wingdings" pitchFamily="2" charset="2"/>
            </a:endParaRPr>
          </a:p>
          <a:p>
            <a:r>
              <a:rPr lang="pl-PL" sz="1900" i="1" dirty="0" err="1">
                <a:solidFill>
                  <a:srgbClr val="0000FF"/>
                </a:solidFill>
                <a:cs typeface="Times New Roman" pitchFamily="18" charset="0"/>
                <a:sym typeface="Wingdings" pitchFamily="2" charset="2"/>
              </a:rPr>
              <a:t>print</a:t>
            </a:r>
            <a:r>
              <a:rPr lang="pl-PL" sz="1900" i="1" dirty="0">
                <a:solidFill>
                  <a:srgbClr val="0000FF"/>
                </a:solidFill>
                <a:cs typeface="Times New Roman" pitchFamily="18" charset="0"/>
                <a:sym typeface="Wingdings" pitchFamily="2" charset="2"/>
              </a:rPr>
              <a:t>("Większy z dwóch tekstów: ", maksimum("</a:t>
            </a:r>
            <a:r>
              <a:rPr lang="pl-PL" sz="1900" i="1" dirty="0" err="1">
                <a:solidFill>
                  <a:srgbClr val="0000FF"/>
                </a:solidFill>
                <a:cs typeface="Times New Roman" pitchFamily="18" charset="0"/>
                <a:sym typeface="Wingdings" pitchFamily="2" charset="2"/>
              </a:rPr>
              <a:t>alabama</a:t>
            </a:r>
            <a:r>
              <a:rPr lang="pl-PL" sz="1900" i="1" dirty="0">
                <a:solidFill>
                  <a:srgbClr val="0000FF"/>
                </a:solidFill>
                <a:cs typeface="Times New Roman" pitchFamily="18" charset="0"/>
                <a:sym typeface="Wingdings" pitchFamily="2" charset="2"/>
              </a:rPr>
              <a:t>", "</a:t>
            </a:r>
            <a:r>
              <a:rPr lang="pl-PL" sz="1900" i="1" dirty="0" err="1">
                <a:solidFill>
                  <a:srgbClr val="0000FF"/>
                </a:solidFill>
                <a:cs typeface="Times New Roman" pitchFamily="18" charset="0"/>
                <a:sym typeface="Wingdings" pitchFamily="2" charset="2"/>
              </a:rPr>
              <a:t>ala</a:t>
            </a:r>
            <a:r>
              <a:rPr lang="pl-PL" sz="1900" i="1" dirty="0">
                <a:solidFill>
                  <a:srgbClr val="0000FF"/>
                </a:solidFill>
                <a:cs typeface="Times New Roman" pitchFamily="18" charset="0"/>
                <a:sym typeface="Wingdings" pitchFamily="2" charset="2"/>
              </a:rPr>
              <a:t>"))	</a:t>
            </a:r>
            <a:r>
              <a:rPr lang="pl-PL" sz="1900" dirty="0">
                <a:solidFill>
                  <a:srgbClr val="0000FF"/>
                </a:solidFill>
                <a:cs typeface="Times New Roman" pitchFamily="18" charset="0"/>
                <a:sym typeface="Wingdings" pitchFamily="2" charset="2"/>
              </a:rPr>
              <a:t># </a:t>
            </a:r>
            <a:r>
              <a:rPr lang="pl-PL" sz="1900" dirty="0">
                <a:solidFill>
                  <a:srgbClr val="0000FF"/>
                </a:solidFill>
                <a:cs typeface="Times New Roman" pitchFamily="18" charset="0"/>
              </a:rPr>
              <a:t> '</a:t>
            </a:r>
            <a:r>
              <a:rPr lang="pl-PL" sz="1900" dirty="0" err="1">
                <a:solidFill>
                  <a:srgbClr val="0000FF"/>
                </a:solidFill>
                <a:cs typeface="Times New Roman" pitchFamily="18" charset="0"/>
              </a:rPr>
              <a:t>alabama</a:t>
            </a:r>
            <a:r>
              <a:rPr lang="pl-PL" sz="1900" dirty="0">
                <a:solidFill>
                  <a:srgbClr val="0000FF"/>
                </a:solidFill>
                <a:cs typeface="Times New Roman" pitchFamily="18" charset="0"/>
              </a:rPr>
              <a:t>'</a:t>
            </a:r>
            <a:endParaRPr lang="pl-PL" sz="1900" dirty="0">
              <a:solidFill>
                <a:srgbClr val="0000FF"/>
              </a:solidFill>
              <a:sym typeface="Wingdings" pitchFamily="2" charset="2"/>
            </a:endParaRPr>
          </a:p>
          <a:p>
            <a:r>
              <a:rPr lang="pl-PL" sz="1900" i="1" dirty="0" err="1">
                <a:solidFill>
                  <a:srgbClr val="0000FF"/>
                </a:solidFill>
                <a:cs typeface="Times New Roman" pitchFamily="18" charset="0"/>
                <a:sym typeface="Wingdings" pitchFamily="2" charset="2"/>
              </a:rPr>
              <a:t>print</a:t>
            </a:r>
            <a:r>
              <a:rPr lang="pl-PL" sz="1900" i="1" dirty="0">
                <a:solidFill>
                  <a:srgbClr val="0000FF"/>
                </a:solidFill>
                <a:cs typeface="Times New Roman" pitchFamily="18" charset="0"/>
                <a:sym typeface="Wingdings" pitchFamily="2" charset="2"/>
              </a:rPr>
              <a:t>("Większy z dwóch tekstów: ", maksimum("Alabama", "</a:t>
            </a:r>
            <a:r>
              <a:rPr lang="pl-PL" sz="1900" i="1" dirty="0" err="1">
                <a:solidFill>
                  <a:srgbClr val="0000FF"/>
                </a:solidFill>
                <a:cs typeface="Times New Roman" pitchFamily="18" charset="0"/>
                <a:sym typeface="Wingdings" pitchFamily="2" charset="2"/>
              </a:rPr>
              <a:t>ala</a:t>
            </a:r>
            <a:r>
              <a:rPr lang="pl-PL" sz="1900" i="1" dirty="0">
                <a:solidFill>
                  <a:srgbClr val="0000FF"/>
                </a:solidFill>
                <a:cs typeface="Times New Roman" pitchFamily="18" charset="0"/>
                <a:sym typeface="Wingdings" pitchFamily="2" charset="2"/>
              </a:rPr>
              <a:t>"))	</a:t>
            </a:r>
            <a:r>
              <a:rPr lang="pl-PL" sz="1900" dirty="0">
                <a:solidFill>
                  <a:srgbClr val="0000FF"/>
                </a:solidFill>
                <a:cs typeface="Times New Roman" pitchFamily="18" charset="0"/>
                <a:sym typeface="Wingdings" pitchFamily="2" charset="2"/>
              </a:rPr>
              <a:t># </a:t>
            </a:r>
            <a:r>
              <a:rPr lang="pl-PL" sz="1900" dirty="0">
                <a:solidFill>
                  <a:srgbClr val="0000FF"/>
                </a:solidFill>
                <a:cs typeface="Times New Roman" pitchFamily="18" charset="0"/>
              </a:rPr>
              <a:t> '</a:t>
            </a:r>
            <a:r>
              <a:rPr lang="pl-PL" sz="1900" dirty="0" err="1">
                <a:solidFill>
                  <a:srgbClr val="0000FF"/>
                </a:solidFill>
                <a:cs typeface="Times New Roman" pitchFamily="18" charset="0"/>
              </a:rPr>
              <a:t>ala</a:t>
            </a:r>
            <a:r>
              <a:rPr lang="pl-PL" sz="1900" dirty="0">
                <a:solidFill>
                  <a:srgbClr val="0000FF"/>
                </a:solidFill>
                <a:cs typeface="Times New Roman" pitchFamily="18" charset="0"/>
              </a:rPr>
              <a:t>'</a:t>
            </a:r>
            <a:endParaRPr lang="pl-PL" sz="1900" dirty="0">
              <a:solidFill>
                <a:srgbClr val="0000FF"/>
              </a:solidFill>
              <a:sym typeface="Wingdings" pitchFamily="2" charset="2"/>
            </a:endParaRPr>
          </a:p>
          <a:p>
            <a:r>
              <a:rPr lang="pl-PL" sz="1900" i="1" dirty="0" err="1">
                <a:solidFill>
                  <a:srgbClr val="0000FF"/>
                </a:solidFill>
                <a:cs typeface="Times New Roman" pitchFamily="18" charset="0"/>
                <a:sym typeface="Wingdings" pitchFamily="2" charset="2"/>
              </a:rPr>
              <a:t>print</a:t>
            </a:r>
            <a:r>
              <a:rPr lang="pl-PL" sz="1900" i="1" dirty="0">
                <a:solidFill>
                  <a:srgbClr val="0000FF"/>
                </a:solidFill>
                <a:cs typeface="Times New Roman" pitchFamily="18" charset="0"/>
                <a:sym typeface="Wingdings" pitchFamily="2" charset="2"/>
              </a:rPr>
              <a:t>("Większa z dwóch list: ", maksimum([11,12,13], [14,15]))	</a:t>
            </a:r>
            <a:r>
              <a:rPr lang="pl-PL" sz="1900" dirty="0">
                <a:solidFill>
                  <a:srgbClr val="0000FF"/>
                </a:solidFill>
                <a:cs typeface="Times New Roman" pitchFamily="18" charset="0"/>
                <a:sym typeface="Wingdings" pitchFamily="2" charset="2"/>
              </a:rPr>
              <a:t># </a:t>
            </a:r>
            <a:r>
              <a:rPr lang="pl-PL" sz="1900" dirty="0">
                <a:solidFill>
                  <a:srgbClr val="0000FF"/>
                </a:solidFill>
                <a:cs typeface="Times New Roman" pitchFamily="18" charset="0"/>
              </a:rPr>
              <a:t> [14, 15]</a:t>
            </a:r>
            <a:endParaRPr lang="pl-PL" sz="1900" dirty="0">
              <a:solidFill>
                <a:srgbClr val="0000FF"/>
              </a:solidFill>
              <a:sym typeface="Wingdings" pitchFamily="2" charset="2"/>
            </a:endParaRPr>
          </a:p>
          <a:p>
            <a:r>
              <a:rPr lang="pl-PL" sz="1900" i="1" dirty="0" err="1">
                <a:solidFill>
                  <a:srgbClr val="0000FF"/>
                </a:solidFill>
                <a:cs typeface="Times New Roman" pitchFamily="18" charset="0"/>
                <a:sym typeface="Wingdings" pitchFamily="2" charset="2"/>
              </a:rPr>
              <a:t>print</a:t>
            </a:r>
            <a:r>
              <a:rPr lang="pl-PL" sz="1900" i="1" dirty="0">
                <a:solidFill>
                  <a:srgbClr val="0000FF"/>
                </a:solidFill>
                <a:cs typeface="Times New Roman" pitchFamily="18" charset="0"/>
                <a:sym typeface="Wingdings" pitchFamily="2" charset="2"/>
              </a:rPr>
              <a:t>("Błąd - niezgodność typów argumentów: ", maksimum("Alabama", 14)) </a:t>
            </a:r>
          </a:p>
          <a:p>
            <a:r>
              <a:rPr lang="pl-PL" sz="1900" i="1" dirty="0">
                <a:solidFill>
                  <a:srgbClr val="0000FF"/>
                </a:solidFill>
                <a:cs typeface="Times New Roman" pitchFamily="18" charset="0"/>
                <a:sym typeface="Wingdings" pitchFamily="2" charset="2"/>
              </a:rPr>
              <a:t># </a:t>
            </a:r>
            <a:r>
              <a:rPr lang="pl-PL" sz="1900" dirty="0">
                <a:solidFill>
                  <a:srgbClr val="0000FF"/>
                </a:solidFill>
                <a:cs typeface="Times New Roman" pitchFamily="18" charset="0"/>
                <a:sym typeface="Wingdings" pitchFamily="2" charset="2"/>
              </a:rPr>
              <a:t></a:t>
            </a:r>
            <a:r>
              <a:rPr lang="pl-PL" sz="1900" dirty="0">
                <a:solidFill>
                  <a:srgbClr val="0000FF"/>
                </a:solidFill>
                <a:cs typeface="Times New Roman" pitchFamily="18" charset="0"/>
              </a:rPr>
              <a:t> </a:t>
            </a:r>
            <a:r>
              <a:rPr lang="pl-PL" sz="1900" dirty="0" err="1">
                <a:solidFill>
                  <a:srgbClr val="0000FF"/>
                </a:solidFill>
                <a:cs typeface="Times New Roman" pitchFamily="18" charset="0"/>
              </a:rPr>
              <a:t>TypeError</a:t>
            </a:r>
            <a:r>
              <a:rPr lang="pl-PL" sz="1900" dirty="0">
                <a:solidFill>
                  <a:srgbClr val="0000FF"/>
                </a:solidFill>
                <a:cs typeface="Times New Roman" pitchFamily="18" charset="0"/>
              </a:rPr>
              <a:t> (błąd typu danych</a:t>
            </a:r>
            <a:r>
              <a:rPr lang="pl-PL" sz="1900" dirty="0" smtClean="0">
                <a:solidFill>
                  <a:srgbClr val="0000FF"/>
                </a:solidFill>
                <a:cs typeface="Times New Roman" pitchFamily="18" charset="0"/>
              </a:rPr>
              <a:t>) – BŁĄD WYKONANIA</a:t>
            </a:r>
            <a:endParaRPr lang="pl-PL" sz="1900" dirty="0">
              <a:solidFill>
                <a:srgbClr val="0000FF"/>
              </a:solidFill>
              <a:sym typeface="Wingdings" pitchFamily="2" charset="2"/>
            </a:endParaRPr>
          </a:p>
          <a:p>
            <a:r>
              <a:rPr lang="pl-PL" sz="1900" i="1" dirty="0">
                <a:solidFill>
                  <a:srgbClr val="0000FF"/>
                </a:solidFill>
                <a:cs typeface="Times New Roman" pitchFamily="18" charset="0"/>
                <a:sym typeface="Wingdings" pitchFamily="2" charset="2"/>
              </a:rPr>
              <a:t># Wywołania funkcji dla różnych parametrów aktualnych, które są zmiennymi </a:t>
            </a:r>
            <a:endParaRPr lang="pl-PL" sz="1900" dirty="0">
              <a:solidFill>
                <a:srgbClr val="0000FF"/>
              </a:solidFill>
              <a:sym typeface="Wingdings" pitchFamily="2" charset="2"/>
            </a:endParaRPr>
          </a:p>
          <a:p>
            <a:r>
              <a:rPr lang="pl-PL" sz="1900" i="1" dirty="0" smtClean="0">
                <a:solidFill>
                  <a:srgbClr val="0000FF"/>
                </a:solidFill>
                <a:cs typeface="Times New Roman" pitchFamily="18" charset="0"/>
                <a:sym typeface="Wingdings" pitchFamily="2" charset="2"/>
              </a:rPr>
              <a:t>zm1 </a:t>
            </a:r>
            <a:r>
              <a:rPr lang="pl-PL" sz="1900" i="1" dirty="0">
                <a:solidFill>
                  <a:srgbClr val="0000FF"/>
                </a:solidFill>
                <a:cs typeface="Times New Roman" pitchFamily="18" charset="0"/>
                <a:sym typeface="Wingdings" pitchFamily="2" charset="2"/>
              </a:rPr>
              <a:t>= (20, 30, 40); zm2 = (20, -40, -50)</a:t>
            </a:r>
            <a:endParaRPr lang="pl-PL" sz="1900" dirty="0">
              <a:solidFill>
                <a:srgbClr val="0000FF"/>
              </a:solidFill>
              <a:sym typeface="Wingdings" pitchFamily="2" charset="2"/>
            </a:endParaRPr>
          </a:p>
          <a:p>
            <a:r>
              <a:rPr lang="pl-PL" sz="1900" i="1" dirty="0" err="1">
                <a:solidFill>
                  <a:srgbClr val="0000FF"/>
                </a:solidFill>
                <a:cs typeface="Times New Roman" pitchFamily="18" charset="0"/>
                <a:sym typeface="Wingdings" pitchFamily="2" charset="2"/>
              </a:rPr>
              <a:t>print</a:t>
            </a:r>
            <a:r>
              <a:rPr lang="pl-PL" sz="1900" i="1" dirty="0">
                <a:solidFill>
                  <a:srgbClr val="0000FF"/>
                </a:solidFill>
                <a:cs typeface="Times New Roman" pitchFamily="18" charset="0"/>
                <a:sym typeface="Wingdings" pitchFamily="2" charset="2"/>
              </a:rPr>
              <a:t>("Większa z dwóch </a:t>
            </a:r>
            <a:r>
              <a:rPr lang="pl-PL" sz="1900" i="1" dirty="0" smtClean="0">
                <a:solidFill>
                  <a:srgbClr val="0000FF"/>
                </a:solidFill>
                <a:cs typeface="Times New Roman" pitchFamily="18" charset="0"/>
                <a:sym typeface="Wingdings" pitchFamily="2" charset="2"/>
              </a:rPr>
              <a:t>krotek: </a:t>
            </a:r>
            <a:r>
              <a:rPr lang="pl-PL" sz="1900" i="1" dirty="0">
                <a:solidFill>
                  <a:srgbClr val="0000FF"/>
                </a:solidFill>
                <a:cs typeface="Times New Roman" pitchFamily="18" charset="0"/>
                <a:sym typeface="Wingdings" pitchFamily="2" charset="2"/>
              </a:rPr>
              <a:t>", maksimum(zm1, zm2))		</a:t>
            </a:r>
            <a:r>
              <a:rPr lang="pl-PL" sz="1900" dirty="0">
                <a:solidFill>
                  <a:srgbClr val="0000FF"/>
                </a:solidFill>
                <a:cs typeface="Times New Roman" pitchFamily="18" charset="0"/>
                <a:sym typeface="Wingdings" pitchFamily="2" charset="2"/>
              </a:rPr>
              <a:t># </a:t>
            </a:r>
            <a:r>
              <a:rPr lang="pl-PL" sz="1900" dirty="0">
                <a:solidFill>
                  <a:srgbClr val="0000FF"/>
                </a:solidFill>
                <a:cs typeface="Times New Roman" pitchFamily="18" charset="0"/>
              </a:rPr>
              <a:t> (20, 30, 40)</a:t>
            </a:r>
            <a:endParaRPr lang="pl-PL" sz="1900" dirty="0">
              <a:solidFill>
                <a:srgbClr val="0000FF"/>
              </a:solidFill>
              <a:cs typeface="Times New Roman" pitchFamily="18" charset="0"/>
              <a:sym typeface="Wingdings" pitchFamily="2" charset="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title"/>
          </p:nvPr>
        </p:nvSpPr>
        <p:spPr>
          <a:xfrm>
            <a:off x="0" y="115888"/>
            <a:ext cx="9144000" cy="1008856"/>
          </a:xfrm>
        </p:spPr>
        <p:txBody>
          <a:bodyPr/>
          <a:lstStyle/>
          <a:p>
            <a:pPr eaLnBrk="1" hangingPunct="1"/>
            <a:r>
              <a:rPr lang="pl-PL" sz="3600" b="1" dirty="0" smtClean="0">
                <a:solidFill>
                  <a:srgbClr val="CC0000"/>
                </a:solidFill>
                <a:latin typeface="Times New Roman" pitchFamily="18" charset="0"/>
                <a:cs typeface="Times New Roman" pitchFamily="18" charset="0"/>
              </a:rPr>
              <a:t>Funkcja projektanta zwracająca </a:t>
            </a:r>
            <a:br>
              <a:rPr lang="pl-PL" sz="3600" b="1" dirty="0" smtClean="0">
                <a:solidFill>
                  <a:srgbClr val="CC0000"/>
                </a:solidFill>
                <a:latin typeface="Times New Roman" pitchFamily="18" charset="0"/>
                <a:cs typeface="Times New Roman" pitchFamily="18" charset="0"/>
              </a:rPr>
            </a:br>
            <a:r>
              <a:rPr lang="pl-PL" sz="3600" b="1" dirty="0" smtClean="0">
                <a:solidFill>
                  <a:srgbClr val="CC0000"/>
                </a:solidFill>
                <a:latin typeface="Times New Roman" pitchFamily="18" charset="0"/>
                <a:cs typeface="Times New Roman" pitchFamily="18" charset="0"/>
              </a:rPr>
              <a:t>wynik liczbowy lub </a:t>
            </a:r>
            <a:r>
              <a:rPr lang="pl-PL" sz="3600" b="1" i="1" dirty="0" err="1" smtClean="0">
                <a:solidFill>
                  <a:srgbClr val="CC0000"/>
                </a:solidFill>
                <a:latin typeface="Times New Roman" pitchFamily="18" charset="0"/>
                <a:cs typeface="Times New Roman" pitchFamily="18" charset="0"/>
              </a:rPr>
              <a:t>None</a:t>
            </a:r>
            <a:r>
              <a:rPr lang="pl-PL" sz="3600" b="1" dirty="0" smtClean="0">
                <a:solidFill>
                  <a:srgbClr val="CC0000"/>
                </a:solidFill>
                <a:latin typeface="Times New Roman" pitchFamily="18" charset="0"/>
                <a:cs typeface="Times New Roman" pitchFamily="18" charset="0"/>
              </a:rPr>
              <a:t> - </a:t>
            </a:r>
            <a:r>
              <a:rPr lang="pl-PL" sz="3600" b="1" dirty="0" smtClean="0">
                <a:solidFill>
                  <a:srgbClr val="CC0000"/>
                </a:solidFill>
                <a:latin typeface="Times New Roman" pitchFamily="18" charset="0"/>
              </a:rPr>
              <a:t>przykład</a:t>
            </a:r>
          </a:p>
        </p:txBody>
      </p:sp>
      <p:sp>
        <p:nvSpPr>
          <p:cNvPr id="7171" name="Rectangle 4"/>
          <p:cNvSpPr>
            <a:spLocks noChangeArrowheads="1"/>
          </p:cNvSpPr>
          <p:nvPr/>
        </p:nvSpPr>
        <p:spPr bwMode="auto">
          <a:xfrm>
            <a:off x="395288" y="1341438"/>
            <a:ext cx="8280400" cy="4400550"/>
          </a:xfrm>
          <a:prstGeom prst="rect">
            <a:avLst/>
          </a:prstGeom>
          <a:noFill/>
          <a:ln w="9525">
            <a:noFill/>
            <a:miter lim="800000"/>
            <a:headEnd/>
            <a:tailEnd/>
          </a:ln>
        </p:spPr>
        <p:txBody>
          <a:bodyPr anchor="ctr">
            <a:spAutoFit/>
          </a:bodyPr>
          <a:lstStyle/>
          <a:p>
            <a:r>
              <a:rPr lang="pl-PL" sz="2000" i="1" dirty="0" err="1">
                <a:solidFill>
                  <a:srgbClr val="0000FF"/>
                </a:solidFill>
              </a:rPr>
              <a:t>def</a:t>
            </a:r>
            <a:r>
              <a:rPr lang="pl-PL" sz="2000" i="1" dirty="0">
                <a:solidFill>
                  <a:srgbClr val="0000FF"/>
                </a:solidFill>
              </a:rPr>
              <a:t> dzielenie(liczba1, liczba2):</a:t>
            </a:r>
            <a:endParaRPr lang="pl-PL" sz="2000" b="1" dirty="0">
              <a:solidFill>
                <a:srgbClr val="0000FF"/>
              </a:solidFill>
            </a:endParaRPr>
          </a:p>
          <a:p>
            <a:r>
              <a:rPr lang="pl-PL" sz="2000" i="1" dirty="0">
                <a:solidFill>
                  <a:srgbClr val="0000FF"/>
                </a:solidFill>
              </a:rPr>
              <a:t>    </a:t>
            </a:r>
            <a:r>
              <a:rPr lang="pl-PL" sz="2000" i="1" dirty="0" err="1">
                <a:solidFill>
                  <a:srgbClr val="0000FF"/>
                </a:solidFill>
              </a:rPr>
              <a:t>if</a:t>
            </a:r>
            <a:r>
              <a:rPr lang="pl-PL" sz="2000" i="1" dirty="0">
                <a:solidFill>
                  <a:srgbClr val="0000FF"/>
                </a:solidFill>
              </a:rPr>
              <a:t> liczba2 == 0:</a:t>
            </a:r>
            <a:endParaRPr lang="pl-PL" sz="2000" b="1" dirty="0">
              <a:solidFill>
                <a:srgbClr val="0000FF"/>
              </a:solidFill>
            </a:endParaRPr>
          </a:p>
          <a:p>
            <a:r>
              <a:rPr lang="pl-PL" sz="2000" i="1" dirty="0">
                <a:solidFill>
                  <a:srgbClr val="0000FF"/>
                </a:solidFill>
              </a:rPr>
              <a:t>        return </a:t>
            </a:r>
            <a:r>
              <a:rPr lang="pl-PL" sz="2000" i="1" dirty="0" err="1">
                <a:solidFill>
                  <a:srgbClr val="0000FF"/>
                </a:solidFill>
              </a:rPr>
              <a:t>None</a:t>
            </a:r>
            <a:endParaRPr lang="pl-PL" sz="2000" b="1" dirty="0">
              <a:solidFill>
                <a:srgbClr val="0000FF"/>
              </a:solidFill>
            </a:endParaRPr>
          </a:p>
          <a:p>
            <a:r>
              <a:rPr lang="pl-PL" sz="2000" i="1" dirty="0">
                <a:solidFill>
                  <a:srgbClr val="0000FF"/>
                </a:solidFill>
              </a:rPr>
              <a:t>    </a:t>
            </a:r>
            <a:r>
              <a:rPr lang="pl-PL" sz="2000" i="1" dirty="0" err="1">
                <a:solidFill>
                  <a:srgbClr val="0000FF"/>
                </a:solidFill>
              </a:rPr>
              <a:t>else</a:t>
            </a:r>
            <a:r>
              <a:rPr lang="pl-PL" sz="2000" i="1" dirty="0">
                <a:solidFill>
                  <a:srgbClr val="0000FF"/>
                </a:solidFill>
              </a:rPr>
              <a:t>:</a:t>
            </a:r>
            <a:endParaRPr lang="pl-PL" sz="2000" b="1" dirty="0">
              <a:solidFill>
                <a:srgbClr val="0000FF"/>
              </a:solidFill>
            </a:endParaRPr>
          </a:p>
          <a:p>
            <a:r>
              <a:rPr lang="pl-PL" sz="2000" i="1" dirty="0">
                <a:solidFill>
                  <a:srgbClr val="0000FF"/>
                </a:solidFill>
              </a:rPr>
              <a:t>        return liczba1/liczba2</a:t>
            </a:r>
            <a:endParaRPr lang="pl-PL" sz="2000" b="1" dirty="0">
              <a:solidFill>
                <a:srgbClr val="0000FF"/>
              </a:solidFill>
            </a:endParaRPr>
          </a:p>
          <a:p>
            <a:endParaRPr lang="pl-PL" sz="2000" b="1" dirty="0">
              <a:solidFill>
                <a:srgbClr val="0000FF"/>
              </a:solidFill>
            </a:endParaRPr>
          </a:p>
          <a:p>
            <a:r>
              <a:rPr lang="pl-PL" sz="2000" i="1" dirty="0">
                <a:solidFill>
                  <a:srgbClr val="0000FF"/>
                </a:solidFill>
              </a:rPr>
              <a:t># Wywołanie funkcji </a:t>
            </a:r>
            <a:endParaRPr lang="pl-PL" sz="2000" b="1" dirty="0">
              <a:solidFill>
                <a:srgbClr val="0000FF"/>
              </a:solidFill>
            </a:endParaRPr>
          </a:p>
          <a:p>
            <a:r>
              <a:rPr lang="pl-PL" sz="2000" i="1" dirty="0">
                <a:solidFill>
                  <a:srgbClr val="0000FF"/>
                </a:solidFill>
              </a:rPr>
              <a:t>a = </a:t>
            </a:r>
            <a:r>
              <a:rPr lang="pl-PL" sz="2000" i="1" dirty="0" err="1">
                <a:solidFill>
                  <a:srgbClr val="0000FF"/>
                </a:solidFill>
              </a:rPr>
              <a:t>float</a:t>
            </a:r>
            <a:r>
              <a:rPr lang="pl-PL" sz="2000" i="1" dirty="0">
                <a:solidFill>
                  <a:srgbClr val="0000FF"/>
                </a:solidFill>
              </a:rPr>
              <a:t>(</a:t>
            </a:r>
            <a:r>
              <a:rPr lang="pl-PL" sz="2000" i="1" dirty="0" err="1">
                <a:solidFill>
                  <a:srgbClr val="0000FF"/>
                </a:solidFill>
              </a:rPr>
              <a:t>input</a:t>
            </a:r>
            <a:r>
              <a:rPr lang="pl-PL" sz="2000" i="1" dirty="0">
                <a:solidFill>
                  <a:srgbClr val="0000FF"/>
                </a:solidFill>
              </a:rPr>
              <a:t>('Podaj dzielną: '))</a:t>
            </a:r>
            <a:endParaRPr lang="pl-PL" sz="2000" b="1" dirty="0">
              <a:solidFill>
                <a:srgbClr val="0000FF"/>
              </a:solidFill>
            </a:endParaRPr>
          </a:p>
          <a:p>
            <a:r>
              <a:rPr lang="pl-PL" sz="2000" i="1" dirty="0">
                <a:solidFill>
                  <a:srgbClr val="0000FF"/>
                </a:solidFill>
              </a:rPr>
              <a:t>b = </a:t>
            </a:r>
            <a:r>
              <a:rPr lang="pl-PL" sz="2000" i="1" dirty="0" err="1">
                <a:solidFill>
                  <a:srgbClr val="0000FF"/>
                </a:solidFill>
              </a:rPr>
              <a:t>float</a:t>
            </a:r>
            <a:r>
              <a:rPr lang="pl-PL" sz="2000" i="1" dirty="0">
                <a:solidFill>
                  <a:srgbClr val="0000FF"/>
                </a:solidFill>
              </a:rPr>
              <a:t>(</a:t>
            </a:r>
            <a:r>
              <a:rPr lang="pl-PL" sz="2000" i="1" dirty="0" err="1">
                <a:solidFill>
                  <a:srgbClr val="0000FF"/>
                </a:solidFill>
              </a:rPr>
              <a:t>input</a:t>
            </a:r>
            <a:r>
              <a:rPr lang="pl-PL" sz="2000" i="1" dirty="0">
                <a:solidFill>
                  <a:srgbClr val="0000FF"/>
                </a:solidFill>
              </a:rPr>
              <a:t>('Podaj dzielnik: '))</a:t>
            </a:r>
            <a:endParaRPr lang="pl-PL" sz="2000" b="1" dirty="0">
              <a:solidFill>
                <a:srgbClr val="0000FF"/>
              </a:solidFill>
            </a:endParaRPr>
          </a:p>
          <a:p>
            <a:r>
              <a:rPr lang="pl-PL" sz="2000" i="1" dirty="0" err="1">
                <a:solidFill>
                  <a:srgbClr val="0000FF"/>
                </a:solidFill>
              </a:rPr>
              <a:t>wynik=dzielenie</a:t>
            </a:r>
            <a:r>
              <a:rPr lang="pl-PL" sz="2000" i="1" dirty="0">
                <a:solidFill>
                  <a:srgbClr val="0000FF"/>
                </a:solidFill>
              </a:rPr>
              <a:t>(a, b)</a:t>
            </a:r>
            <a:endParaRPr lang="pl-PL" sz="2000" b="1" dirty="0">
              <a:solidFill>
                <a:srgbClr val="0000FF"/>
              </a:solidFill>
            </a:endParaRPr>
          </a:p>
          <a:p>
            <a:r>
              <a:rPr lang="pl-PL" sz="2000" i="1" dirty="0" err="1">
                <a:solidFill>
                  <a:srgbClr val="0000FF"/>
                </a:solidFill>
              </a:rPr>
              <a:t>if</a:t>
            </a:r>
            <a:r>
              <a:rPr lang="pl-PL" sz="2000" i="1" dirty="0">
                <a:solidFill>
                  <a:srgbClr val="0000FF"/>
                </a:solidFill>
              </a:rPr>
              <a:t> wynik == </a:t>
            </a:r>
            <a:r>
              <a:rPr lang="pl-PL" sz="2000" i="1" dirty="0" err="1">
                <a:solidFill>
                  <a:srgbClr val="0000FF"/>
                </a:solidFill>
              </a:rPr>
              <a:t>None</a:t>
            </a:r>
            <a:r>
              <a:rPr lang="pl-PL" sz="2000" i="1" dirty="0">
                <a:solidFill>
                  <a:srgbClr val="0000FF"/>
                </a:solidFill>
              </a:rPr>
              <a:t>:</a:t>
            </a:r>
            <a:endParaRPr lang="pl-PL" sz="2000" b="1" dirty="0">
              <a:solidFill>
                <a:srgbClr val="0000FF"/>
              </a:solidFill>
            </a:endParaRPr>
          </a:p>
          <a:p>
            <a:r>
              <a:rPr lang="pl-PL" sz="2000" i="1" dirty="0">
                <a:solidFill>
                  <a:srgbClr val="0000FF"/>
                </a:solidFill>
              </a:rPr>
              <a:t>    </a:t>
            </a:r>
            <a:r>
              <a:rPr lang="pl-PL" sz="2000" i="1" dirty="0" err="1">
                <a:solidFill>
                  <a:srgbClr val="0000FF"/>
                </a:solidFill>
              </a:rPr>
              <a:t>print</a:t>
            </a:r>
            <a:r>
              <a:rPr lang="pl-PL" sz="2000" i="1" dirty="0">
                <a:solidFill>
                  <a:srgbClr val="0000FF"/>
                </a:solidFill>
              </a:rPr>
              <a:t>("Brak wyniku – dzielnik równy zero!")</a:t>
            </a:r>
            <a:endParaRPr lang="pl-PL" sz="2000" b="1" dirty="0">
              <a:solidFill>
                <a:srgbClr val="0000FF"/>
              </a:solidFill>
            </a:endParaRPr>
          </a:p>
          <a:p>
            <a:r>
              <a:rPr lang="pl-PL" sz="2000" i="1" dirty="0" err="1">
                <a:solidFill>
                  <a:srgbClr val="0000FF"/>
                </a:solidFill>
              </a:rPr>
              <a:t>else</a:t>
            </a:r>
            <a:r>
              <a:rPr lang="pl-PL" sz="2000" i="1" dirty="0">
                <a:solidFill>
                  <a:srgbClr val="0000FF"/>
                </a:solidFill>
              </a:rPr>
              <a:t>:    </a:t>
            </a:r>
            <a:endParaRPr lang="pl-PL" sz="2000" b="1" dirty="0">
              <a:solidFill>
                <a:srgbClr val="0000FF"/>
              </a:solidFill>
            </a:endParaRPr>
          </a:p>
          <a:p>
            <a:r>
              <a:rPr lang="pl-PL" sz="2000" i="1" dirty="0">
                <a:solidFill>
                  <a:srgbClr val="0000FF"/>
                </a:solidFill>
              </a:rPr>
              <a:t>    </a:t>
            </a:r>
            <a:r>
              <a:rPr lang="pl-PL" sz="2000" i="1" dirty="0" err="1">
                <a:solidFill>
                  <a:srgbClr val="0000FF"/>
                </a:solidFill>
              </a:rPr>
              <a:t>print</a:t>
            </a:r>
            <a:r>
              <a:rPr lang="pl-PL" sz="2000" i="1" dirty="0">
                <a:solidFill>
                  <a:srgbClr val="0000FF"/>
                </a:solidFill>
              </a:rPr>
              <a:t>('Wynik dzielenia: %s' % wynik)</a:t>
            </a:r>
            <a:endParaRPr lang="pl-PL" sz="2000" b="1" dirty="0">
              <a:solidFill>
                <a:srgbClr val="0000FF"/>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683568" y="38726"/>
            <a:ext cx="7772400" cy="533400"/>
          </a:xfrm>
        </p:spPr>
        <p:txBody>
          <a:bodyPr rtlCol="0">
            <a:noAutofit/>
          </a:bodyPr>
          <a:lstStyle/>
          <a:p>
            <a:pPr eaLnBrk="1" fontAlgn="auto" hangingPunct="1">
              <a:spcAft>
                <a:spcPts val="0"/>
              </a:spcAft>
              <a:defRPr/>
            </a:pPr>
            <a:r>
              <a:rPr lang="pl-PL" sz="3600" b="1" dirty="0" smtClean="0">
                <a:solidFill>
                  <a:srgbClr val="CC0000"/>
                </a:solidFill>
                <a:latin typeface="+mn-lt"/>
              </a:rPr>
              <a:t>Przestrzenie nazw w </a:t>
            </a:r>
            <a:r>
              <a:rPr lang="pl-PL" sz="3600" b="1" dirty="0" err="1" smtClean="0">
                <a:solidFill>
                  <a:srgbClr val="CC0000"/>
                </a:solidFill>
                <a:latin typeface="+mn-lt"/>
              </a:rPr>
              <a:t>Pythonie</a:t>
            </a:r>
            <a:endParaRPr lang="pl-PL" sz="2200" b="1" dirty="0" smtClean="0">
              <a:solidFill>
                <a:srgbClr val="FF0000"/>
              </a:solidFill>
              <a:latin typeface="+mn-lt"/>
            </a:endParaRPr>
          </a:p>
        </p:txBody>
      </p:sp>
      <p:sp>
        <p:nvSpPr>
          <p:cNvPr id="8195" name="Rectangle 2"/>
          <p:cNvSpPr>
            <a:spLocks noGrp="1" noChangeArrowheads="1"/>
          </p:cNvSpPr>
          <p:nvPr>
            <p:ph idx="1"/>
          </p:nvPr>
        </p:nvSpPr>
        <p:spPr>
          <a:xfrm>
            <a:off x="323850" y="548680"/>
            <a:ext cx="6696422" cy="1655762"/>
          </a:xfrm>
        </p:spPr>
        <p:txBody>
          <a:bodyPr/>
          <a:lstStyle/>
          <a:p>
            <a:pPr marL="0" indent="0" eaLnBrk="1" hangingPunct="1">
              <a:buNone/>
            </a:pPr>
            <a:r>
              <a:rPr lang="pl-PL" sz="2000" b="1" dirty="0" smtClean="0">
                <a:solidFill>
                  <a:srgbClr val="CC0000"/>
                </a:solidFill>
              </a:rPr>
              <a:t>Przestrzeń nazw </a:t>
            </a:r>
            <a:r>
              <a:rPr lang="pl-PL" sz="2000" dirty="0" smtClean="0"/>
              <a:t>to zbiór aktualnie zdefiniowanych nazw symbolicznych wraz z informacjami o obiekcie, do którego odwołuje się każda nazwa. Można myśleć o przestrzeni nazw jako o słowniku, w którym nazwy obiektów są kluczami, a same obiekty są wartościami słownika.</a:t>
            </a:r>
          </a:p>
          <a:p>
            <a:pPr marL="0" indent="0" eaLnBrk="1" hangingPunct="1">
              <a:buFont typeface="Arial" charset="0"/>
              <a:buNone/>
            </a:pPr>
            <a:endParaRPr lang="pl-PL" sz="2000" dirty="0" smtClean="0">
              <a:solidFill>
                <a:srgbClr val="CC0000"/>
              </a:solidFill>
            </a:endParaRPr>
          </a:p>
          <a:p>
            <a:pPr marL="0" indent="0" eaLnBrk="1" hangingPunct="1">
              <a:buFont typeface="Arial" charset="0"/>
              <a:buNone/>
            </a:pPr>
            <a:endParaRPr lang="pl-PL" sz="2000" dirty="0" smtClean="0"/>
          </a:p>
          <a:p>
            <a:pPr marL="0" indent="0" eaLnBrk="1" hangingPunct="1">
              <a:buFont typeface="Arial" charset="0"/>
              <a:buNone/>
            </a:pPr>
            <a:endParaRPr lang="pl-PL" sz="2000" dirty="0" smtClean="0"/>
          </a:p>
        </p:txBody>
      </p:sp>
      <p:pic>
        <p:nvPicPr>
          <p:cNvPr id="8196" name="Picture 5" descr="https://files.realpython.com/media/t.fd7bd78bbb47.png"/>
          <p:cNvPicPr>
            <a:picLocks noChangeAspect="1" noChangeArrowheads="1"/>
          </p:cNvPicPr>
          <p:nvPr/>
        </p:nvPicPr>
        <p:blipFill>
          <a:blip r:embed="rId2" cstate="print"/>
          <a:srcRect/>
          <a:stretch>
            <a:fillRect/>
          </a:stretch>
        </p:blipFill>
        <p:spPr bwMode="auto">
          <a:xfrm>
            <a:off x="6948488" y="548680"/>
            <a:ext cx="1655762" cy="1655762"/>
          </a:xfrm>
          <a:prstGeom prst="rect">
            <a:avLst/>
          </a:prstGeom>
          <a:noFill/>
          <a:ln w="9525">
            <a:noFill/>
            <a:miter lim="800000"/>
            <a:headEnd/>
            <a:tailEnd/>
          </a:ln>
        </p:spPr>
      </p:pic>
      <p:sp>
        <p:nvSpPr>
          <p:cNvPr id="5" name="Prostokąt 4"/>
          <p:cNvSpPr/>
          <p:nvPr/>
        </p:nvSpPr>
        <p:spPr>
          <a:xfrm>
            <a:off x="250825" y="2132856"/>
            <a:ext cx="8748713" cy="4708981"/>
          </a:xfrm>
          <a:prstGeom prst="rect">
            <a:avLst/>
          </a:prstGeom>
        </p:spPr>
        <p:txBody>
          <a:bodyPr>
            <a:spAutoFit/>
          </a:bodyPr>
          <a:lstStyle/>
          <a:p>
            <a:pPr>
              <a:buFont typeface="Arial" charset="0"/>
              <a:buNone/>
              <a:defRPr/>
            </a:pPr>
            <a:r>
              <a:rPr lang="pl-PL" sz="2000" dirty="0"/>
              <a:t>W </a:t>
            </a:r>
            <a:r>
              <a:rPr lang="pl-PL" sz="2000" dirty="0" err="1"/>
              <a:t>Pythonie</a:t>
            </a:r>
            <a:r>
              <a:rPr lang="pl-PL" sz="2000" dirty="0"/>
              <a:t> wyróżnia się cztery rodzaje przestrzeni </a:t>
            </a:r>
            <a:r>
              <a:rPr lang="pl-PL" sz="2000" dirty="0" smtClean="0"/>
              <a:t>nazw dla zmiennych:</a:t>
            </a:r>
            <a:endParaRPr lang="pl-PL" sz="2000" dirty="0"/>
          </a:p>
          <a:p>
            <a:pPr marL="228600" indent="-228600">
              <a:defRPr/>
            </a:pPr>
            <a:r>
              <a:rPr lang="pl-PL" sz="2000" dirty="0" smtClean="0">
                <a:solidFill>
                  <a:srgbClr val="CC0000"/>
                </a:solidFill>
              </a:rPr>
              <a:t>Lokalne</a:t>
            </a:r>
            <a:r>
              <a:rPr lang="pl-PL" sz="2000" dirty="0" smtClean="0"/>
              <a:t> </a:t>
            </a:r>
            <a:r>
              <a:rPr lang="pl-PL" sz="2000" dirty="0"/>
              <a:t>(</a:t>
            </a:r>
            <a:r>
              <a:rPr lang="pl-PL" sz="2000" b="1" i="1" dirty="0" err="1">
                <a:solidFill>
                  <a:srgbClr val="CC0000"/>
                </a:solidFill>
              </a:rPr>
              <a:t>L</a:t>
            </a:r>
            <a:r>
              <a:rPr lang="pl-PL" sz="2000" i="1" dirty="0" err="1"/>
              <a:t>ocal</a:t>
            </a:r>
            <a:r>
              <a:rPr lang="pl-PL" sz="2000" dirty="0"/>
              <a:t>) określona dla bieżącej funkcji lub metody pewnej </a:t>
            </a:r>
            <a:r>
              <a:rPr lang="pl-PL" sz="2000" dirty="0" smtClean="0"/>
              <a:t>klasy (funkcji wywoływanej na rzecz obiektu). </a:t>
            </a:r>
            <a:r>
              <a:rPr lang="pl-PL" sz="2000" dirty="0"/>
              <a:t>Zmienne tej przestrzeni </a:t>
            </a:r>
            <a:r>
              <a:rPr lang="pl-PL" sz="2000" dirty="0" smtClean="0"/>
              <a:t>(lokalne) są </a:t>
            </a:r>
            <a:r>
              <a:rPr lang="pl-PL" sz="2000" dirty="0"/>
              <a:t>dostępne tylko w trakcie działania funkcji lub metody.</a:t>
            </a:r>
          </a:p>
          <a:p>
            <a:pPr marL="228600" indent="-228600">
              <a:defRPr/>
            </a:pPr>
            <a:r>
              <a:rPr lang="pl-PL" sz="2000" dirty="0" smtClean="0">
                <a:solidFill>
                  <a:srgbClr val="CC0000"/>
                </a:solidFill>
              </a:rPr>
              <a:t>Otaczające</a:t>
            </a:r>
            <a:r>
              <a:rPr lang="pl-PL" sz="2000" dirty="0" smtClean="0"/>
              <a:t> </a:t>
            </a:r>
            <a:r>
              <a:rPr lang="pl-PL" sz="2000" dirty="0"/>
              <a:t>(</a:t>
            </a:r>
            <a:r>
              <a:rPr lang="pl-PL" sz="2000" b="1" i="1" dirty="0" err="1">
                <a:solidFill>
                  <a:srgbClr val="7030A0"/>
                </a:solidFill>
              </a:rPr>
              <a:t>E</a:t>
            </a:r>
            <a:r>
              <a:rPr lang="pl-PL" sz="2000" i="1" dirty="0" err="1"/>
              <a:t>nclosing</a:t>
            </a:r>
            <a:r>
              <a:rPr lang="pl-PL" sz="2000" dirty="0"/>
              <a:t>) dotyczy przypadku zagnieżdżenia </a:t>
            </a:r>
            <a:r>
              <a:rPr lang="pl-PL" sz="2000" dirty="0" smtClean="0"/>
              <a:t>funkcji (definiowanie jednej funkcji w innej funkcji). </a:t>
            </a:r>
            <a:r>
              <a:rPr lang="pl-PL" sz="2000" dirty="0"/>
              <a:t>Odnosi się do przestrzeni nazw tej </a:t>
            </a:r>
            <a:r>
              <a:rPr lang="pl-PL" sz="2000" dirty="0" smtClean="0"/>
              <a:t>funkcji (nadrzędnej), </a:t>
            </a:r>
            <a:r>
              <a:rPr lang="pl-PL" sz="2000" dirty="0"/>
              <a:t>w której inna funkcja </a:t>
            </a:r>
            <a:r>
              <a:rPr lang="pl-PL" sz="2000" dirty="0" smtClean="0"/>
              <a:t>(podrzędna) jest </a:t>
            </a:r>
            <a:r>
              <a:rPr lang="pl-PL" sz="2000" dirty="0"/>
              <a:t>zagnieżdżona. </a:t>
            </a:r>
            <a:r>
              <a:rPr lang="pl-PL" sz="2000" dirty="0" smtClean="0"/>
              <a:t>Funkcja podrzędna może </a:t>
            </a:r>
            <a:r>
              <a:rPr lang="pl-PL" sz="2000" dirty="0"/>
              <a:t>odwoływać </a:t>
            </a:r>
            <a:r>
              <a:rPr lang="pl-PL" sz="2000" dirty="0" smtClean="0"/>
              <a:t>się </a:t>
            </a:r>
            <a:r>
              <a:rPr lang="pl-PL" sz="2000" dirty="0"/>
              <a:t>do zmiennych </a:t>
            </a:r>
            <a:r>
              <a:rPr lang="pl-PL" sz="2000" dirty="0" smtClean="0"/>
              <a:t>funkcji nadrzędnej.</a:t>
            </a:r>
            <a:endParaRPr lang="pl-PL" sz="2000" dirty="0"/>
          </a:p>
          <a:p>
            <a:pPr marL="228600" indent="-228600">
              <a:defRPr/>
            </a:pPr>
            <a:r>
              <a:rPr lang="pl-PL" sz="2000" dirty="0" smtClean="0">
                <a:solidFill>
                  <a:srgbClr val="CC0000"/>
                </a:solidFill>
              </a:rPr>
              <a:t>Globalne</a:t>
            </a:r>
            <a:r>
              <a:rPr lang="pl-PL" sz="2000" dirty="0" smtClean="0"/>
              <a:t> </a:t>
            </a:r>
            <a:r>
              <a:rPr lang="pl-PL" sz="2000" dirty="0"/>
              <a:t>(</a:t>
            </a:r>
            <a:r>
              <a:rPr lang="pl-PL" sz="2000" b="1" i="1" dirty="0">
                <a:solidFill>
                  <a:srgbClr val="009900"/>
                </a:solidFill>
              </a:rPr>
              <a:t>G</a:t>
            </a:r>
            <a:r>
              <a:rPr lang="pl-PL" sz="2000" i="1" dirty="0"/>
              <a:t>lobal</a:t>
            </a:r>
            <a:r>
              <a:rPr lang="pl-PL" sz="2000" dirty="0"/>
              <a:t>) zawiera dowolne nazwy zdefiniowane na poziomie programu głównego. Powstaje po uruchomieniu głównego ciała programu i pozostaje do momentu zakończenia działania interpretera. Interpreter tworzy również globalną przestrzeń nazw dla każdego modułu, który jest ładowany do programu.</a:t>
            </a:r>
          </a:p>
          <a:p>
            <a:pPr marL="228600" indent="-228600">
              <a:defRPr/>
            </a:pPr>
            <a:r>
              <a:rPr lang="pl-PL" sz="2000" dirty="0">
                <a:solidFill>
                  <a:srgbClr val="CC0000"/>
                </a:solidFill>
              </a:rPr>
              <a:t>Wbudowane</a:t>
            </a:r>
            <a:r>
              <a:rPr lang="pl-PL" sz="2000" dirty="0"/>
              <a:t> (</a:t>
            </a:r>
            <a:r>
              <a:rPr lang="pl-PL" sz="2000" b="1" i="1" dirty="0" err="1">
                <a:solidFill>
                  <a:srgbClr val="0000FF"/>
                </a:solidFill>
              </a:rPr>
              <a:t>B</a:t>
            </a:r>
            <a:r>
              <a:rPr lang="pl-PL" sz="2000" i="1" dirty="0" err="1"/>
              <a:t>uilt-in</a:t>
            </a:r>
            <a:r>
              <a:rPr lang="pl-PL" sz="2000" dirty="0"/>
              <a:t>) zawiera nazwy wszystkich wbudowanych obiektów. Są one dostępne przez cały czas działania </a:t>
            </a:r>
            <a:r>
              <a:rPr lang="pl-PL" sz="2000" dirty="0" err="1"/>
              <a:t>Pythona</a:t>
            </a:r>
            <a:r>
              <a:rPr lang="pl-PL" sz="2000" dirty="0"/>
              <a:t>. Wykaz dostarcza polecenie: </a:t>
            </a:r>
            <a:r>
              <a:rPr lang="pl-PL" sz="2000" i="1" dirty="0" err="1"/>
              <a:t>dir</a:t>
            </a:r>
            <a:r>
              <a:rPr lang="pl-PL" sz="2000" i="1" dirty="0"/>
              <a:t>(__</a:t>
            </a:r>
            <a:r>
              <a:rPr lang="pl-PL" sz="2000" i="1" dirty="0" err="1"/>
              <a:t>builtins</a:t>
            </a:r>
            <a:r>
              <a:rPr lang="pl-PL" sz="2000" i="1" dirty="0"/>
              <a:t>__).</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20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2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0" y="0"/>
            <a:ext cx="9144000" cy="1052736"/>
          </a:xfrm>
        </p:spPr>
        <p:txBody>
          <a:bodyPr rtlCol="0">
            <a:noAutofit/>
          </a:bodyPr>
          <a:lstStyle/>
          <a:p>
            <a:pPr eaLnBrk="1" fontAlgn="auto" hangingPunct="1">
              <a:spcAft>
                <a:spcPts val="0"/>
              </a:spcAft>
              <a:defRPr/>
            </a:pPr>
            <a:r>
              <a:rPr lang="pl-PL" sz="3600" b="1" dirty="0" smtClean="0">
                <a:solidFill>
                  <a:srgbClr val="CC0000"/>
                </a:solidFill>
                <a:latin typeface="+mn-lt"/>
              </a:rPr>
              <a:t>Parametry funkcji</a:t>
            </a:r>
            <a:br>
              <a:rPr lang="pl-PL" sz="3600" b="1" dirty="0" smtClean="0">
                <a:solidFill>
                  <a:srgbClr val="CC0000"/>
                </a:solidFill>
                <a:latin typeface="+mn-lt"/>
              </a:rPr>
            </a:br>
            <a:r>
              <a:rPr lang="pl-PL" sz="3600" b="1" dirty="0" smtClean="0">
                <a:solidFill>
                  <a:srgbClr val="CC0000"/>
                </a:solidFill>
                <a:latin typeface="+mn-lt"/>
              </a:rPr>
              <a:t>Zmienne lokalne funkcji</a:t>
            </a:r>
          </a:p>
        </p:txBody>
      </p:sp>
      <p:sp>
        <p:nvSpPr>
          <p:cNvPr id="9219" name="Rectangle 2"/>
          <p:cNvSpPr>
            <a:spLocks noGrp="1" noChangeArrowheads="1"/>
          </p:cNvSpPr>
          <p:nvPr>
            <p:ph idx="1"/>
          </p:nvPr>
        </p:nvSpPr>
        <p:spPr>
          <a:xfrm>
            <a:off x="323056" y="1196752"/>
            <a:ext cx="8497887" cy="5040560"/>
          </a:xfrm>
        </p:spPr>
        <p:txBody>
          <a:bodyPr/>
          <a:lstStyle/>
          <a:p>
            <a:pPr marL="0" indent="0" eaLnBrk="1" hangingPunct="1">
              <a:buFont typeface="Arial" charset="0"/>
              <a:buNone/>
            </a:pPr>
            <a:r>
              <a:rPr lang="pl-PL" sz="2200" dirty="0" smtClean="0"/>
              <a:t>Parametr formalny to zmienna wymieniona w nawiasach w definicji funkcji; jeżeli funkcja ma więcej parametrów, to są one separowane przecinkami w liście parametrów. </a:t>
            </a:r>
            <a:r>
              <a:rPr lang="pl-PL" sz="2200" dirty="0" smtClean="0">
                <a:solidFill>
                  <a:srgbClr val="003300"/>
                </a:solidFill>
              </a:rPr>
              <a:t>Parametry formalne przyjmują konkretne wartości w momencie wywołania funkcji. Te konkretne wartości są parametrami aktualnymi. Lista i typy parametrów formalnych i aktualnych w programie muszą się zgadzać</a:t>
            </a:r>
            <a:r>
              <a:rPr lang="pl-PL" sz="2200" dirty="0" smtClean="0"/>
              <a:t>. </a:t>
            </a:r>
          </a:p>
          <a:p>
            <a:pPr marL="0" indent="0" eaLnBrk="1" hangingPunct="1">
              <a:buFont typeface="Arial" charset="0"/>
              <a:buNone/>
            </a:pPr>
            <a:r>
              <a:rPr lang="pl-PL" sz="2200" dirty="0" smtClean="0"/>
              <a:t>Oprócz parametrów </a:t>
            </a:r>
            <a:r>
              <a:rPr lang="pl-PL" sz="2200" b="1" dirty="0" smtClean="0">
                <a:solidFill>
                  <a:srgbClr val="C00000"/>
                </a:solidFill>
              </a:rPr>
              <a:t>funkcja może wykorzystywać swoje zmienne</a:t>
            </a:r>
            <a:r>
              <a:rPr lang="pl-PL" sz="2200" dirty="0" smtClean="0"/>
              <a:t>, które są definiowane wewnątrz funkcji – to są zmienne lokalne. </a:t>
            </a:r>
          </a:p>
          <a:p>
            <a:pPr marL="0" indent="0" eaLnBrk="1" hangingPunct="1">
              <a:buNone/>
            </a:pPr>
            <a:r>
              <a:rPr lang="pl-PL" sz="2200" b="1" dirty="0">
                <a:solidFill>
                  <a:srgbClr val="C00000"/>
                </a:solidFill>
              </a:rPr>
              <a:t>Parametry formalne są zmiennymi (nazwami) lokalnymi dla podprogramu</a:t>
            </a:r>
            <a:r>
              <a:rPr lang="pl-PL" sz="2200" dirty="0"/>
              <a:t>. </a:t>
            </a:r>
          </a:p>
          <a:p>
            <a:pPr marL="0" indent="0" eaLnBrk="1" hangingPunct="1">
              <a:buFont typeface="Arial" charset="0"/>
              <a:buNone/>
            </a:pPr>
            <a:r>
              <a:rPr lang="pl-PL" sz="2200" dirty="0" smtClean="0"/>
              <a:t>Zarówno parametry formalne jak i zmienne lokalne funkcji tworzą przestrzeń nazw lokalnych w momencie jej wywołania. Przestrzeń ta jest niszczona, gdy funkcja kończy swoje działanie i następuje z tej funkcji powrót w miejsce po wywołaniu funkcji.  </a:t>
            </a:r>
            <a:endParaRPr lang="pl-PL" sz="2200" dirty="0" smtClean="0">
              <a:solidFill>
                <a:srgbClr val="0033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0" y="0"/>
            <a:ext cx="9144000" cy="692696"/>
          </a:xfrm>
        </p:spPr>
        <p:txBody>
          <a:bodyPr rtlCol="0">
            <a:noAutofit/>
          </a:bodyPr>
          <a:lstStyle/>
          <a:p>
            <a:pPr eaLnBrk="1" fontAlgn="auto" hangingPunct="1">
              <a:spcAft>
                <a:spcPts val="0"/>
              </a:spcAft>
              <a:defRPr/>
            </a:pPr>
            <a:r>
              <a:rPr lang="pl-PL" sz="3600" b="1" dirty="0" smtClean="0">
                <a:solidFill>
                  <a:srgbClr val="CC0000"/>
                </a:solidFill>
                <a:latin typeface="+mn-lt"/>
              </a:rPr>
              <a:t>Zmienne lokalne i globalne</a:t>
            </a:r>
          </a:p>
        </p:txBody>
      </p:sp>
      <p:sp>
        <p:nvSpPr>
          <p:cNvPr id="9220" name="Prostokąt 3"/>
          <p:cNvSpPr>
            <a:spLocks noChangeArrowheads="1"/>
          </p:cNvSpPr>
          <p:nvPr/>
        </p:nvSpPr>
        <p:spPr bwMode="auto">
          <a:xfrm>
            <a:off x="251520" y="951686"/>
            <a:ext cx="4464496" cy="4493538"/>
          </a:xfrm>
          <a:prstGeom prst="rect">
            <a:avLst/>
          </a:prstGeom>
          <a:solidFill>
            <a:srgbClr val="FFFFCC"/>
          </a:solidFill>
          <a:ln w="9525">
            <a:noFill/>
            <a:miter lim="800000"/>
            <a:headEnd/>
            <a:tailEnd/>
          </a:ln>
        </p:spPr>
        <p:txBody>
          <a:bodyPr wrap="square">
            <a:spAutoFit/>
          </a:bodyPr>
          <a:lstStyle/>
          <a:p>
            <a:r>
              <a:rPr lang="pl-PL" sz="2200" i="1" dirty="0">
                <a:solidFill>
                  <a:srgbClr val="0000FF"/>
                </a:solidFill>
              </a:rPr>
              <a:t>x = 99 # zakres globalny</a:t>
            </a:r>
          </a:p>
          <a:p>
            <a:r>
              <a:rPr lang="pl-PL" sz="2200" i="1" dirty="0" err="1">
                <a:solidFill>
                  <a:srgbClr val="0000FF"/>
                </a:solidFill>
              </a:rPr>
              <a:t>def</a:t>
            </a:r>
            <a:r>
              <a:rPr lang="pl-PL" sz="2200" i="1" dirty="0">
                <a:solidFill>
                  <a:srgbClr val="0000FF"/>
                </a:solidFill>
              </a:rPr>
              <a:t> funkcja1 (y):</a:t>
            </a:r>
          </a:p>
          <a:p>
            <a:r>
              <a:rPr lang="pl-PL" sz="2200" i="1" dirty="0">
                <a:solidFill>
                  <a:srgbClr val="0000FF"/>
                </a:solidFill>
              </a:rPr>
              <a:t>    # zakres lokalny </a:t>
            </a:r>
          </a:p>
          <a:p>
            <a:r>
              <a:rPr lang="pl-PL" sz="2200" i="1" dirty="0">
                <a:solidFill>
                  <a:srgbClr val="0000FF"/>
                </a:solidFill>
              </a:rPr>
              <a:t>    x = 100 # przesłanianie</a:t>
            </a:r>
          </a:p>
          <a:p>
            <a:r>
              <a:rPr lang="pl-PL" sz="2200" i="1" dirty="0">
                <a:solidFill>
                  <a:srgbClr val="0000FF"/>
                </a:solidFill>
              </a:rPr>
              <a:t>    z =  </a:t>
            </a:r>
            <a:r>
              <a:rPr lang="pl-PL" sz="2200" i="1" dirty="0" err="1">
                <a:solidFill>
                  <a:srgbClr val="0000FF"/>
                </a:solidFill>
              </a:rPr>
              <a:t>x+y</a:t>
            </a:r>
            <a:endParaRPr lang="pl-PL" sz="2200" i="1" dirty="0">
              <a:solidFill>
                <a:srgbClr val="0000FF"/>
              </a:solidFill>
            </a:endParaRPr>
          </a:p>
          <a:p>
            <a:r>
              <a:rPr lang="pl-PL" sz="2200" i="1" dirty="0">
                <a:solidFill>
                  <a:srgbClr val="0000FF"/>
                </a:solidFill>
              </a:rPr>
              <a:t>    return z</a:t>
            </a:r>
          </a:p>
          <a:p>
            <a:r>
              <a:rPr lang="pl-PL" sz="2200" i="1" dirty="0" err="1">
                <a:solidFill>
                  <a:srgbClr val="0000FF"/>
                </a:solidFill>
              </a:rPr>
              <a:t>def</a:t>
            </a:r>
            <a:r>
              <a:rPr lang="pl-PL" sz="2200" i="1" dirty="0">
                <a:solidFill>
                  <a:srgbClr val="0000FF"/>
                </a:solidFill>
              </a:rPr>
              <a:t> funkcja2 (y):</a:t>
            </a:r>
          </a:p>
          <a:p>
            <a:r>
              <a:rPr lang="pl-PL" sz="2200" i="1" dirty="0">
                <a:solidFill>
                  <a:srgbClr val="0000FF"/>
                </a:solidFill>
              </a:rPr>
              <a:t>    # zakres lokalny </a:t>
            </a:r>
          </a:p>
          <a:p>
            <a:r>
              <a:rPr lang="pl-PL" sz="2200" i="1" dirty="0">
                <a:solidFill>
                  <a:srgbClr val="0000FF"/>
                </a:solidFill>
              </a:rPr>
              <a:t>    global x</a:t>
            </a:r>
          </a:p>
          <a:p>
            <a:r>
              <a:rPr lang="pl-PL" sz="2200" i="1" dirty="0">
                <a:solidFill>
                  <a:srgbClr val="0000FF"/>
                </a:solidFill>
              </a:rPr>
              <a:t>    x = 1000 # zmiana </a:t>
            </a:r>
            <a:r>
              <a:rPr lang="pl-PL" sz="2200" i="1" dirty="0" err="1">
                <a:solidFill>
                  <a:srgbClr val="0000FF"/>
                </a:solidFill>
              </a:rPr>
              <a:t>wartosci</a:t>
            </a:r>
            <a:r>
              <a:rPr lang="pl-PL" sz="2200" i="1" dirty="0">
                <a:solidFill>
                  <a:srgbClr val="0000FF"/>
                </a:solidFill>
              </a:rPr>
              <a:t> zmiennej globalnej</a:t>
            </a:r>
          </a:p>
          <a:p>
            <a:r>
              <a:rPr lang="pl-PL" sz="2200" i="1" dirty="0">
                <a:solidFill>
                  <a:srgbClr val="0000FF"/>
                </a:solidFill>
              </a:rPr>
              <a:t>    z = </a:t>
            </a:r>
            <a:r>
              <a:rPr lang="pl-PL" sz="2200" i="1" dirty="0" err="1">
                <a:solidFill>
                  <a:srgbClr val="0000FF"/>
                </a:solidFill>
              </a:rPr>
              <a:t>x+y</a:t>
            </a:r>
            <a:endParaRPr lang="pl-PL" sz="2200" i="1" dirty="0">
              <a:solidFill>
                <a:srgbClr val="0000FF"/>
              </a:solidFill>
            </a:endParaRPr>
          </a:p>
          <a:p>
            <a:r>
              <a:rPr lang="pl-PL" sz="2200" i="1" dirty="0">
                <a:solidFill>
                  <a:srgbClr val="0000FF"/>
                </a:solidFill>
              </a:rPr>
              <a:t>    return z</a:t>
            </a:r>
          </a:p>
        </p:txBody>
      </p:sp>
      <p:sp>
        <p:nvSpPr>
          <p:cNvPr id="9221" name="Prostokąt 4"/>
          <p:cNvSpPr>
            <a:spLocks noChangeArrowheads="1"/>
          </p:cNvSpPr>
          <p:nvPr/>
        </p:nvSpPr>
        <p:spPr bwMode="auto">
          <a:xfrm>
            <a:off x="4390901" y="1017017"/>
            <a:ext cx="4573587" cy="4154984"/>
          </a:xfrm>
          <a:prstGeom prst="rect">
            <a:avLst/>
          </a:prstGeom>
          <a:solidFill>
            <a:srgbClr val="FFFFCC"/>
          </a:solidFill>
          <a:ln w="9525">
            <a:noFill/>
            <a:miter lim="800000"/>
            <a:headEnd/>
            <a:tailEnd/>
          </a:ln>
        </p:spPr>
        <p:txBody>
          <a:bodyPr wrap="square">
            <a:spAutoFit/>
          </a:bodyPr>
          <a:lstStyle/>
          <a:p>
            <a:r>
              <a:rPr lang="pl-PL" sz="2200" i="1" dirty="0">
                <a:solidFill>
                  <a:srgbClr val="0000FF"/>
                </a:solidFill>
              </a:rPr>
              <a:t># ciąg dalszy programu</a:t>
            </a:r>
          </a:p>
          <a:p>
            <a:endParaRPr lang="pl-PL" sz="2200" i="1" dirty="0">
              <a:solidFill>
                <a:srgbClr val="0000FF"/>
              </a:solidFill>
            </a:endParaRPr>
          </a:p>
          <a:p>
            <a:r>
              <a:rPr lang="pl-PL" sz="2200" i="1" dirty="0" err="1">
                <a:solidFill>
                  <a:srgbClr val="0000FF"/>
                </a:solidFill>
              </a:rPr>
              <a:t>print</a:t>
            </a:r>
            <a:r>
              <a:rPr lang="pl-PL" sz="2200" i="1" dirty="0">
                <a:solidFill>
                  <a:srgbClr val="0000FF"/>
                </a:solidFill>
              </a:rPr>
              <a:t>("Zmienna x przed wołaniem </a:t>
            </a:r>
            <a:r>
              <a:rPr lang="pl-PL" sz="2200" i="1" dirty="0" smtClean="0">
                <a:solidFill>
                  <a:srgbClr val="0000FF"/>
                </a:solidFill>
              </a:rPr>
              <a:t>funkcji1</a:t>
            </a:r>
            <a:r>
              <a:rPr lang="pl-PL" sz="2200" i="1" dirty="0">
                <a:solidFill>
                  <a:srgbClr val="0000FF"/>
                </a:solidFill>
              </a:rPr>
              <a:t>: ", x, </a:t>
            </a:r>
          </a:p>
          <a:p>
            <a:r>
              <a:rPr lang="pl-PL" sz="2200" i="1" dirty="0">
                <a:solidFill>
                  <a:srgbClr val="0000FF"/>
                </a:solidFill>
              </a:rPr>
              <a:t>         "\</a:t>
            </a:r>
            <a:r>
              <a:rPr lang="pl-PL" sz="2200" i="1" dirty="0" err="1">
                <a:solidFill>
                  <a:srgbClr val="0000FF"/>
                </a:solidFill>
              </a:rPr>
              <a:t>nFunkcja</a:t>
            </a:r>
            <a:r>
              <a:rPr lang="pl-PL" sz="2200" i="1" dirty="0">
                <a:solidFill>
                  <a:srgbClr val="0000FF"/>
                </a:solidFill>
              </a:rPr>
              <a:t> 1: ", funkcja1(1), </a:t>
            </a:r>
          </a:p>
          <a:p>
            <a:r>
              <a:rPr lang="pl-PL" sz="2200" i="1" dirty="0">
                <a:solidFill>
                  <a:srgbClr val="0000FF"/>
                </a:solidFill>
              </a:rPr>
              <a:t>         "\</a:t>
            </a:r>
            <a:r>
              <a:rPr lang="pl-PL" sz="2200" i="1" dirty="0" err="1">
                <a:solidFill>
                  <a:srgbClr val="0000FF"/>
                </a:solidFill>
              </a:rPr>
              <a:t>nZmienna</a:t>
            </a:r>
            <a:r>
              <a:rPr lang="pl-PL" sz="2200" i="1" dirty="0">
                <a:solidFill>
                  <a:srgbClr val="0000FF"/>
                </a:solidFill>
              </a:rPr>
              <a:t> x po wołaniu </a:t>
            </a:r>
            <a:r>
              <a:rPr lang="pl-PL" sz="2200" i="1" dirty="0" smtClean="0">
                <a:solidFill>
                  <a:srgbClr val="0000FF"/>
                </a:solidFill>
              </a:rPr>
              <a:t>funkcji1</a:t>
            </a:r>
            <a:r>
              <a:rPr lang="pl-PL" sz="2200" i="1" dirty="0">
                <a:solidFill>
                  <a:srgbClr val="0000FF"/>
                </a:solidFill>
              </a:rPr>
              <a:t>: ", x, "\n")</a:t>
            </a:r>
          </a:p>
          <a:p>
            <a:r>
              <a:rPr lang="pl-PL" sz="2200" i="1" dirty="0" err="1">
                <a:solidFill>
                  <a:srgbClr val="0000FF"/>
                </a:solidFill>
              </a:rPr>
              <a:t>print</a:t>
            </a:r>
            <a:r>
              <a:rPr lang="pl-PL" sz="2200" i="1" dirty="0">
                <a:solidFill>
                  <a:srgbClr val="0000FF"/>
                </a:solidFill>
              </a:rPr>
              <a:t>("Zmienna x przed wołaniem </a:t>
            </a:r>
            <a:r>
              <a:rPr lang="pl-PL" sz="2200" i="1" dirty="0" smtClean="0">
                <a:solidFill>
                  <a:srgbClr val="0000FF"/>
                </a:solidFill>
              </a:rPr>
              <a:t>funkcji2: </a:t>
            </a:r>
            <a:r>
              <a:rPr lang="pl-PL" sz="2200" i="1" dirty="0">
                <a:solidFill>
                  <a:srgbClr val="0000FF"/>
                </a:solidFill>
              </a:rPr>
              <a:t>", x, </a:t>
            </a:r>
          </a:p>
          <a:p>
            <a:r>
              <a:rPr lang="pl-PL" sz="2200" i="1" dirty="0">
                <a:solidFill>
                  <a:srgbClr val="0000FF"/>
                </a:solidFill>
              </a:rPr>
              <a:t>         "\</a:t>
            </a:r>
            <a:r>
              <a:rPr lang="pl-PL" sz="2200" i="1" dirty="0" err="1">
                <a:solidFill>
                  <a:srgbClr val="0000FF"/>
                </a:solidFill>
              </a:rPr>
              <a:t>nfunkcja</a:t>
            </a:r>
            <a:r>
              <a:rPr lang="pl-PL" sz="2200" i="1" dirty="0">
                <a:solidFill>
                  <a:srgbClr val="0000FF"/>
                </a:solidFill>
              </a:rPr>
              <a:t> 2: ", funkcja2(1), </a:t>
            </a:r>
          </a:p>
          <a:p>
            <a:r>
              <a:rPr lang="pl-PL" sz="2200" i="1" dirty="0">
                <a:solidFill>
                  <a:srgbClr val="0000FF"/>
                </a:solidFill>
              </a:rPr>
              <a:t>         "\</a:t>
            </a:r>
            <a:r>
              <a:rPr lang="pl-PL" sz="2200" i="1" dirty="0" err="1">
                <a:solidFill>
                  <a:srgbClr val="0000FF"/>
                </a:solidFill>
              </a:rPr>
              <a:t>nZmienna</a:t>
            </a:r>
            <a:r>
              <a:rPr lang="pl-PL" sz="2200" i="1" dirty="0">
                <a:solidFill>
                  <a:srgbClr val="0000FF"/>
                </a:solidFill>
              </a:rPr>
              <a:t> x po wołaniu </a:t>
            </a:r>
            <a:r>
              <a:rPr lang="pl-PL" sz="2200" i="1" dirty="0" smtClean="0">
                <a:solidFill>
                  <a:srgbClr val="0000FF"/>
                </a:solidFill>
              </a:rPr>
              <a:t>funkcji2</a:t>
            </a:r>
            <a:r>
              <a:rPr lang="pl-PL" sz="2200" i="1" dirty="0">
                <a:solidFill>
                  <a:srgbClr val="0000FF"/>
                </a:solidFill>
              </a:rPr>
              <a:t>: ", x)</a:t>
            </a:r>
          </a:p>
        </p:txBody>
      </p:sp>
    </p:spTree>
    <p:extLst>
      <p:ext uri="{BB962C8B-B14F-4D97-AF65-F5344CB8AC3E}">
        <p14:creationId xmlns:p14="http://schemas.microsoft.com/office/powerpoint/2010/main" val="1142831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 klasyczny">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2526</TotalTime>
  <Words>1907</Words>
  <Application>Microsoft Office PowerPoint</Application>
  <PresentationFormat>Pokaz na ekranie (4:3)</PresentationFormat>
  <Paragraphs>234</Paragraphs>
  <Slides>19</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19</vt:i4>
      </vt:variant>
    </vt:vector>
  </HeadingPairs>
  <TitlesOfParts>
    <vt:vector size="24" baseType="lpstr">
      <vt:lpstr>Arial</vt:lpstr>
      <vt:lpstr>Courier New</vt:lpstr>
      <vt:lpstr>Times New Roman</vt:lpstr>
      <vt:lpstr>Wingdings</vt:lpstr>
      <vt:lpstr>Motyw pakietu Office</vt:lpstr>
      <vt:lpstr>Języki programowania – Python Własne funkcje projektanta Obsługa błędów</vt:lpstr>
      <vt:lpstr>Funkcja w programie komputerowym</vt:lpstr>
      <vt:lpstr>Gotowe funkcje Pythona</vt:lpstr>
      <vt:lpstr>Funkcje projektanta</vt:lpstr>
      <vt:lpstr>Funkcja projektanta zwracająca wynik – przykład</vt:lpstr>
      <vt:lpstr>Funkcja projektanta zwracająca  wynik liczbowy lub None - przykład</vt:lpstr>
      <vt:lpstr>Przestrzenie nazw w Pythonie</vt:lpstr>
      <vt:lpstr>Parametry funkcji Zmienne lokalne funkcji</vt:lpstr>
      <vt:lpstr>Zmienne lokalne i globalne</vt:lpstr>
      <vt:lpstr>Zmienne lokalne i otaczające</vt:lpstr>
      <vt:lpstr>Obiekty niemutowalne i mutowalne jako parametry funkcji – demo w Spyder</vt:lpstr>
      <vt:lpstr>Parametry opcjonalne funkcji</vt:lpstr>
      <vt:lpstr>Funkcja/wyrażenie lambda</vt:lpstr>
      <vt:lpstr>Rodzaje błędów i wyjątki w programie</vt:lpstr>
      <vt:lpstr>Śledzenie programu</vt:lpstr>
      <vt:lpstr>Śledzenie programu – obsługa</vt:lpstr>
      <vt:lpstr>Obsługa wyjątków</vt:lpstr>
      <vt:lpstr>Składnia obsługi wyjątków</vt:lpstr>
      <vt:lpstr>Obsługa wyjątków. Przykład Zad_15-exception-0.py</vt:lpstr>
    </vt:vector>
  </TitlesOfParts>
  <Company>x</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Bez tytułu slajdu</dc:title>
  <dc:creator>x</dc:creator>
  <cp:lastModifiedBy>HP2</cp:lastModifiedBy>
  <cp:revision>265</cp:revision>
  <dcterms:created xsi:type="dcterms:W3CDTF">2003-09-30T15:45:46Z</dcterms:created>
  <dcterms:modified xsi:type="dcterms:W3CDTF">2023-11-07T14:50:37Z</dcterms:modified>
</cp:coreProperties>
</file>