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2" r:id="rId3"/>
    <p:sldId id="260" r:id="rId4"/>
    <p:sldId id="258" r:id="rId5"/>
    <p:sldId id="259" r:id="rId6"/>
    <p:sldId id="257" r:id="rId7"/>
    <p:sldId id="261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63D"/>
    <a:srgbClr val="FFFFCC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788" autoAdjust="0"/>
    <p:restoredTop sz="94660"/>
  </p:normalViewPr>
  <p:slideViewPr>
    <p:cSldViewPr>
      <p:cViewPr>
        <p:scale>
          <a:sx n="80" d="100"/>
          <a:sy n="80" d="100"/>
        </p:scale>
        <p:origin x="129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5F66E37-212A-4EE6-BFD8-9D91C1A1E068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 smtClean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68AF7BC-C367-41F3-9C4C-A91FCF0CE78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78397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8F666-5D1A-4180-A0B1-0E07ABE4FB02}" type="slidenum">
              <a:rPr lang="pl-PL" altLang="en-US" smtClean="0"/>
              <a:pPr/>
              <a:t>2</a:t>
            </a:fld>
            <a:endParaRPr lang="pl-PL" altLang="en-US" smtClean="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797641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C0BB8-7856-4EF4-998D-6359DE841235}" type="slidenum">
              <a:rPr lang="pl-PL" altLang="en-US" smtClean="0"/>
              <a:pPr/>
              <a:t>11</a:t>
            </a:fld>
            <a:endParaRPr lang="pl-PL" altLang="en-US" smtClean="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45539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C0BB8-7856-4EF4-998D-6359DE841235}" type="slidenum">
              <a:rPr lang="pl-PL" altLang="en-US" smtClean="0"/>
              <a:pPr/>
              <a:t>12</a:t>
            </a:fld>
            <a:endParaRPr lang="pl-PL" altLang="en-US" smtClean="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34127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C0BB8-7856-4EF4-998D-6359DE841235}" type="slidenum">
              <a:rPr lang="pl-PL" altLang="en-US" smtClean="0"/>
              <a:pPr/>
              <a:t>13</a:t>
            </a:fld>
            <a:endParaRPr lang="pl-PL" altLang="en-US" smtClean="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435368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C0BB8-7856-4EF4-998D-6359DE841235}" type="slidenum">
              <a:rPr lang="pl-PL" altLang="en-US" smtClean="0"/>
              <a:pPr/>
              <a:t>3</a:t>
            </a:fld>
            <a:endParaRPr lang="pl-PL" altLang="en-US" smtClean="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55659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08F666-5D1A-4180-A0B1-0E07ABE4FB02}" type="slidenum">
              <a:rPr lang="pl-PL" altLang="en-US" smtClean="0"/>
              <a:pPr/>
              <a:t>4</a:t>
            </a:fld>
            <a:endParaRPr lang="pl-PL" altLang="en-US" smtClean="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0850148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22DA9-B0DA-4AA9-B6CC-B92E89B3FC71}" type="slidenum">
              <a:rPr lang="pl-PL" altLang="en-US" smtClean="0"/>
              <a:pPr/>
              <a:t>5</a:t>
            </a:fld>
            <a:endParaRPr lang="pl-PL" altLang="en-US" smtClean="0"/>
          </a:p>
        </p:txBody>
      </p:sp>
      <p:sp>
        <p:nvSpPr>
          <p:cNvPr id="358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4228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D7B258-A26E-4563-B974-3620166CA169}" type="slidenum">
              <a:rPr lang="pl-PL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pl-PL" altLang="en-US"/>
          </a:p>
        </p:txBody>
      </p:sp>
      <p:sp>
        <p:nvSpPr>
          <p:cNvPr id="61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06637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C0BB8-7856-4EF4-998D-6359DE841235}" type="slidenum">
              <a:rPr lang="pl-PL" altLang="en-US" smtClean="0"/>
              <a:pPr/>
              <a:t>7</a:t>
            </a:fld>
            <a:endParaRPr lang="pl-PL" altLang="en-US" smtClean="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130555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C0BB8-7856-4EF4-998D-6359DE841235}" type="slidenum">
              <a:rPr lang="pl-PL" altLang="en-US" smtClean="0"/>
              <a:pPr/>
              <a:t>8</a:t>
            </a:fld>
            <a:endParaRPr lang="pl-PL" altLang="en-US" smtClean="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87425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D7B258-A26E-4563-B974-3620166CA169}" type="slidenum">
              <a:rPr lang="pl-PL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pl-PL" altLang="en-US"/>
          </a:p>
        </p:txBody>
      </p:sp>
      <p:sp>
        <p:nvSpPr>
          <p:cNvPr id="61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Rectangle 1027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339923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0C0BB8-7856-4EF4-998D-6359DE841235}" type="slidenum">
              <a:rPr lang="pl-PL" altLang="en-US" smtClean="0"/>
              <a:pPr/>
              <a:t>10</a:t>
            </a:fld>
            <a:endParaRPr lang="pl-PL" altLang="en-US" smtClean="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7605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B5E8C-1298-4464-B69C-1A7CA7DE3B86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C36CB-2F72-4C58-985D-29F01E49DDB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88E7B-62B1-40D2-B398-0FA3B4470993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C58F8-38BE-4A50-98F8-5A578AB8128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D682C-FE2D-440D-8E09-47BDBD0B1FBD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CBB04-01FA-48D8-804E-FEF7EA4CCC9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8B4E4-6837-4C44-8F92-E7FB6C2C937E}" type="slidenum">
              <a:rPr lang="pl-PL" altLang="en-US"/>
              <a:pPr>
                <a:defRPr/>
              </a:pPr>
              <a:t>‹#›</a:t>
            </a:fld>
            <a:endParaRPr lang="pl-PL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7D67-DC73-49BA-937A-66815904A742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887B-2A78-4406-8601-B7C3287CFB0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0236D-8DDC-432B-8991-0ED55DDA9C11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306FF-4A6A-4A0B-817A-293EB37A08A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DFF74-AE8D-4BDF-B597-9FD13D2D8600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DE354-253E-4D65-85E2-6AE8C92866D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FD850D-5525-4F45-A1B3-E2D9D2440D26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B438E-2E58-40A9-92A1-70361A2121F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5DA33-0603-49B8-ABA7-F1870A964A17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3929B9-EC1A-40D0-9665-C1A7AD0044D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75B2-162F-4B36-A0E2-9F4B5758E01E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4C8CF-8EC2-4006-91E7-0D8EB990B65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7EC9B-BBB7-4939-A310-C820D6265E33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EBBA6-9F53-4A19-B9A0-D7D5CEB8666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55FB0-C34B-4400-B352-7C5AD4BD1119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E6C52-01F9-4642-B53F-B35FDFC0A2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D4FE842-1E4B-40C2-9551-DE418A4AD1AE}" type="datetimeFigureOut">
              <a:rPr lang="pl-PL"/>
              <a:pPr>
                <a:defRPr/>
              </a:pPr>
              <a:t>2023-10-30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43292ED-A219-4523-B4A7-7B58526C21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984375"/>
          </a:xfrm>
        </p:spPr>
        <p:txBody>
          <a:bodyPr/>
          <a:lstStyle/>
          <a:p>
            <a:r>
              <a:rPr lang="pl-PL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Języki programowania – </a:t>
            </a:r>
            <a:r>
              <a:rPr lang="pl-PL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Python</a:t>
            </a:r>
            <a:r>
              <a:rPr lang="pl-PL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pl-PL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Standardowe kontenery</a:t>
            </a:r>
            <a:br>
              <a:rPr lang="pl-PL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 ich obsługa</a:t>
            </a:r>
          </a:p>
        </p:txBody>
      </p:sp>
      <p:sp>
        <p:nvSpPr>
          <p:cNvPr id="4" name="Rectangle 10"/>
          <p:cNvSpPr>
            <a:spLocks noChangeArrowheads="1"/>
          </p:cNvSpPr>
          <p:nvPr/>
        </p:nvSpPr>
        <p:spPr bwMode="auto">
          <a:xfrm>
            <a:off x="0" y="3810000"/>
            <a:ext cx="9144000" cy="254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Marzena Nowakowska 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Wydział Zarządzania i Modelowania Komputerowego </a:t>
            </a:r>
            <a:br>
              <a:rPr lang="pl-PL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pl-PL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Politechnika Świętokrzyska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Budynek C, p. 3.21</a:t>
            </a:r>
          </a:p>
          <a:p>
            <a:pPr algn="ctr">
              <a:spcBef>
                <a:spcPct val="20000"/>
              </a:spcBef>
            </a:pPr>
            <a:r>
              <a:rPr lang="pl-PL" altLang="en-US" sz="24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spimn@tu.kielce.pl</a:t>
            </a:r>
            <a:endParaRPr lang="pl-PL" altLang="en-US" sz="24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4766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Instrukcja pętli </a:t>
            </a:r>
            <a:r>
              <a:rPr lang="pl-PL" altLang="en-US" sz="3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endParaRPr lang="pl-PL" altLang="en-US" sz="3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57400" y="1066800"/>
            <a:ext cx="4419600" cy="1905000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r>
              <a:rPr lang="pl-PL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wyrażenie_logiczne</a:t>
            </a: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ciąg_instrukcji1_w </a:t>
            </a:r>
            <a:r>
              <a:rPr lang="pl-PL" sz="2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bloku_while</a:t>
            </a:r>
            <a:endParaRPr lang="pl-PL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ciąg_instrukcji2_w_bloku_else</a:t>
            </a:r>
            <a:endParaRPr lang="pl-PL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09600" y="3660577"/>
            <a:ext cx="7620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Instrukcje bloku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powtarzane są tak długo, jak długo prawdziwy jest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warunek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pl-PL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Część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jest wykonywana, jeśli warunek w pętli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ma wartość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; po czym pętla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się kończy. </a:t>
            </a:r>
          </a:p>
          <a:p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Tak jak w przypadku pętli </a:t>
            </a:r>
            <a:r>
              <a:rPr lang="pl-PL" sz="2000" i="1" dirty="0" smtClean="0"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wszystkie instrukcje obu bloków: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while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sz="2000" i="1" dirty="0" err="1" smtClean="0"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pl-PL" sz="2000" dirty="0" smtClean="0">
                <a:latin typeface="Times New Roman" pitchFamily="18" charset="0"/>
                <a:cs typeface="Times New Roman" pitchFamily="18" charset="0"/>
              </a:rPr>
              <a:t> są zapisywane z takim samym wcięciem.</a:t>
            </a:r>
            <a:endParaRPr lang="pl-PL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008"/>
            <a:ext cx="9144000" cy="4766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Instrukcja </a:t>
            </a:r>
            <a:r>
              <a:rPr lang="pl-PL" altLang="en-US" sz="3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break</a:t>
            </a: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w pętlach </a:t>
            </a:r>
            <a:r>
              <a:rPr lang="pl-PL" altLang="en-US" sz="3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altLang="en-US" sz="3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endParaRPr lang="pl-PL" altLang="en-US" sz="3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5" name="Grupa 24"/>
          <p:cNvGrpSpPr/>
          <p:nvPr/>
        </p:nvGrpSpPr>
        <p:grpSpPr>
          <a:xfrm>
            <a:off x="152400" y="609600"/>
            <a:ext cx="4267200" cy="2308324"/>
            <a:chOff x="152400" y="838200"/>
            <a:chExt cx="4267200" cy="2308324"/>
          </a:xfrm>
        </p:grpSpPr>
        <p:sp>
          <p:nvSpPr>
            <p:cNvPr id="14" name="pole tekstowe 13"/>
            <p:cNvSpPr txBox="1"/>
            <p:nvPr/>
          </p:nvSpPr>
          <p:spPr>
            <a:xfrm>
              <a:off x="304800" y="838200"/>
              <a:ext cx="4114800" cy="2308324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el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l-PL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in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obiekt_iterowalny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457200"/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_w_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obrębie_pętli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511175"/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if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warunek: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  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break</a:t>
              </a:r>
            </a:p>
            <a:p>
              <a:pPr marL="457200"/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_w_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obrębie_pętli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Ciąg_dalszy_programu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; czyli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Ciąg_instrukcji_po_zakończeniu_pętli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pl-PL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8681" name="Group 9"/>
            <p:cNvGrpSpPr>
              <a:grpSpLocks/>
            </p:cNvGrpSpPr>
            <p:nvPr/>
          </p:nvGrpSpPr>
          <p:grpSpPr bwMode="auto">
            <a:xfrm>
              <a:off x="152400" y="1828800"/>
              <a:ext cx="896937" cy="609600"/>
              <a:chOff x="829" y="2405"/>
              <a:chExt cx="1413" cy="1018"/>
            </a:xfrm>
          </p:grpSpPr>
          <p:cxnSp>
            <p:nvCxnSpPr>
              <p:cNvPr id="28682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829" y="2405"/>
                <a:ext cx="1413" cy="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683" name="AutoShape 11"/>
              <p:cNvCxnSpPr>
                <a:cxnSpLocks noChangeShapeType="1"/>
              </p:cNvCxnSpPr>
              <p:nvPr/>
            </p:nvCxnSpPr>
            <p:spPr bwMode="auto">
              <a:xfrm>
                <a:off x="829" y="2405"/>
                <a:ext cx="0" cy="1018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8684" name="AutoShape 12"/>
              <p:cNvCxnSpPr>
                <a:cxnSpLocks noChangeShapeType="1"/>
              </p:cNvCxnSpPr>
              <p:nvPr/>
            </p:nvCxnSpPr>
            <p:spPr bwMode="auto">
              <a:xfrm>
                <a:off x="829" y="3423"/>
                <a:ext cx="274" cy="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</p:cxnSp>
        </p:grpSp>
      </p:grpSp>
      <p:grpSp>
        <p:nvGrpSpPr>
          <p:cNvPr id="26" name="Grupa 25"/>
          <p:cNvGrpSpPr/>
          <p:nvPr/>
        </p:nvGrpSpPr>
        <p:grpSpPr>
          <a:xfrm>
            <a:off x="4572000" y="609600"/>
            <a:ext cx="4267200" cy="2308324"/>
            <a:chOff x="4572000" y="914400"/>
            <a:chExt cx="4267200" cy="2308324"/>
          </a:xfrm>
        </p:grpSpPr>
        <p:sp>
          <p:nvSpPr>
            <p:cNvPr id="19" name="pole tekstowe 18"/>
            <p:cNvSpPr txBox="1"/>
            <p:nvPr/>
          </p:nvSpPr>
          <p:spPr>
            <a:xfrm>
              <a:off x="4724400" y="914400"/>
              <a:ext cx="4114800" cy="2308324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pl-PL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while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wyrażenie_logiczne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457200"/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_w_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obrębie_pętli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511175"/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if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warunek: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  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break</a:t>
              </a:r>
            </a:p>
            <a:p>
              <a:pPr marL="457200"/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_w_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obrębie_pętli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Ciąg_dalszy_programu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; czyli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Ciąg_instrukcji_po_zakończeniu_pętli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pl-PL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0" name="Group 9"/>
            <p:cNvGrpSpPr>
              <a:grpSpLocks/>
            </p:cNvGrpSpPr>
            <p:nvPr/>
          </p:nvGrpSpPr>
          <p:grpSpPr bwMode="auto">
            <a:xfrm>
              <a:off x="4572000" y="1905000"/>
              <a:ext cx="896937" cy="609600"/>
              <a:chOff x="829" y="2405"/>
              <a:chExt cx="1413" cy="1018"/>
            </a:xfrm>
          </p:grpSpPr>
          <p:cxnSp>
            <p:nvCxnSpPr>
              <p:cNvPr id="21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829" y="2405"/>
                <a:ext cx="1413" cy="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2" name="AutoShape 11"/>
              <p:cNvCxnSpPr>
                <a:cxnSpLocks noChangeShapeType="1"/>
              </p:cNvCxnSpPr>
              <p:nvPr/>
            </p:nvCxnSpPr>
            <p:spPr bwMode="auto">
              <a:xfrm>
                <a:off x="829" y="2405"/>
                <a:ext cx="0" cy="1018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3" name="AutoShape 12"/>
              <p:cNvCxnSpPr>
                <a:cxnSpLocks noChangeShapeType="1"/>
              </p:cNvCxnSpPr>
              <p:nvPr/>
            </p:nvCxnSpPr>
            <p:spPr bwMode="auto">
              <a:xfrm>
                <a:off x="829" y="3423"/>
                <a:ext cx="274" cy="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24" name="pole tekstowe 23"/>
          <p:cNvSpPr txBox="1"/>
          <p:nvPr/>
        </p:nvSpPr>
        <p:spPr>
          <a:xfrm>
            <a:off x="914400" y="2978844"/>
            <a:ext cx="7010400" cy="369331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0000FF"/>
                </a:solidFill>
              </a:rPr>
              <a:t>max_l_prob=1205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licznik=0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liczba_1=int(</a:t>
            </a:r>
            <a:r>
              <a:rPr lang="pl-PL" i="1" dirty="0" err="1" smtClean="0">
                <a:solidFill>
                  <a:srgbClr val="0000FF"/>
                </a:solidFill>
              </a:rPr>
              <a:t>input</a:t>
            </a:r>
            <a:r>
              <a:rPr lang="pl-PL" i="1" dirty="0" smtClean="0">
                <a:solidFill>
                  <a:srgbClr val="0000FF"/>
                </a:solidFill>
              </a:rPr>
              <a:t>("Podaj liczbę </a:t>
            </a:r>
            <a:r>
              <a:rPr lang="pl-PL" i="1" dirty="0" err="1" smtClean="0">
                <a:solidFill>
                  <a:srgbClr val="0000FF"/>
                </a:solidFill>
              </a:rPr>
              <a:t>calkowitą</a:t>
            </a:r>
            <a:r>
              <a:rPr lang="pl-PL" i="1" dirty="0" smtClean="0">
                <a:solidFill>
                  <a:srgbClr val="0000FF"/>
                </a:solidFill>
              </a:rPr>
              <a:t>: "))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err="1" smtClean="0">
                <a:solidFill>
                  <a:srgbClr val="0000FF"/>
                </a:solidFill>
              </a:rPr>
              <a:t>from</a:t>
            </a:r>
            <a:r>
              <a:rPr lang="pl-PL" i="1" dirty="0" smtClean="0">
                <a:solidFill>
                  <a:srgbClr val="0000FF"/>
                </a:solidFill>
              </a:rPr>
              <a:t> random import </a:t>
            </a:r>
            <a:r>
              <a:rPr lang="pl-PL" i="1" dirty="0" err="1" smtClean="0">
                <a:solidFill>
                  <a:srgbClr val="0000FF"/>
                </a:solidFill>
              </a:rPr>
              <a:t>randrange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liczba_2=randrange(liczba_1+1)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err="1" smtClean="0">
                <a:solidFill>
                  <a:srgbClr val="0000FF"/>
                </a:solidFill>
              </a:rPr>
              <a:t>while</a:t>
            </a:r>
            <a:r>
              <a:rPr lang="pl-PL" i="1" dirty="0" smtClean="0">
                <a:solidFill>
                  <a:srgbClr val="0000FF"/>
                </a:solidFill>
              </a:rPr>
              <a:t> liczba_1 !=liczba_2: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    </a:t>
            </a:r>
            <a:r>
              <a:rPr lang="pl-PL" i="1" dirty="0" err="1" smtClean="0">
                <a:solidFill>
                  <a:srgbClr val="0000FF"/>
                </a:solidFill>
              </a:rPr>
              <a:t>if</a:t>
            </a:r>
            <a:r>
              <a:rPr lang="pl-PL" i="1" dirty="0" smtClean="0">
                <a:solidFill>
                  <a:srgbClr val="0000FF"/>
                </a:solidFill>
              </a:rPr>
              <a:t> licznik &gt; </a:t>
            </a:r>
            <a:r>
              <a:rPr lang="pl-PL" i="1" dirty="0" err="1" smtClean="0">
                <a:solidFill>
                  <a:srgbClr val="0000FF"/>
                </a:solidFill>
              </a:rPr>
              <a:t>max_l_prob</a:t>
            </a:r>
            <a:r>
              <a:rPr lang="pl-PL" i="1" dirty="0" smtClean="0">
                <a:solidFill>
                  <a:srgbClr val="0000FF"/>
                </a:solidFill>
              </a:rPr>
              <a:t>: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        break;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    licznik+=1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    liczba_2=randrange(liczba_1+1)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err="1" smtClean="0">
                <a:solidFill>
                  <a:srgbClr val="0000FF"/>
                </a:solidFill>
              </a:rPr>
              <a:t>print</a:t>
            </a:r>
            <a:r>
              <a:rPr lang="pl-PL" i="1" dirty="0" smtClean="0">
                <a:solidFill>
                  <a:srgbClr val="0000FF"/>
                </a:solidFill>
              </a:rPr>
              <a:t>("Liczba prób:", licznik)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err="1" smtClean="0">
                <a:solidFill>
                  <a:srgbClr val="0000FF"/>
                </a:solidFill>
              </a:rPr>
              <a:t>print</a:t>
            </a:r>
            <a:r>
              <a:rPr lang="pl-PL" i="1" dirty="0" smtClean="0">
                <a:solidFill>
                  <a:srgbClr val="0000FF"/>
                </a:solidFill>
              </a:rPr>
              <a:t>("Liczba zadana:", liczba_1)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err="1" smtClean="0">
                <a:solidFill>
                  <a:srgbClr val="0000FF"/>
                </a:solidFill>
              </a:rPr>
              <a:t>print</a:t>
            </a:r>
            <a:r>
              <a:rPr lang="pl-PL" i="1" dirty="0" smtClean="0">
                <a:solidFill>
                  <a:srgbClr val="0000FF"/>
                </a:solidFill>
              </a:rPr>
              <a:t>("Ostatnia liczba wygenerowana:", liczba_2)</a:t>
            </a:r>
            <a:endParaRPr lang="pl-PL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008"/>
            <a:ext cx="9144000" cy="4766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Instrukcja </a:t>
            </a:r>
            <a:r>
              <a:rPr lang="pl-PL" altLang="en-US" sz="3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continue</a:t>
            </a:r>
            <a:r>
              <a:rPr lang="pl-PL" altLang="en-US" sz="3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 pętlach </a:t>
            </a:r>
            <a:r>
              <a:rPr lang="pl-PL" altLang="en-US" sz="3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altLang="en-US" sz="3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while</a:t>
            </a:r>
            <a:endParaRPr lang="pl-PL" altLang="en-US" sz="3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1752600" y="3124200"/>
            <a:ext cx="4876800" cy="31393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C00000"/>
                </a:solidFill>
              </a:rPr>
              <a:t># Zadanie z instrukcją </a:t>
            </a:r>
            <a:r>
              <a:rPr lang="pl-PL" i="1" dirty="0" err="1" smtClean="0">
                <a:solidFill>
                  <a:srgbClr val="C00000"/>
                </a:solidFill>
              </a:rPr>
              <a:t>continue</a:t>
            </a:r>
            <a:r>
              <a:rPr lang="pl-PL" i="1" dirty="0" smtClean="0">
                <a:solidFill>
                  <a:srgbClr val="C00000"/>
                </a:solidFill>
              </a:rPr>
              <a:t> w pętli </a:t>
            </a:r>
            <a:r>
              <a:rPr lang="pl-PL" i="1" dirty="0" err="1" smtClean="0">
                <a:solidFill>
                  <a:srgbClr val="C00000"/>
                </a:solidFill>
              </a:rPr>
              <a:t>while</a:t>
            </a:r>
            <a:endParaRPr lang="pl-PL" i="1" dirty="0" smtClean="0">
              <a:solidFill>
                <a:srgbClr val="C00000"/>
              </a:solidFill>
            </a:endParaRPr>
          </a:p>
          <a:p>
            <a:r>
              <a:rPr lang="en-US" i="1" dirty="0" smtClean="0">
                <a:solidFill>
                  <a:srgbClr val="0000FF"/>
                </a:solidFill>
              </a:rPr>
              <a:t>x = [5, 1, 10, 1, 15, 1, 20, 1, 25, 1, 30, 1, 35]</a:t>
            </a:r>
          </a:p>
          <a:p>
            <a:r>
              <a:rPr lang="en-US" i="1" dirty="0" smtClean="0">
                <a:solidFill>
                  <a:srgbClr val="00863D"/>
                </a:solidFill>
              </a:rPr>
              <a:t>n=</a:t>
            </a:r>
            <a:r>
              <a:rPr lang="en-US" i="1" dirty="0" err="1" smtClean="0">
                <a:solidFill>
                  <a:srgbClr val="00863D"/>
                </a:solidFill>
              </a:rPr>
              <a:t>len</a:t>
            </a:r>
            <a:r>
              <a:rPr lang="en-US" i="1" dirty="0" smtClean="0">
                <a:solidFill>
                  <a:srgbClr val="00863D"/>
                </a:solidFill>
              </a:rPr>
              <a:t>(x)</a:t>
            </a:r>
          </a:p>
          <a:p>
            <a:r>
              <a:rPr lang="en-US" i="1" dirty="0" smtClean="0">
                <a:solidFill>
                  <a:srgbClr val="00863D"/>
                </a:solidFill>
              </a:rPr>
              <a:t>l=-1</a:t>
            </a:r>
          </a:p>
          <a:p>
            <a:r>
              <a:rPr lang="en-US" i="1" dirty="0" err="1" smtClean="0">
                <a:solidFill>
                  <a:srgbClr val="00863D"/>
                </a:solidFill>
              </a:rPr>
              <a:t>suma</a:t>
            </a:r>
            <a:r>
              <a:rPr lang="en-US" i="1" dirty="0" smtClean="0">
                <a:solidFill>
                  <a:srgbClr val="00863D"/>
                </a:solidFill>
              </a:rPr>
              <a:t>=0</a:t>
            </a:r>
          </a:p>
          <a:p>
            <a:r>
              <a:rPr lang="en-US" i="1" dirty="0" smtClean="0">
                <a:solidFill>
                  <a:srgbClr val="00863D"/>
                </a:solidFill>
              </a:rPr>
              <a:t>while l &lt; n-1:</a:t>
            </a:r>
          </a:p>
          <a:p>
            <a:r>
              <a:rPr lang="en-US" i="1" dirty="0" smtClean="0">
                <a:solidFill>
                  <a:srgbClr val="00863D"/>
                </a:solidFill>
              </a:rPr>
              <a:t>    l+=1</a:t>
            </a:r>
          </a:p>
          <a:p>
            <a:r>
              <a:rPr lang="en-US" i="1" dirty="0" smtClean="0">
                <a:solidFill>
                  <a:srgbClr val="00863D"/>
                </a:solidFill>
              </a:rPr>
              <a:t>    if x[l] % 5 == 0:</a:t>
            </a:r>
          </a:p>
          <a:p>
            <a:r>
              <a:rPr lang="en-US" i="1" dirty="0" smtClean="0">
                <a:solidFill>
                  <a:srgbClr val="00863D"/>
                </a:solidFill>
              </a:rPr>
              <a:t>        continue</a:t>
            </a:r>
          </a:p>
          <a:p>
            <a:r>
              <a:rPr lang="en-US" i="1" dirty="0" smtClean="0">
                <a:solidFill>
                  <a:srgbClr val="00863D"/>
                </a:solidFill>
              </a:rPr>
              <a:t>    </a:t>
            </a:r>
            <a:r>
              <a:rPr lang="en-US" i="1" dirty="0" err="1" smtClean="0">
                <a:solidFill>
                  <a:srgbClr val="00863D"/>
                </a:solidFill>
              </a:rPr>
              <a:t>suma</a:t>
            </a:r>
            <a:r>
              <a:rPr lang="en-US" i="1" dirty="0" smtClean="0">
                <a:solidFill>
                  <a:srgbClr val="00863D"/>
                </a:solidFill>
              </a:rPr>
              <a:t>+=x[l]</a:t>
            </a:r>
          </a:p>
          <a:p>
            <a:r>
              <a:rPr lang="en-US" i="1" dirty="0" smtClean="0">
                <a:solidFill>
                  <a:srgbClr val="0000FF"/>
                </a:solidFill>
              </a:rPr>
              <a:t> print("Suma </a:t>
            </a:r>
            <a:r>
              <a:rPr lang="en-US" i="1" dirty="0" err="1" smtClean="0">
                <a:solidFill>
                  <a:srgbClr val="0000FF"/>
                </a:solidFill>
              </a:rPr>
              <a:t>liczb</a:t>
            </a:r>
            <a:r>
              <a:rPr lang="en-US" i="1" dirty="0" smtClean="0">
                <a:solidFill>
                  <a:srgbClr val="0000FF"/>
                </a:solidFill>
              </a:rPr>
              <a:t> </a:t>
            </a:r>
            <a:r>
              <a:rPr lang="en-US" i="1" dirty="0" err="1" smtClean="0">
                <a:solidFill>
                  <a:srgbClr val="0000FF"/>
                </a:solidFill>
              </a:rPr>
              <a:t>jakich</a:t>
            </a:r>
            <a:r>
              <a:rPr lang="en-US" i="1" dirty="0" smtClean="0">
                <a:solidFill>
                  <a:srgbClr val="0000FF"/>
                </a:solidFill>
              </a:rPr>
              <a:t>?:", </a:t>
            </a:r>
            <a:r>
              <a:rPr lang="en-US" i="1" dirty="0" err="1" smtClean="0">
                <a:solidFill>
                  <a:srgbClr val="0000FF"/>
                </a:solidFill>
              </a:rPr>
              <a:t>suma</a:t>
            </a:r>
            <a:r>
              <a:rPr lang="en-US" i="1" dirty="0" smtClean="0">
                <a:solidFill>
                  <a:srgbClr val="0000FF"/>
                </a:solidFill>
              </a:rPr>
              <a:t>)</a:t>
            </a:r>
          </a:p>
        </p:txBody>
      </p:sp>
      <p:grpSp>
        <p:nvGrpSpPr>
          <p:cNvPr id="32" name="Grupa 31"/>
          <p:cNvGrpSpPr/>
          <p:nvPr/>
        </p:nvGrpSpPr>
        <p:grpSpPr>
          <a:xfrm>
            <a:off x="152400" y="609600"/>
            <a:ext cx="4267200" cy="2308324"/>
            <a:chOff x="152400" y="609600"/>
            <a:chExt cx="4267200" cy="2308324"/>
          </a:xfrm>
        </p:grpSpPr>
        <p:sp>
          <p:nvSpPr>
            <p:cNvPr id="14" name="pole tekstowe 13"/>
            <p:cNvSpPr txBox="1"/>
            <p:nvPr/>
          </p:nvSpPr>
          <p:spPr>
            <a:xfrm>
              <a:off x="304800" y="609600"/>
              <a:ext cx="4114800" cy="2308324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for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el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l-PL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in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obiekt_iterowalny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457200"/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_w_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obrębie_pętli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511175"/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if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warunek: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  </a:t>
              </a:r>
              <a:r>
                <a:rPr lang="pl-PL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continue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457200"/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_w_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obrębie_pętli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Ciąg_dalszy_programu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; czyli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Ciąg_instrukcji_po_zakończeniu_pętli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pl-PL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6" name="Grupa 25"/>
            <p:cNvGrpSpPr/>
            <p:nvPr/>
          </p:nvGrpSpPr>
          <p:grpSpPr>
            <a:xfrm>
              <a:off x="152400" y="838200"/>
              <a:ext cx="896937" cy="838200"/>
              <a:chOff x="228600" y="838200"/>
              <a:chExt cx="896937" cy="762000"/>
            </a:xfrm>
          </p:grpSpPr>
          <p:cxnSp>
            <p:nvCxnSpPr>
              <p:cNvPr id="17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228600" y="1600200"/>
                <a:ext cx="896937" cy="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18" name="AutoShape 12"/>
              <p:cNvCxnSpPr>
                <a:cxnSpLocks noChangeShapeType="1"/>
              </p:cNvCxnSpPr>
              <p:nvPr/>
            </p:nvCxnSpPr>
            <p:spPr bwMode="auto">
              <a:xfrm>
                <a:off x="228600" y="838200"/>
                <a:ext cx="173928" cy="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20" name="AutoShape 11"/>
              <p:cNvCxnSpPr>
                <a:cxnSpLocks noChangeShapeType="1"/>
              </p:cNvCxnSpPr>
              <p:nvPr/>
            </p:nvCxnSpPr>
            <p:spPr bwMode="auto">
              <a:xfrm>
                <a:off x="228600" y="838200"/>
                <a:ext cx="0" cy="76200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</p:grpSp>
      <p:grpSp>
        <p:nvGrpSpPr>
          <p:cNvPr id="31" name="Grupa 30"/>
          <p:cNvGrpSpPr/>
          <p:nvPr/>
        </p:nvGrpSpPr>
        <p:grpSpPr>
          <a:xfrm>
            <a:off x="4648200" y="609600"/>
            <a:ext cx="4191000" cy="2308324"/>
            <a:chOff x="4648200" y="609600"/>
            <a:chExt cx="4191000" cy="2308324"/>
          </a:xfrm>
        </p:grpSpPr>
        <p:sp>
          <p:nvSpPr>
            <p:cNvPr id="19" name="pole tekstowe 18"/>
            <p:cNvSpPr txBox="1"/>
            <p:nvPr/>
          </p:nvSpPr>
          <p:spPr>
            <a:xfrm>
              <a:off x="4724400" y="609600"/>
              <a:ext cx="4114800" cy="2308324"/>
            </a:xfrm>
            <a:prstGeom prst="rect">
              <a:avLst/>
            </a:prstGeom>
            <a:solidFill>
              <a:srgbClr val="FFFFCC"/>
            </a:solidFill>
          </p:spPr>
          <p:txBody>
            <a:bodyPr wrap="square" rtlCol="0">
              <a:spAutoFit/>
            </a:bodyPr>
            <a:lstStyle/>
            <a:p>
              <a:r>
                <a:rPr lang="pl-PL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while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wyrażenie_logiczne</a:t>
              </a:r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:</a:t>
              </a:r>
            </a:p>
            <a:p>
              <a:pPr marL="457200"/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_w_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obrębie_pętli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511175"/>
              <a:r>
                <a:rPr lang="pl-PL" b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if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warunek: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	  </a:t>
              </a:r>
              <a:r>
                <a:rPr lang="pl-PL" b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continue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marL="457200"/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 _w_ 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obrębie_pętli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 </a:t>
              </a:r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Ciąg_dalszy_programu</a:t>
              </a:r>
              <a:r>
                <a:rPr lang="pl-PL" b="1" i="1" dirty="0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; czyli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pl-PL" b="1" i="1" dirty="0" err="1" smtClean="0"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Ciąg_instrukcji_po_zakończeniu_pętli</a:t>
              </a:r>
              <a:endParaRPr lang="pl-PL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endParaRPr lang="pl-PL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27" name="Grupa 26"/>
            <p:cNvGrpSpPr/>
            <p:nvPr/>
          </p:nvGrpSpPr>
          <p:grpSpPr>
            <a:xfrm>
              <a:off x="4648200" y="838200"/>
              <a:ext cx="896937" cy="838200"/>
              <a:chOff x="228600" y="838200"/>
              <a:chExt cx="896937" cy="762000"/>
            </a:xfrm>
          </p:grpSpPr>
          <p:cxnSp>
            <p:nvCxnSpPr>
              <p:cNvPr id="28" name="AutoShape 10"/>
              <p:cNvCxnSpPr>
                <a:cxnSpLocks noChangeShapeType="1"/>
              </p:cNvCxnSpPr>
              <p:nvPr/>
            </p:nvCxnSpPr>
            <p:spPr bwMode="auto">
              <a:xfrm flipH="1">
                <a:off x="228600" y="1600200"/>
                <a:ext cx="896937" cy="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</p:cxnSp>
          <p:cxnSp>
            <p:nvCxnSpPr>
              <p:cNvPr id="29" name="AutoShape 12"/>
              <p:cNvCxnSpPr>
                <a:cxnSpLocks noChangeShapeType="1"/>
              </p:cNvCxnSpPr>
              <p:nvPr/>
            </p:nvCxnSpPr>
            <p:spPr bwMode="auto">
              <a:xfrm>
                <a:off x="228600" y="838200"/>
                <a:ext cx="173928" cy="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0" name="AutoShape 11"/>
              <p:cNvCxnSpPr>
                <a:cxnSpLocks noChangeShapeType="1"/>
              </p:cNvCxnSpPr>
              <p:nvPr/>
            </p:nvCxnSpPr>
            <p:spPr bwMode="auto">
              <a:xfrm>
                <a:off x="228600" y="838200"/>
                <a:ext cx="0" cy="762000"/>
              </a:xfrm>
              <a:prstGeom prst="straightConnector1">
                <a:avLst/>
              </a:prstGeom>
              <a:noFill/>
              <a:ln w="25400">
                <a:solidFill>
                  <a:srgbClr val="C00000"/>
                </a:solidFill>
                <a:round/>
                <a:headEnd/>
                <a:tailEnd/>
              </a:ln>
            </p:spPr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008"/>
            <a:ext cx="9144000" cy="4766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Złożenie (</a:t>
            </a:r>
            <a:r>
              <a:rPr lang="pl-PL" altLang="en-US" sz="3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comprehension</a:t>
            </a: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 </a:t>
            </a:r>
            <a:r>
              <a:rPr lang="pl-PL" alt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Pythonie</a:t>
            </a:r>
            <a:endParaRPr lang="pl-PL" altLang="en-US" sz="3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pole tekstowe 23"/>
          <p:cNvSpPr txBox="1"/>
          <p:nvPr/>
        </p:nvSpPr>
        <p:spPr>
          <a:xfrm>
            <a:off x="228600" y="3150275"/>
            <a:ext cx="8305800" cy="2031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pPr marL="169863" indent="-169863">
              <a:buFont typeface="Arial" pitchFamily="34" charset="0"/>
              <a:buChar char="•"/>
            </a:pPr>
            <a:r>
              <a:rPr lang="pl-PL" dirty="0" smtClean="0"/>
              <a:t>Złożenie dla list</a:t>
            </a:r>
            <a:r>
              <a:rPr lang="pl-PL" dirty="0" smtClean="0">
                <a:solidFill>
                  <a:srgbClr val="0000FF"/>
                </a:solidFill>
              </a:rPr>
              <a:t>: </a:t>
            </a:r>
            <a:r>
              <a:rPr lang="pl-PL" i="1" dirty="0" smtClean="0">
                <a:solidFill>
                  <a:srgbClr val="0000FF"/>
                </a:solidFill>
              </a:rPr>
              <a:t>ls1 = [ i for i in </a:t>
            </a:r>
            <a:r>
              <a:rPr lang="pl-PL" i="1" dirty="0" err="1" smtClean="0">
                <a:solidFill>
                  <a:srgbClr val="0000FF"/>
                </a:solidFill>
              </a:rPr>
              <a:t>range</a:t>
            </a:r>
            <a:r>
              <a:rPr lang="pl-PL" i="1" dirty="0" smtClean="0">
                <a:solidFill>
                  <a:srgbClr val="0000FF"/>
                </a:solidFill>
              </a:rPr>
              <a:t>(5)] ; ls2 = [j**2 for j in ls1]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pl-PL" dirty="0" smtClean="0"/>
              <a:t>Złożenie dla krotek: </a:t>
            </a:r>
            <a:r>
              <a:rPr lang="pl-PL" i="1" dirty="0" smtClean="0">
                <a:solidFill>
                  <a:srgbClr val="0000FF"/>
                </a:solidFill>
              </a:rPr>
              <a:t>ls11 = </a:t>
            </a:r>
            <a:r>
              <a:rPr lang="pl-PL" i="1" dirty="0" err="1" smtClean="0">
                <a:solidFill>
                  <a:srgbClr val="0000FF"/>
                </a:solidFill>
              </a:rPr>
              <a:t>tuple</a:t>
            </a:r>
            <a:r>
              <a:rPr lang="pl-PL" i="1" dirty="0" smtClean="0">
                <a:solidFill>
                  <a:srgbClr val="0000FF"/>
                </a:solidFill>
              </a:rPr>
              <a:t>(i for i </a:t>
            </a:r>
            <a:r>
              <a:rPr lang="pl-PL" i="1" dirty="0" err="1" smtClean="0">
                <a:solidFill>
                  <a:srgbClr val="0000FF"/>
                </a:solidFill>
              </a:rPr>
              <a:t>in</a:t>
            </a:r>
            <a:r>
              <a:rPr lang="pl-PL" i="1" dirty="0" smtClean="0">
                <a:solidFill>
                  <a:srgbClr val="0000FF"/>
                </a:solidFill>
              </a:rPr>
              <a:t> </a:t>
            </a:r>
            <a:r>
              <a:rPr lang="pl-PL" i="1" dirty="0" err="1" smtClean="0">
                <a:solidFill>
                  <a:srgbClr val="0000FF"/>
                </a:solidFill>
              </a:rPr>
              <a:t>range</a:t>
            </a:r>
            <a:r>
              <a:rPr lang="pl-PL" i="1" dirty="0" smtClean="0">
                <a:solidFill>
                  <a:srgbClr val="0000FF"/>
                </a:solidFill>
              </a:rPr>
              <a:t>(5)) ; ls22 = </a:t>
            </a:r>
            <a:r>
              <a:rPr lang="pl-PL" i="1" dirty="0" err="1" smtClean="0">
                <a:solidFill>
                  <a:srgbClr val="0000FF"/>
                </a:solidFill>
              </a:rPr>
              <a:t>tuple</a:t>
            </a:r>
            <a:r>
              <a:rPr lang="pl-PL" i="1" dirty="0" smtClean="0">
                <a:solidFill>
                  <a:srgbClr val="0000FF"/>
                </a:solidFill>
              </a:rPr>
              <a:t>(j**2 for j </a:t>
            </a:r>
            <a:r>
              <a:rPr lang="pl-PL" i="1" dirty="0" err="1" smtClean="0">
                <a:solidFill>
                  <a:srgbClr val="0000FF"/>
                </a:solidFill>
              </a:rPr>
              <a:t>in</a:t>
            </a:r>
            <a:r>
              <a:rPr lang="pl-PL" i="1" dirty="0" smtClean="0">
                <a:solidFill>
                  <a:srgbClr val="0000FF"/>
                </a:solidFill>
              </a:rPr>
              <a:t> ls1)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pl-PL" dirty="0" smtClean="0"/>
              <a:t>Złożenie dla zbiorów</a:t>
            </a:r>
            <a:r>
              <a:rPr lang="pl-PL" dirty="0" smtClean="0">
                <a:solidFill>
                  <a:srgbClr val="0000FF"/>
                </a:solidFill>
              </a:rPr>
              <a:t>: </a:t>
            </a:r>
            <a:r>
              <a:rPr lang="pl-PL" i="1" dirty="0" smtClean="0">
                <a:solidFill>
                  <a:srgbClr val="0000FF"/>
                </a:solidFill>
              </a:rPr>
              <a:t>ls111 = {i for i in </a:t>
            </a:r>
            <a:r>
              <a:rPr lang="pl-PL" i="1" dirty="0" err="1" smtClean="0">
                <a:solidFill>
                  <a:srgbClr val="0000FF"/>
                </a:solidFill>
              </a:rPr>
              <a:t>range</a:t>
            </a:r>
            <a:r>
              <a:rPr lang="pl-PL" i="1" dirty="0" smtClean="0">
                <a:solidFill>
                  <a:srgbClr val="0000FF"/>
                </a:solidFill>
              </a:rPr>
              <a:t>(5)} ; ls222 = {j**2 for j in ls111}</a:t>
            </a:r>
          </a:p>
          <a:p>
            <a:pPr marL="169863" indent="-169863">
              <a:buFont typeface="Arial" pitchFamily="34" charset="0"/>
              <a:buChar char="•"/>
            </a:pPr>
            <a:r>
              <a:rPr lang="pl-PL" dirty="0" smtClean="0"/>
              <a:t>Złożenie dla słownika: </a:t>
            </a:r>
          </a:p>
          <a:p>
            <a:pPr marL="511175"/>
            <a:r>
              <a:rPr lang="pl-PL" i="1" dirty="0" smtClean="0">
                <a:solidFill>
                  <a:srgbClr val="0000FF"/>
                </a:solidFill>
              </a:rPr>
              <a:t>s1 = [nr for nr in </a:t>
            </a:r>
            <a:r>
              <a:rPr lang="pl-PL" i="1" dirty="0" err="1" smtClean="0">
                <a:solidFill>
                  <a:srgbClr val="0000FF"/>
                </a:solidFill>
              </a:rPr>
              <a:t>range</a:t>
            </a:r>
            <a:r>
              <a:rPr lang="pl-PL" i="1" dirty="0" smtClean="0">
                <a:solidFill>
                  <a:srgbClr val="0000FF"/>
                </a:solidFill>
              </a:rPr>
              <a:t>(1 </a:t>
            </a:r>
            <a:r>
              <a:rPr lang="pl-PL" i="1" dirty="0">
                <a:solidFill>
                  <a:srgbClr val="0000FF"/>
                </a:solidFill>
              </a:rPr>
              <a:t>8,1)] </a:t>
            </a:r>
            <a:r>
              <a:rPr lang="pl-PL" i="1" dirty="0" smtClean="0">
                <a:solidFill>
                  <a:srgbClr val="0000FF"/>
                </a:solidFill>
              </a:rPr>
              <a:t>; </a:t>
            </a:r>
          </a:p>
          <a:p>
            <a:pPr marL="511175"/>
            <a:r>
              <a:rPr lang="pl-PL" i="1" dirty="0" smtClean="0">
                <a:solidFill>
                  <a:srgbClr val="0000FF"/>
                </a:solidFill>
              </a:rPr>
              <a:t>s2 = ['</a:t>
            </a:r>
            <a:r>
              <a:rPr lang="pl-PL" i="1" dirty="0" err="1" smtClean="0">
                <a:solidFill>
                  <a:srgbClr val="0000FF"/>
                </a:solidFill>
              </a:rPr>
              <a:t>Pn','Wt','Śr','Czw','Pt</a:t>
            </a:r>
            <a:r>
              <a:rPr lang="pl-PL" i="1" dirty="0" smtClean="0">
                <a:solidFill>
                  <a:srgbClr val="0000FF"/>
                </a:solidFill>
              </a:rPr>
              <a:t>', 'Sb', "Nd"]</a:t>
            </a:r>
            <a:endParaRPr lang="pl-PL" b="1" dirty="0" smtClean="0">
              <a:solidFill>
                <a:srgbClr val="0000FF"/>
              </a:solidFill>
            </a:endParaRPr>
          </a:p>
          <a:p>
            <a:pPr marL="511175"/>
            <a:r>
              <a:rPr lang="pl-PL" i="1" dirty="0" err="1" smtClean="0">
                <a:solidFill>
                  <a:srgbClr val="0000FF"/>
                </a:solidFill>
              </a:rPr>
              <a:t>dni_tyg</a:t>
            </a:r>
            <a:r>
              <a:rPr lang="pl-PL" i="1" dirty="0" smtClean="0">
                <a:solidFill>
                  <a:srgbClr val="0000FF"/>
                </a:solidFill>
              </a:rPr>
              <a:t> ={</a:t>
            </a:r>
            <a:r>
              <a:rPr lang="pl-PL" i="1" dirty="0" err="1" smtClean="0">
                <a:solidFill>
                  <a:srgbClr val="0000FF"/>
                </a:solidFill>
              </a:rPr>
              <a:t>nr:nazwa</a:t>
            </a:r>
            <a:r>
              <a:rPr lang="pl-PL" i="1" dirty="0" smtClean="0">
                <a:solidFill>
                  <a:srgbClr val="0000FF"/>
                </a:solidFill>
              </a:rPr>
              <a:t> for (nr, nazwa) </a:t>
            </a:r>
            <a:r>
              <a:rPr lang="pl-PL" i="1" dirty="0" err="1" smtClean="0">
                <a:solidFill>
                  <a:srgbClr val="0000FF"/>
                </a:solidFill>
              </a:rPr>
              <a:t>in</a:t>
            </a:r>
            <a:r>
              <a:rPr lang="pl-PL" i="1" dirty="0" smtClean="0">
                <a:solidFill>
                  <a:srgbClr val="0000FF"/>
                </a:solidFill>
              </a:rPr>
              <a:t> zip(s1, s2)}</a:t>
            </a:r>
            <a:endParaRPr lang="en-US" dirty="0" smtClean="0">
              <a:solidFill>
                <a:srgbClr val="0000FF"/>
              </a:solidFill>
            </a:endParaRPr>
          </a:p>
        </p:txBody>
      </p:sp>
      <p:sp>
        <p:nvSpPr>
          <p:cNvPr id="16" name="pole tekstowe 15"/>
          <p:cNvSpPr txBox="1"/>
          <p:nvPr/>
        </p:nvSpPr>
        <p:spPr>
          <a:xfrm>
            <a:off x="228600" y="609600"/>
            <a:ext cx="86868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err="1" smtClean="0"/>
              <a:t>Python</a:t>
            </a:r>
            <a:r>
              <a:rPr lang="pl-PL" dirty="0" smtClean="0"/>
              <a:t> umożliwia tworzenie nowego obiektu </a:t>
            </a:r>
            <a:r>
              <a:rPr lang="pl-PL" dirty="0" err="1" smtClean="0"/>
              <a:t>iterowalnego</a:t>
            </a:r>
            <a:r>
              <a:rPr lang="pl-PL" dirty="0" smtClean="0"/>
              <a:t> przy wykorzystaniu podanej sekwencji (jednej lub kilku). Taka operacja nazywa się </a:t>
            </a:r>
            <a:r>
              <a:rPr lang="pl-PL" b="1" dirty="0" smtClean="0"/>
              <a:t>złożeniem</a:t>
            </a:r>
            <a:r>
              <a:rPr lang="pl-PL" dirty="0" smtClean="0"/>
              <a:t> (</a:t>
            </a:r>
            <a:r>
              <a:rPr lang="pl-PL" i="1" dirty="0" err="1" smtClean="0"/>
              <a:t>comprehension</a:t>
            </a:r>
            <a:r>
              <a:rPr lang="pl-PL" dirty="0" smtClean="0"/>
              <a:t>). </a:t>
            </a:r>
          </a:p>
          <a:p>
            <a:r>
              <a:rPr lang="pl-PL" dirty="0" smtClean="0"/>
              <a:t>Jest to zasadniczo sposób napisania zwięzłego bloku kodu w celu wygenerowania obiektu, który może być listą, słownikiem, zbiorem lub generatorem. Może obejmować wiele etapów konwersji różnych typów sekwencji. </a:t>
            </a:r>
            <a:r>
              <a:rPr lang="pl-PL" u="sng" dirty="0" smtClean="0"/>
              <a:t>Składnia złożenia</a:t>
            </a:r>
            <a:r>
              <a:rPr lang="pl-PL" dirty="0" smtClean="0"/>
              <a:t>:</a:t>
            </a:r>
            <a:endParaRPr lang="pl-PL" b="1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l-PL" b="1" i="1" dirty="0" smtClean="0">
                <a:solidFill>
                  <a:srgbClr val="0000FF"/>
                </a:solidFill>
              </a:rPr>
              <a:t>Nawias </a:t>
            </a:r>
            <a:r>
              <a:rPr lang="pl-PL" i="1" dirty="0" err="1" smtClean="0">
                <a:solidFill>
                  <a:srgbClr val="0000FF"/>
                </a:solidFill>
              </a:rPr>
              <a:t>el_definiowany</a:t>
            </a:r>
            <a:r>
              <a:rPr lang="pl-PL" i="1" dirty="0" smtClean="0">
                <a:solidFill>
                  <a:srgbClr val="0000FF"/>
                </a:solidFill>
              </a:rPr>
              <a:t> </a:t>
            </a:r>
            <a:r>
              <a:rPr lang="pl-PL" b="1" dirty="0" smtClean="0">
                <a:solidFill>
                  <a:srgbClr val="0000FF"/>
                </a:solidFill>
              </a:rPr>
              <a:t>for</a:t>
            </a:r>
            <a:r>
              <a:rPr lang="pl-PL" dirty="0" smtClean="0">
                <a:solidFill>
                  <a:srgbClr val="0000FF"/>
                </a:solidFill>
              </a:rPr>
              <a:t> </a:t>
            </a:r>
            <a:r>
              <a:rPr lang="pl-PL" i="1" dirty="0" err="1" smtClean="0">
                <a:solidFill>
                  <a:srgbClr val="0000FF"/>
                </a:solidFill>
              </a:rPr>
              <a:t>el_definiujący</a:t>
            </a:r>
            <a:r>
              <a:rPr lang="pl-PL" dirty="0" smtClean="0">
                <a:solidFill>
                  <a:srgbClr val="0000FF"/>
                </a:solidFill>
              </a:rPr>
              <a:t> </a:t>
            </a:r>
            <a:r>
              <a:rPr lang="pl-PL" b="1" dirty="0" smtClean="0">
                <a:solidFill>
                  <a:srgbClr val="0000FF"/>
                </a:solidFill>
              </a:rPr>
              <a:t>in</a:t>
            </a:r>
            <a:r>
              <a:rPr lang="pl-PL" dirty="0" smtClean="0">
                <a:solidFill>
                  <a:srgbClr val="0000FF"/>
                </a:solidFill>
              </a:rPr>
              <a:t> </a:t>
            </a:r>
            <a:r>
              <a:rPr lang="pl-PL" i="1" dirty="0" err="1" smtClean="0">
                <a:solidFill>
                  <a:srgbClr val="0000FF"/>
                </a:solidFill>
              </a:rPr>
              <a:t>ob_iterowalny</a:t>
            </a:r>
            <a:r>
              <a:rPr lang="pl-PL" dirty="0" smtClean="0">
                <a:solidFill>
                  <a:srgbClr val="0000FF"/>
                </a:solidFill>
              </a:rPr>
              <a:t> </a:t>
            </a:r>
            <a:r>
              <a:rPr lang="pl-PL" b="1" i="1" dirty="0" smtClean="0">
                <a:solidFill>
                  <a:srgbClr val="0000FF"/>
                </a:solidFill>
              </a:rPr>
              <a:t>Nawias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dirty="0" smtClean="0"/>
              <a:t>gdzie </a:t>
            </a:r>
            <a:r>
              <a:rPr lang="pl-PL" i="1" dirty="0">
                <a:solidFill>
                  <a:srgbClr val="0000FF"/>
                </a:solidFill>
              </a:rPr>
              <a:t>N</a:t>
            </a:r>
            <a:r>
              <a:rPr lang="pl-PL" i="1" dirty="0" smtClean="0">
                <a:solidFill>
                  <a:srgbClr val="0000FF"/>
                </a:solidFill>
              </a:rPr>
              <a:t>awias</a:t>
            </a:r>
            <a:r>
              <a:rPr lang="pl-PL" i="1" dirty="0" smtClean="0"/>
              <a:t> </a:t>
            </a:r>
            <a:r>
              <a:rPr lang="pl-PL" dirty="0" smtClean="0"/>
              <a:t>jest znakiem właściwym dla danego kontenera.</a:t>
            </a:r>
            <a:endParaRPr lang="pl-PL" dirty="0"/>
          </a:p>
        </p:txBody>
      </p:sp>
      <p:sp>
        <p:nvSpPr>
          <p:cNvPr id="21" name="pole tekstowe 20"/>
          <p:cNvSpPr txBox="1"/>
          <p:nvPr/>
        </p:nvSpPr>
        <p:spPr>
          <a:xfrm>
            <a:off x="342900" y="5278933"/>
            <a:ext cx="84582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i="1" dirty="0" smtClean="0">
                <a:solidFill>
                  <a:srgbClr val="C00000"/>
                </a:solidFill>
              </a:rPr>
              <a:t># Złożenie w rozwiązaniu zadania z instrukcją </a:t>
            </a:r>
            <a:r>
              <a:rPr lang="pl-PL" i="1" dirty="0" err="1" smtClean="0">
                <a:solidFill>
                  <a:srgbClr val="C00000"/>
                </a:solidFill>
              </a:rPr>
              <a:t>continue</a:t>
            </a:r>
            <a:r>
              <a:rPr lang="pl-PL" i="1" dirty="0" smtClean="0">
                <a:solidFill>
                  <a:srgbClr val="C00000"/>
                </a:solidFill>
              </a:rPr>
              <a:t> </a:t>
            </a:r>
            <a:r>
              <a:rPr lang="pl-PL" dirty="0" smtClean="0">
                <a:solidFill>
                  <a:srgbClr val="C00000"/>
                </a:solidFill>
              </a:rPr>
              <a:t>w pętli </a:t>
            </a:r>
            <a:r>
              <a:rPr lang="pl-PL" i="1" dirty="0" err="1" smtClean="0">
                <a:solidFill>
                  <a:srgbClr val="C00000"/>
                </a:solidFill>
              </a:rPr>
              <a:t>while</a:t>
            </a:r>
            <a:r>
              <a:rPr lang="pl-PL" i="1" dirty="0" smtClean="0">
                <a:solidFill>
                  <a:srgbClr val="C00000"/>
                </a:solidFill>
              </a:rPr>
              <a:t> </a:t>
            </a:r>
            <a:endParaRPr lang="pl-PL" b="1" dirty="0" smtClean="0">
              <a:solidFill>
                <a:srgbClr val="C00000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x = [5, 1, 10, 1, 15, 1, 20, 1, 25, 1, 30, 1, 35]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err="1" smtClean="0">
                <a:solidFill>
                  <a:srgbClr val="0000FF"/>
                </a:solidFill>
              </a:rPr>
              <a:t>print</a:t>
            </a:r>
            <a:r>
              <a:rPr lang="pl-PL" i="1" dirty="0" smtClean="0">
                <a:solidFill>
                  <a:srgbClr val="0000FF"/>
                </a:solidFill>
              </a:rPr>
              <a:t>("Suma liczb jakich?:", suma)</a:t>
            </a:r>
            <a:endParaRPr lang="pl-PL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Mutowalność</a:t>
            </a:r>
            <a:endParaRPr lang="pl-PL" altLang="en-US" sz="3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548680"/>
            <a:ext cx="8712968" cy="1512168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Dana </a:t>
            </a:r>
            <a:r>
              <a:rPr lang="pl-PL" sz="18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niemutowalna</a:t>
            </a:r>
            <a:r>
              <a:rPr lang="pl-P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to taka, której wartości nie można zmienić „w miejscu” jej położenia (na stosie). Należą do nich: </a:t>
            </a:r>
            <a:r>
              <a:rPr lang="pl-PL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liczby</a:t>
            </a:r>
            <a:r>
              <a:rPr lang="pl-P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wartości logiczne</a:t>
            </a:r>
            <a:r>
              <a:rPr lang="pl-P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łańcuchy</a:t>
            </a:r>
            <a:r>
              <a:rPr lang="pl-P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pl-PL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zakresy (</a:t>
            </a:r>
            <a:r>
              <a:rPr lang="pl-PL" sz="1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range</a:t>
            </a:r>
            <a:r>
              <a:rPr lang="pl-PL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pl-P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krotki</a:t>
            </a:r>
            <a:r>
              <a:rPr lang="pl-P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Dane prawie wszystkich innych typów są </a:t>
            </a:r>
            <a:r>
              <a:rPr lang="pl-PL" sz="1800" dirty="0" err="1" smtClean="0">
                <a:latin typeface="Times New Roman" pitchFamily="18" charset="0"/>
                <a:cs typeface="Times New Roman" pitchFamily="18" charset="0"/>
              </a:rPr>
              <a:t>mutowalne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. Dana </a:t>
            </a:r>
            <a:r>
              <a:rPr lang="pl-PL" sz="1800" b="1" dirty="0" err="1" smtClean="0">
                <a:latin typeface="Times New Roman" pitchFamily="18" charset="0"/>
                <a:cs typeface="Times New Roman" pitchFamily="18" charset="0"/>
              </a:rPr>
              <a:t>mutowalna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to taka, której wartość można zmienić „w miejscu” jej położenia (na stosie). Są to np.: 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listy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słowniki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zbiory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b="1" dirty="0" smtClean="0">
                <a:latin typeface="Times New Roman" pitchFamily="18" charset="0"/>
                <a:cs typeface="Times New Roman" pitchFamily="18" charset="0"/>
              </a:rPr>
              <a:t>obiekty</a:t>
            </a:r>
            <a:r>
              <a:rPr lang="pl-PL" sz="1800" dirty="0" smtClean="0">
                <a:latin typeface="Times New Roman" pitchFamily="18" charset="0"/>
                <a:cs typeface="Times New Roman" pitchFamily="18" charset="0"/>
              </a:rPr>
              <a:t> zdefiniowane przez projektanta (programistę). </a:t>
            </a:r>
          </a:p>
          <a:p>
            <a:pPr marL="0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pl-PL" altLang="en-US" sz="1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2819400"/>
            <a:ext cx="8712968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altLang="en-US" b="1" dirty="0" smtClean="0">
                <a:latin typeface="Times New Roman" pitchFamily="18" charset="0"/>
                <a:cs typeface="Times New Roman" pitchFamily="18" charset="0"/>
              </a:rPr>
              <a:t>Kontener</a:t>
            </a:r>
            <a:r>
              <a:rPr lang="pl-PL" altLang="en-US" dirty="0">
                <a:latin typeface="Times New Roman" pitchFamily="18" charset="0"/>
                <a:cs typeface="Times New Roman" pitchFamily="18" charset="0"/>
              </a:rPr>
              <a:t> to </a:t>
            </a:r>
            <a:r>
              <a:rPr lang="pl-PL" altLang="en-US" dirty="0" smtClean="0">
                <a:latin typeface="Times New Roman" pitchFamily="18" charset="0"/>
                <a:cs typeface="Times New Roman" pitchFamily="18" charset="0"/>
              </a:rPr>
              <a:t>obiekt takiego typu, który składa </a:t>
            </a:r>
            <a:r>
              <a:rPr lang="pl-PL" altLang="en-US" dirty="0">
                <a:latin typeface="Times New Roman" pitchFamily="18" charset="0"/>
                <a:cs typeface="Times New Roman" pitchFamily="18" charset="0"/>
              </a:rPr>
              <a:t>się z </a:t>
            </a:r>
            <a:r>
              <a:rPr lang="pl-PL" altLang="en-US" dirty="0" smtClean="0">
                <a:latin typeface="Times New Roman" pitchFamily="18" charset="0"/>
                <a:cs typeface="Times New Roman" pitchFamily="18" charset="0"/>
              </a:rPr>
              <a:t>elementów; przechowują dowolną liczbę innych obiektów. Kontenery zapewniają sposób </a:t>
            </a:r>
            <a:r>
              <a:rPr lang="pl-PL" altLang="en-US" b="1" dirty="0" smtClean="0">
                <a:latin typeface="Times New Roman" pitchFamily="18" charset="0"/>
                <a:cs typeface="Times New Roman" pitchFamily="18" charset="0"/>
              </a:rPr>
              <a:t>dostępu do zawartych w nich obiektów </a:t>
            </a:r>
            <a:r>
              <a:rPr lang="pl-PL" altLang="en-US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altLang="en-US" b="1" dirty="0" smtClean="0">
                <a:latin typeface="Times New Roman" pitchFamily="18" charset="0"/>
                <a:cs typeface="Times New Roman" pitchFamily="18" charset="0"/>
              </a:rPr>
              <a:t>iterowanie po nich</a:t>
            </a:r>
            <a:r>
              <a:rPr lang="pl-PL" altLang="en-US" dirty="0" smtClean="0">
                <a:latin typeface="Times New Roman" pitchFamily="18" charset="0"/>
                <a:cs typeface="Times New Roman" pitchFamily="18" charset="0"/>
              </a:rPr>
              <a:t>. Rozmaite typy kontenerów różnią się sposobem dostępu do elementów, modyfikowalnością oraz optymalizacją pod względem różnych zastosowań.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pl-PL" alt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pl-PL" alt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pl-PL" altLang="en-US" dirty="0">
              <a:latin typeface="Times New Roman" pitchFamily="18" charset="0"/>
              <a:cs typeface="Times New Roman" pitchFamily="18" charset="0"/>
            </a:endParaRPr>
          </a:p>
          <a:p>
            <a:endParaRPr lang="pl-PL" sz="1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1800" b="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pl-PL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0" y="2133600"/>
            <a:ext cx="9144000" cy="62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Kontenery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990600" y="4038600"/>
            <a:ext cx="6934200" cy="258532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Kontenery</a:t>
            </a:r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endParaRPr lang="pl-PL" dirty="0"/>
          </a:p>
        </p:txBody>
      </p:sp>
      <p:sp>
        <p:nvSpPr>
          <p:cNvPr id="9" name="pole tekstowe 8"/>
          <p:cNvSpPr txBox="1"/>
          <p:nvPr/>
        </p:nvSpPr>
        <p:spPr>
          <a:xfrm>
            <a:off x="1143000" y="4495800"/>
            <a:ext cx="3276600" cy="14773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 smtClean="0"/>
              <a:t>Sekwencje</a:t>
            </a:r>
            <a:r>
              <a:rPr lang="pl-PL" dirty="0" smtClean="0"/>
              <a:t> (dostęp do elementu poprzez indeks):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pl-PL" dirty="0" smtClean="0"/>
              <a:t>Łańcuchy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pl-PL" dirty="0" smtClean="0"/>
              <a:t>Krotki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pl-PL" dirty="0" smtClean="0"/>
              <a:t>Listy</a:t>
            </a:r>
            <a:endParaRPr lang="pl-PL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4572000" y="4495800"/>
            <a:ext cx="3276600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pl-PL" b="1" dirty="0" smtClean="0"/>
              <a:t>Nie sekwencje</a:t>
            </a:r>
            <a:r>
              <a:rPr lang="pl-PL" dirty="0" smtClean="0"/>
              <a:t>: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pl-PL" dirty="0" smtClean="0"/>
              <a:t>Słowniki (dostęp do wartości poprzez klucz)</a:t>
            </a:r>
          </a:p>
          <a:p>
            <a:pPr marL="233363" indent="-233363">
              <a:buFont typeface="Arial" pitchFamily="34" charset="0"/>
              <a:buChar char="•"/>
            </a:pPr>
            <a:r>
              <a:rPr lang="pl-PL" dirty="0" smtClean="0"/>
              <a:t>Zbiory (brak dostępu wprost do elementu, tylko poprzez operacje na zbiorze)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008"/>
            <a:ext cx="9144000" cy="4766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Wybrane metody dla kontenerów standardowych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528" y="620688"/>
            <a:ext cx="8640960" cy="403244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altLang="en-US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Lista (</a:t>
            </a:r>
            <a:r>
              <a:rPr lang="pl-PL" altLang="en-US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list</a:t>
            </a:r>
            <a:r>
              <a:rPr lang="pl-PL" altLang="en-US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lvl="1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append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copy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count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extend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insert(), pop(),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remove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reverse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sort()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altLang="en-US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Krotka (</a:t>
            </a:r>
            <a:r>
              <a:rPr lang="pl-PL" altLang="en-US" sz="19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tuple</a:t>
            </a:r>
            <a:r>
              <a:rPr lang="pl-PL" altLang="en-US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lvl="1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count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altLang="en-US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Łańcuch (</a:t>
            </a:r>
            <a:r>
              <a:rPr lang="pl-PL" altLang="en-US" sz="19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pl-PL" altLang="en-US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lvl="1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capitalize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count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find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index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join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lower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replace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split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stratswith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upper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altLang="en-US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Słownik (</a:t>
            </a:r>
            <a:r>
              <a:rPr lang="pl-PL" altLang="en-US" sz="19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dict</a:t>
            </a:r>
            <a:r>
              <a:rPr lang="pl-PL" altLang="en-US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lvl="1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clear(),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copy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items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keys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pop(),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values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pl-PL" altLang="en-US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Zbiór (</a:t>
            </a:r>
            <a:r>
              <a:rPr lang="pl-PL" altLang="en-US" sz="19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set</a:t>
            </a:r>
            <a:r>
              <a:rPr lang="pl-PL" altLang="en-US" sz="19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457200" lvl="1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add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copy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issuperset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altLang="en-US" sz="19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remove</a:t>
            </a:r>
            <a:r>
              <a:rPr lang="pl-PL" altLang="en-US" sz="19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</a:t>
            </a:r>
          </a:p>
          <a:p>
            <a:pPr marL="457200" lvl="1" inden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None/>
            </a:pPr>
            <a:endParaRPr lang="pl-PL" altLang="en-US" sz="19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4752528"/>
            <a:ext cx="9144000" cy="476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Wybrane przydatne funkcje </a:t>
            </a:r>
          </a:p>
        </p:txBody>
      </p:sp>
      <p:sp>
        <p:nvSpPr>
          <p:cNvPr id="5" name="Prostokąt 4"/>
          <p:cNvSpPr/>
          <p:nvPr/>
        </p:nvSpPr>
        <p:spPr>
          <a:xfrm>
            <a:off x="539552" y="5229200"/>
            <a:ext cx="712879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altLang="en-US" sz="20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</a:t>
            </a:r>
            <a:r>
              <a:rPr lang="pl-PL" alt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en() 	</a:t>
            </a:r>
            <a:r>
              <a:rPr lang="pl-PL" altLang="en-US" sz="20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range</a:t>
            </a:r>
            <a:r>
              <a:rPr lang="pl-PL" alt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	</a:t>
            </a:r>
            <a:r>
              <a:rPr lang="pl-PL" altLang="en-US" sz="2000" b="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slice</a:t>
            </a:r>
            <a:r>
              <a:rPr lang="pl-PL" altLang="en-US" sz="20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	sum()	min()	max()	zip()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altLang="en-US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Funkcje pracują na kontenerach.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pl-PL" altLang="en-US" sz="2000" b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Typ zwracanego wyniku zależy od funkcji i jej argumentów.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Sekwencyjność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600" y="838200"/>
            <a:ext cx="871296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sz="1800" b="1" dirty="0">
                <a:latin typeface="Times New Roman" pitchFamily="18" charset="0"/>
                <a:cs typeface="Times New Roman" pitchFamily="18" charset="0"/>
              </a:rPr>
              <a:t>Sekwencje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b="0" dirty="0" err="1">
                <a:latin typeface="Times New Roman" pitchFamily="18" charset="0"/>
                <a:cs typeface="Times New Roman" pitchFamily="18" charset="0"/>
              </a:rPr>
              <a:t>Pythona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 to uporządkowane pozycyjnie kolekcje elementów. Do dowolnego elementu w sekwencji można się odwołać używając jego numeru (indeksu), przy czym numeracja zaczyna się od zera. Pierwszy element ma więc numer 0, drugi – numer 1, itd. Odwołanie do elementu sekwencji jest następujące: </a:t>
            </a:r>
          </a:p>
          <a:p>
            <a:r>
              <a:rPr lang="pl-PL" sz="1800" b="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1800" b="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nazwa_sekwencji</a:t>
            </a:r>
            <a:r>
              <a:rPr lang="pl-PL" sz="18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l-PL" sz="1800" b="0" i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numer_elementu</a:t>
            </a:r>
            <a:r>
              <a:rPr lang="pl-PL" sz="1800" b="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Jeżeli sekwencja </a:t>
            </a:r>
            <a:r>
              <a:rPr lang="pl-PL" sz="18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 ma </a:t>
            </a:r>
            <a:r>
              <a:rPr lang="pl-PL" sz="18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 elementów, to przykładowe odwołania do nich są następujące: </a:t>
            </a:r>
            <a:r>
              <a:rPr lang="pl-PL" sz="18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s[0]</a:t>
            </a:r>
            <a:r>
              <a:rPr lang="pl-PL" sz="1800" b="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s[1]</a:t>
            </a:r>
            <a:r>
              <a:rPr lang="pl-PL" sz="1800" b="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b="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s[n-1]</a:t>
            </a:r>
            <a:r>
              <a:rPr lang="pl-PL" sz="1800" b="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  <a:sym typeface="Wingdings"/>
              </a:rPr>
              <a:t></a:t>
            </a:r>
            <a:r>
              <a:rPr lang="pl-PL" sz="1800" b="0" dirty="0">
                <a:latin typeface="Times New Roman" pitchFamily="18" charset="0"/>
                <a:cs typeface="Times New Roman" pitchFamily="18" charset="0"/>
              </a:rPr>
              <a:t>  to jest ostatni element sekwencji. </a:t>
            </a:r>
            <a:endParaRPr lang="pl-PL" sz="18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sz="1800" b="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sz="1800" b="1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Sekwencje</a:t>
            </a:r>
            <a:r>
              <a:rPr lang="pl-PL" sz="1800" b="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800" b="0" dirty="0" err="1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Pythona</a:t>
            </a:r>
            <a:r>
              <a:rPr lang="pl-PL" sz="1800" b="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800" b="1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łańcuchy</a:t>
            </a:r>
            <a:r>
              <a:rPr lang="pl-PL" sz="1800" b="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, k</a:t>
            </a:r>
            <a:r>
              <a:rPr lang="pl-PL" sz="1800" b="1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rotki</a:t>
            </a:r>
            <a:r>
              <a:rPr lang="pl-PL" sz="1800" b="0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sz="1800" b="1" dirty="0" smtClean="0">
                <a:solidFill>
                  <a:srgbClr val="00863D"/>
                </a:solidFill>
                <a:latin typeface="Times New Roman" pitchFamily="18" charset="0"/>
                <a:cs typeface="Times New Roman" pitchFamily="18" charset="0"/>
              </a:rPr>
              <a:t>listy</a:t>
            </a:r>
            <a:endParaRPr lang="pl-PL" sz="1800" b="1" dirty="0">
              <a:solidFill>
                <a:srgbClr val="00863D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l-PL" sz="1800" b="0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pl-PL" altLang="en-US" sz="1800" b="0" i="0" u="none" strike="noStrike" kern="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Obraz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733800"/>
            <a:ext cx="676875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ole tekstowe 5"/>
          <p:cNvSpPr txBox="1"/>
          <p:nvPr/>
        </p:nvSpPr>
        <p:spPr>
          <a:xfrm>
            <a:off x="7162800" y="5638800"/>
            <a:ext cx="13244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0" dirty="0" smtClean="0">
                <a:latin typeface="Times New Roman" pitchFamily="18" charset="0"/>
                <a:cs typeface="Times New Roman" pitchFamily="18" charset="0"/>
              </a:rPr>
              <a:t>Źródło: Internet</a:t>
            </a:r>
            <a:endParaRPr lang="pl-PL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625"/>
            <a:ext cx="9144000" cy="50405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Wybrane operacje na sekwencjach </a:t>
            </a:r>
            <a:r>
              <a:rPr lang="pl-PL" alt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(przykłady dla listy)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512" y="548680"/>
            <a:ext cx="8784976" cy="6120680"/>
          </a:xfrm>
        </p:spPr>
        <p:txBody>
          <a:bodyPr/>
          <a:lstStyle/>
          <a:p>
            <a:pPr lvl="0"/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Tworzenie obiektu pustego</a:t>
            </a:r>
          </a:p>
          <a:p>
            <a:pPr lvl="2">
              <a:buNone/>
            </a:pPr>
            <a:r>
              <a:rPr lang="pl-PL" sz="17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Przykład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pl-PL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a1 = [] ; a11 = list()</a:t>
            </a:r>
          </a:p>
          <a:p>
            <a:pPr lvl="0"/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Testowanie członkostwa, czyli </a:t>
            </a:r>
            <a:r>
              <a:rPr lang="pl-PL" sz="17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oraz </a:t>
            </a:r>
            <a:r>
              <a:rPr lang="pl-PL" sz="1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pl-PL" sz="17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wyrażeniach. Typ wyniku jest typu </a:t>
            </a:r>
            <a:r>
              <a:rPr lang="pl-PL" sz="17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bool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None/>
            </a:pPr>
            <a:r>
              <a:rPr lang="pl-PL" sz="17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Przykład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pl-PL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pl-PL" sz="17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[0,1,2,3,4]   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pl-PL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True</a:t>
            </a:r>
            <a:endParaRPr lang="pl-PL" sz="17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Indeksowanie, czyli odniesienie do elementu sekwencji poprzez wskazanie numeru (indeksu). </a:t>
            </a:r>
            <a:r>
              <a:rPr lang="pl-PL" sz="17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Składnia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obiekt</a:t>
            </a:r>
            <a:r>
              <a:rPr lang="pl-PL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l-PL" sz="1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indeks</a:t>
            </a:r>
            <a:r>
              <a:rPr lang="pl-PL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lvl="2">
              <a:buNone/>
            </a:pPr>
            <a:r>
              <a:rPr lang="pl-PL" sz="17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Przykład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pl-PL" sz="1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[4, 3, 2, 1][0] 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4</a:t>
            </a:r>
            <a:endParaRPr lang="pl-PL" sz="17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Wycinanie (pobieranie podzbioru elementów na podstawie ich indeksów). Uzyskanie fragmentu sekwencji; typ wyniku jest dziedziczony. </a:t>
            </a:r>
            <a:r>
              <a:rPr lang="pl-PL" sz="17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Składnia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l-PL" sz="1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początek</a:t>
            </a:r>
            <a:r>
              <a:rPr lang="pl-PL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pl-PL" sz="1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koniec</a:t>
            </a:r>
            <a:r>
              <a:rPr lang="pl-PL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pl-PL" sz="1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krok</a:t>
            </a:r>
            <a:r>
              <a:rPr lang="pl-PL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  <a:p>
            <a:pPr marL="347663" lvl="1" indent="0">
              <a:buNone/>
            </a:pP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Wartości domyślne: </a:t>
            </a:r>
            <a:r>
              <a:rPr lang="pl-PL" sz="1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początek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0, </a:t>
            </a:r>
            <a:r>
              <a:rPr lang="pl-PL" sz="1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koniec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nr ostatniego+1, </a:t>
            </a:r>
            <a:r>
              <a:rPr lang="pl-PL" sz="17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krok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= 1</a:t>
            </a:r>
          </a:p>
          <a:p>
            <a:pPr lvl="2">
              <a:buNone/>
            </a:pPr>
            <a:r>
              <a:rPr lang="pl-PL" sz="17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Przykład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[0,1,2,3,4][1::2]  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[1, 3]</a:t>
            </a:r>
            <a:endParaRPr lang="pl-PL" sz="17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Porównanie; zaczyna się od pierwszego elementu z każdej sekwencji, jeżeli są równe, to porównywane są następne dwa elementy itd., aż znajdzie elementy, które różnią się między sobą lub porównanie się zakończy. Typ wyniku jest typu </a:t>
            </a:r>
            <a:r>
              <a:rPr lang="pl-PL" sz="17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bool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>
              <a:buNone/>
            </a:pPr>
            <a:r>
              <a:rPr lang="pl-PL" sz="17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Przykład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[0,1,2,3,4] &lt; [-1, 2, 3]  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pl-PL" sz="17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False</a:t>
            </a:r>
            <a:endParaRPr lang="pl-PL" sz="17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Multiplikacji obiektu. Typ wyniku jest dziedziczony. </a:t>
            </a:r>
            <a:r>
              <a:rPr lang="pl-PL" sz="17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Składnia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obiekt * </a:t>
            </a:r>
            <a:r>
              <a:rPr lang="pl-PL" sz="1800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liczba_naturalna</a:t>
            </a:r>
            <a:endParaRPr lang="pl-PL" sz="1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2">
              <a:buNone/>
            </a:pPr>
            <a:r>
              <a:rPr lang="pl-PL" sz="17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Przykład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7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[0,1,2,3,4] *2  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[0,1,2,3,4,0,1,2,3,4]</a:t>
            </a:r>
            <a:endParaRPr lang="pl-PL" sz="17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Dodawanie (składanie, sklejanie) obiektów. Typ wyniku jest dziedziczony. </a:t>
            </a:r>
            <a:r>
              <a:rPr lang="pl-PL" sz="17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Składnia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800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obiekt1 + obiekt2</a:t>
            </a:r>
          </a:p>
          <a:p>
            <a:pPr lvl="2">
              <a:buNone/>
            </a:pPr>
            <a:r>
              <a:rPr lang="pl-PL" sz="17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Przykład</a:t>
            </a:r>
            <a:r>
              <a:rPr lang="pl-PL" sz="17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['a', 1,2,'b'] + [100, 45] </a:t>
            </a:r>
            <a:r>
              <a:rPr lang="pl-P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Wingdings"/>
              </a:rPr>
              <a:t></a:t>
            </a:r>
            <a:r>
              <a:rPr lang="pl-PL" sz="1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['a', 1, 2, 'b', 100, 45]</a:t>
            </a:r>
          </a:p>
          <a:p>
            <a:pPr lvl="2">
              <a:buNone/>
            </a:pPr>
            <a:endParaRPr lang="pl-PL" sz="17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pl-PL" sz="17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iteracja, </a:t>
            </a:r>
            <a:r>
              <a:rPr lang="pl-PL" alt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iterowalność</a:t>
            </a: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81000" y="762000"/>
            <a:ext cx="8229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obiekt, który zawiera policzalną liczbę wartości. Jest wykorzystywany do sekwencyjnego dostępu do wszystkich elementów zawartych w </a:t>
            </a: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innym obiekcie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który jest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iterowalny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zwykle </a:t>
            </a: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kontenerze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jest czasem nazywany kursorem. Podstawowym celem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iteratora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jest pozwolić użytkownikowi </a:t>
            </a: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przetworzyć każdy element w kontenerze bez konieczności zagłębiania się w jej wewnętrzną strukturę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obsługuje proces 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iterowania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iteracji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), czyli przechodzenia po elementach jakiegoś zbioru obiektów. Jest czynnością powtarzania tej samej operacji w pętli określoną liczbę razy lub do spełnienia określonego warunku. Mianem iteracji określa się też operacje wykonywane wewnątrz takiej pętli.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Obiekt </a:t>
            </a:r>
            <a:r>
              <a:rPr lang="pl-PL" b="1" dirty="0" err="1" smtClean="0">
                <a:latin typeface="Times New Roman" pitchFamily="18" charset="0"/>
                <a:cs typeface="Times New Roman" pitchFamily="18" charset="0"/>
              </a:rPr>
              <a:t>iterowalny</a:t>
            </a:r>
            <a:r>
              <a:rPr lang="pl-PL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iterable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iterowalny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– jako rzeczownik) to taki, po którym można iterować. Generuje on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po przekazaniu obiektu do metody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iter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().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iteruje po obiekcie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iterowalnym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przy użyciu swojej metody __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next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__(), która zwraca następny element obiektu. Każdy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jest obiektem iterowanym, ale nie każdy obiekt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iterowalny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jest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iteratorem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np. lista  nie jest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iteratorem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pl-PL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Standardowe obiekty iterowane w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Pythonie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lista, krotka, łańcuch, słownik (tu iterowanie jest realizowane domyślnie po kluczach), zbiór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Funkcje zwracające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iteratory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l-PL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range</a:t>
            </a:r>
            <a:r>
              <a:rPr lang="pl-P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zip(), map(), </a:t>
            </a:r>
            <a:r>
              <a:rPr lang="pl-PL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filter</a:t>
            </a:r>
            <a:r>
              <a:rPr lang="pl-P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(0, </a:t>
            </a:r>
            <a:r>
              <a:rPr lang="pl-PL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enumarate</a:t>
            </a:r>
            <a:r>
              <a:rPr lang="pl-P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(), </a:t>
            </a:r>
            <a:r>
              <a:rPr lang="pl-PL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reversed</a:t>
            </a:r>
            <a:r>
              <a:rPr lang="pl-P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()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4766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Instrukcja pętli </a:t>
            </a:r>
            <a:r>
              <a:rPr lang="pl-PL" altLang="en-US" sz="3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9986" y="1165954"/>
            <a:ext cx="4228214" cy="1905000"/>
          </a:xfrm>
          <a:solidFill>
            <a:srgbClr val="FFFFCC"/>
          </a:solidFill>
        </p:spPr>
        <p:txBody>
          <a:bodyPr/>
          <a:lstStyle/>
          <a:p>
            <a:pPr>
              <a:buNone/>
            </a:pP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pl-PL" sz="2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</a:t>
            </a: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sz="2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obiekt_iterowalny</a:t>
            </a: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ciąg_instrukcji1_w </a:t>
            </a:r>
            <a:r>
              <a:rPr lang="pl-PL" sz="2200" b="1" i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bloku_for</a:t>
            </a:r>
            <a:endParaRPr lang="pl-PL" sz="22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pl-PL" sz="2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else</a:t>
            </a: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pl-PL" sz="2200" b="1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ciąg_instrukcji2_w_bloku_else</a:t>
            </a:r>
            <a:r>
              <a:rPr lang="pl-PL" sz="2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5800" y="3998655"/>
            <a:ext cx="7620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Instrukcje bloku dla słowa </a:t>
            </a:r>
            <a:r>
              <a:rPr kumimoji="0" lang="pl-PL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(ciąg instrukcji</a:t>
            </a:r>
            <a:r>
              <a:rPr kumimoji="0" lang="pl-PL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po słowie </a:t>
            </a:r>
            <a:r>
              <a:rPr kumimoji="0" lang="pl-PL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</a:t>
            </a:r>
            <a:r>
              <a:rPr lang="pl-P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są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wykonywane dla każdego </a:t>
            </a:r>
            <a:r>
              <a:rPr kumimoji="0" lang="pl-PL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który przyjmuje wartości zdefiniowane przez </a:t>
            </a:r>
            <a:r>
              <a:rPr kumimoji="0" lang="pl-PL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obiekt_iterowalny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eaLnBrk="0" hangingPunct="0"/>
            <a:r>
              <a:rPr lang="pl-P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Instrukcje bloku dla słowa </a:t>
            </a:r>
            <a:r>
              <a:rPr lang="pl-PL" sz="2000" b="1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else</a:t>
            </a:r>
            <a:r>
              <a:rPr lang="pl-P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są wykonywane, jeśli elementy </a:t>
            </a:r>
            <a:r>
              <a:rPr kumimoji="0" lang="pl-PL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obiektu_iterowalnego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użyte w pętli </a:t>
            </a:r>
            <a:r>
              <a:rPr kumimoji="0" lang="pl-PL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się wyczerpią i blok </a:t>
            </a:r>
            <a:r>
              <a:rPr kumimoji="0" lang="pl-PL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for</a:t>
            </a:r>
            <a:r>
              <a:rPr kumimoji="0" lang="pl-PL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nie zostanie ani razu wykonany.</a:t>
            </a:r>
          </a:p>
          <a:p>
            <a:pPr lvl="0" eaLnBrk="0" hangingPunct="0"/>
            <a:r>
              <a:rPr lang="pl-PL" sz="20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Ważne, by wszystkie instrukcje obu bloków zapisywane były z takim samym wcięciem. </a:t>
            </a:r>
            <a:endParaRPr kumimoji="0" lang="pl-PL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pole tekstowe 4"/>
          <p:cNvSpPr txBox="1"/>
          <p:nvPr/>
        </p:nvSpPr>
        <p:spPr>
          <a:xfrm>
            <a:off x="4800600" y="777657"/>
            <a:ext cx="3839513" cy="31085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700" i="1" dirty="0" smtClean="0">
                <a:solidFill>
                  <a:srgbClr val="C00000"/>
                </a:solidFill>
              </a:rPr>
              <a:t># Pętla for dla listy; </a:t>
            </a:r>
          </a:p>
          <a:p>
            <a:r>
              <a:rPr lang="pl-PL" sz="1700" i="1" dirty="0" smtClean="0">
                <a:solidFill>
                  <a:srgbClr val="C00000"/>
                </a:solidFill>
              </a:rPr>
              <a:t># Obliczanie średniej geometrycznej</a:t>
            </a:r>
          </a:p>
          <a:p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err="1" smtClean="0">
                <a:solidFill>
                  <a:srgbClr val="0000FF"/>
                </a:solidFill>
              </a:rPr>
              <a:t>from</a:t>
            </a:r>
            <a:r>
              <a:rPr lang="pl-PL" i="1" dirty="0" smtClean="0">
                <a:solidFill>
                  <a:srgbClr val="0000FF"/>
                </a:solidFill>
              </a:rPr>
              <a:t> </a:t>
            </a:r>
            <a:r>
              <a:rPr lang="pl-PL" i="1" dirty="0" err="1" smtClean="0">
                <a:solidFill>
                  <a:srgbClr val="0000FF"/>
                </a:solidFill>
              </a:rPr>
              <a:t>math</a:t>
            </a:r>
            <a:r>
              <a:rPr lang="pl-PL" i="1" dirty="0" smtClean="0">
                <a:solidFill>
                  <a:srgbClr val="0000FF"/>
                </a:solidFill>
              </a:rPr>
              <a:t> import </a:t>
            </a:r>
            <a:r>
              <a:rPr lang="pl-PL" i="1" dirty="0" err="1" smtClean="0">
                <a:solidFill>
                  <a:srgbClr val="0000FF"/>
                </a:solidFill>
              </a:rPr>
              <a:t>pow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dane=[2,5,3,11,6]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err="1" smtClean="0">
                <a:solidFill>
                  <a:srgbClr val="0000FF"/>
                </a:solidFill>
              </a:rPr>
              <a:t>stp=len</a:t>
            </a:r>
            <a:r>
              <a:rPr lang="pl-PL" i="1" dirty="0" smtClean="0">
                <a:solidFill>
                  <a:srgbClr val="0000FF"/>
                </a:solidFill>
              </a:rPr>
              <a:t>(dane)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iloczyn=1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for </a:t>
            </a:r>
            <a:r>
              <a:rPr lang="pl-PL" i="1" dirty="0" err="1" smtClean="0">
                <a:solidFill>
                  <a:srgbClr val="0000FF"/>
                </a:solidFill>
              </a:rPr>
              <a:t>el</a:t>
            </a:r>
            <a:r>
              <a:rPr lang="pl-PL" i="1" dirty="0" smtClean="0">
                <a:solidFill>
                  <a:srgbClr val="0000FF"/>
                </a:solidFill>
              </a:rPr>
              <a:t> </a:t>
            </a:r>
            <a:r>
              <a:rPr lang="pl-PL" i="1" dirty="0" err="1" smtClean="0">
                <a:solidFill>
                  <a:srgbClr val="0000FF"/>
                </a:solidFill>
              </a:rPr>
              <a:t>in</a:t>
            </a:r>
            <a:r>
              <a:rPr lang="pl-PL" i="1" dirty="0" smtClean="0">
                <a:solidFill>
                  <a:srgbClr val="0000FF"/>
                </a:solidFill>
              </a:rPr>
              <a:t> dane: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    iloczyn*= </a:t>
            </a:r>
            <a:r>
              <a:rPr lang="pl-PL" i="1" dirty="0" err="1" smtClean="0">
                <a:solidFill>
                  <a:srgbClr val="0000FF"/>
                </a:solidFill>
              </a:rPr>
              <a:t>el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sg1=pow(iloczyn, 1/</a:t>
            </a:r>
            <a:r>
              <a:rPr lang="pl-PL" i="1" dirty="0" err="1" smtClean="0">
                <a:solidFill>
                  <a:srgbClr val="0000FF"/>
                </a:solidFill>
              </a:rPr>
              <a:t>stp</a:t>
            </a:r>
            <a:r>
              <a:rPr lang="pl-PL" i="1" dirty="0" smtClean="0">
                <a:solidFill>
                  <a:srgbClr val="0000FF"/>
                </a:solidFill>
              </a:rPr>
              <a:t>)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sg2=iloczyn**(1/</a:t>
            </a:r>
            <a:r>
              <a:rPr lang="pl-PL" i="1" dirty="0" err="1" smtClean="0">
                <a:solidFill>
                  <a:srgbClr val="0000FF"/>
                </a:solidFill>
              </a:rPr>
              <a:t>stp</a:t>
            </a:r>
            <a:r>
              <a:rPr lang="pl-PL" i="1" dirty="0" smtClean="0">
                <a:solidFill>
                  <a:srgbClr val="0000FF"/>
                </a:solidFill>
              </a:rPr>
              <a:t>)</a:t>
            </a:r>
            <a:endParaRPr lang="pl-PL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2008"/>
            <a:ext cx="9144000" cy="47667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Przyklady</a:t>
            </a: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dla pętli </a:t>
            </a:r>
            <a:r>
              <a:rPr lang="pl-PL" altLang="en-US" sz="30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for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181600" y="893426"/>
            <a:ext cx="373380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l-PL" sz="1700" i="1" dirty="0" smtClean="0">
                <a:solidFill>
                  <a:srgbClr val="C00000"/>
                </a:solidFill>
              </a:rPr>
              <a:t># Pętla for dla słownika; </a:t>
            </a:r>
            <a:endParaRPr lang="pl-PL" sz="1700" b="1" dirty="0" smtClean="0">
              <a:solidFill>
                <a:srgbClr val="C00000"/>
              </a:solidFill>
            </a:endParaRPr>
          </a:p>
          <a:p>
            <a:r>
              <a:rPr lang="pl-PL" sz="1700" i="1" dirty="0" smtClean="0">
                <a:solidFill>
                  <a:srgbClr val="C00000"/>
                </a:solidFill>
              </a:rPr>
              <a:t># Wyświetlenie kolejnych elementów</a:t>
            </a:r>
          </a:p>
          <a:p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d={'a':1, 'b':2,'c':3}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for klucz </a:t>
            </a:r>
            <a:r>
              <a:rPr lang="pl-PL" i="1" dirty="0" err="1" smtClean="0">
                <a:solidFill>
                  <a:srgbClr val="0000FF"/>
                </a:solidFill>
              </a:rPr>
              <a:t>in</a:t>
            </a:r>
            <a:r>
              <a:rPr lang="pl-PL" i="1" dirty="0" smtClean="0">
                <a:solidFill>
                  <a:srgbClr val="0000FF"/>
                </a:solidFill>
              </a:rPr>
              <a:t> d: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    </a:t>
            </a:r>
            <a:r>
              <a:rPr lang="pl-PL" i="1" dirty="0" err="1" smtClean="0">
                <a:solidFill>
                  <a:srgbClr val="0000FF"/>
                </a:solidFill>
              </a:rPr>
              <a:t>print</a:t>
            </a:r>
            <a:r>
              <a:rPr lang="pl-PL" i="1" dirty="0" smtClean="0">
                <a:solidFill>
                  <a:srgbClr val="0000FF"/>
                </a:solidFill>
              </a:rPr>
              <a:t>(klucz, "=&gt;", d[klucz])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err="1" smtClean="0">
                <a:solidFill>
                  <a:srgbClr val="0000FF"/>
                </a:solidFill>
              </a:rPr>
              <a:t>print</a:t>
            </a:r>
            <a:r>
              <a:rPr lang="pl-PL" i="1" dirty="0" smtClean="0">
                <a:solidFill>
                  <a:srgbClr val="0000FF"/>
                </a:solidFill>
              </a:rPr>
              <a:t>()  # pusty wiersz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for (klucz, </a:t>
            </a:r>
            <a:r>
              <a:rPr lang="pl-PL" i="1" dirty="0" err="1" smtClean="0">
                <a:solidFill>
                  <a:srgbClr val="0000FF"/>
                </a:solidFill>
              </a:rPr>
              <a:t>wartosc</a:t>
            </a:r>
            <a:r>
              <a:rPr lang="pl-PL" i="1" dirty="0" smtClean="0">
                <a:solidFill>
                  <a:srgbClr val="0000FF"/>
                </a:solidFill>
              </a:rPr>
              <a:t>) </a:t>
            </a:r>
            <a:r>
              <a:rPr lang="pl-PL" i="1" dirty="0" err="1" smtClean="0">
                <a:solidFill>
                  <a:srgbClr val="0000FF"/>
                </a:solidFill>
              </a:rPr>
              <a:t>in</a:t>
            </a:r>
            <a:r>
              <a:rPr lang="pl-PL" i="1" dirty="0" smtClean="0">
                <a:solidFill>
                  <a:srgbClr val="0000FF"/>
                </a:solidFill>
              </a:rPr>
              <a:t> </a:t>
            </a:r>
            <a:r>
              <a:rPr lang="pl-PL" i="1" dirty="0" err="1" smtClean="0">
                <a:solidFill>
                  <a:srgbClr val="0000FF"/>
                </a:solidFill>
              </a:rPr>
              <a:t>d.items</a:t>
            </a:r>
            <a:r>
              <a:rPr lang="pl-PL" i="1" dirty="0" smtClean="0">
                <a:solidFill>
                  <a:srgbClr val="0000FF"/>
                </a:solidFill>
              </a:rPr>
              <a:t>():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    </a:t>
            </a:r>
            <a:r>
              <a:rPr lang="pl-PL" i="1" dirty="0" err="1" smtClean="0">
                <a:solidFill>
                  <a:srgbClr val="0000FF"/>
                </a:solidFill>
              </a:rPr>
              <a:t>print</a:t>
            </a:r>
            <a:r>
              <a:rPr lang="pl-PL" i="1" dirty="0" smtClean="0">
                <a:solidFill>
                  <a:srgbClr val="0000FF"/>
                </a:solidFill>
              </a:rPr>
              <a:t>(klucz, "==&gt;", </a:t>
            </a:r>
            <a:r>
              <a:rPr lang="pl-PL" i="1" dirty="0" err="1" smtClean="0">
                <a:solidFill>
                  <a:srgbClr val="0000FF"/>
                </a:solidFill>
              </a:rPr>
              <a:t>wartosc</a:t>
            </a:r>
            <a:r>
              <a:rPr lang="pl-PL" i="1" dirty="0" smtClean="0">
                <a:solidFill>
                  <a:srgbClr val="0000FF"/>
                </a:solidFill>
              </a:rPr>
              <a:t>)</a:t>
            </a:r>
            <a:endParaRPr lang="pl-PL" dirty="0">
              <a:solidFill>
                <a:srgbClr val="0000FF"/>
              </a:solidFill>
            </a:endParaRPr>
          </a:p>
        </p:txBody>
      </p:sp>
      <p:sp>
        <p:nvSpPr>
          <p:cNvPr id="8" name="pole tekstowe 7"/>
          <p:cNvSpPr txBox="1"/>
          <p:nvPr/>
        </p:nvSpPr>
        <p:spPr>
          <a:xfrm>
            <a:off x="1561417" y="4572000"/>
            <a:ext cx="6439583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pl-PL" i="1" dirty="0" smtClean="0">
                <a:solidFill>
                  <a:srgbClr val="C00000"/>
                </a:solidFill>
              </a:rPr>
              <a:t># Tabliczka mnożenia; zagnieżdżenie pętli for</a:t>
            </a:r>
          </a:p>
          <a:p>
            <a:endParaRPr lang="pl-PL" b="1" dirty="0" smtClean="0"/>
          </a:p>
          <a:p>
            <a:r>
              <a:rPr lang="pl-PL" i="1" dirty="0" smtClean="0">
                <a:solidFill>
                  <a:srgbClr val="0000FF"/>
                </a:solidFill>
              </a:rPr>
              <a:t>for i </a:t>
            </a:r>
            <a:r>
              <a:rPr lang="pl-PL" i="1" dirty="0" err="1" smtClean="0">
                <a:solidFill>
                  <a:srgbClr val="0000FF"/>
                </a:solidFill>
              </a:rPr>
              <a:t>in</a:t>
            </a:r>
            <a:r>
              <a:rPr lang="pl-PL" i="1" dirty="0" smtClean="0">
                <a:solidFill>
                  <a:srgbClr val="0000FF"/>
                </a:solidFill>
              </a:rPr>
              <a:t> </a:t>
            </a:r>
            <a:r>
              <a:rPr lang="pl-PL" i="1" dirty="0" err="1" smtClean="0">
                <a:solidFill>
                  <a:srgbClr val="0000FF"/>
                </a:solidFill>
              </a:rPr>
              <a:t>range</a:t>
            </a:r>
            <a:r>
              <a:rPr lang="pl-PL" i="1" dirty="0" smtClean="0">
                <a:solidFill>
                  <a:srgbClr val="0000FF"/>
                </a:solidFill>
              </a:rPr>
              <a:t>(0, 10, 1) :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    for j </a:t>
            </a:r>
            <a:r>
              <a:rPr lang="pl-PL" i="1" dirty="0" err="1" smtClean="0">
                <a:solidFill>
                  <a:srgbClr val="0000FF"/>
                </a:solidFill>
              </a:rPr>
              <a:t>in</a:t>
            </a:r>
            <a:r>
              <a:rPr lang="pl-PL" i="1" dirty="0" smtClean="0">
                <a:solidFill>
                  <a:srgbClr val="0000FF"/>
                </a:solidFill>
              </a:rPr>
              <a:t> </a:t>
            </a:r>
            <a:r>
              <a:rPr lang="pl-PL" i="1" dirty="0" err="1" smtClean="0">
                <a:solidFill>
                  <a:srgbClr val="0000FF"/>
                </a:solidFill>
              </a:rPr>
              <a:t>range</a:t>
            </a:r>
            <a:r>
              <a:rPr lang="pl-PL" i="1" dirty="0" smtClean="0">
                <a:solidFill>
                  <a:srgbClr val="0000FF"/>
                </a:solidFill>
              </a:rPr>
              <a:t> (0, 10, 1):</a:t>
            </a:r>
            <a:endParaRPr lang="pl-PL" b="1" dirty="0" smtClean="0">
              <a:solidFill>
                <a:srgbClr val="0000FF"/>
              </a:solidFill>
            </a:endParaRPr>
          </a:p>
          <a:p>
            <a:r>
              <a:rPr lang="pl-PL" i="1" dirty="0" smtClean="0">
                <a:solidFill>
                  <a:srgbClr val="0000FF"/>
                </a:solidFill>
              </a:rPr>
              <a:t>        </a:t>
            </a:r>
            <a:r>
              <a:rPr lang="pl-PL" i="1" dirty="0" err="1" smtClean="0">
                <a:solidFill>
                  <a:srgbClr val="0000FF"/>
                </a:solidFill>
              </a:rPr>
              <a:t>print</a:t>
            </a:r>
            <a:r>
              <a:rPr lang="pl-PL" i="1" dirty="0" smtClean="0">
                <a:solidFill>
                  <a:srgbClr val="0000FF"/>
                </a:solidFill>
              </a:rPr>
              <a:t>("%3i x %3i = %4i %s" % (i, j, </a:t>
            </a:r>
            <a:r>
              <a:rPr lang="pl-PL" i="1" dirty="0" err="1" smtClean="0">
                <a:solidFill>
                  <a:srgbClr val="0000FF"/>
                </a:solidFill>
              </a:rPr>
              <a:t>i*j</a:t>
            </a:r>
            <a:r>
              <a:rPr lang="pl-PL" i="1" dirty="0" smtClean="0">
                <a:solidFill>
                  <a:srgbClr val="0000FF"/>
                </a:solidFill>
              </a:rPr>
              <a:t>, "\n" </a:t>
            </a:r>
            <a:r>
              <a:rPr lang="pl-PL" i="1" dirty="0" err="1" smtClean="0">
                <a:solidFill>
                  <a:srgbClr val="0000FF"/>
                </a:solidFill>
              </a:rPr>
              <a:t>if</a:t>
            </a:r>
            <a:r>
              <a:rPr lang="pl-PL" i="1" dirty="0" smtClean="0">
                <a:solidFill>
                  <a:srgbClr val="0000FF"/>
                </a:solidFill>
              </a:rPr>
              <a:t> j==9 </a:t>
            </a:r>
            <a:r>
              <a:rPr lang="pl-PL" i="1" dirty="0" err="1" smtClean="0">
                <a:solidFill>
                  <a:srgbClr val="0000FF"/>
                </a:solidFill>
              </a:rPr>
              <a:t>else</a:t>
            </a:r>
            <a:r>
              <a:rPr lang="pl-PL" i="1" dirty="0" smtClean="0">
                <a:solidFill>
                  <a:srgbClr val="0000FF"/>
                </a:solidFill>
              </a:rPr>
              <a:t> ""))</a:t>
            </a:r>
            <a:endParaRPr lang="pl-PL" b="1" dirty="0" smtClean="0">
              <a:solidFill>
                <a:srgbClr val="0000FF"/>
              </a:solidFill>
            </a:endParaRPr>
          </a:p>
          <a:p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228600" y="838200"/>
            <a:ext cx="4572000" cy="3354765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pl-PL" sz="1700" i="1" dirty="0">
                <a:solidFill>
                  <a:srgbClr val="C00000"/>
                </a:solidFill>
              </a:rPr>
              <a:t># </a:t>
            </a:r>
            <a:r>
              <a:rPr lang="pl-PL" sz="1700" i="1" dirty="0" smtClean="0">
                <a:solidFill>
                  <a:srgbClr val="C00000"/>
                </a:solidFill>
              </a:rPr>
              <a:t>Sprawdzenie</a:t>
            </a:r>
            <a:r>
              <a:rPr lang="pl-PL" sz="1700" i="1" dirty="0">
                <a:solidFill>
                  <a:srgbClr val="C00000"/>
                </a:solidFill>
              </a:rPr>
              <a:t>, czy w liście jest co najmniej</a:t>
            </a:r>
          </a:p>
          <a:p>
            <a:r>
              <a:rPr lang="pl-PL" sz="1700" i="1" dirty="0">
                <a:solidFill>
                  <a:srgbClr val="C00000"/>
                </a:solidFill>
              </a:rPr>
              <a:t># jedna liczba parzysta; instrukcja </a:t>
            </a:r>
            <a:r>
              <a:rPr lang="pl-PL" sz="1700" i="1" dirty="0" err="1">
                <a:solidFill>
                  <a:srgbClr val="C00000"/>
                </a:solidFill>
              </a:rPr>
              <a:t>break</a:t>
            </a:r>
            <a:endParaRPr lang="pl-PL" sz="1700" i="1" dirty="0">
              <a:solidFill>
                <a:srgbClr val="C00000"/>
              </a:solidFill>
            </a:endParaRPr>
          </a:p>
          <a:p>
            <a:r>
              <a:rPr lang="pl-PL" sz="1700" i="1" dirty="0">
                <a:solidFill>
                  <a:srgbClr val="C00000"/>
                </a:solidFill>
              </a:rPr>
              <a:t># oraz element </a:t>
            </a:r>
            <a:r>
              <a:rPr lang="pl-PL" sz="1700" i="1" dirty="0" err="1" smtClean="0">
                <a:solidFill>
                  <a:srgbClr val="C00000"/>
                </a:solidFill>
              </a:rPr>
              <a:t>else</a:t>
            </a:r>
            <a:endParaRPr lang="pl-PL" sz="1700" i="1" dirty="0" smtClean="0">
              <a:solidFill>
                <a:srgbClr val="C00000"/>
              </a:solidFill>
            </a:endParaRPr>
          </a:p>
          <a:p>
            <a:endParaRPr lang="pl-PL" sz="1700" i="1" dirty="0">
              <a:solidFill>
                <a:srgbClr val="C00000"/>
              </a:solidFill>
            </a:endParaRPr>
          </a:p>
          <a:p>
            <a:r>
              <a:rPr lang="pl-PL" i="1" dirty="0">
                <a:solidFill>
                  <a:srgbClr val="0000FF"/>
                </a:solidFill>
              </a:rPr>
              <a:t>liczby = [-1, 1, 5, 7, 9]</a:t>
            </a:r>
          </a:p>
          <a:p>
            <a:r>
              <a:rPr lang="pl-PL" i="1" dirty="0">
                <a:solidFill>
                  <a:srgbClr val="0000FF"/>
                </a:solidFill>
              </a:rPr>
              <a:t>parz=0</a:t>
            </a:r>
          </a:p>
          <a:p>
            <a:r>
              <a:rPr lang="pl-PL" i="1" dirty="0">
                <a:solidFill>
                  <a:srgbClr val="0000FF"/>
                </a:solidFill>
              </a:rPr>
              <a:t>for i in liczby:</a:t>
            </a:r>
          </a:p>
          <a:p>
            <a:r>
              <a:rPr lang="pl-PL" i="1" dirty="0">
                <a:solidFill>
                  <a:srgbClr val="0000FF"/>
                </a:solidFill>
              </a:rPr>
              <a:t>    </a:t>
            </a:r>
            <a:r>
              <a:rPr lang="pl-PL" i="1" dirty="0" err="1">
                <a:solidFill>
                  <a:srgbClr val="0000FF"/>
                </a:solidFill>
              </a:rPr>
              <a:t>if</a:t>
            </a:r>
            <a:r>
              <a:rPr lang="pl-PL" i="1" dirty="0">
                <a:solidFill>
                  <a:srgbClr val="0000FF"/>
                </a:solidFill>
              </a:rPr>
              <a:t> i%2 ==0: </a:t>
            </a:r>
          </a:p>
          <a:p>
            <a:r>
              <a:rPr lang="pl-PL" i="1" dirty="0">
                <a:solidFill>
                  <a:srgbClr val="0000FF"/>
                </a:solidFill>
              </a:rPr>
              <a:t>        </a:t>
            </a:r>
            <a:r>
              <a:rPr lang="pl-PL" i="1" dirty="0" err="1">
                <a:solidFill>
                  <a:srgbClr val="0000FF"/>
                </a:solidFill>
              </a:rPr>
              <a:t>print</a:t>
            </a:r>
            <a:r>
              <a:rPr lang="pl-PL" i="1" dirty="0">
                <a:solidFill>
                  <a:srgbClr val="0000FF"/>
                </a:solidFill>
              </a:rPr>
              <a:t>("Na liście są liczby parzyste");</a:t>
            </a:r>
          </a:p>
          <a:p>
            <a:r>
              <a:rPr lang="pl-PL" i="1" dirty="0">
                <a:solidFill>
                  <a:srgbClr val="0000FF"/>
                </a:solidFill>
              </a:rPr>
              <a:t>        </a:t>
            </a:r>
            <a:r>
              <a:rPr lang="pl-PL" i="1" dirty="0" err="1">
                <a:solidFill>
                  <a:srgbClr val="0000FF"/>
                </a:solidFill>
              </a:rPr>
              <a:t>break</a:t>
            </a:r>
            <a:r>
              <a:rPr lang="pl-PL" i="1" dirty="0">
                <a:solidFill>
                  <a:srgbClr val="0000FF"/>
                </a:solidFill>
              </a:rPr>
              <a:t>;</a:t>
            </a:r>
          </a:p>
          <a:p>
            <a:r>
              <a:rPr lang="pl-PL" i="1" dirty="0" err="1">
                <a:solidFill>
                  <a:srgbClr val="0000FF"/>
                </a:solidFill>
              </a:rPr>
              <a:t>else</a:t>
            </a:r>
            <a:r>
              <a:rPr lang="pl-PL" i="1" dirty="0">
                <a:solidFill>
                  <a:srgbClr val="0000FF"/>
                </a:solidFill>
              </a:rPr>
              <a:t>:</a:t>
            </a:r>
          </a:p>
          <a:p>
            <a:r>
              <a:rPr lang="pl-PL" i="1" dirty="0">
                <a:solidFill>
                  <a:srgbClr val="0000FF"/>
                </a:solidFill>
              </a:rPr>
              <a:t>    </a:t>
            </a:r>
            <a:r>
              <a:rPr lang="pl-PL" i="1" dirty="0" err="1">
                <a:solidFill>
                  <a:srgbClr val="0000FF"/>
                </a:solidFill>
              </a:rPr>
              <a:t>print</a:t>
            </a:r>
            <a:r>
              <a:rPr lang="pl-PL" i="1" dirty="0">
                <a:solidFill>
                  <a:srgbClr val="0000FF"/>
                </a:solidFill>
              </a:rPr>
              <a:t>("Na liście nie ma liczb parzystych")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20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l-PL" altLang="en-US" sz="3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Iterator</a:t>
            </a:r>
            <a:r>
              <a:rPr lang="pl-PL" altLang="en-US" sz="3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z funkcji </a:t>
            </a:r>
            <a:r>
              <a:rPr lang="pl-PL" altLang="en-US" sz="30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range</a:t>
            </a:r>
            <a:endParaRPr lang="pl-PL" altLang="en-US" sz="3000" b="1" i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pole tekstowe 6"/>
          <p:cNvSpPr txBox="1"/>
          <p:nvPr/>
        </p:nvSpPr>
        <p:spPr>
          <a:xfrm>
            <a:off x="381000" y="762000"/>
            <a:ext cx="82296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Do tworzenia obiektu </a:t>
            </a:r>
            <a:r>
              <a:rPr lang="pl-PL" dirty="0" err="1" smtClean="0">
                <a:latin typeface="Times New Roman" pitchFamily="18" charset="0"/>
                <a:cs typeface="Times New Roman" pitchFamily="18" charset="0"/>
              </a:rPr>
              <a:t>iterowalnego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bardzo często stosuje się funkcję </a:t>
            </a:r>
            <a:r>
              <a:rPr lang="pl-PL" i="1" dirty="0" err="1" smtClean="0">
                <a:latin typeface="Times New Roman" pitchFamily="18" charset="0"/>
                <a:cs typeface="Times New Roman" pitchFamily="18" charset="0"/>
              </a:rPr>
              <a:t>range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, za pomocą której definiuje się liczbę iteracji do wykonania:</a:t>
            </a:r>
          </a:p>
          <a:p>
            <a:pPr marL="1371600">
              <a:spcBef>
                <a:spcPts val="600"/>
              </a:spcBef>
              <a:spcAft>
                <a:spcPts val="600"/>
              </a:spcAft>
            </a:pPr>
            <a:r>
              <a:rPr lang="pl-PL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range</a:t>
            </a:r>
            <a:r>
              <a:rPr lang="pl-P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([</a:t>
            </a:r>
            <a:r>
              <a:rPr lang="pl-PL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pl-P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,] </a:t>
            </a:r>
            <a:r>
              <a:rPr lang="pl-PL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pl-P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[, </a:t>
            </a:r>
            <a:r>
              <a:rPr lang="pl-PL" i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krok</a:t>
            </a:r>
            <a:r>
              <a:rPr lang="pl-PL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])</a:t>
            </a:r>
          </a:p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gdzie parametry 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 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krok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są opcjonalne; pominięcie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start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jest równoznaczne z przyjęciem wartości startowej 0, pominięcie parametru </a:t>
            </a:r>
            <a:r>
              <a:rPr lang="pl-PL" i="1" dirty="0" smtClean="0">
                <a:latin typeface="Times New Roman" pitchFamily="18" charset="0"/>
                <a:cs typeface="Times New Roman" pitchFamily="18" charset="0"/>
              </a:rPr>
              <a:t>krok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oznacza przyjęcie kroku (odległości między elementami sekwencji) równego 1; parametr </a:t>
            </a:r>
            <a:r>
              <a:rPr lang="pl-PL" b="1" i="1" dirty="0" smtClean="0">
                <a:latin typeface="Times New Roman" pitchFamily="18" charset="0"/>
                <a:cs typeface="Times New Roman" pitchFamily="18" charset="0"/>
              </a:rPr>
              <a:t>stop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jest ograniczeniem sekwencji, już do niej nie należy.</a:t>
            </a:r>
          </a:p>
          <a:p>
            <a:r>
              <a:rPr lang="pl-PL" dirty="0" smtClean="0"/>
              <a:t> </a:t>
            </a:r>
            <a:endParaRPr lang="pl-PL" b="1" dirty="0" smtClean="0"/>
          </a:p>
          <a:p>
            <a:r>
              <a:rPr lang="pl-PL" dirty="0" smtClean="0"/>
              <a:t> </a:t>
            </a:r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Przykłady 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range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(10)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	generuje sekwencję:   0,1,2,3,4,5,6,7,8,9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range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(1,10)</a:t>
            </a:r>
            <a:r>
              <a:rPr lang="pl-PL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	generuje sekwencję:   1,2,3,4,5,6,7,8,9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range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(1,10,2)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	generuje sekwencję:   1,3,5,7,9 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pl-PL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range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(9,0,-2)</a:t>
            </a:r>
            <a:r>
              <a:rPr lang="pl-PL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		generuje sekwencję:   9,7,5,3,1 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pl-PL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u="sng" dirty="0" smtClean="0">
                <a:latin typeface="Times New Roman" pitchFamily="18" charset="0"/>
                <a:cs typeface="Times New Roman" pitchFamily="18" charset="0"/>
              </a:rPr>
              <a:t>Przykład dla </a:t>
            </a:r>
            <a:r>
              <a:rPr lang="pl-PL" i="1" u="sng" dirty="0" smtClean="0">
                <a:latin typeface="Times New Roman" pitchFamily="18" charset="0"/>
                <a:cs typeface="Times New Roman" pitchFamily="18" charset="0"/>
              </a:rPr>
              <a:t>for</a:t>
            </a:r>
            <a:endParaRPr lang="pl-PL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l-PL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from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math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import sin, pi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("Tablica funkcji sinus w przedziale 90-100 stopni z krokiem 1 stopień")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("%3s\t%8s" %("x", "sin(x)"))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for i </a:t>
            </a:r>
            <a:r>
              <a:rPr lang="pl-PL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in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range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(90,101, 1):</a:t>
            </a:r>
            <a:endParaRPr lang="pl-PL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l-PL" i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print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("%3i\t%8.4f" % (i, sin(i*pi/180</a:t>
            </a:r>
            <a:r>
              <a:rPr lang="pl-PL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)))</a:t>
            </a:r>
            <a:endParaRPr lang="pl-PL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1654</Words>
  <Application>Microsoft Office PowerPoint</Application>
  <PresentationFormat>Pokaz na ekranie (4:3)</PresentationFormat>
  <Paragraphs>227</Paragraphs>
  <Slides>13</Slides>
  <Notes>12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Motyw pakietu Office</vt:lpstr>
      <vt:lpstr>Języki programowania – Python Standardowe kontenery i ich obsługa</vt:lpstr>
      <vt:lpstr>Mutowalność</vt:lpstr>
      <vt:lpstr>Wybrane metody dla kontenerów standardowych</vt:lpstr>
      <vt:lpstr>Sekwencyjność</vt:lpstr>
      <vt:lpstr>Wybrane operacje na sekwencjach (przykłady dla listy)</vt:lpstr>
      <vt:lpstr>Iterator, iteracja, iterowalność </vt:lpstr>
      <vt:lpstr>Instrukcja pętli for</vt:lpstr>
      <vt:lpstr>Przyklady dla pętli for</vt:lpstr>
      <vt:lpstr>Iterator z funkcji range</vt:lpstr>
      <vt:lpstr>Instrukcja pętli while</vt:lpstr>
      <vt:lpstr>Instrukcja break w pętlach for i while</vt:lpstr>
      <vt:lpstr>Instrukcja continue w pętlach for i while</vt:lpstr>
      <vt:lpstr>Złożenie (comprehension) w Pythonie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Marzena</dc:creator>
  <cp:lastModifiedBy>HP2</cp:lastModifiedBy>
  <cp:revision>70</cp:revision>
  <dcterms:created xsi:type="dcterms:W3CDTF">2022-10-01T14:55:15Z</dcterms:created>
  <dcterms:modified xsi:type="dcterms:W3CDTF">2023-10-30T09:19:32Z</dcterms:modified>
</cp:coreProperties>
</file>