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02" r:id="rId3"/>
    <p:sldId id="326" r:id="rId4"/>
    <p:sldId id="289" r:id="rId5"/>
    <p:sldId id="293" r:id="rId6"/>
    <p:sldId id="329" r:id="rId7"/>
    <p:sldId id="330" r:id="rId8"/>
    <p:sldId id="291" r:id="rId9"/>
    <p:sldId id="331" r:id="rId10"/>
    <p:sldId id="292" r:id="rId11"/>
    <p:sldId id="332" r:id="rId12"/>
    <p:sldId id="333" r:id="rId13"/>
    <p:sldId id="334" r:id="rId14"/>
    <p:sldId id="338" r:id="rId15"/>
    <p:sldId id="311" r:id="rId16"/>
    <p:sldId id="322" r:id="rId17"/>
    <p:sldId id="323" r:id="rId18"/>
    <p:sldId id="313" r:id="rId19"/>
    <p:sldId id="337" r:id="rId2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3300"/>
    <a:srgbClr val="CC0099"/>
    <a:srgbClr val="006600"/>
    <a:srgbClr val="0000FF"/>
    <a:srgbClr val="CCFFCC"/>
    <a:srgbClr val="CCFFFF"/>
    <a:srgbClr val="CCCCFF"/>
    <a:srgbClr val="FFE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82" d="100"/>
          <a:sy n="82" d="100"/>
        </p:scale>
        <p:origin x="12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39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2.xml"/><Relationship Id="rId6" Type="http://schemas.openxmlformats.org/officeDocument/2006/relationships/slide" Target="slides/slide19.xml"/><Relationship Id="rId5" Type="http://schemas.openxmlformats.org/officeDocument/2006/relationships/slide" Target="slides/slide18.xml"/><Relationship Id="rId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801487D-0A6F-403A-A571-725A2EECDD2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210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64D2A6A-6E5F-44A9-9B3B-F3FC26FB7F7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88413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B1846-0DAC-4EBF-8505-0DE6F5465341}" type="slidenum">
              <a:rPr lang="pl-PL" altLang="en-US" smtClean="0"/>
              <a:pPr/>
              <a:t>1</a:t>
            </a:fld>
            <a:endParaRPr lang="pl-PL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4108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08CE01-215E-41CA-AE99-C8DC56279C01}" type="slidenum">
              <a:rPr lang="pl-PL" altLang="en-US" smtClean="0"/>
              <a:pPr/>
              <a:t>11</a:t>
            </a:fld>
            <a:endParaRPr lang="pl-PL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3725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734C3E-DF5E-468E-BD5C-9E5F9C10AB9F}" type="slidenum">
              <a:rPr lang="pl-PL" altLang="en-US" smtClean="0"/>
              <a:pPr/>
              <a:t>12</a:t>
            </a:fld>
            <a:endParaRPr lang="pl-PL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4230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2AB581-B103-4406-9994-82CAE5E06168}" type="slidenum">
              <a:rPr lang="pl-PL" altLang="en-US" smtClean="0"/>
              <a:pPr/>
              <a:t>13</a:t>
            </a:fld>
            <a:endParaRPr lang="pl-PL" altLang="en-US" smtClean="0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3786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1C1B4-2F01-4B36-80E7-2E08EBA1DE4C}" type="slidenum">
              <a:rPr lang="pl-PL" altLang="en-US" smtClean="0"/>
              <a:pPr/>
              <a:t>16</a:t>
            </a:fld>
            <a:endParaRPr lang="pl-PL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8187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7021FE-50E2-467A-A9CA-3135D8021C14}" type="slidenum">
              <a:rPr lang="pl-PL" altLang="en-US" smtClean="0"/>
              <a:pPr/>
              <a:t>17</a:t>
            </a:fld>
            <a:endParaRPr lang="pl-PL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0547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D3F61-E0AC-492F-AA7B-13456332CDBF}" type="slidenum">
              <a:rPr lang="pl-PL" altLang="en-US" smtClean="0"/>
              <a:pPr/>
              <a:t>2</a:t>
            </a:fld>
            <a:endParaRPr lang="pl-PL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4548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8F23C-4C57-47B3-93C5-268FD0307520}" type="slidenum">
              <a:rPr lang="pl-PL" altLang="en-US" smtClean="0"/>
              <a:pPr/>
              <a:t>3</a:t>
            </a:fld>
            <a:endParaRPr lang="pl-PL" altLang="en-US" smtClean="0"/>
          </a:p>
        </p:txBody>
      </p:sp>
      <p:sp>
        <p:nvSpPr>
          <p:cNvPr id="25603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75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4CA8E4-547A-4F1F-B8B3-0E2B2D168F13}" type="slidenum">
              <a:rPr lang="pl-PL" altLang="en-US" smtClean="0"/>
              <a:pPr/>
              <a:t>4</a:t>
            </a:fld>
            <a:endParaRPr lang="pl-PL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267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5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0032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CC90E-B2EF-4029-A21C-E2F8FD9A0C0A}" type="slidenum">
              <a:rPr lang="pl-PL" altLang="en-US" smtClean="0"/>
              <a:pPr/>
              <a:t>6</a:t>
            </a:fld>
            <a:endParaRPr lang="pl-PL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6727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5B65D-C2A6-48F1-B66A-ECE0B6E05FF0}" type="slidenum">
              <a:rPr lang="pl-PL" altLang="en-US" smtClean="0"/>
              <a:pPr/>
              <a:t>7</a:t>
            </a:fld>
            <a:endParaRPr lang="pl-PL" altLang="en-US" smtClean="0"/>
          </a:p>
        </p:txBody>
      </p:sp>
      <p:sp>
        <p:nvSpPr>
          <p:cNvPr id="29699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4147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76F324-98CA-4D00-B6D5-E616BDC4F50C}" type="slidenum">
              <a:rPr lang="pl-PL" altLang="en-US" smtClean="0"/>
              <a:pPr/>
              <a:t>8</a:t>
            </a:fld>
            <a:endParaRPr lang="pl-PL" altLang="en-US" smtClean="0"/>
          </a:p>
        </p:txBody>
      </p:sp>
      <p:sp>
        <p:nvSpPr>
          <p:cNvPr id="30723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3218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F401B-C572-4207-A29E-392DBC789997}" type="slidenum">
              <a:rPr lang="pl-PL" altLang="en-US" smtClean="0"/>
              <a:pPr/>
              <a:t>10</a:t>
            </a:fld>
            <a:endParaRPr lang="pl-PL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866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42F3-4E62-4621-BA94-75FC42ECCA3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EDF48-72F9-4043-8576-58918D1394E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EA4F2-0081-40A4-84D4-17E56B7AAA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AD86-02D2-459D-A146-984C980735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94DD-6CA9-4B65-9462-C76C06CE7D0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C6534-5EFB-4EE8-B085-F45334DA838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E1A5-F407-4AE9-927B-3EA36ADCD84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0B21-1287-4338-A4CF-738D91236A9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E1DFF-C09F-451A-9318-430DC57FD13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05B88-A2A8-46F7-A0EF-7DC796D7B38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EA8B0-FB6C-4F99-9362-B625558D872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C152C-D748-4562-A31D-7AF2C0C549A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331759-7C93-437C-B11D-109A32228CC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c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36712"/>
            <a:ext cx="8382000" cy="27363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l-PL" altLang="en-US" sz="4000" b="1" dirty="0" smtClean="0">
                <a:solidFill>
                  <a:srgbClr val="C00000"/>
                </a:solidFill>
              </a:rPr>
              <a:t>Programowanie komputerów</a:t>
            </a:r>
            <a:br>
              <a:rPr lang="pl-PL" altLang="en-US" sz="4000" b="1" dirty="0" smtClean="0">
                <a:solidFill>
                  <a:srgbClr val="C00000"/>
                </a:solidFill>
              </a:rPr>
            </a:br>
            <a:r>
              <a:rPr lang="pl-PL" altLang="en-US" sz="4000" b="1" dirty="0" smtClean="0">
                <a:solidFill>
                  <a:srgbClr val="C00000"/>
                </a:solidFill>
              </a:rPr>
              <a:t>Język programowania </a:t>
            </a:r>
            <a:r>
              <a:rPr lang="pl-PL" altLang="en-US" sz="4000" b="1" dirty="0" err="1" smtClean="0">
                <a:solidFill>
                  <a:srgbClr val="C00000"/>
                </a:solidFill>
              </a:rPr>
              <a:t>Python</a:t>
            </a:r>
            <a:r>
              <a:rPr lang="pl-PL" altLang="en-US" sz="4000" b="1" dirty="0" smtClean="0">
                <a:solidFill>
                  <a:srgbClr val="C00000"/>
                </a:solidFill>
              </a:rPr>
              <a:t/>
            </a:r>
            <a:br>
              <a:rPr lang="pl-PL" altLang="en-US" sz="4000" b="1" dirty="0" smtClean="0">
                <a:solidFill>
                  <a:srgbClr val="C00000"/>
                </a:solidFill>
              </a:rPr>
            </a:br>
            <a:r>
              <a:rPr lang="pl-PL" altLang="en-US" sz="1800" b="1" dirty="0" smtClean="0">
                <a:solidFill>
                  <a:srgbClr val="C00000"/>
                </a:solidFill>
              </a:rPr>
              <a:t/>
            </a:r>
            <a:br>
              <a:rPr lang="pl-PL" altLang="en-US" sz="1800" b="1" dirty="0" smtClean="0">
                <a:solidFill>
                  <a:srgbClr val="C00000"/>
                </a:solidFill>
              </a:rPr>
            </a:br>
            <a:r>
              <a:rPr lang="pl-PL" altLang="en-US" sz="4000" b="1" dirty="0" smtClean="0">
                <a:solidFill>
                  <a:srgbClr val="C00000"/>
                </a:solidFill>
              </a:rPr>
              <a:t>Repetytorium podstaw programowania w </a:t>
            </a:r>
            <a:r>
              <a:rPr lang="pl-PL" altLang="en-US" sz="4000" b="1" dirty="0" err="1" smtClean="0">
                <a:solidFill>
                  <a:srgbClr val="C00000"/>
                </a:solidFill>
              </a:rPr>
              <a:t>Pythonie</a:t>
            </a:r>
            <a:endParaRPr lang="pl-PL" alt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0" y="38100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Marzena Nowakowska 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Wydział Zarządzania i Modelowania Komputerowego </a:t>
            </a:r>
            <a:br>
              <a:rPr lang="pl-PL" altLang="en-US" sz="2400" dirty="0">
                <a:solidFill>
                  <a:srgbClr val="000000"/>
                </a:solidFill>
              </a:rPr>
            </a:br>
            <a:r>
              <a:rPr lang="pl-PL" altLang="en-US" sz="2400" dirty="0">
                <a:solidFill>
                  <a:srgbClr val="000000"/>
                </a:solidFill>
              </a:rPr>
              <a:t>Politechnika Świętokrzyska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Budynek C, p. 3.21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 err="1">
                <a:solidFill>
                  <a:srgbClr val="000000"/>
                </a:solidFill>
              </a:rPr>
              <a:t>spimn@tu.kielce.pl</a:t>
            </a:r>
            <a:endParaRPr lang="pl-PL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smtClean="0">
                <a:solidFill>
                  <a:srgbClr val="C00000"/>
                </a:solidFill>
              </a:rPr>
              <a:t>Moduły w Pythonie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692696"/>
            <a:ext cx="8424936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800" b="0" dirty="0">
                <a:solidFill>
                  <a:srgbClr val="000000"/>
                </a:solidFill>
              </a:rPr>
              <a:t>Opracowane i rozwijane przez społeczność </a:t>
            </a:r>
            <a:r>
              <a:rPr lang="pl-PL" sz="1800" b="0" dirty="0" err="1">
                <a:solidFill>
                  <a:srgbClr val="000000"/>
                </a:solidFill>
              </a:rPr>
              <a:t>Pythona</a:t>
            </a:r>
            <a:r>
              <a:rPr lang="pl-PL" sz="1800" b="0" dirty="0">
                <a:solidFill>
                  <a:srgbClr val="000000"/>
                </a:solidFill>
              </a:rPr>
              <a:t> (</a:t>
            </a:r>
            <a:r>
              <a:rPr lang="pl-PL" sz="1800" b="0" i="1" dirty="0" err="1">
                <a:solidFill>
                  <a:srgbClr val="000000"/>
                </a:solidFill>
              </a:rPr>
              <a:t>open</a:t>
            </a:r>
            <a:r>
              <a:rPr lang="pl-PL" sz="1800" b="0" i="1" dirty="0">
                <a:solidFill>
                  <a:srgbClr val="000000"/>
                </a:solidFill>
              </a:rPr>
              <a:t> </a:t>
            </a:r>
            <a:r>
              <a:rPr lang="pl-PL" sz="1800" b="0" i="1" dirty="0" err="1">
                <a:solidFill>
                  <a:srgbClr val="000000"/>
                </a:solidFill>
              </a:rPr>
              <a:t>source</a:t>
            </a:r>
            <a:r>
              <a:rPr lang="pl-PL" sz="1800" b="0" dirty="0">
                <a:solidFill>
                  <a:srgbClr val="000000"/>
                </a:solidFill>
              </a:rPr>
              <a:t>) oferta zasobów programistycznych jest zgrupowana tematycznie w postaci modułów (</a:t>
            </a:r>
            <a:r>
              <a:rPr lang="pl-PL" sz="1800" b="0" i="1" dirty="0">
                <a:solidFill>
                  <a:srgbClr val="000000"/>
                </a:solidFill>
              </a:rPr>
              <a:t>module</a:t>
            </a:r>
            <a:r>
              <a:rPr lang="pl-PL" sz="1800" b="0" dirty="0">
                <a:solidFill>
                  <a:srgbClr val="000000"/>
                </a:solidFill>
              </a:rPr>
              <a:t>) lub inaczej bibliotek (</a:t>
            </a:r>
            <a:r>
              <a:rPr lang="pl-PL" sz="1800" b="0" i="1" dirty="0" err="1">
                <a:solidFill>
                  <a:srgbClr val="000000"/>
                </a:solidFill>
              </a:rPr>
              <a:t>library</a:t>
            </a:r>
            <a:r>
              <a:rPr lang="pl-PL" sz="1800" b="0" dirty="0">
                <a:solidFill>
                  <a:srgbClr val="000000"/>
                </a:solidFill>
              </a:rPr>
              <a:t>).  Wykaz modułów standardowych jest zestawiony w dokumentacji: </a:t>
            </a:r>
            <a:r>
              <a:rPr lang="pl-PL" sz="1800" b="0" u="sng" dirty="0">
                <a:solidFill>
                  <a:srgbClr val="000000"/>
                </a:solidFill>
                <a:hlinkClick r:id="rId3"/>
              </a:rPr>
              <a:t>http://www.python.org/doc/</a:t>
            </a:r>
            <a:r>
              <a:rPr lang="pl-PL" sz="1800" b="0" dirty="0">
                <a:solidFill>
                  <a:srgbClr val="000000"/>
                </a:solidFill>
              </a:rPr>
              <a:t>.</a:t>
            </a:r>
          </a:p>
          <a:p>
            <a:pPr>
              <a:defRPr/>
            </a:pPr>
            <a:endParaRPr lang="pl-PL" sz="1800" b="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pl-PL" sz="1800" dirty="0">
                <a:solidFill>
                  <a:srgbClr val="000000"/>
                </a:solidFill>
              </a:rPr>
              <a:t>Moduł</a:t>
            </a:r>
            <a:r>
              <a:rPr lang="pl-PL" sz="1800" b="0" dirty="0">
                <a:solidFill>
                  <a:srgbClr val="000000"/>
                </a:solidFill>
              </a:rPr>
              <a:t> to plik tekstowy z rozszerzeniem </a:t>
            </a:r>
            <a:r>
              <a:rPr lang="pl-PL" sz="1800" b="0" i="1" dirty="0" err="1">
                <a:solidFill>
                  <a:srgbClr val="000000"/>
                </a:solidFill>
              </a:rPr>
              <a:t>py</a:t>
            </a:r>
            <a:r>
              <a:rPr lang="pl-PL" sz="1800" b="0" dirty="0">
                <a:solidFill>
                  <a:srgbClr val="000000"/>
                </a:solidFill>
              </a:rPr>
              <a:t>. Może zawierać definicje: zmiennych (różnych typów), funkcji oraz klas. Wykorzystanie zasobów określonego modułu jest możliwe po wykonaniu operacji importu:</a:t>
            </a:r>
          </a:p>
          <a:p>
            <a:pPr>
              <a:defRPr/>
            </a:pPr>
            <a:endParaRPr lang="pl-PL" sz="1800" b="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pl-PL" sz="1800" b="0" i="1" dirty="0">
                <a:solidFill>
                  <a:srgbClr val="000000"/>
                </a:solidFill>
              </a:rPr>
              <a:t>import </a:t>
            </a:r>
            <a:r>
              <a:rPr lang="pl-PL" sz="1800" b="0" i="1" dirty="0" err="1">
                <a:solidFill>
                  <a:srgbClr val="0000FF"/>
                </a:solidFill>
              </a:rPr>
              <a:t>nazwa_modułu</a:t>
            </a:r>
            <a:r>
              <a:rPr lang="pl-PL" sz="1800" b="0" dirty="0">
                <a:solidFill>
                  <a:srgbClr val="000000"/>
                </a:solidFill>
              </a:rPr>
              <a:t>  </a:t>
            </a:r>
            <a:r>
              <a:rPr lang="pl-PL" sz="1800" b="0" dirty="0">
                <a:solidFill>
                  <a:srgbClr val="000000"/>
                </a:solidFill>
                <a:sym typeface="Wingdings"/>
              </a:rPr>
              <a:t></a:t>
            </a:r>
            <a:r>
              <a:rPr lang="pl-PL" sz="1800" b="0" dirty="0">
                <a:solidFill>
                  <a:srgbClr val="000000"/>
                </a:solidFill>
              </a:rPr>
              <a:t> </a:t>
            </a:r>
            <a:r>
              <a:rPr lang="pl-PL" sz="1800" b="0" i="1" dirty="0" err="1">
                <a:solidFill>
                  <a:srgbClr val="000000"/>
                </a:solidFill>
              </a:rPr>
              <a:t>from</a:t>
            </a:r>
            <a:r>
              <a:rPr lang="pl-PL" sz="1800" b="0" i="1" dirty="0">
                <a:solidFill>
                  <a:srgbClr val="000000"/>
                </a:solidFill>
              </a:rPr>
              <a:t> </a:t>
            </a:r>
            <a:r>
              <a:rPr lang="pl-PL" sz="1800" b="0" i="1" dirty="0" err="1">
                <a:solidFill>
                  <a:srgbClr val="0000FF"/>
                </a:solidFill>
              </a:rPr>
              <a:t>nazwa_modułu</a:t>
            </a:r>
            <a:r>
              <a:rPr lang="pl-PL" sz="1800" b="0" dirty="0">
                <a:solidFill>
                  <a:srgbClr val="000000"/>
                </a:solidFill>
              </a:rPr>
              <a:t>  </a:t>
            </a:r>
            <a:r>
              <a:rPr lang="pl-PL" sz="1800" b="0" i="1" dirty="0">
                <a:solidFill>
                  <a:srgbClr val="000000"/>
                </a:solidFill>
              </a:rPr>
              <a:t>import</a:t>
            </a:r>
            <a:r>
              <a:rPr lang="pl-PL" sz="1800" b="0" dirty="0">
                <a:solidFill>
                  <a:srgbClr val="000000"/>
                </a:solidFill>
              </a:rPr>
              <a:t> </a:t>
            </a:r>
            <a:r>
              <a:rPr lang="pl-PL" sz="1800" b="0" dirty="0" smtClean="0">
                <a:solidFill>
                  <a:srgbClr val="000000"/>
                </a:solidFill>
              </a:rPr>
              <a:t>*</a:t>
            </a:r>
          </a:p>
          <a:p>
            <a:pPr lvl="1">
              <a:defRPr/>
            </a:pPr>
            <a:endParaRPr lang="pl-PL" sz="1800" b="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pl-PL" sz="1800" b="0" u="sng" dirty="0" smtClean="0">
                <a:solidFill>
                  <a:srgbClr val="000000"/>
                </a:solidFill>
              </a:rPr>
              <a:t>Przykład</a:t>
            </a:r>
            <a:endParaRPr lang="pl-PL" sz="1800" b="0" u="sng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pl-PL" sz="1800" b="0" i="1" dirty="0">
                <a:solidFill>
                  <a:srgbClr val="000000"/>
                </a:solidFill>
              </a:rPr>
              <a:t>import </a:t>
            </a:r>
            <a:r>
              <a:rPr lang="pl-PL" sz="1800" b="0" i="1" dirty="0" err="1">
                <a:solidFill>
                  <a:srgbClr val="000000"/>
                </a:solidFill>
              </a:rPr>
              <a:t>math</a:t>
            </a:r>
            <a:endParaRPr lang="pl-PL" sz="1800" b="0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pl-PL" sz="1800" b="0" i="1" dirty="0" err="1">
                <a:solidFill>
                  <a:srgbClr val="000000"/>
                </a:solidFill>
              </a:rPr>
              <a:t>print</a:t>
            </a:r>
            <a:r>
              <a:rPr lang="pl-PL" sz="1800" b="0" i="1" dirty="0">
                <a:solidFill>
                  <a:srgbClr val="000000"/>
                </a:solidFill>
              </a:rPr>
              <a:t>(</a:t>
            </a:r>
            <a:r>
              <a:rPr lang="pl-PL" sz="1800" b="0" i="1" dirty="0" err="1">
                <a:solidFill>
                  <a:srgbClr val="000000"/>
                </a:solidFill>
              </a:rPr>
              <a:t>math.cos</a:t>
            </a:r>
            <a:r>
              <a:rPr lang="pl-PL" sz="1800" b="0" i="1" dirty="0">
                <a:solidFill>
                  <a:srgbClr val="000000"/>
                </a:solidFill>
              </a:rPr>
              <a:t>(30))</a:t>
            </a:r>
          </a:p>
          <a:p>
            <a:pPr lvl="8">
              <a:defRPr/>
            </a:pPr>
            <a:endParaRPr lang="pl-PL" sz="1800" b="0" i="1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pl-PL" sz="1800" b="0" i="1" dirty="0" err="1">
                <a:solidFill>
                  <a:srgbClr val="000000"/>
                </a:solidFill>
              </a:rPr>
              <a:t>from</a:t>
            </a:r>
            <a:r>
              <a:rPr lang="pl-PL" sz="1800" b="0" dirty="0">
                <a:solidFill>
                  <a:srgbClr val="000000"/>
                </a:solidFill>
              </a:rPr>
              <a:t> </a:t>
            </a:r>
            <a:r>
              <a:rPr lang="pl-PL" sz="1800" b="0" i="1" dirty="0" err="1">
                <a:solidFill>
                  <a:srgbClr val="0000FF"/>
                </a:solidFill>
              </a:rPr>
              <a:t>nazwa_modułu</a:t>
            </a:r>
            <a:r>
              <a:rPr lang="pl-PL" sz="1800" b="0" i="1" dirty="0">
                <a:solidFill>
                  <a:srgbClr val="000000"/>
                </a:solidFill>
              </a:rPr>
              <a:t>  import n</a:t>
            </a:r>
            <a:r>
              <a:rPr lang="pl-PL" sz="1800" b="0" i="1" dirty="0">
                <a:solidFill>
                  <a:srgbClr val="0000FF"/>
                </a:solidFill>
              </a:rPr>
              <a:t>azwa_zasobu1 </a:t>
            </a:r>
            <a:r>
              <a:rPr lang="pl-PL" sz="1800" b="0" i="1" dirty="0">
                <a:solidFill>
                  <a:srgbClr val="000000"/>
                </a:solidFill>
              </a:rPr>
              <a:t>[, </a:t>
            </a:r>
            <a:r>
              <a:rPr lang="pl-PL" sz="1800" b="0" i="1" dirty="0">
                <a:solidFill>
                  <a:srgbClr val="0000FF"/>
                </a:solidFill>
              </a:rPr>
              <a:t>nazwa_zasobu2</a:t>
            </a:r>
            <a:r>
              <a:rPr lang="pl-PL" sz="1800" b="0" i="1" dirty="0">
                <a:solidFill>
                  <a:srgbClr val="000000"/>
                </a:solidFill>
              </a:rPr>
              <a:t>]  </a:t>
            </a:r>
          </a:p>
          <a:p>
            <a:pPr>
              <a:defRPr/>
            </a:pPr>
            <a:r>
              <a:rPr lang="pl-PL" sz="1800" b="0" u="sng" dirty="0" smtClean="0">
                <a:solidFill>
                  <a:srgbClr val="000000"/>
                </a:solidFill>
              </a:rPr>
              <a:t>Przykład</a:t>
            </a:r>
            <a:endParaRPr lang="pl-PL" sz="1800" b="0" u="sng" dirty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pl-PL" sz="1800" b="0" i="1" dirty="0" err="1">
                <a:solidFill>
                  <a:srgbClr val="000000"/>
                </a:solidFill>
              </a:rPr>
              <a:t>from</a:t>
            </a:r>
            <a:r>
              <a:rPr lang="pl-PL" sz="1800" b="0" i="1" dirty="0">
                <a:solidFill>
                  <a:srgbClr val="000000"/>
                </a:solidFill>
              </a:rPr>
              <a:t> </a:t>
            </a:r>
            <a:r>
              <a:rPr lang="pl-PL" sz="1800" b="0" i="1" dirty="0" err="1">
                <a:solidFill>
                  <a:srgbClr val="000000"/>
                </a:solidFill>
              </a:rPr>
              <a:t>math</a:t>
            </a:r>
            <a:r>
              <a:rPr lang="pl-PL" sz="1800" b="0" i="1" dirty="0">
                <a:solidFill>
                  <a:srgbClr val="000000"/>
                </a:solidFill>
              </a:rPr>
              <a:t> import sin, tan</a:t>
            </a:r>
          </a:p>
          <a:p>
            <a:pPr lvl="1">
              <a:defRPr/>
            </a:pPr>
            <a:r>
              <a:rPr lang="pl-PL" sz="1800" b="0" i="1" dirty="0" err="1">
                <a:solidFill>
                  <a:srgbClr val="000000"/>
                </a:solidFill>
              </a:rPr>
              <a:t>print</a:t>
            </a:r>
            <a:r>
              <a:rPr lang="pl-PL" sz="1800" b="0" i="1" dirty="0">
                <a:solidFill>
                  <a:srgbClr val="000000"/>
                </a:solidFill>
              </a:rPr>
              <a:t>("sinus 30:", sin(30), "tangens 30:", tan(30))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smtClean="0">
                <a:solidFill>
                  <a:srgbClr val="C00000"/>
                </a:solidFill>
              </a:rPr>
              <a:t>Standardowe typy danych Pythona - 1</a:t>
            </a:r>
          </a:p>
        </p:txBody>
      </p:sp>
      <p:sp>
        <p:nvSpPr>
          <p:cNvPr id="12291" name="Text Box 12"/>
          <p:cNvSpPr txBox="1">
            <a:spLocks noChangeArrowheads="1"/>
          </p:cNvSpPr>
          <p:nvPr/>
        </p:nvSpPr>
        <p:spPr bwMode="auto">
          <a:xfrm>
            <a:off x="539750" y="981075"/>
            <a:ext cx="7848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ct val="30000"/>
              </a:spcAft>
              <a:buFontTx/>
              <a:buChar char="•"/>
            </a:pPr>
            <a:endParaRPr lang="pl-PL" altLang="en-US" sz="2000" b="0">
              <a:solidFill>
                <a:srgbClr val="0000FF"/>
              </a:solidFill>
            </a:endParaRPr>
          </a:p>
        </p:txBody>
      </p:sp>
      <p:sp>
        <p:nvSpPr>
          <p:cNvPr id="12292" name="pole tekstowe 4"/>
          <p:cNvSpPr txBox="1">
            <a:spLocks noChangeArrowheads="1"/>
          </p:cNvSpPr>
          <p:nvPr/>
        </p:nvSpPr>
        <p:spPr bwMode="auto">
          <a:xfrm>
            <a:off x="214313" y="517525"/>
            <a:ext cx="8929687" cy="615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0" dirty="0">
                <a:solidFill>
                  <a:srgbClr val="000000"/>
                </a:solidFill>
              </a:rPr>
              <a:t>Wszystkie dane w </a:t>
            </a:r>
            <a:r>
              <a:rPr lang="pl-PL" sz="1400" b="0" dirty="0" err="1">
                <a:solidFill>
                  <a:srgbClr val="000000"/>
                </a:solidFill>
              </a:rPr>
              <a:t>Pythonie</a:t>
            </a:r>
            <a:r>
              <a:rPr lang="pl-PL" sz="1400" b="0" dirty="0">
                <a:solidFill>
                  <a:srgbClr val="000000"/>
                </a:solidFill>
              </a:rPr>
              <a:t> są </a:t>
            </a:r>
            <a:r>
              <a:rPr lang="pl-PL" sz="1400" dirty="0">
                <a:solidFill>
                  <a:srgbClr val="000000"/>
                </a:solidFill>
              </a:rPr>
              <a:t>obiektami</a:t>
            </a:r>
            <a:r>
              <a:rPr lang="pl-PL" sz="1400" b="0" dirty="0">
                <a:solidFill>
                  <a:srgbClr val="000000"/>
                </a:solidFill>
              </a:rPr>
              <a:t>, co oznacza, że właściwie wszystkie zmienne (i stałe)  posiadają metody (funkcje), które mogą wykonywać różne operacje na rzecz obiektu. </a:t>
            </a:r>
          </a:p>
          <a:p>
            <a:endParaRPr lang="pl-PL" sz="1400" b="0" dirty="0">
              <a:solidFill>
                <a:srgbClr val="000000"/>
              </a:solidFill>
            </a:endParaRPr>
          </a:p>
          <a:p>
            <a:r>
              <a:rPr lang="pl-PL" sz="1400" b="0" dirty="0" err="1">
                <a:solidFill>
                  <a:srgbClr val="000000"/>
                </a:solidFill>
              </a:rPr>
              <a:t>Python</a:t>
            </a:r>
            <a:r>
              <a:rPr lang="pl-PL" sz="1400" b="0" dirty="0">
                <a:solidFill>
                  <a:srgbClr val="000000"/>
                </a:solidFill>
              </a:rPr>
              <a:t> jest </a:t>
            </a:r>
            <a:r>
              <a:rPr lang="pl-PL" sz="1400" dirty="0">
                <a:solidFill>
                  <a:srgbClr val="000000"/>
                </a:solidFill>
              </a:rPr>
              <a:t>językiem typowanym dynamicznie</a:t>
            </a:r>
            <a:r>
              <a:rPr lang="pl-PL" sz="1400" b="0" dirty="0">
                <a:solidFill>
                  <a:srgbClr val="000000"/>
                </a:solidFill>
              </a:rPr>
              <a:t>, tzn. że typ danej zależy od wartości do niej przypisanej.</a:t>
            </a:r>
          </a:p>
          <a:p>
            <a:endParaRPr lang="pl-PL" sz="1400" b="0" dirty="0">
              <a:solidFill>
                <a:srgbClr val="000000"/>
              </a:solidFill>
            </a:endParaRPr>
          </a:p>
          <a:p>
            <a:r>
              <a:rPr lang="pl-PL" sz="1400" b="0" dirty="0">
                <a:solidFill>
                  <a:srgbClr val="000000"/>
                </a:solidFill>
              </a:rPr>
              <a:t>Liczba całkowita  </a:t>
            </a:r>
            <a:r>
              <a:rPr lang="pl-PL" sz="1400" dirty="0" err="1">
                <a:solidFill>
                  <a:srgbClr val="000000"/>
                </a:solidFill>
              </a:rPr>
              <a:t>int</a:t>
            </a:r>
            <a:r>
              <a:rPr lang="pl-PL" sz="1400" b="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Stała: 		</a:t>
            </a:r>
            <a:r>
              <a:rPr lang="pl-PL" sz="1400" b="0" dirty="0">
                <a:solidFill>
                  <a:srgbClr val="0000FF"/>
                </a:solidFill>
              </a:rPr>
              <a:t>12; -100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Zmienna: 	</a:t>
            </a:r>
            <a:r>
              <a:rPr lang="pl-PL" sz="1400" b="0" dirty="0">
                <a:solidFill>
                  <a:srgbClr val="0000FF"/>
                </a:solidFill>
              </a:rPr>
              <a:t>a = 12; a, b =  12, 100</a:t>
            </a:r>
          </a:p>
          <a:p>
            <a:r>
              <a:rPr lang="pl-PL" sz="1400" b="0" dirty="0">
                <a:solidFill>
                  <a:srgbClr val="000000"/>
                </a:solidFill>
              </a:rPr>
              <a:t>Długa liczba całkowita  </a:t>
            </a:r>
            <a:r>
              <a:rPr lang="pl-PL" sz="1400" dirty="0">
                <a:solidFill>
                  <a:srgbClr val="000000"/>
                </a:solidFill>
              </a:rPr>
              <a:t>long</a:t>
            </a:r>
            <a:r>
              <a:rPr lang="pl-PL" sz="1400" b="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Stała: 		</a:t>
            </a:r>
            <a:r>
              <a:rPr lang="pl-PL" sz="1400" b="0" dirty="0">
                <a:solidFill>
                  <a:srgbClr val="0000FF"/>
                </a:solidFill>
              </a:rPr>
              <a:t>12; -100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Zmienna: 	</a:t>
            </a:r>
            <a:r>
              <a:rPr lang="pl-PL" sz="1400" b="0" dirty="0">
                <a:solidFill>
                  <a:srgbClr val="0000FF"/>
                </a:solidFill>
              </a:rPr>
              <a:t>a = 12; a, b =  12, 100</a:t>
            </a:r>
          </a:p>
          <a:p>
            <a:r>
              <a:rPr lang="pl-PL" sz="1400" b="0" dirty="0">
                <a:solidFill>
                  <a:srgbClr val="000000"/>
                </a:solidFill>
              </a:rPr>
              <a:t>Liczba zmiennoprzecinkowa (rzeczywista)  </a:t>
            </a:r>
            <a:r>
              <a:rPr lang="pl-PL" sz="1400" dirty="0" err="1">
                <a:solidFill>
                  <a:srgbClr val="000000"/>
                </a:solidFill>
              </a:rPr>
              <a:t>float</a:t>
            </a:r>
            <a:endParaRPr lang="pl-PL" sz="1400" dirty="0">
              <a:solidFill>
                <a:srgbClr val="000000"/>
              </a:solidFill>
            </a:endParaRP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Stała: 		</a:t>
            </a:r>
            <a:r>
              <a:rPr lang="pl-PL" sz="1400" b="0" dirty="0">
                <a:solidFill>
                  <a:srgbClr val="0000FF"/>
                </a:solidFill>
              </a:rPr>
              <a:t>12.5; -100.78; 12.6e-3; 12.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Zmienna: 	</a:t>
            </a:r>
            <a:r>
              <a:rPr lang="pl-PL" sz="1400" b="0" dirty="0">
                <a:solidFill>
                  <a:srgbClr val="0000FF"/>
                </a:solidFill>
              </a:rPr>
              <a:t>aa = 12.5; aa, </a:t>
            </a:r>
            <a:r>
              <a:rPr lang="pl-PL" sz="1400" b="0" dirty="0" err="1">
                <a:solidFill>
                  <a:srgbClr val="0000FF"/>
                </a:solidFill>
              </a:rPr>
              <a:t>bb</a:t>
            </a:r>
            <a:r>
              <a:rPr lang="pl-PL" sz="1400" b="0" dirty="0">
                <a:solidFill>
                  <a:srgbClr val="0000FF"/>
                </a:solidFill>
              </a:rPr>
              <a:t> = </a:t>
            </a:r>
            <a:r>
              <a:rPr lang="pl-PL" sz="1400" b="0" dirty="0" smtClean="0">
                <a:solidFill>
                  <a:srgbClr val="0000FF"/>
                </a:solidFill>
              </a:rPr>
              <a:t>12.6, </a:t>
            </a:r>
            <a:r>
              <a:rPr lang="pl-PL" sz="1400" b="0" dirty="0">
                <a:solidFill>
                  <a:srgbClr val="0000FF"/>
                </a:solidFill>
              </a:rPr>
              <a:t>13.</a:t>
            </a:r>
          </a:p>
          <a:p>
            <a:r>
              <a:rPr lang="pl-PL" sz="1400" b="0" dirty="0">
                <a:solidFill>
                  <a:srgbClr val="000000"/>
                </a:solidFill>
              </a:rPr>
              <a:t>Liczba zespolona (część rzeczywista + urojona)  </a:t>
            </a:r>
            <a:r>
              <a:rPr lang="pl-PL" sz="1400" dirty="0" err="1">
                <a:solidFill>
                  <a:srgbClr val="000000"/>
                </a:solidFill>
              </a:rPr>
              <a:t>complex</a:t>
            </a:r>
            <a:endParaRPr lang="pl-PL" sz="1400" dirty="0">
              <a:solidFill>
                <a:srgbClr val="000000"/>
              </a:solidFill>
            </a:endParaRP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Stała: 		</a:t>
            </a:r>
            <a:r>
              <a:rPr lang="pl-PL" sz="1400" b="0" dirty="0">
                <a:solidFill>
                  <a:srgbClr val="0000FF"/>
                </a:solidFill>
              </a:rPr>
              <a:t>2.6+6j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Zmienna: 	</a:t>
            </a:r>
            <a:r>
              <a:rPr lang="pl-PL" sz="1400" b="0" dirty="0">
                <a:solidFill>
                  <a:srgbClr val="0000FF"/>
                </a:solidFill>
              </a:rPr>
              <a:t>a = 2.6+6j</a:t>
            </a:r>
          </a:p>
          <a:p>
            <a:r>
              <a:rPr lang="pl-PL" sz="1400" b="0" dirty="0">
                <a:solidFill>
                  <a:srgbClr val="000000"/>
                </a:solidFill>
              </a:rPr>
              <a:t>Typ logiczny  </a:t>
            </a:r>
            <a:r>
              <a:rPr lang="pl-PL" sz="1400" dirty="0" err="1">
                <a:solidFill>
                  <a:srgbClr val="000000"/>
                </a:solidFill>
              </a:rPr>
              <a:t>bool</a:t>
            </a:r>
            <a:r>
              <a:rPr lang="pl-PL" sz="1400" b="0" dirty="0">
                <a:solidFill>
                  <a:srgbClr val="000000"/>
                </a:solidFill>
              </a:rPr>
              <a:t>. Jest podtypem typu całkowitego. 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Stała: 		</a:t>
            </a:r>
            <a:r>
              <a:rPr lang="pl-PL" sz="1400" b="0" dirty="0" err="1">
                <a:solidFill>
                  <a:srgbClr val="0000FF"/>
                </a:solidFill>
              </a:rPr>
              <a:t>True</a:t>
            </a:r>
            <a:r>
              <a:rPr lang="pl-PL" sz="1400" b="0" dirty="0">
                <a:solidFill>
                  <a:srgbClr val="0000FF"/>
                </a:solidFill>
              </a:rPr>
              <a:t>; </a:t>
            </a:r>
            <a:r>
              <a:rPr lang="pl-PL" sz="1400" b="0" dirty="0" err="1">
                <a:solidFill>
                  <a:srgbClr val="0000FF"/>
                </a:solidFill>
              </a:rPr>
              <a:t>False</a:t>
            </a:r>
            <a:endParaRPr lang="pl-PL" sz="1400" b="0" dirty="0">
              <a:solidFill>
                <a:srgbClr val="0000FF"/>
              </a:solidFill>
            </a:endParaRP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Zmienna: 	</a:t>
            </a:r>
            <a:r>
              <a:rPr lang="pl-PL" sz="1400" b="0" dirty="0">
                <a:solidFill>
                  <a:srgbClr val="0000FF"/>
                </a:solidFill>
              </a:rPr>
              <a:t>a = 12.5 &gt; 18 </a:t>
            </a:r>
            <a:r>
              <a:rPr lang="pl-PL" sz="1400" b="0" dirty="0">
                <a:solidFill>
                  <a:srgbClr val="000000"/>
                </a:solidFill>
              </a:rPr>
              <a:t>(wartość a: </a:t>
            </a:r>
            <a:r>
              <a:rPr lang="pl-PL" sz="1400" b="0" dirty="0" err="1">
                <a:solidFill>
                  <a:srgbClr val="000000"/>
                </a:solidFill>
              </a:rPr>
              <a:t>False</a:t>
            </a:r>
            <a:r>
              <a:rPr lang="pl-PL" sz="1400" b="0" dirty="0">
                <a:solidFill>
                  <a:srgbClr val="000000"/>
                </a:solidFill>
              </a:rPr>
              <a:t>) </a:t>
            </a:r>
          </a:p>
          <a:p>
            <a:r>
              <a:rPr lang="pl-PL" sz="1400" b="0" dirty="0">
                <a:solidFill>
                  <a:srgbClr val="000000"/>
                </a:solidFill>
              </a:rPr>
              <a:t>Łańcuch (napis)  </a:t>
            </a:r>
            <a:r>
              <a:rPr lang="pl-PL" sz="1400" dirty="0" err="1">
                <a:solidFill>
                  <a:srgbClr val="000000"/>
                </a:solidFill>
              </a:rPr>
              <a:t>str</a:t>
            </a:r>
            <a:r>
              <a:rPr lang="pl-PL" sz="1400" b="0" dirty="0">
                <a:solidFill>
                  <a:srgbClr val="000000"/>
                </a:solidFill>
              </a:rPr>
              <a:t> (</a:t>
            </a:r>
            <a:r>
              <a:rPr lang="pl-PL" sz="1400" b="0" dirty="0" err="1">
                <a:solidFill>
                  <a:srgbClr val="000000"/>
                </a:solidFill>
              </a:rPr>
              <a:t>string</a:t>
            </a:r>
            <a:r>
              <a:rPr lang="pl-PL" sz="1400" b="0" dirty="0">
                <a:solidFill>
                  <a:srgbClr val="000000"/>
                </a:solidFill>
              </a:rPr>
              <a:t>) - ciąg znaków między cudzysłowami lub apostrofami. Wielolinijkowy napis umieszcza się między potrójnymi cudzysłowami.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Stała: </a:t>
            </a:r>
          </a:p>
          <a:p>
            <a:pPr lvl="3"/>
            <a:r>
              <a:rPr lang="pl-PL" sz="1400" b="0" dirty="0">
                <a:solidFill>
                  <a:srgbClr val="C00000"/>
                </a:solidFill>
              </a:rPr>
              <a:t>"Miał pod nosem czarny wąs"</a:t>
            </a:r>
          </a:p>
          <a:p>
            <a:pPr lvl="3"/>
            <a:r>
              <a:rPr lang="pl-PL" sz="1400" b="0" dirty="0">
                <a:solidFill>
                  <a:srgbClr val="000000"/>
                </a:solidFill>
              </a:rPr>
              <a:t> </a:t>
            </a:r>
            <a:r>
              <a:rPr lang="pl-PL" sz="1400" b="0" dirty="0">
                <a:solidFill>
                  <a:srgbClr val="0000FF"/>
                </a:solidFill>
              </a:rPr>
              <a:t>"Moja mama mówiła: 'Ostatnia umiera nadzieja'"</a:t>
            </a:r>
          </a:p>
          <a:p>
            <a:pPr lvl="3"/>
            <a:r>
              <a:rPr lang="pl-PL" sz="1400" b="0" dirty="0">
                <a:solidFill>
                  <a:srgbClr val="006600"/>
                </a:solidFill>
              </a:rPr>
              <a:t>""" Wszystko to co mam</a:t>
            </a:r>
            <a:br>
              <a:rPr lang="pl-PL" sz="1400" b="0" dirty="0">
                <a:solidFill>
                  <a:srgbClr val="006600"/>
                </a:solidFill>
              </a:rPr>
            </a:br>
            <a:r>
              <a:rPr lang="pl-PL" sz="1400" b="0" dirty="0">
                <a:solidFill>
                  <a:srgbClr val="006600"/>
                </a:solidFill>
              </a:rPr>
              <a:t>To ta nadzieja, że życie mnie poskleja"""</a:t>
            </a:r>
          </a:p>
          <a:p>
            <a:pPr lvl="1"/>
            <a:r>
              <a:rPr lang="pl-PL" sz="1400" b="0" dirty="0">
                <a:solidFill>
                  <a:srgbClr val="000000"/>
                </a:solidFill>
              </a:rPr>
              <a:t>Zmienna: </a:t>
            </a:r>
            <a:r>
              <a:rPr lang="pl-PL" sz="1400" b="0" dirty="0" err="1">
                <a:solidFill>
                  <a:srgbClr val="0000FF"/>
                </a:solidFill>
              </a:rPr>
              <a:t>poczatek</a:t>
            </a:r>
            <a:r>
              <a:rPr lang="pl-PL" sz="1400" b="0" dirty="0">
                <a:solidFill>
                  <a:srgbClr val="0000FF"/>
                </a:solidFill>
              </a:rPr>
              <a:t> = "Miał pod nosem czarny wąs"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smtClean="0">
                <a:solidFill>
                  <a:srgbClr val="C00000"/>
                </a:solidFill>
              </a:rPr>
              <a:t>Standardowe typy danych Pythona - 2</a:t>
            </a:r>
          </a:p>
        </p:txBody>
      </p:sp>
      <p:sp>
        <p:nvSpPr>
          <p:cNvPr id="13315" name="Text Box 12"/>
          <p:cNvSpPr txBox="1">
            <a:spLocks noChangeArrowheads="1"/>
          </p:cNvSpPr>
          <p:nvPr/>
        </p:nvSpPr>
        <p:spPr bwMode="auto">
          <a:xfrm>
            <a:off x="539750" y="981075"/>
            <a:ext cx="7848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Aft>
                <a:spcPct val="30000"/>
              </a:spcAft>
              <a:buFontTx/>
              <a:buChar char="•"/>
            </a:pPr>
            <a:endParaRPr lang="pl-PL" altLang="en-US" sz="2000" b="0">
              <a:solidFill>
                <a:srgbClr val="0000FF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0825" y="692150"/>
            <a:ext cx="8678863" cy="5832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Lista </a:t>
            </a:r>
            <a:r>
              <a:rPr lang="pl-PL" sz="1600" dirty="0">
                <a:solidFill>
                  <a:srgbClr val="000000"/>
                </a:solidFill>
              </a:rPr>
              <a:t>list</a:t>
            </a:r>
            <a:r>
              <a:rPr lang="pl-PL" sz="1600" b="0" dirty="0">
                <a:solidFill>
                  <a:srgbClr val="000000"/>
                </a:solidFill>
              </a:rPr>
              <a:t>. Służy do przechowywania uporządkowanej kolekcji obiektów (danych) a poszczególne elementy zmiennej tego typu </a:t>
            </a:r>
            <a:r>
              <a:rPr lang="pl-PL" sz="1600" b="0" u="sng" dirty="0">
                <a:solidFill>
                  <a:srgbClr val="000000"/>
                </a:solidFill>
              </a:rPr>
              <a:t>mogą podlegać</a:t>
            </a:r>
            <a:r>
              <a:rPr lang="pl-PL" sz="1600" b="0" dirty="0">
                <a:solidFill>
                  <a:srgbClr val="000000"/>
                </a:solidFill>
              </a:rPr>
              <a:t> </a:t>
            </a:r>
            <a:r>
              <a:rPr lang="pl-PL" sz="1600" b="0" u="sng" dirty="0">
                <a:solidFill>
                  <a:srgbClr val="000000"/>
                </a:solidFill>
              </a:rPr>
              <a:t>modyfikacji</a:t>
            </a:r>
            <a:r>
              <a:rPr lang="pl-PL" sz="1600" b="0" dirty="0">
                <a:solidFill>
                  <a:srgbClr val="000000"/>
                </a:solidFill>
              </a:rPr>
              <a:t> (dodawanie, podmiana i usuwanie elementów).</a:t>
            </a:r>
            <a:r>
              <a:rPr lang="pl-PL" sz="1600" dirty="0"/>
              <a:t> 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Stała: 		</a:t>
            </a:r>
            <a:r>
              <a:rPr lang="pl-PL" sz="1600" b="0" dirty="0">
                <a:solidFill>
                  <a:srgbClr val="0000FF"/>
                </a:solidFill>
              </a:rPr>
              <a:t>['</a:t>
            </a:r>
            <a:r>
              <a:rPr lang="pl-PL" sz="1600" b="0" dirty="0" err="1">
                <a:solidFill>
                  <a:srgbClr val="0000FF"/>
                </a:solidFill>
              </a:rPr>
              <a:t>Python</a:t>
            </a:r>
            <a:r>
              <a:rPr lang="pl-PL" sz="1600" b="0" dirty="0">
                <a:solidFill>
                  <a:srgbClr val="0000FF"/>
                </a:solidFill>
              </a:rPr>
              <a:t>', '</a:t>
            </a:r>
            <a:r>
              <a:rPr lang="pl-PL" sz="1600" b="0" dirty="0" err="1">
                <a:solidFill>
                  <a:srgbClr val="0000FF"/>
                </a:solidFill>
              </a:rPr>
              <a:t>WZiMK</a:t>
            </a:r>
            <a:r>
              <a:rPr lang="pl-PL" sz="1600" b="0" dirty="0">
                <a:solidFill>
                  <a:srgbClr val="0000FF"/>
                </a:solidFill>
              </a:rPr>
              <a:t>', 123, 98.45, 3.6e-3, 2.6+6j]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Zmienna: 	</a:t>
            </a:r>
            <a:r>
              <a:rPr lang="pl-PL" sz="1600" b="0" dirty="0">
                <a:solidFill>
                  <a:srgbClr val="0000FF"/>
                </a:solidFill>
              </a:rPr>
              <a:t>a = ['</a:t>
            </a:r>
            <a:r>
              <a:rPr lang="pl-PL" sz="1600" b="0" dirty="0" err="1">
                <a:solidFill>
                  <a:srgbClr val="0000FF"/>
                </a:solidFill>
              </a:rPr>
              <a:t>Python</a:t>
            </a:r>
            <a:r>
              <a:rPr lang="pl-PL" sz="1600" b="0" dirty="0">
                <a:solidFill>
                  <a:srgbClr val="0000FF"/>
                </a:solidFill>
              </a:rPr>
              <a:t>', '</a:t>
            </a:r>
            <a:r>
              <a:rPr lang="pl-PL" sz="1600" b="0" dirty="0" err="1">
                <a:solidFill>
                  <a:srgbClr val="0000FF"/>
                </a:solidFill>
              </a:rPr>
              <a:t>WZiMK</a:t>
            </a:r>
            <a:r>
              <a:rPr lang="pl-PL" sz="1600" b="0" dirty="0">
                <a:solidFill>
                  <a:srgbClr val="0000FF"/>
                </a:solidFill>
              </a:rPr>
              <a:t>', 123, 98.45, 3.6e-3, 2.6+6j]</a:t>
            </a:r>
          </a:p>
          <a:p>
            <a:pPr marL="0" lvl="1">
              <a:defRPr/>
            </a:pPr>
            <a:endParaRPr lang="pl-PL" sz="1600" b="0" dirty="0">
              <a:solidFill>
                <a:srgbClr val="000000"/>
              </a:solidFill>
            </a:endParaRPr>
          </a:p>
          <a:p>
            <a:pPr marL="0"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Krotka </a:t>
            </a:r>
            <a:r>
              <a:rPr lang="pl-PL" sz="1600" dirty="0" err="1">
                <a:solidFill>
                  <a:srgbClr val="000000"/>
                </a:solidFill>
              </a:rPr>
              <a:t>tuple</a:t>
            </a:r>
            <a:r>
              <a:rPr lang="pl-PL" sz="1600" b="0" dirty="0">
                <a:solidFill>
                  <a:srgbClr val="000000"/>
                </a:solidFill>
              </a:rPr>
              <a:t>. Służy do przechowywania uporządkowanej kolekcji obiektów (danych) a poszczególne elementy zmiennej tego typu </a:t>
            </a:r>
            <a:r>
              <a:rPr lang="pl-PL" sz="1600" b="0" u="sng" dirty="0">
                <a:solidFill>
                  <a:srgbClr val="000000"/>
                </a:solidFill>
              </a:rPr>
              <a:t>nie mogą podlegać modyfikacji </a:t>
            </a:r>
            <a:r>
              <a:rPr lang="pl-PL" sz="1600" b="0" dirty="0">
                <a:solidFill>
                  <a:srgbClr val="000000"/>
                </a:solidFill>
              </a:rPr>
              <a:t>(brak możliwości edycji „w miejscu”). 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Stała: 		(</a:t>
            </a:r>
            <a:r>
              <a:rPr lang="pl-PL" sz="1600" b="0" dirty="0">
                <a:solidFill>
                  <a:srgbClr val="0000FF"/>
                </a:solidFill>
              </a:rPr>
              <a:t>'</a:t>
            </a:r>
            <a:r>
              <a:rPr lang="pl-PL" sz="1600" b="0" dirty="0" err="1">
                <a:solidFill>
                  <a:srgbClr val="0000FF"/>
                </a:solidFill>
              </a:rPr>
              <a:t>Python</a:t>
            </a:r>
            <a:r>
              <a:rPr lang="pl-PL" sz="1600" b="0" dirty="0">
                <a:solidFill>
                  <a:srgbClr val="0000FF"/>
                </a:solidFill>
              </a:rPr>
              <a:t>', '</a:t>
            </a:r>
            <a:r>
              <a:rPr lang="pl-PL" sz="1600" b="0" dirty="0" err="1">
                <a:solidFill>
                  <a:srgbClr val="0000FF"/>
                </a:solidFill>
              </a:rPr>
              <a:t>WZiMK</a:t>
            </a:r>
            <a:r>
              <a:rPr lang="pl-PL" sz="1600" b="0" dirty="0">
                <a:solidFill>
                  <a:srgbClr val="0000FF"/>
                </a:solidFill>
              </a:rPr>
              <a:t>', 123, 98.45, 3.6e-3, 2.6+6j)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Zmienna: 	</a:t>
            </a:r>
            <a:r>
              <a:rPr lang="pl-PL" sz="1600" b="0" dirty="0">
                <a:solidFill>
                  <a:srgbClr val="0000FF"/>
                </a:solidFill>
              </a:rPr>
              <a:t>a = ('</a:t>
            </a:r>
            <a:r>
              <a:rPr lang="pl-PL" sz="1600" b="0" dirty="0" err="1">
                <a:solidFill>
                  <a:srgbClr val="0000FF"/>
                </a:solidFill>
              </a:rPr>
              <a:t>Python</a:t>
            </a:r>
            <a:r>
              <a:rPr lang="pl-PL" sz="1600" b="0" dirty="0">
                <a:solidFill>
                  <a:srgbClr val="0000FF"/>
                </a:solidFill>
              </a:rPr>
              <a:t>', '</a:t>
            </a:r>
            <a:r>
              <a:rPr lang="pl-PL" sz="1600" b="0" dirty="0" err="1">
                <a:solidFill>
                  <a:srgbClr val="0000FF"/>
                </a:solidFill>
              </a:rPr>
              <a:t>WZiMK</a:t>
            </a:r>
            <a:r>
              <a:rPr lang="pl-PL" sz="1600" b="0" dirty="0">
                <a:solidFill>
                  <a:srgbClr val="0000FF"/>
                </a:solidFill>
              </a:rPr>
              <a:t>', 123, 98.45, 3.6e-3, 2.6+6j)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1600" b="0" dirty="0">
                <a:solidFill>
                  <a:srgbClr val="000000"/>
                </a:solidFill>
              </a:rPr>
              <a:t>Zbiór </a:t>
            </a:r>
            <a:r>
              <a:rPr lang="pl-PL" sz="1600" dirty="0">
                <a:solidFill>
                  <a:srgbClr val="000000"/>
                </a:solidFill>
              </a:rPr>
              <a:t>set</a:t>
            </a:r>
            <a:r>
              <a:rPr lang="pl-PL" sz="1600" b="0" dirty="0">
                <a:solidFill>
                  <a:srgbClr val="000000"/>
                </a:solidFill>
              </a:rPr>
              <a:t>. Nieuporządkowana kolekcja prostych obiektów. Można je kojarzyć ze zbiorami w matematyce.</a:t>
            </a:r>
          </a:p>
          <a:p>
            <a:pPr>
              <a:defRPr/>
            </a:pPr>
            <a:r>
              <a:rPr lang="pl-PL" sz="1600" b="0" dirty="0">
                <a:solidFill>
                  <a:srgbClr val="000000"/>
                </a:solidFill>
              </a:rPr>
              <a:t>Cechą wyróżniającą zbiór jest unikalność elementów, to znaczy, że elementy w zbiorze nie mogą się powtarzać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Stała: 		</a:t>
            </a:r>
            <a:r>
              <a:rPr lang="pl-PL" sz="1600" b="0" dirty="0">
                <a:solidFill>
                  <a:srgbClr val="0000FF"/>
                </a:solidFill>
              </a:rPr>
              <a:t>{'</a:t>
            </a:r>
            <a:r>
              <a:rPr lang="pl-PL" sz="1600" b="0" dirty="0" err="1">
                <a:solidFill>
                  <a:srgbClr val="0000FF"/>
                </a:solidFill>
              </a:rPr>
              <a:t>bulgaria</a:t>
            </a:r>
            <a:r>
              <a:rPr lang="pl-PL" sz="1600" b="0" dirty="0">
                <a:solidFill>
                  <a:srgbClr val="0000FF"/>
                </a:solidFill>
              </a:rPr>
              <a:t>', '</a:t>
            </a:r>
            <a:r>
              <a:rPr lang="pl-PL" sz="1600" b="0" dirty="0" err="1">
                <a:solidFill>
                  <a:srgbClr val="0000FF"/>
                </a:solidFill>
              </a:rPr>
              <a:t>mexico</a:t>
            </a:r>
            <a:r>
              <a:rPr lang="pl-PL" sz="1600" b="0" dirty="0">
                <a:solidFill>
                  <a:srgbClr val="0000FF"/>
                </a:solidFill>
              </a:rPr>
              <a:t>', </a:t>
            </a:r>
            <a:r>
              <a:rPr lang="pl-PL" sz="1600" b="0" dirty="0" err="1">
                <a:solidFill>
                  <a:srgbClr val="0000FF"/>
                </a:solidFill>
              </a:rPr>
              <a:t>'polan</a:t>
            </a:r>
            <a:r>
              <a:rPr lang="pl-PL" sz="1600" b="0" dirty="0">
                <a:solidFill>
                  <a:srgbClr val="0000FF"/>
                </a:solidFill>
              </a:rPr>
              <a:t>d', </a:t>
            </a:r>
            <a:r>
              <a:rPr lang="pl-PL" sz="1600" b="0" dirty="0" err="1">
                <a:solidFill>
                  <a:srgbClr val="0000FF"/>
                </a:solidFill>
              </a:rPr>
              <a:t>'us</a:t>
            </a:r>
            <a:r>
              <a:rPr lang="pl-PL" sz="1600" b="0" dirty="0">
                <a:solidFill>
                  <a:srgbClr val="0000FF"/>
                </a:solidFill>
              </a:rPr>
              <a:t>a'}</a:t>
            </a:r>
          </a:p>
          <a:p>
            <a:pPr marL="742950" lvl="1" indent="-285750">
              <a:spcAft>
                <a:spcPts val="0"/>
              </a:spcAft>
              <a:defRPr/>
            </a:pPr>
            <a:r>
              <a:rPr lang="pl-PL" sz="1600" b="0" dirty="0">
                <a:solidFill>
                  <a:srgbClr val="000000"/>
                </a:solidFill>
              </a:rPr>
              <a:t>Zmienna: 	</a:t>
            </a:r>
            <a:r>
              <a:rPr lang="pl-PL" sz="1600" b="0" dirty="0">
                <a:solidFill>
                  <a:srgbClr val="0000FF"/>
                </a:solidFill>
              </a:rPr>
              <a:t>VMWC2022={'</a:t>
            </a:r>
            <a:r>
              <a:rPr lang="pl-PL" sz="1600" b="0" dirty="0" err="1">
                <a:solidFill>
                  <a:srgbClr val="0000FF"/>
                </a:solidFill>
              </a:rPr>
              <a:t>bulgaria</a:t>
            </a:r>
            <a:r>
              <a:rPr lang="pl-PL" sz="1600" b="0" dirty="0">
                <a:solidFill>
                  <a:srgbClr val="0000FF"/>
                </a:solidFill>
              </a:rPr>
              <a:t>', '</a:t>
            </a:r>
            <a:r>
              <a:rPr lang="pl-PL" sz="1600" b="0" dirty="0" err="1">
                <a:solidFill>
                  <a:srgbClr val="0000FF"/>
                </a:solidFill>
              </a:rPr>
              <a:t>mexico</a:t>
            </a:r>
            <a:r>
              <a:rPr lang="pl-PL" sz="1600" b="0" dirty="0">
                <a:solidFill>
                  <a:srgbClr val="0000FF"/>
                </a:solidFill>
              </a:rPr>
              <a:t>', </a:t>
            </a:r>
            <a:r>
              <a:rPr lang="pl-PL" sz="1600" b="0" dirty="0" err="1">
                <a:solidFill>
                  <a:srgbClr val="0000FF"/>
                </a:solidFill>
              </a:rPr>
              <a:t>'polan</a:t>
            </a:r>
            <a:r>
              <a:rPr lang="pl-PL" sz="1600" b="0" dirty="0">
                <a:solidFill>
                  <a:srgbClr val="0000FF"/>
                </a:solidFill>
              </a:rPr>
              <a:t>d', </a:t>
            </a:r>
            <a:r>
              <a:rPr lang="pl-PL" sz="1600" b="0" dirty="0" err="1">
                <a:solidFill>
                  <a:srgbClr val="0000FF"/>
                </a:solidFill>
              </a:rPr>
              <a:t>'us</a:t>
            </a:r>
            <a:r>
              <a:rPr lang="pl-PL" sz="1600" b="0" dirty="0">
                <a:solidFill>
                  <a:srgbClr val="0000FF"/>
                </a:solidFill>
              </a:rPr>
              <a:t>a'}</a:t>
            </a:r>
          </a:p>
          <a:p>
            <a:pPr>
              <a:defRPr/>
            </a:pPr>
            <a:r>
              <a:rPr lang="pl-PL" sz="1600" b="0" dirty="0">
                <a:solidFill>
                  <a:srgbClr val="000000"/>
                </a:solidFill>
              </a:rPr>
              <a:t>Słownik </a:t>
            </a:r>
            <a:r>
              <a:rPr lang="pl-PL" sz="1600" dirty="0" err="1">
                <a:solidFill>
                  <a:srgbClr val="000000"/>
                </a:solidFill>
              </a:rPr>
              <a:t>dict</a:t>
            </a:r>
            <a:r>
              <a:rPr lang="pl-PL" sz="1600" b="0" dirty="0">
                <a:solidFill>
                  <a:srgbClr val="000000"/>
                </a:solidFill>
              </a:rPr>
              <a:t>. Tablica asocjacyjna, w której klucz jest kojarzony z przypisaną mu wartością, przy czym klucze muszą być unikalne. Słownik zapisuje się w postaci par </a:t>
            </a:r>
            <a:r>
              <a:rPr lang="pl-PL" sz="1600" b="0" i="1" dirty="0">
                <a:solidFill>
                  <a:srgbClr val="000000"/>
                </a:solidFill>
              </a:rPr>
              <a:t>klucz</a:t>
            </a:r>
            <a:r>
              <a:rPr lang="pl-PL" sz="1600" b="0" dirty="0">
                <a:solidFill>
                  <a:srgbClr val="000000"/>
                </a:solidFill>
              </a:rPr>
              <a:t>: </a:t>
            </a:r>
            <a:r>
              <a:rPr lang="pl-PL" sz="1600" b="0" i="1" dirty="0">
                <a:solidFill>
                  <a:srgbClr val="000000"/>
                </a:solidFill>
              </a:rPr>
              <a:t>wartość</a:t>
            </a:r>
            <a:r>
              <a:rPr lang="pl-PL" sz="1600" b="0" dirty="0">
                <a:solidFill>
                  <a:srgbClr val="000000"/>
                </a:solidFill>
              </a:rPr>
              <a:t>, rozdzielonych przecinkami.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Stała: 	</a:t>
            </a:r>
            <a:r>
              <a:rPr lang="pl-PL" sz="1600" b="0" dirty="0">
                <a:solidFill>
                  <a:srgbClr val="0000FF"/>
                </a:solidFill>
              </a:rPr>
              <a:t>{"</a:t>
            </a:r>
            <a:r>
              <a:rPr lang="pl-PL" sz="1600" b="0" dirty="0" err="1">
                <a:solidFill>
                  <a:srgbClr val="0000FF"/>
                </a:solidFill>
              </a:rPr>
              <a:t>klasa_a</a:t>
            </a:r>
            <a:r>
              <a:rPr lang="pl-PL" sz="1600" b="0" dirty="0">
                <a:solidFill>
                  <a:srgbClr val="0000FF"/>
                </a:solidFill>
              </a:rPr>
              <a:t>": 4.5, "</a:t>
            </a:r>
            <a:r>
              <a:rPr lang="pl-PL" sz="1600" b="0" dirty="0" err="1">
                <a:solidFill>
                  <a:srgbClr val="0000FF"/>
                </a:solidFill>
              </a:rPr>
              <a:t>klasa_b</a:t>
            </a:r>
            <a:r>
              <a:rPr lang="pl-PL" sz="1600" b="0" dirty="0">
                <a:solidFill>
                  <a:srgbClr val="0000FF"/>
                </a:solidFill>
              </a:rPr>
              <a:t>": 4, "</a:t>
            </a:r>
            <a:r>
              <a:rPr lang="pl-PL" sz="1600" b="0" dirty="0" err="1">
                <a:solidFill>
                  <a:srgbClr val="0000FF"/>
                </a:solidFill>
              </a:rPr>
              <a:t>klasa_c</a:t>
            </a:r>
            <a:r>
              <a:rPr lang="pl-PL" sz="1600" b="0" dirty="0">
                <a:solidFill>
                  <a:srgbClr val="0000FF"/>
                </a:solidFill>
              </a:rPr>
              <a:t>": 3.5, "</a:t>
            </a:r>
            <a:r>
              <a:rPr lang="pl-PL" sz="1600" b="0" dirty="0" err="1">
                <a:solidFill>
                  <a:srgbClr val="0000FF"/>
                </a:solidFill>
              </a:rPr>
              <a:t>klasa_d</a:t>
            </a:r>
            <a:r>
              <a:rPr lang="pl-PL" sz="1600" b="0" dirty="0">
                <a:solidFill>
                  <a:srgbClr val="0000FF"/>
                </a:solidFill>
              </a:rPr>
              <a:t>": 4.5, "</a:t>
            </a:r>
            <a:r>
              <a:rPr lang="pl-PL" sz="1600" b="0" dirty="0" err="1">
                <a:solidFill>
                  <a:srgbClr val="0000FF"/>
                </a:solidFill>
              </a:rPr>
              <a:t>klasa_e</a:t>
            </a:r>
            <a:r>
              <a:rPr lang="pl-PL" sz="1600" b="0" dirty="0">
                <a:solidFill>
                  <a:srgbClr val="0000FF"/>
                </a:solidFill>
              </a:rPr>
              <a:t>": 5 }</a:t>
            </a:r>
          </a:p>
          <a:p>
            <a:pPr lvl="1">
              <a:defRPr/>
            </a:pPr>
            <a:r>
              <a:rPr lang="pl-PL" sz="1600" b="0" dirty="0">
                <a:solidFill>
                  <a:srgbClr val="000000"/>
                </a:solidFill>
              </a:rPr>
              <a:t>Zmienna: 	</a:t>
            </a:r>
            <a:r>
              <a:rPr lang="pl-PL" sz="1600" b="0" dirty="0" err="1">
                <a:solidFill>
                  <a:srgbClr val="0000FF"/>
                </a:solidFill>
              </a:rPr>
              <a:t>sl</a:t>
            </a:r>
            <a:r>
              <a:rPr lang="pl-PL" sz="1600" b="0" dirty="0">
                <a:solidFill>
                  <a:srgbClr val="0000FF"/>
                </a:solidFill>
              </a:rPr>
              <a:t>={"</a:t>
            </a:r>
            <a:r>
              <a:rPr lang="pl-PL" sz="1600" b="0" dirty="0" err="1">
                <a:solidFill>
                  <a:srgbClr val="0000FF"/>
                </a:solidFill>
              </a:rPr>
              <a:t>klasa_a</a:t>
            </a:r>
            <a:r>
              <a:rPr lang="pl-PL" sz="1600" b="0" dirty="0">
                <a:solidFill>
                  <a:srgbClr val="0000FF"/>
                </a:solidFill>
              </a:rPr>
              <a:t>": 4.5, "</a:t>
            </a:r>
            <a:r>
              <a:rPr lang="pl-PL" sz="1600" b="0" dirty="0" err="1">
                <a:solidFill>
                  <a:srgbClr val="0000FF"/>
                </a:solidFill>
              </a:rPr>
              <a:t>klasa_b</a:t>
            </a:r>
            <a:r>
              <a:rPr lang="pl-PL" sz="1600" b="0" dirty="0">
                <a:solidFill>
                  <a:srgbClr val="0000FF"/>
                </a:solidFill>
              </a:rPr>
              <a:t>": 4, "</a:t>
            </a:r>
            <a:r>
              <a:rPr lang="pl-PL" sz="1600" b="0" dirty="0" err="1">
                <a:solidFill>
                  <a:srgbClr val="0000FF"/>
                </a:solidFill>
              </a:rPr>
              <a:t>klasa_c</a:t>
            </a:r>
            <a:r>
              <a:rPr lang="pl-PL" sz="1600" b="0" dirty="0">
                <a:solidFill>
                  <a:srgbClr val="0000FF"/>
                </a:solidFill>
              </a:rPr>
              <a:t>": 3.5, "</a:t>
            </a:r>
            <a:r>
              <a:rPr lang="pl-PL" sz="1600" b="0" dirty="0" err="1">
                <a:solidFill>
                  <a:srgbClr val="0000FF"/>
                </a:solidFill>
              </a:rPr>
              <a:t>klasa_d</a:t>
            </a:r>
            <a:r>
              <a:rPr lang="pl-PL" sz="1600" b="0" dirty="0">
                <a:solidFill>
                  <a:srgbClr val="0000FF"/>
                </a:solidFill>
              </a:rPr>
              <a:t>": 4.5, "</a:t>
            </a:r>
            <a:r>
              <a:rPr lang="pl-PL" sz="1600" b="0" dirty="0" err="1">
                <a:solidFill>
                  <a:srgbClr val="0000FF"/>
                </a:solidFill>
              </a:rPr>
              <a:t>klasa_e</a:t>
            </a:r>
            <a:r>
              <a:rPr lang="pl-PL" sz="1600" b="0" dirty="0">
                <a:solidFill>
                  <a:srgbClr val="0000FF"/>
                </a:solidFill>
              </a:rPr>
              <a:t>": 5 }</a:t>
            </a:r>
          </a:p>
          <a:p>
            <a:pPr>
              <a:defRPr/>
            </a:pPr>
            <a:r>
              <a:rPr lang="pl-PL" sz="1600" b="0" dirty="0">
                <a:solidFill>
                  <a:srgbClr val="0000FF"/>
                </a:solidFill>
              </a:rPr>
              <a:t>		osoba={"imię": "Dawid", "nazwisko": "Podsiadło", "</a:t>
            </a:r>
            <a:r>
              <a:rPr lang="pl-PL" sz="1600" b="0" dirty="0" err="1">
                <a:solidFill>
                  <a:srgbClr val="0000FF"/>
                </a:solidFill>
              </a:rPr>
              <a:t>rok_ur</a:t>
            </a:r>
            <a:r>
              <a:rPr lang="pl-PL" sz="1600" b="0" dirty="0">
                <a:solidFill>
                  <a:srgbClr val="0000FF"/>
                </a:solidFill>
              </a:rPr>
              <a:t>": 1993}</a:t>
            </a:r>
          </a:p>
          <a:p>
            <a:pPr>
              <a:defRPr/>
            </a:pPr>
            <a:r>
              <a:rPr lang="pl-PL" sz="1600" b="0" dirty="0">
                <a:solidFill>
                  <a:srgbClr val="0000FF"/>
                </a:solidFill>
              </a:rPr>
              <a:t>		</a:t>
            </a:r>
            <a:r>
              <a:rPr lang="pl-PL" sz="1600" b="0" dirty="0" err="1">
                <a:solidFill>
                  <a:srgbClr val="0000FF"/>
                </a:solidFill>
              </a:rPr>
              <a:t>roma</a:t>
            </a:r>
            <a:r>
              <a:rPr lang="pl-PL" sz="1600" b="0" dirty="0">
                <a:solidFill>
                  <a:srgbClr val="0000FF"/>
                </a:solidFill>
              </a:rPr>
              <a:t>={1: "I", 2:"II", 3:"III", 4:"IV", 5:"V", 6:"VI", 7:"VII"} </a:t>
            </a:r>
            <a:endParaRPr lang="pl-PL" sz="16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4766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000" b="1" dirty="0" smtClean="0">
                <a:solidFill>
                  <a:srgbClr val="C00000"/>
                </a:solidFill>
              </a:rPr>
              <a:t>Wybrane operatory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836712"/>
            <a:ext cx="8640960" cy="1872208"/>
          </a:xfrm>
        </p:spPr>
        <p:txBody>
          <a:bodyPr/>
          <a:lstStyle/>
          <a:p>
            <a:pPr>
              <a:buNone/>
            </a:pP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Operatory służą do definiowania operacji matematycznych, logicznych i symbolicznych. Kombinację wartości, zmiennych, operatorów i wywołań funkcji nazywa się </a:t>
            </a:r>
            <a:r>
              <a:rPr lang="pl-PL" sz="1900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wyrażeniem</a:t>
            </a: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 </a:t>
            </a:r>
          </a:p>
          <a:p>
            <a:pPr>
              <a:buNone/>
            </a:pP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O kolejności  obliczeń w wyrażeniu decyduje </a:t>
            </a:r>
            <a:r>
              <a:rPr lang="pl-PL" sz="1900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priorytet</a:t>
            </a: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(ważność) i </a:t>
            </a:r>
            <a:r>
              <a:rPr lang="pl-PL" sz="1900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łączność</a:t>
            </a: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(asocjatywność) operatora.  </a:t>
            </a:r>
          </a:p>
          <a:p>
            <a:pPr>
              <a:buNone/>
            </a:pP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</a:rPr>
              <a:t>Wykaz operatorów jest zestawiony w pliku </a:t>
            </a:r>
            <a:r>
              <a:rPr lang="pl-PL" sz="1900" b="1" i="1" dirty="0" err="1" smtClean="0">
                <a:solidFill>
                  <a:schemeClr val="tx2">
                    <a:lumMod val="50000"/>
                  </a:schemeClr>
                </a:solidFill>
              </a:rPr>
              <a:t>NotatkiDlaStudentów.docx</a:t>
            </a:r>
            <a:r>
              <a:rPr lang="pl-PL" sz="19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pl-PL" sz="19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512" y="2996952"/>
            <a:ext cx="86409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lvl="0" indent="-228600">
              <a:spcBef>
                <a:spcPct val="20000"/>
              </a:spcBef>
              <a:buFontTx/>
              <a:buChar char="•"/>
            </a:pPr>
            <a:r>
              <a:rPr kumimoji="0" lang="pl-PL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Operator</a:t>
            </a:r>
            <a:r>
              <a:rPr kumimoji="0" lang="pl-PL" sz="1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 </a:t>
            </a:r>
            <a:r>
              <a:rPr kumimoji="0" lang="pl-PL" sz="19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warunkowy</a:t>
            </a:r>
            <a:r>
              <a:rPr kumimoji="0" lang="pl-PL" sz="19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 (trójargumentowy): </a:t>
            </a:r>
          </a:p>
          <a:p>
            <a:pPr lvl="2">
              <a:spcBef>
                <a:spcPct val="20000"/>
              </a:spcBef>
            </a:pPr>
            <a:r>
              <a:rPr lang="pl-PL" sz="1900" i="1" dirty="0" err="1" smtClean="0">
                <a:solidFill>
                  <a:srgbClr val="0000FF"/>
                </a:solidFill>
                <a:cs typeface="Times New Roman" pitchFamily="18" charset="0"/>
              </a:rPr>
              <a:t>wynik_gdy_prawda</a:t>
            </a:r>
            <a:r>
              <a:rPr lang="pl-PL" sz="19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l-PL" sz="1900" dirty="0" err="1">
                <a:solidFill>
                  <a:srgbClr val="0000FF"/>
                </a:solidFill>
                <a:cs typeface="Times New Roman" pitchFamily="18" charset="0"/>
              </a:rPr>
              <a:t>if</a:t>
            </a:r>
            <a:r>
              <a:rPr lang="pl-PL" sz="19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warunek</a:t>
            </a:r>
            <a:r>
              <a:rPr lang="pl-PL" sz="19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l-PL" sz="1900" dirty="0" err="1">
                <a:solidFill>
                  <a:srgbClr val="0000FF"/>
                </a:solidFill>
                <a:cs typeface="Times New Roman" pitchFamily="18" charset="0"/>
              </a:rPr>
              <a:t>else</a:t>
            </a:r>
            <a:r>
              <a:rPr lang="pl-PL" sz="19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l-PL" sz="1900" i="1" dirty="0" err="1">
                <a:solidFill>
                  <a:srgbClr val="0000FF"/>
                </a:solidFill>
                <a:cs typeface="Times New Roman" pitchFamily="18" charset="0"/>
              </a:rPr>
              <a:t>wynik_gdy_fałsz</a:t>
            </a:r>
            <a:r>
              <a:rPr lang="pl-PL" sz="1900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pl-PL" sz="1900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marL="228600" lvl="2">
              <a:spcBef>
                <a:spcPct val="20000"/>
              </a:spcBef>
            </a:pPr>
            <a:r>
              <a:rPr kumimoji="0" lang="pl-PL" sz="19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Przykład</a:t>
            </a:r>
            <a:r>
              <a:rPr kumimoji="0" lang="pl-PL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: </a:t>
            </a:r>
            <a:r>
              <a:rPr kumimoji="0" lang="pl-PL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cs typeface="Times New Roman" pitchFamily="18" charset="0"/>
              </a:rPr>
              <a:t>maxNapis</a:t>
            </a:r>
            <a:r>
              <a:rPr kumimoji="0" lang="pl-PL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cs typeface="Times New Roman" pitchFamily="18" charset="0"/>
              </a:rPr>
              <a:t>= adres </a:t>
            </a:r>
            <a:r>
              <a:rPr kumimoji="0" lang="pl-PL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cs typeface="Times New Roman" pitchFamily="18" charset="0"/>
              </a:rPr>
              <a:t>if</a:t>
            </a:r>
            <a:r>
              <a:rPr kumimoji="0" lang="pl-PL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cs typeface="Times New Roman" pitchFamily="18" charset="0"/>
              </a:rPr>
              <a:t> len(adres) &gt;= len(telefon) </a:t>
            </a:r>
            <a:r>
              <a:rPr kumimoji="0" lang="pl-PL" sz="1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cs typeface="Times New Roman" pitchFamily="18" charset="0"/>
              </a:rPr>
              <a:t>else</a:t>
            </a:r>
            <a:r>
              <a:rPr kumimoji="0" lang="pl-PL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cs typeface="Times New Roman" pitchFamily="18" charset="0"/>
              </a:rPr>
              <a:t> telefon</a:t>
            </a:r>
          </a:p>
          <a:p>
            <a:pPr marL="228600" lvl="0" indent="-228600">
              <a:spcBef>
                <a:spcPct val="20000"/>
              </a:spcBef>
              <a:buFontTx/>
              <a:buChar char="•"/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Operatory </a:t>
            </a:r>
            <a:r>
              <a:rPr lang="pl-PL" sz="1900" kern="0" dirty="0" smtClean="0">
                <a:solidFill>
                  <a:srgbClr val="000000"/>
                </a:solidFill>
                <a:cs typeface="Times New Roman" pitchFamily="18" charset="0"/>
              </a:rPr>
              <a:t>porównania</a:t>
            </a: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pl-PL" sz="1900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1900" dirty="0" smtClean="0">
                <a:solidFill>
                  <a:srgbClr val="0000FF"/>
                </a:solidFill>
                <a:cs typeface="Times New Roman" pitchFamily="18" charset="0"/>
              </a:rPr>
              <a:t>&lt;, &lt;=, &gt;, &gt;=, !=, ==</a:t>
            </a:r>
            <a:r>
              <a:rPr lang="pl-PL" sz="19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</a:rPr>
              <a:t>(dwa znaki = obok siebie)</a:t>
            </a:r>
            <a:endParaRPr lang="pl-PL" sz="1900" b="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1143000"/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a &lt; b &lt; c	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</a:rPr>
              <a:t>jest </a:t>
            </a:r>
            <a:r>
              <a:rPr lang="pl-PL" sz="1900" b="0" dirty="0">
                <a:solidFill>
                  <a:srgbClr val="000000"/>
                </a:solidFill>
                <a:cs typeface="Times New Roman" pitchFamily="18" charset="0"/>
              </a:rPr>
              <a:t>równoważny</a:t>
            </a:r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  a &lt; b and b &lt; c</a:t>
            </a:r>
          </a:p>
          <a:p>
            <a:pPr marL="1143000"/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a  &gt;= b  &gt; c	</a:t>
            </a:r>
            <a:r>
              <a:rPr lang="pl-PL" sz="1900" b="0" dirty="0">
                <a:solidFill>
                  <a:srgbClr val="000000"/>
                </a:solidFill>
                <a:cs typeface="Times New Roman" pitchFamily="18" charset="0"/>
              </a:rPr>
              <a:t>jest równoważny  </a:t>
            </a:r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a &gt;= b and b &gt; c</a:t>
            </a:r>
          </a:p>
          <a:p>
            <a:pPr marL="1143000"/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a ==b == c	</a:t>
            </a:r>
            <a:r>
              <a:rPr lang="pl-PL" sz="1900" b="0" dirty="0">
                <a:solidFill>
                  <a:srgbClr val="000000"/>
                </a:solidFill>
                <a:cs typeface="Times New Roman" pitchFamily="18" charset="0"/>
              </a:rPr>
              <a:t>jest równoważny  </a:t>
            </a:r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a == b and b == </a:t>
            </a:r>
            <a:r>
              <a:rPr lang="pl-PL" sz="1900" i="1" dirty="0" smtClean="0">
                <a:solidFill>
                  <a:srgbClr val="0000FF"/>
                </a:solidFill>
                <a:cs typeface="Times New Roman" pitchFamily="18" charset="0"/>
              </a:rPr>
              <a:t>c</a:t>
            </a:r>
          </a:p>
          <a:p>
            <a:pPr marL="228600"/>
            <a:r>
              <a:rPr lang="pl-PL" sz="1900" b="0" u="sng" dirty="0" smtClean="0">
                <a:solidFill>
                  <a:srgbClr val="000000"/>
                </a:solidFill>
                <a:cs typeface="Times New Roman" pitchFamily="18" charset="0"/>
              </a:rPr>
              <a:t>Przykład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pl-PL" sz="1900" b="0" dirty="0" smtClean="0">
                <a:solidFill>
                  <a:srgbClr val="0000FF"/>
                </a:solidFill>
                <a:cs typeface="Times New Roman" pitchFamily="18" charset="0"/>
              </a:rPr>
              <a:t>5 &lt; 6 &lt; -1 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pl-PL" sz="1900" b="0" dirty="0" err="1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False</a:t>
            </a:r>
            <a:endParaRPr lang="pl-PL" sz="1900" b="0" dirty="0">
              <a:solidFill>
                <a:srgbClr val="000000"/>
              </a:solidFill>
              <a:cs typeface="Times New Roman" pitchFamily="18" charset="0"/>
            </a:endParaRPr>
          </a:p>
          <a:p>
            <a:pPr marL="2286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Operator  </a:t>
            </a:r>
            <a:r>
              <a:rPr lang="pl-PL" sz="1900" kern="0" dirty="0" smtClean="0">
                <a:solidFill>
                  <a:srgbClr val="000000"/>
                </a:solidFill>
                <a:cs typeface="Times New Roman" pitchFamily="18" charset="0"/>
              </a:rPr>
              <a:t>przypisania</a:t>
            </a: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 – znak </a:t>
            </a:r>
            <a:r>
              <a:rPr lang="pl-PL" sz="1900" kern="0" dirty="0" smtClean="0">
                <a:solidFill>
                  <a:srgbClr val="0000FF"/>
                </a:solidFill>
                <a:cs typeface="Times New Roman" pitchFamily="18" charset="0"/>
              </a:rPr>
              <a:t>=</a:t>
            </a: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pl-PL" sz="1900" b="0" kern="0" dirty="0" smtClean="0">
                <a:solidFill>
                  <a:srgbClr val="006600"/>
                </a:solidFill>
                <a:cs typeface="Times New Roman" pitchFamily="18" charset="0"/>
              </a:rPr>
              <a:t>		</a:t>
            </a:r>
          </a:p>
          <a:p>
            <a:pPr marL="855663" lvl="1">
              <a:spcBef>
                <a:spcPct val="20000"/>
              </a:spcBef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Stosowany w najprostszej instrukcji języka – przypisania</a:t>
            </a:r>
          </a:p>
          <a:p>
            <a:pPr marL="576263" lvl="2">
              <a:spcBef>
                <a:spcPct val="20000"/>
              </a:spcBef>
            </a:pPr>
            <a:endParaRPr kumimoji="0" lang="pl-PL" sz="190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  <a:noFill/>
        </p:spPr>
        <p:txBody>
          <a:bodyPr/>
          <a:lstStyle/>
          <a:p>
            <a:r>
              <a:rPr lang="pl-PL" altLang="en-US" sz="3000" b="1" dirty="0" smtClean="0">
                <a:solidFill>
                  <a:srgbClr val="C00000"/>
                </a:solidFill>
              </a:rPr>
              <a:t>Kompendium języka </a:t>
            </a:r>
            <a:r>
              <a:rPr lang="pl-PL" altLang="en-US" sz="3000" b="1" dirty="0" err="1" smtClean="0">
                <a:solidFill>
                  <a:srgbClr val="C00000"/>
                </a:solidFill>
              </a:rPr>
              <a:t>Python</a:t>
            </a:r>
            <a:endParaRPr lang="pl-PL" altLang="en-US" sz="3000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548680"/>
            <a:ext cx="849694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lvl="1" indent="-228600">
              <a:buFont typeface="Arial" pitchFamily="34" charset="0"/>
              <a:buChar char="•"/>
            </a:pPr>
            <a:r>
              <a:rPr lang="pl-PL" sz="1900" b="0" dirty="0" smtClean="0">
                <a:solidFill>
                  <a:srgbClr val="000000"/>
                </a:solidFill>
              </a:rPr>
              <a:t>Program w </a:t>
            </a:r>
            <a:r>
              <a:rPr lang="pl-PL" sz="1900" b="0" dirty="0" err="1" smtClean="0">
                <a:solidFill>
                  <a:srgbClr val="000000"/>
                </a:solidFill>
              </a:rPr>
              <a:t>Pythonie</a:t>
            </a:r>
            <a:r>
              <a:rPr lang="pl-PL" sz="1900" b="0" dirty="0" smtClean="0">
                <a:solidFill>
                  <a:srgbClr val="000000"/>
                </a:solidFill>
              </a:rPr>
              <a:t> jest plikiem tekstowym ze standardowym rozszerzeniem </a:t>
            </a:r>
            <a:r>
              <a:rPr lang="pl-PL" sz="1900" b="0" i="1" dirty="0" err="1" smtClean="0">
                <a:solidFill>
                  <a:srgbClr val="000000"/>
                </a:solidFill>
              </a:rPr>
              <a:t>py</a:t>
            </a:r>
            <a:r>
              <a:rPr lang="pl-PL" sz="1900" b="0" dirty="0" smtClean="0">
                <a:solidFill>
                  <a:srgbClr val="000000"/>
                </a:solidFill>
              </a:rPr>
              <a:t>.</a:t>
            </a:r>
          </a:p>
          <a:p>
            <a:pPr marL="228600" lvl="1" indent="-228600">
              <a:buFont typeface="Arial" pitchFamily="34" charset="0"/>
              <a:buChar char="•"/>
            </a:pPr>
            <a:r>
              <a:rPr lang="pl-PL" sz="1900" b="0" dirty="0" smtClean="0">
                <a:solidFill>
                  <a:srgbClr val="000000"/>
                </a:solidFill>
              </a:rPr>
              <a:t>Bloki instrukcji w </a:t>
            </a:r>
            <a:r>
              <a:rPr lang="pl-PL" sz="1900" b="0" dirty="0" err="1" smtClean="0">
                <a:solidFill>
                  <a:srgbClr val="000000"/>
                </a:solidFill>
              </a:rPr>
              <a:t>Pythonie</a:t>
            </a:r>
            <a:r>
              <a:rPr lang="pl-PL" sz="1900" b="0" dirty="0" smtClean="0">
                <a:solidFill>
                  <a:srgbClr val="000000"/>
                </a:solidFill>
              </a:rPr>
              <a:t> wyróżniane są za pomocą odpowiedniego wcięcia (tabulatora) - </a:t>
            </a:r>
            <a:r>
              <a:rPr lang="pl-PL" sz="1900" b="0" dirty="0" err="1" smtClean="0">
                <a:solidFill>
                  <a:srgbClr val="000000"/>
                </a:solidFill>
              </a:rPr>
              <a:t>indetancja</a:t>
            </a:r>
            <a:r>
              <a:rPr lang="pl-PL" sz="1900" b="0" dirty="0" smtClean="0">
                <a:solidFill>
                  <a:srgbClr val="000000"/>
                </a:solidFill>
              </a:rPr>
              <a:t>. Edytor </a:t>
            </a:r>
            <a:r>
              <a:rPr lang="pl-PL" sz="1900" b="0" dirty="0" err="1" smtClean="0">
                <a:solidFill>
                  <a:srgbClr val="000000"/>
                </a:solidFill>
              </a:rPr>
              <a:t>Spydera</a:t>
            </a:r>
            <a:r>
              <a:rPr lang="pl-PL" sz="1900" b="0" dirty="0" smtClean="0">
                <a:solidFill>
                  <a:srgbClr val="000000"/>
                </a:solidFill>
              </a:rPr>
              <a:t> wprowadza </a:t>
            </a:r>
            <a:r>
              <a:rPr lang="pl-PL" sz="1900" b="0" dirty="0" err="1" smtClean="0">
                <a:solidFill>
                  <a:srgbClr val="000000"/>
                </a:solidFill>
              </a:rPr>
              <a:t>indetancję</a:t>
            </a:r>
            <a:r>
              <a:rPr lang="pl-PL" sz="1900" b="0" dirty="0" smtClean="0">
                <a:solidFill>
                  <a:srgbClr val="000000"/>
                </a:solidFill>
              </a:rPr>
              <a:t> w trakcie pisania skryptu. Brak lub nieprawidłowa </a:t>
            </a:r>
            <a:r>
              <a:rPr lang="pl-PL" sz="1900" b="0" dirty="0" err="1" smtClean="0">
                <a:solidFill>
                  <a:srgbClr val="000000"/>
                </a:solidFill>
              </a:rPr>
              <a:t>indetancja</a:t>
            </a:r>
            <a:r>
              <a:rPr lang="pl-PL" sz="1900" b="0" dirty="0" smtClean="0">
                <a:solidFill>
                  <a:srgbClr val="000000"/>
                </a:solidFill>
              </a:rPr>
              <a:t> są sygnalizowane jako błąd składni. </a:t>
            </a:r>
          </a:p>
          <a:p>
            <a:pPr marL="228600" lvl="1" indent="-228600">
              <a:buFont typeface="Arial" pitchFamily="34" charset="0"/>
              <a:buChar char="•"/>
            </a:pPr>
            <a:r>
              <a:rPr lang="pl-PL" sz="1900" b="0" dirty="0" smtClean="0">
                <a:solidFill>
                  <a:srgbClr val="000000"/>
                </a:solidFill>
              </a:rPr>
              <a:t>Nazwy zmiennych, klas ani funkcji nie mogą być nazwami zastrzeżonymi (zarezerwowanymi).  (uzyskanie wykazu w trybie interaktywnym : (1) </a:t>
            </a:r>
            <a:r>
              <a:rPr lang="pl-PL" sz="1900" b="0" i="1" dirty="0" smtClean="0">
                <a:solidFill>
                  <a:srgbClr val="000000"/>
                </a:solidFill>
              </a:rPr>
              <a:t>help()</a:t>
            </a:r>
            <a:r>
              <a:rPr lang="pl-PL" sz="1900" b="0" dirty="0" smtClean="0">
                <a:solidFill>
                  <a:srgbClr val="000000"/>
                </a:solidFill>
              </a:rPr>
              <a:t>, (2) </a:t>
            </a:r>
            <a:r>
              <a:rPr lang="pl-PL" sz="1900" b="0" i="1" dirty="0" err="1" smtClean="0">
                <a:solidFill>
                  <a:srgbClr val="000000"/>
                </a:solidFill>
              </a:rPr>
              <a:t>keywords</a:t>
            </a:r>
            <a:r>
              <a:rPr lang="pl-PL" sz="1900" b="0" dirty="0" smtClean="0">
                <a:solidFill>
                  <a:srgbClr val="000000"/>
                </a:solidFill>
              </a:rPr>
              <a:t>). </a:t>
            </a:r>
          </a:p>
          <a:p>
            <a:pPr marL="228600" lvl="1" indent="-228600">
              <a:spcAft>
                <a:spcPts val="600"/>
              </a:spcAft>
              <a:buFont typeface="Arial" pitchFamily="34" charset="0"/>
              <a:buChar char="•"/>
            </a:pPr>
            <a:r>
              <a:rPr lang="pl-PL" sz="1900" b="0" dirty="0" smtClean="0">
                <a:solidFill>
                  <a:srgbClr val="000000"/>
                </a:solidFill>
              </a:rPr>
              <a:t>Nazwa zawiera litery alfabetu łacińskiego, cyfry, znaki podkreślenia (</a:t>
            </a:r>
            <a:r>
              <a:rPr lang="pl-PL" sz="1900" b="0" dirty="0" err="1" smtClean="0">
                <a:solidFill>
                  <a:srgbClr val="000000"/>
                </a:solidFill>
              </a:rPr>
              <a:t>podkreślnik</a:t>
            </a:r>
            <a:r>
              <a:rPr lang="pl-PL" sz="1900" b="0" dirty="0" smtClean="0">
                <a:solidFill>
                  <a:srgbClr val="000000"/>
                </a:solidFill>
              </a:rPr>
              <a:t>  występujący na początku ma specjalne znaczenie). Nie może zaczynać się od cyfry. </a:t>
            </a:r>
            <a:r>
              <a:rPr lang="pl-PL" sz="1900" b="0" dirty="0" err="1" smtClean="0">
                <a:solidFill>
                  <a:srgbClr val="000000"/>
                </a:solidFill>
              </a:rPr>
              <a:t>Python</a:t>
            </a:r>
            <a:r>
              <a:rPr lang="pl-PL" sz="1900" b="0" dirty="0" smtClean="0">
                <a:solidFill>
                  <a:srgbClr val="000000"/>
                </a:solidFill>
              </a:rPr>
              <a:t> rozróżnia wielkość liter w nazwie. Stąd np. identyfikatory: </a:t>
            </a:r>
            <a:r>
              <a:rPr lang="pl-PL" sz="1900" b="0" i="1" dirty="0" err="1" smtClean="0">
                <a:solidFill>
                  <a:srgbClr val="000000"/>
                </a:solidFill>
              </a:rPr>
              <a:t>ident</a:t>
            </a:r>
            <a:r>
              <a:rPr lang="pl-PL" sz="1900" b="0" i="1" dirty="0" smtClean="0">
                <a:solidFill>
                  <a:srgbClr val="000000"/>
                </a:solidFill>
              </a:rPr>
              <a:t> </a:t>
            </a:r>
            <a:r>
              <a:rPr lang="pl-PL" sz="1900" b="0" dirty="0" smtClean="0">
                <a:solidFill>
                  <a:srgbClr val="000000"/>
                </a:solidFill>
              </a:rPr>
              <a:t>oraz </a:t>
            </a:r>
            <a:r>
              <a:rPr lang="pl-PL" sz="1900" b="0" i="1" dirty="0" err="1" smtClean="0">
                <a:solidFill>
                  <a:srgbClr val="000000"/>
                </a:solidFill>
              </a:rPr>
              <a:t>Ident</a:t>
            </a:r>
            <a:r>
              <a:rPr lang="pl-PL" sz="1900" b="0" i="1" dirty="0" smtClean="0">
                <a:solidFill>
                  <a:srgbClr val="000000"/>
                </a:solidFill>
              </a:rPr>
              <a:t> </a:t>
            </a:r>
            <a:r>
              <a:rPr lang="pl-PL" sz="1900" b="0" dirty="0" smtClean="0">
                <a:solidFill>
                  <a:srgbClr val="000000"/>
                </a:solidFill>
              </a:rPr>
              <a:t>odnoszą się do dwóch różnych elementów.</a:t>
            </a:r>
          </a:p>
          <a:p>
            <a:pPr marL="169863" lvl="1"/>
            <a:r>
              <a:rPr lang="pl-PL" sz="1900" b="0" dirty="0" smtClean="0"/>
              <a:t>Instrukcja przypisania </a:t>
            </a:r>
          </a:p>
          <a:p>
            <a:pPr marL="169863" lvl="1"/>
            <a:r>
              <a:rPr lang="pl-PL" sz="1900" b="0" dirty="0" smtClean="0"/>
              <a:t>Instrukcja warunkowa</a:t>
            </a:r>
            <a:endParaRPr lang="pl-PL" sz="1900" dirty="0" smtClean="0"/>
          </a:p>
          <a:p>
            <a:pPr marL="169863" lvl="1"/>
            <a:r>
              <a:rPr lang="pl-PL" sz="1900" b="0" dirty="0" smtClean="0"/>
              <a:t>Instrukcje pętli:</a:t>
            </a:r>
            <a:endParaRPr lang="pl-PL" sz="1900" dirty="0" smtClean="0"/>
          </a:p>
          <a:p>
            <a:pPr marL="355600" lvl="2" indent="-185738">
              <a:buFont typeface="Arial" pitchFamily="34" charset="0"/>
              <a:buChar char="•"/>
            </a:pPr>
            <a:r>
              <a:rPr lang="pl-PL" sz="1900" b="0" dirty="0" smtClean="0"/>
              <a:t>pętla </a:t>
            </a:r>
            <a:r>
              <a:rPr lang="pl-PL" sz="1900" b="0" i="1" dirty="0" smtClean="0"/>
              <a:t>for</a:t>
            </a:r>
            <a:endParaRPr lang="pl-PL" sz="1900" dirty="0" smtClean="0"/>
          </a:p>
          <a:p>
            <a:pPr marL="355600" lvl="2" indent="-185738">
              <a:buFont typeface="Arial" pitchFamily="34" charset="0"/>
              <a:buChar char="•"/>
            </a:pPr>
            <a:r>
              <a:rPr lang="pl-PL" sz="1900" b="0" dirty="0" smtClean="0"/>
              <a:t>pętla</a:t>
            </a:r>
            <a:r>
              <a:rPr lang="pl-PL" sz="1900" dirty="0" smtClean="0"/>
              <a:t> </a:t>
            </a:r>
            <a:r>
              <a:rPr lang="pl-PL" sz="1900" b="0" i="1" dirty="0" err="1" smtClean="0"/>
              <a:t>while</a:t>
            </a:r>
            <a:endParaRPr lang="pl-PL" sz="1900" dirty="0" smtClean="0"/>
          </a:p>
          <a:p>
            <a:pPr marL="169863" lvl="1">
              <a:spcAft>
                <a:spcPts val="600"/>
              </a:spcAft>
            </a:pPr>
            <a:r>
              <a:rPr lang="pl-PL" sz="1900" b="0" dirty="0" smtClean="0"/>
              <a:t>Instrukcja wiążąca </a:t>
            </a:r>
            <a:r>
              <a:rPr lang="pl-PL" sz="1900" b="0" i="1" dirty="0" err="1" smtClean="0"/>
              <a:t>with</a:t>
            </a:r>
            <a:r>
              <a:rPr lang="pl-PL" sz="1900" b="0" i="1" dirty="0" smtClean="0"/>
              <a:t> </a:t>
            </a:r>
          </a:p>
          <a:p>
            <a:pPr marL="169863" lvl="1"/>
            <a:r>
              <a:rPr lang="pl-PL" sz="1900" dirty="0" smtClean="0"/>
              <a:t>Wszystkie dane w </a:t>
            </a:r>
            <a:r>
              <a:rPr lang="pl-PL" sz="1900" dirty="0" err="1" smtClean="0"/>
              <a:t>Pythonie</a:t>
            </a:r>
            <a:r>
              <a:rPr lang="pl-PL" sz="1900" dirty="0" smtClean="0"/>
              <a:t> są obiektami</a:t>
            </a:r>
            <a:endParaRPr lang="pl-PL" sz="1900" b="0" dirty="0" smtClean="0">
              <a:solidFill>
                <a:srgbClr val="C00000"/>
              </a:solidFill>
            </a:endParaRPr>
          </a:p>
          <a:p>
            <a:pPr marL="169863" lvl="1"/>
            <a:r>
              <a:rPr lang="pl-PL" sz="1900" b="0" dirty="0" smtClean="0">
                <a:solidFill>
                  <a:srgbClr val="C00000"/>
                </a:solidFill>
              </a:rPr>
              <a:t>Znak kontynuacji linii (instrukcji): </a:t>
            </a:r>
            <a:r>
              <a:rPr lang="pl-PL" sz="1900" dirty="0" smtClean="0">
                <a:solidFill>
                  <a:srgbClr val="C00000"/>
                </a:solidFill>
              </a:rPr>
              <a:t>\</a:t>
            </a:r>
          </a:p>
          <a:p>
            <a:pPr marL="169863" lvl="1"/>
            <a:r>
              <a:rPr lang="pl-PL" sz="1900" b="0" dirty="0" smtClean="0">
                <a:solidFill>
                  <a:srgbClr val="006600"/>
                </a:solidFill>
              </a:rPr>
              <a:t>Przerwanie wykonywania programu (instrukcji): </a:t>
            </a:r>
            <a:r>
              <a:rPr lang="pl-PL" sz="1900" b="0" dirty="0" err="1" smtClean="0">
                <a:solidFill>
                  <a:srgbClr val="006600"/>
                </a:solidFill>
              </a:rPr>
              <a:t>Ctrl+C</a:t>
            </a:r>
            <a:endParaRPr lang="pl-PL" sz="1900" b="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  <a:noFill/>
        </p:spPr>
        <p:txBody>
          <a:bodyPr/>
          <a:lstStyle/>
          <a:p>
            <a:r>
              <a:rPr lang="pl-PL" altLang="en-US" sz="3000" b="1" dirty="0" smtClean="0">
                <a:solidFill>
                  <a:srgbClr val="C00000"/>
                </a:solidFill>
              </a:rPr>
              <a:t>Instrukcja przypisania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548680"/>
            <a:ext cx="864096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Przypisanie proste: </a:t>
            </a:r>
            <a:r>
              <a:rPr lang="pl-PL" sz="1900" b="0" kern="0" dirty="0">
                <a:solidFill>
                  <a:srgbClr val="006600"/>
                </a:solidFill>
                <a:cs typeface="Times New Roman" pitchFamily="18" charset="0"/>
              </a:rPr>
              <a:t>	</a:t>
            </a:r>
            <a:r>
              <a:rPr lang="pl-PL" sz="1900" i="1" dirty="0" smtClean="0">
                <a:solidFill>
                  <a:srgbClr val="0000FF"/>
                </a:solidFill>
                <a:cs typeface="Times New Roman" pitchFamily="18" charset="0"/>
              </a:rPr>
              <a:t>nazwa </a:t>
            </a:r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= </a:t>
            </a:r>
            <a:r>
              <a:rPr lang="pl-PL" sz="1900" i="1" dirty="0" smtClean="0">
                <a:solidFill>
                  <a:srgbClr val="0000FF"/>
                </a:solidFill>
                <a:cs typeface="Times New Roman" pitchFamily="18" charset="0"/>
              </a:rPr>
              <a:t>wyrażenie</a:t>
            </a:r>
          </a:p>
          <a:p>
            <a:pPr marL="228600" lvl="1">
              <a:spcBef>
                <a:spcPct val="20000"/>
              </a:spcBef>
            </a:pPr>
            <a:r>
              <a:rPr lang="pl-PL" sz="1900" b="0" u="sng" kern="0" dirty="0" smtClean="0">
                <a:solidFill>
                  <a:srgbClr val="000000"/>
                </a:solidFill>
                <a:cs typeface="Times New Roman" pitchFamily="18" charset="0"/>
              </a:rPr>
              <a:t>Przykład</a:t>
            </a: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pl-PL" sz="1900" b="0" dirty="0">
                <a:solidFill>
                  <a:srgbClr val="0000FF"/>
                </a:solidFill>
              </a:rPr>
              <a:t>a = b; c = [1, 2, 3]</a:t>
            </a:r>
          </a:p>
          <a:p>
            <a:pPr marL="1201738" lvl="1">
              <a:spcBef>
                <a:spcPct val="20000"/>
              </a:spcBef>
            </a:pPr>
            <a:endParaRPr lang="pl-PL" sz="1900" b="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2286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Przypisanie złożone:</a:t>
            </a:r>
            <a:r>
              <a:rPr lang="pl-PL" sz="1900" b="0" kern="0" dirty="0" smtClean="0">
                <a:solidFill>
                  <a:srgbClr val="006600"/>
                </a:solidFill>
                <a:cs typeface="Times New Roman" pitchFamily="18" charset="0"/>
              </a:rPr>
              <a:t>	</a:t>
            </a:r>
            <a:r>
              <a:rPr lang="pl-PL" sz="1900" i="1" dirty="0" smtClean="0">
                <a:solidFill>
                  <a:srgbClr val="0000FF"/>
                </a:solidFill>
                <a:cs typeface="Times New Roman" pitchFamily="18" charset="0"/>
              </a:rPr>
              <a:t>nazwa </a:t>
            </a:r>
            <a:r>
              <a:rPr lang="pl-PL" sz="1900" b="0" i="1" dirty="0" smtClean="0">
                <a:solidFill>
                  <a:srgbClr val="0000FF"/>
                </a:solidFill>
                <a:cs typeface="Times New Roman" pitchFamily="18" charset="0"/>
              </a:rPr>
              <a:t>operator</a:t>
            </a:r>
            <a:r>
              <a:rPr lang="pl-PL" sz="1900" i="1" dirty="0" smtClean="0">
                <a:solidFill>
                  <a:srgbClr val="0000FF"/>
                </a:solidFill>
                <a:cs typeface="Times New Roman" pitchFamily="18" charset="0"/>
              </a:rPr>
              <a:t>= wyrażenie</a:t>
            </a:r>
          </a:p>
          <a:p>
            <a:pPr marL="228600" lvl="2">
              <a:spcBef>
                <a:spcPct val="20000"/>
              </a:spcBef>
            </a:pPr>
            <a:r>
              <a:rPr lang="pl-PL" sz="1900" b="0" kern="0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Wartości </a:t>
            </a:r>
            <a:r>
              <a:rPr lang="pl-PL" sz="1900" b="0" i="1" kern="0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operatora</a:t>
            </a:r>
            <a:r>
              <a:rPr lang="pl-PL" sz="1900" b="0" kern="0" dirty="0" smtClean="0">
                <a:solidFill>
                  <a:schemeClr val="bg1">
                    <a:lumMod val="10000"/>
                  </a:schemeClr>
                </a:solidFill>
                <a:cs typeface="Times New Roman" pitchFamily="18" charset="0"/>
              </a:rPr>
              <a:t>: </a:t>
            </a:r>
            <a:r>
              <a:rPr lang="pl-PL" sz="1900" dirty="0">
                <a:solidFill>
                  <a:srgbClr val="0000FF"/>
                </a:solidFill>
              </a:rPr>
              <a:t>+, </a:t>
            </a:r>
            <a:r>
              <a:rPr lang="pl-PL" sz="1900" dirty="0" smtClean="0">
                <a:solidFill>
                  <a:srgbClr val="0000FF"/>
                </a:solidFill>
              </a:rPr>
              <a:t> -,  *,  /,  %,  //,  **,  &amp;,  |,  ^,  &gt;&gt;,  &lt;&lt;</a:t>
            </a:r>
            <a:endParaRPr lang="pl-PL" sz="1900" b="0" kern="0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marL="228600" lvl="1">
              <a:spcBef>
                <a:spcPct val="20000"/>
              </a:spcBef>
            </a:pPr>
            <a:r>
              <a:rPr lang="pl-PL" sz="1900" b="0" u="sng" kern="0" dirty="0" smtClean="0">
                <a:solidFill>
                  <a:srgbClr val="000000"/>
                </a:solidFill>
                <a:cs typeface="Times New Roman" pitchFamily="18" charset="0"/>
              </a:rPr>
              <a:t>Przykład</a:t>
            </a: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pl-PL" sz="1900" b="0" dirty="0">
                <a:solidFill>
                  <a:srgbClr val="0000FF"/>
                </a:solidFill>
              </a:rPr>
              <a:t>a+ = b; c </a:t>
            </a:r>
            <a:r>
              <a:rPr lang="pl-PL" sz="1900" b="0" dirty="0" smtClean="0">
                <a:solidFill>
                  <a:srgbClr val="0000FF"/>
                </a:solidFill>
              </a:rPr>
              <a:t>= </a:t>
            </a:r>
            <a:r>
              <a:rPr lang="pl-PL" sz="1900" b="0" dirty="0">
                <a:solidFill>
                  <a:srgbClr val="0000FF"/>
                </a:solidFill>
              </a:rPr>
              <a:t>[1, 2, 3]; c += [100]; c += [1000, 2000, 3000]</a:t>
            </a:r>
          </a:p>
          <a:p>
            <a:pPr marL="228600" lvl="1">
              <a:spcBef>
                <a:spcPct val="20000"/>
              </a:spcBef>
            </a:pPr>
            <a:endParaRPr lang="pl-PL" sz="1900" b="0" dirty="0" smtClean="0">
              <a:solidFill>
                <a:srgbClr val="0000FF"/>
              </a:solidFill>
            </a:endParaRPr>
          </a:p>
          <a:p>
            <a:pPr marL="2286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Przypisane wielokrotne   </a:t>
            </a:r>
            <a:r>
              <a:rPr lang="pl-PL" sz="1900" i="1" dirty="0" smtClean="0">
                <a:solidFill>
                  <a:srgbClr val="0000FF"/>
                </a:solidFill>
                <a:cs typeface="Times New Roman" pitchFamily="18" charset="0"/>
              </a:rPr>
              <a:t>z1 </a:t>
            </a:r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= z2 = z3 = wyrażenie</a:t>
            </a:r>
          </a:p>
          <a:p>
            <a:pPr marL="2573338" lvl="7"/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z1, z2, z3 = wyrażenie</a:t>
            </a:r>
          </a:p>
          <a:p>
            <a:pPr marL="2573338" lvl="7"/>
            <a:r>
              <a:rPr lang="pl-PL" sz="1900" i="1" dirty="0">
                <a:solidFill>
                  <a:srgbClr val="0000FF"/>
                </a:solidFill>
                <a:cs typeface="Times New Roman" pitchFamily="18" charset="0"/>
              </a:rPr>
              <a:t>z1, z2, z3 = wyrażenie1, wyrażenie2, wyrażenie3</a:t>
            </a:r>
          </a:p>
          <a:p>
            <a:pPr marL="228600">
              <a:spcBef>
                <a:spcPct val="20000"/>
              </a:spcBef>
            </a:pPr>
            <a:r>
              <a:rPr lang="pl-PL" sz="1900" b="0" u="sng" kern="0" dirty="0" smtClean="0">
                <a:solidFill>
                  <a:srgbClr val="000000"/>
                </a:solidFill>
                <a:cs typeface="Times New Roman" pitchFamily="18" charset="0"/>
              </a:rPr>
              <a:t>Przykład</a:t>
            </a: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</a:p>
          <a:p>
            <a:pPr marL="228600">
              <a:spcBef>
                <a:spcPct val="20000"/>
              </a:spcBef>
            </a:pPr>
            <a:r>
              <a:rPr lang="pl-PL" sz="1900" b="0" dirty="0" smtClean="0">
                <a:solidFill>
                  <a:srgbClr val="0000FF"/>
                </a:solidFill>
              </a:rPr>
              <a:t>a1 = a2 = a3 = 12**2</a:t>
            </a:r>
            <a:endParaRPr lang="pl-PL" sz="1900" b="0" dirty="0">
              <a:solidFill>
                <a:srgbClr val="0000FF"/>
              </a:solidFill>
            </a:endParaRPr>
          </a:p>
          <a:p>
            <a:pPr marL="228600">
              <a:spcBef>
                <a:spcPct val="20000"/>
              </a:spcBef>
            </a:pPr>
            <a:r>
              <a:rPr lang="pl-PL" sz="1900" b="0" dirty="0">
                <a:solidFill>
                  <a:srgbClr val="0000FF"/>
                </a:solidFill>
              </a:rPr>
              <a:t>c</a:t>
            </a:r>
            <a:r>
              <a:rPr lang="pl-PL" sz="1900" b="0" dirty="0" smtClean="0">
                <a:solidFill>
                  <a:srgbClr val="0000FF"/>
                </a:solidFill>
              </a:rPr>
              <a:t>1 = c2 = c3 = 34//5</a:t>
            </a:r>
          </a:p>
          <a:p>
            <a:pPr marL="228600">
              <a:spcBef>
                <a:spcPct val="20000"/>
              </a:spcBef>
            </a:pPr>
            <a:r>
              <a:rPr lang="pl-PL" sz="1900" b="0" dirty="0" smtClean="0">
                <a:solidFill>
                  <a:srgbClr val="0000FF"/>
                </a:solidFill>
              </a:rPr>
              <a:t>e1, e2, e3 = 15, </a:t>
            </a:r>
            <a:r>
              <a:rPr lang="pl-PL" sz="1900" b="0" dirty="0" err="1" smtClean="0">
                <a:solidFill>
                  <a:srgbClr val="0000FF"/>
                </a:solidFill>
              </a:rPr>
              <a:t>"al</a:t>
            </a:r>
            <a:r>
              <a:rPr lang="pl-PL" sz="1900" b="0" dirty="0" smtClean="0">
                <a:solidFill>
                  <a:srgbClr val="0000FF"/>
                </a:solidFill>
              </a:rPr>
              <a:t>a", [1000, 2000, 3000]</a:t>
            </a:r>
          </a:p>
          <a:p>
            <a:pPr marL="228600" lvl="0" indent="-228600">
              <a:spcBef>
                <a:spcPct val="20000"/>
              </a:spcBef>
              <a:buFontTx/>
              <a:buChar char="•"/>
            </a:pPr>
            <a:r>
              <a:rPr lang="pl-PL" sz="1900" b="0" kern="0" dirty="0" smtClean="0">
                <a:solidFill>
                  <a:srgbClr val="000000"/>
                </a:solidFill>
                <a:cs typeface="Times New Roman" pitchFamily="18" charset="0"/>
              </a:rPr>
              <a:t>Sekwencje w przypisaniu</a:t>
            </a:r>
          </a:p>
          <a:p>
            <a:pPr marL="2573338" lvl="1"/>
            <a:r>
              <a:rPr lang="pl-PL" sz="1900" b="0" dirty="0">
                <a:solidFill>
                  <a:srgbClr val="0000FF"/>
                </a:solidFill>
                <a:cs typeface="Times New Roman" pitchFamily="18" charset="0"/>
              </a:rPr>
              <a:t>z1, z2 = ['a', 'b']  </a:t>
            </a:r>
            <a:r>
              <a:rPr lang="pl-PL" sz="1900" b="0" i="1" dirty="0" smtClean="0">
                <a:solidFill>
                  <a:srgbClr val="0000FF"/>
                </a:solidFill>
                <a:cs typeface="Times New Roman" pitchFamily="18" charset="0"/>
              </a:rPr>
              <a:t>	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  <a:sym typeface="Wingdings"/>
              </a:rPr>
              <a:t>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l-PL" sz="1900" b="0" dirty="0">
                <a:solidFill>
                  <a:srgbClr val="000000"/>
                </a:solidFill>
                <a:cs typeface="Times New Roman" pitchFamily="18" charset="0"/>
              </a:rPr>
              <a:t>z1:'a', z2: 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</a:rPr>
              <a:t>'b</a:t>
            </a:r>
            <a:r>
              <a:rPr lang="pl-PL" sz="1900" b="0" dirty="0" smtClean="0">
                <a:solidFill>
                  <a:srgbClr val="000000"/>
                </a:solidFill>
              </a:rPr>
              <a:t>'</a:t>
            </a:r>
            <a:r>
              <a:rPr lang="pl-PL" sz="1900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2573338" lvl="1"/>
            <a:r>
              <a:rPr lang="pl-PL" sz="1900" b="0" dirty="0" smtClean="0"/>
              <a:t>z1, z2 = ('a', 'b')  </a:t>
            </a:r>
            <a:r>
              <a:rPr lang="pl-PL" sz="1900" b="0" i="1" dirty="0" smtClean="0"/>
              <a:t>	</a:t>
            </a:r>
            <a:r>
              <a:rPr lang="pl-PL" sz="1900" b="0" dirty="0" smtClean="0">
                <a:solidFill>
                  <a:srgbClr val="000000"/>
                </a:solidFill>
                <a:sym typeface="Wingdings"/>
              </a:rPr>
              <a:t></a:t>
            </a:r>
            <a:r>
              <a:rPr lang="pl-PL" sz="1900" b="0" i="1" dirty="0" smtClean="0">
                <a:solidFill>
                  <a:srgbClr val="000000"/>
                </a:solidFill>
              </a:rPr>
              <a:t> </a:t>
            </a:r>
            <a:r>
              <a:rPr lang="pl-PL" sz="1900" b="0" dirty="0" smtClean="0">
                <a:solidFill>
                  <a:srgbClr val="000000"/>
                </a:solidFill>
              </a:rPr>
              <a:t>z1:'a', z2: 'b'</a:t>
            </a:r>
            <a:endParaRPr lang="pl-PL" sz="1900" dirty="0" smtClean="0">
              <a:solidFill>
                <a:srgbClr val="000000"/>
              </a:solidFill>
            </a:endParaRPr>
          </a:p>
          <a:p>
            <a:pPr marL="2573338" lvl="1"/>
            <a:r>
              <a:rPr lang="pl-PL" sz="1900" b="0" dirty="0" smtClean="0"/>
              <a:t>z1</a:t>
            </a:r>
            <a:r>
              <a:rPr lang="pl-PL" sz="1900" b="0" dirty="0"/>
              <a:t>, z2 = "</a:t>
            </a:r>
            <a:r>
              <a:rPr lang="pl-PL" sz="1900" b="0" dirty="0" smtClean="0"/>
              <a:t>ab" </a:t>
            </a:r>
            <a:r>
              <a:rPr lang="pl-PL" sz="1900" b="0" i="1" dirty="0" smtClean="0"/>
              <a:t>	</a:t>
            </a:r>
            <a:r>
              <a:rPr lang="pl-PL" sz="1900" b="0" dirty="0" smtClean="0">
                <a:solidFill>
                  <a:srgbClr val="000000"/>
                </a:solidFill>
                <a:sym typeface="Wingdings"/>
              </a:rPr>
              <a:t></a:t>
            </a:r>
            <a:r>
              <a:rPr lang="pl-PL" sz="1900" b="0" i="1" dirty="0" smtClean="0">
                <a:solidFill>
                  <a:srgbClr val="000000"/>
                </a:solidFill>
              </a:rPr>
              <a:t> </a:t>
            </a:r>
            <a:r>
              <a:rPr lang="pl-PL" sz="1900" b="0" dirty="0">
                <a:solidFill>
                  <a:srgbClr val="000000"/>
                </a:solidFill>
              </a:rPr>
              <a:t>z1:'a', z2: 'b'</a:t>
            </a:r>
            <a:endParaRPr lang="pl-PL" sz="1900" dirty="0">
              <a:solidFill>
                <a:srgbClr val="000000"/>
              </a:solidFill>
            </a:endParaRPr>
          </a:p>
          <a:p>
            <a:pPr marL="2573338" lvl="1"/>
            <a:endParaRPr lang="pl-PL" sz="1900" b="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20688"/>
            <a:ext cx="8749034" cy="5976664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Funkcja wbudowana do wprowadzania danych ze standardowego strumienia wejścia (klawiatury):</a:t>
            </a:r>
          </a:p>
          <a:p>
            <a:pPr marL="1998663" indent="0">
              <a:buNone/>
            </a:pPr>
            <a:r>
              <a:rPr lang="pl-PL" sz="1800" b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</a:t>
            </a:r>
            <a:r>
              <a:rPr lang="pl-PL" sz="18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'</a:t>
            </a:r>
            <a:r>
              <a:rPr lang="pl-PL" sz="1800" b="1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prompt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')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gdzie </a:t>
            </a:r>
            <a:r>
              <a:rPr lang="pl-PL" sz="1800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prompt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jest treścią zachęty (może nie występować). Funkcja zwraca wprowadzony z klawiatury ciąg znaków (łańcuch).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 Zazwyczaj instrukcja wprowadzania danych wykorzystywana jest w postaci:</a:t>
            </a:r>
          </a:p>
          <a:p>
            <a:pPr marL="1998663" indent="0">
              <a:buNone/>
            </a:pP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zmienna = </a:t>
            </a:r>
            <a:r>
              <a:rPr lang="pl-PL" sz="1800" b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</a:t>
            </a:r>
            <a:r>
              <a:rPr lang="pl-PL" sz="18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'</a:t>
            </a:r>
            <a:r>
              <a:rPr lang="pl-PL" sz="1800" b="1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prompt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')</a:t>
            </a:r>
            <a:endParaRPr lang="pl-PL" sz="1800" b="1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która przypisuje do podanej zmiennej wprowadzony z klawiatury </a:t>
            </a:r>
            <a:r>
              <a:rPr lang="pl-PL" sz="1800" b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tekst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Aby wprowadzony ciąg znaków był dalej wykorzystywany jako liczba należy zastosować jedną z funkcji konwersji typów: </a:t>
            </a:r>
            <a:r>
              <a:rPr lang="pl-PL" sz="1800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- dla liczby całkowitej, </a:t>
            </a:r>
            <a:r>
              <a:rPr lang="pl-PL" sz="1800" i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long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dla dużej liczby całkowitej, </a:t>
            </a:r>
            <a:r>
              <a:rPr lang="pl-PL" sz="1800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float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dla liczby rzeczywistej oraz </a:t>
            </a:r>
            <a:r>
              <a:rPr lang="pl-PL" sz="1800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dla liczby zespolonej.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pl-PL" sz="1800" u="sng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Przykład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228600" indent="-228600"/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zmienna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('Podaj liczbę całkowitą: '); l1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(zmienna);  l2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("Podaj druga liczbę całkowitą: "))</a:t>
            </a:r>
            <a:endParaRPr lang="pl-PL" sz="1800" dirty="0" smtClean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  <a:p>
            <a:pPr marL="228600" indent="-228600"/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zm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('Podaj liczbę rzeczywistą: '); r1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float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zm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);  r2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float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("Podaj drugą liczbę </a:t>
            </a:r>
            <a:r>
              <a:rPr lang="pl-PL" sz="1800" i="1" dirty="0" smtClean="0">
                <a:solidFill>
                  <a:srgbClr val="0000FF"/>
                </a:solidFill>
              </a:rPr>
              <a:t>rzeczywistą: 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"))</a:t>
            </a:r>
            <a:endParaRPr lang="pl-PL" sz="1800" dirty="0" smtClean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  <a:p>
            <a:pPr marL="228600" indent="-228600"/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zmc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('Podaj liczbę zespoloną: '); cx1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zmc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);  cx2 =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complex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input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("Podaj drugą liczbę zespoloną: "))</a:t>
            </a: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744538" indent="0">
              <a:buNone/>
            </a:pP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#  format wprowadzanej danej: </a:t>
            </a:r>
            <a:r>
              <a:rPr lang="pl-PL" sz="1800" i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re</a:t>
            </a: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{+/-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}</a:t>
            </a:r>
            <a:r>
              <a:rPr lang="pl-PL" sz="1800" i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im</a:t>
            </a:r>
            <a:r>
              <a:rPr lang="pl-PL" sz="1800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j</a:t>
            </a: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, np. 2+5j, -5-7j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116632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altLang="en-US" sz="3000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Komunikacja z użytkownikiem: operacja wejścia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610600" cy="6048672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Funkcja wbudowana do wyprowadzania wyników do standardowego strumienia wyjścia (ekran):	</a:t>
            </a:r>
            <a:r>
              <a:rPr lang="pl-PL" sz="1800" b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print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</a:t>
            </a:r>
            <a:r>
              <a:rPr lang="pl-PL" sz="18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lista-wyjścia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gdzie </a:t>
            </a:r>
            <a:r>
              <a:rPr lang="pl-PL" sz="1800" i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lista-wyjścia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zawiera rozdzielone przecinkami elementy, których wartości mają być zaprezentowane.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Funkcja </a:t>
            </a:r>
            <a:r>
              <a:rPr lang="pl-PL" sz="1800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print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ma opcjonalny parametr </a:t>
            </a:r>
            <a:r>
              <a:rPr lang="pl-PL" sz="1800" i="1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end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, który definiuje, jaki znak ma być dodany na końcu wyprowadzanego wiersza. Domyślnie tym znakiem jest znak nowego wiersza ('\n'). Aby go nie wyprowadzać, należy nadać parametrowi wartość np. pustego tekstu – np. dwa apostrofy obok siebie ('').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Wyprowadzane wyniki można zorganizować poprzez operację formatowania napisów</a:t>
            </a:r>
            <a:r>
              <a:rPr lang="pl-PL" sz="1800" dirty="0" smtClean="0">
                <a:solidFill>
                  <a:srgbClr val="000000"/>
                </a:solidFill>
              </a:rPr>
              <a:t>: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1084263" indent="0">
              <a:buNone/>
            </a:pPr>
            <a:r>
              <a:rPr lang="pl-PL" sz="1800" b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print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("</a:t>
            </a:r>
            <a:r>
              <a:rPr lang="pl-PL" sz="18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łańcuch formatujący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" % (</a:t>
            </a:r>
            <a:r>
              <a:rPr lang="pl-PL" sz="18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lista wyników</a:t>
            </a:r>
            <a:r>
              <a:rPr lang="pl-PL" sz="1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))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Dla każdego elementu w liście wyników należy umieścić w łańcuchu formatującym znak % poprzedzony literą definiującą wyprowadzaną wartość, zgodnie z poniższym wykazem: 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0"/>
              </a:spcBef>
              <a:buNone/>
            </a:pP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s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gdy wyprowadzany jest ciąg znaków (zamienia dowolny obiekt </a:t>
            </a:r>
            <a:r>
              <a:rPr lang="pl-PL" sz="1800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Pythona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na napis)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0"/>
              </a:spcBef>
              <a:buNone/>
            </a:pP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c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gdy wyprowadzany jest jeden znak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0"/>
              </a:spcBef>
              <a:buNone/>
            </a:pP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gdy wyprowadzana jest liczba całkowita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0"/>
              </a:spcBef>
              <a:buNone/>
            </a:pP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f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gdy wyprowadzana jest liczba rzeczywista</a:t>
            </a:r>
          </a:p>
          <a:p>
            <a:pPr>
              <a:spcBef>
                <a:spcPts val="0"/>
              </a:spcBef>
              <a:buNone/>
            </a:pPr>
            <a:r>
              <a:rPr lang="pl-PL" sz="18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e</a:t>
            </a:r>
            <a:r>
              <a:rPr lang="pl-PL" sz="1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gdy wyprowadzana jest liczba w postaci wykładniczej</a:t>
            </a:r>
          </a:p>
          <a:p>
            <a:pPr>
              <a:spcBef>
                <a:spcPts val="0"/>
              </a:spcBef>
              <a:buNone/>
            </a:pPr>
            <a:r>
              <a:rPr lang="pl-PL" sz="1800" u="sng" dirty="0" smtClean="0">
                <a:solidFill>
                  <a:srgbClr val="000000"/>
                </a:solidFill>
              </a:rPr>
              <a:t>Przykład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print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("</a:t>
            </a:r>
            <a:r>
              <a:rPr lang="pl-PL" sz="1800" b="1" i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lista: %</a:t>
            </a:r>
            <a:r>
              <a:rPr lang="pl-PL" sz="1800" b="1" i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\n</a:t>
            </a:r>
            <a:r>
              <a:rPr lang="pl-PL" sz="1800" b="1" i="1" dirty="0" err="1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liczba</a:t>
            </a:r>
            <a:r>
              <a:rPr lang="pl-PL" sz="1800" b="1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 całkowita: %</a:t>
            </a:r>
            <a:r>
              <a:rPr lang="pl-PL" sz="1800" b="1" i="1" dirty="0" err="1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i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\n</a:t>
            </a:r>
            <a:r>
              <a:rPr lang="pl-PL" sz="1800" b="1" i="1" dirty="0" err="1" smtClean="0">
                <a:solidFill>
                  <a:srgbClr val="CC0099"/>
                </a:solidFill>
                <a:latin typeface="+mn-lt"/>
                <a:ea typeface="+mn-ea"/>
                <a:cs typeface="+mn-cs"/>
              </a:rPr>
              <a:t>liczba</a:t>
            </a:r>
            <a:r>
              <a:rPr lang="pl-PL" sz="1800" b="1" i="1" dirty="0" smtClean="0">
                <a:solidFill>
                  <a:srgbClr val="CC0099"/>
                </a:solidFill>
                <a:latin typeface="+mn-lt"/>
                <a:ea typeface="+mn-ea"/>
                <a:cs typeface="+mn-cs"/>
              </a:rPr>
              <a:t> rzeczywista: %+8.2f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\n</a:t>
            </a:r>
            <a:r>
              <a:rPr lang="pl-PL" sz="1800" b="1" i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liczba zespolona: %s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" %(</a:t>
            </a:r>
            <a:r>
              <a:rPr lang="pl-PL" sz="1800" i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[1,2,3]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l-PL" sz="1800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-100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l-PL" sz="1800" i="1" dirty="0" smtClean="0">
                <a:solidFill>
                  <a:srgbClr val="CC0099"/>
                </a:solidFill>
                <a:latin typeface="+mn-lt"/>
                <a:ea typeface="+mn-ea"/>
                <a:cs typeface="+mn-cs"/>
              </a:rPr>
              <a:t>-11.11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l-PL" sz="1800" i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5*math.sin(30)-6j)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) # </a:t>
            </a:r>
            <a:r>
              <a:rPr lang="pl-PL" sz="1800" i="1" dirty="0" err="1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nalezy</a:t>
            </a:r>
            <a:r>
              <a:rPr lang="pl-PL" sz="1800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800" i="1" dirty="0" smtClean="0">
                <a:solidFill>
                  <a:srgbClr val="0000FF"/>
                </a:solidFill>
              </a:rPr>
              <a:t>przyłączyć pełen moduł </a:t>
            </a:r>
            <a:r>
              <a:rPr lang="pl-PL" sz="1800" i="1" dirty="0" err="1" smtClean="0">
                <a:solidFill>
                  <a:srgbClr val="0000FF"/>
                </a:solidFill>
              </a:rPr>
              <a:t>math</a:t>
            </a:r>
            <a:endParaRPr lang="pl-PL" sz="1800" b="1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63488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altLang="en-US" sz="3000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Komunikacja z użytkownikiem: operacja wyjścia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533400"/>
          </a:xfrm>
          <a:noFill/>
        </p:spPr>
        <p:txBody>
          <a:bodyPr/>
          <a:lstStyle/>
          <a:p>
            <a:r>
              <a:rPr lang="pl-PL" altLang="en-US" sz="3000" b="1" dirty="0" smtClean="0">
                <a:solidFill>
                  <a:srgbClr val="C00000"/>
                </a:solidFill>
              </a:rPr>
              <a:t>Instrukcja warunkowa - 1</a:t>
            </a:r>
          </a:p>
        </p:txBody>
      </p:sp>
      <p:sp>
        <p:nvSpPr>
          <p:cNvPr id="21507" name="Text Box 8"/>
          <p:cNvSpPr txBox="1">
            <a:spLocks noChangeArrowheads="1"/>
          </p:cNvSpPr>
          <p:nvPr/>
        </p:nvSpPr>
        <p:spPr bwMode="auto">
          <a:xfrm>
            <a:off x="467544" y="827420"/>
            <a:ext cx="2736304" cy="969496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pl-PL" sz="1900" dirty="0" err="1"/>
              <a:t>if</a:t>
            </a:r>
            <a:r>
              <a:rPr lang="pl-PL" sz="1900" dirty="0"/>
              <a:t> </a:t>
            </a:r>
            <a:r>
              <a:rPr lang="pl-PL" sz="1900" i="1" dirty="0"/>
              <a:t>warunek1</a:t>
            </a:r>
            <a:r>
              <a:rPr lang="pl-PL" sz="1900" dirty="0"/>
              <a:t>:</a:t>
            </a:r>
          </a:p>
          <a:p>
            <a:pPr marL="398463"/>
            <a:r>
              <a:rPr lang="pl-PL" sz="1900" i="1" dirty="0"/>
              <a:t>i</a:t>
            </a:r>
            <a:r>
              <a:rPr lang="pl-PL" sz="1900" i="1" dirty="0" smtClean="0"/>
              <a:t>nstrukcja11</a:t>
            </a:r>
            <a:endParaRPr lang="pl-PL" sz="1900" i="1" dirty="0"/>
          </a:p>
          <a:p>
            <a:pPr marL="398463"/>
            <a:r>
              <a:rPr lang="pl-PL" sz="1900" dirty="0" smtClean="0"/>
              <a:t>…</a:t>
            </a:r>
            <a:endParaRPr lang="pl-PL" sz="1900" dirty="0"/>
          </a:p>
        </p:txBody>
      </p:sp>
      <p:sp>
        <p:nvSpPr>
          <p:cNvPr id="8" name="Prostokąt 7"/>
          <p:cNvSpPr/>
          <p:nvPr/>
        </p:nvSpPr>
        <p:spPr>
          <a:xfrm>
            <a:off x="467544" y="1835532"/>
            <a:ext cx="2736304" cy="384721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pl-PL" sz="1900" dirty="0" err="1"/>
              <a:t>if</a:t>
            </a:r>
            <a:r>
              <a:rPr lang="pl-PL" sz="1900" dirty="0"/>
              <a:t> </a:t>
            </a:r>
            <a:r>
              <a:rPr lang="pl-PL" sz="1900" i="1" dirty="0"/>
              <a:t>warunek</a:t>
            </a:r>
            <a:r>
              <a:rPr lang="pl-PL" sz="1900" dirty="0"/>
              <a:t>: </a:t>
            </a:r>
            <a:r>
              <a:rPr lang="pl-PL" sz="1900" i="1" dirty="0"/>
              <a:t>instrukcja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95536" y="3212976"/>
            <a:ext cx="2736304" cy="1846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1900" dirty="0" err="1"/>
              <a:t>if</a:t>
            </a:r>
            <a:r>
              <a:rPr lang="pl-PL" sz="1900" dirty="0"/>
              <a:t> </a:t>
            </a:r>
            <a:r>
              <a:rPr lang="pl-PL" sz="1900" i="1" dirty="0"/>
              <a:t>warunek1</a:t>
            </a:r>
            <a:r>
              <a:rPr lang="pl-PL" sz="1900" dirty="0"/>
              <a:t>:</a:t>
            </a:r>
          </a:p>
          <a:p>
            <a:pPr marL="347663"/>
            <a:r>
              <a:rPr lang="pl-PL" sz="1900" i="1" dirty="0" smtClean="0"/>
              <a:t>Instrukcja11</a:t>
            </a:r>
            <a:endParaRPr lang="pl-PL" sz="1900" i="1" dirty="0"/>
          </a:p>
          <a:p>
            <a:pPr marL="347663"/>
            <a:r>
              <a:rPr lang="pl-PL" sz="1900" dirty="0" smtClean="0"/>
              <a:t>…</a:t>
            </a:r>
            <a:endParaRPr lang="pl-PL" sz="1900" dirty="0"/>
          </a:p>
          <a:p>
            <a:r>
              <a:rPr lang="pl-PL" sz="1900" dirty="0" err="1"/>
              <a:t>else</a:t>
            </a:r>
            <a:r>
              <a:rPr lang="pl-PL" sz="1900" dirty="0"/>
              <a:t>:</a:t>
            </a:r>
          </a:p>
          <a:p>
            <a:pPr marL="347663"/>
            <a:r>
              <a:rPr lang="pl-PL" sz="1900" i="1" dirty="0" smtClean="0"/>
              <a:t>instrukcja21</a:t>
            </a:r>
            <a:endParaRPr lang="pl-PL" sz="1900" i="1" dirty="0"/>
          </a:p>
          <a:p>
            <a:pPr marL="347663"/>
            <a:r>
              <a:rPr lang="pl-PL" sz="1900" i="1" dirty="0" smtClean="0"/>
              <a:t>...</a:t>
            </a:r>
            <a:endParaRPr lang="pl-PL" sz="19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4139952" y="836712"/>
            <a:ext cx="36471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b="0" u="sng" dirty="0" smtClean="0">
                <a:solidFill>
                  <a:srgbClr val="000000"/>
                </a:solidFill>
              </a:rPr>
              <a:t>Przykład</a:t>
            </a:r>
          </a:p>
          <a:p>
            <a:r>
              <a:rPr lang="pl-PL" sz="1900" b="0" i="1" dirty="0" err="1" smtClean="0">
                <a:solidFill>
                  <a:srgbClr val="0000FF"/>
                </a:solidFill>
              </a:rPr>
              <a:t>print</a:t>
            </a:r>
            <a:r>
              <a:rPr lang="pl-PL" sz="1900" b="0" i="1" dirty="0" smtClean="0">
                <a:solidFill>
                  <a:srgbClr val="0000FF"/>
                </a:solidFill>
              </a:rPr>
              <a:t> </a:t>
            </a:r>
            <a:r>
              <a:rPr lang="pl-PL" sz="1900" b="0" i="1" dirty="0">
                <a:solidFill>
                  <a:srgbClr val="0000FF"/>
                </a:solidFill>
              </a:rPr>
              <a:t>("Badanie czy liczba dodatnia")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>
                <a:solidFill>
                  <a:srgbClr val="0000FF"/>
                </a:solidFill>
              </a:rPr>
              <a:t>x= </a:t>
            </a:r>
            <a:r>
              <a:rPr lang="pl-PL" sz="1900" b="0" i="1" dirty="0" err="1">
                <a:solidFill>
                  <a:srgbClr val="0000FF"/>
                </a:solidFill>
              </a:rPr>
              <a:t>float</a:t>
            </a:r>
            <a:r>
              <a:rPr lang="pl-PL" sz="1900" b="0" i="1" dirty="0">
                <a:solidFill>
                  <a:srgbClr val="0000FF"/>
                </a:solidFill>
              </a:rPr>
              <a:t>(</a:t>
            </a:r>
            <a:r>
              <a:rPr lang="pl-PL" sz="1900" b="0" i="1" dirty="0" err="1">
                <a:solidFill>
                  <a:srgbClr val="0000FF"/>
                </a:solidFill>
              </a:rPr>
              <a:t>input</a:t>
            </a:r>
            <a:r>
              <a:rPr lang="pl-PL" sz="1900" b="0" i="1" dirty="0">
                <a:solidFill>
                  <a:srgbClr val="0000FF"/>
                </a:solidFill>
              </a:rPr>
              <a:t>("Podaj liczbę:"))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 err="1">
                <a:solidFill>
                  <a:srgbClr val="0000FF"/>
                </a:solidFill>
              </a:rPr>
              <a:t>if</a:t>
            </a:r>
            <a:r>
              <a:rPr lang="pl-PL" sz="1900" b="0" i="1" dirty="0">
                <a:solidFill>
                  <a:srgbClr val="0000FF"/>
                </a:solidFill>
              </a:rPr>
              <a:t> x&gt;0:</a:t>
            </a:r>
            <a:endParaRPr lang="pl-PL" sz="1900" dirty="0">
              <a:solidFill>
                <a:srgbClr val="0000FF"/>
              </a:solidFill>
            </a:endParaRPr>
          </a:p>
          <a:p>
            <a:pPr marL="169863"/>
            <a:r>
              <a:rPr lang="pl-PL" sz="1900" b="0" i="1" dirty="0" err="1">
                <a:solidFill>
                  <a:srgbClr val="0000FF"/>
                </a:solidFill>
              </a:rPr>
              <a:t>print</a:t>
            </a:r>
            <a:r>
              <a:rPr lang="pl-PL" sz="1900" b="0" i="1" dirty="0">
                <a:solidFill>
                  <a:srgbClr val="0000FF"/>
                </a:solidFill>
              </a:rPr>
              <a:t> ("Liczba </a:t>
            </a:r>
            <a:r>
              <a:rPr lang="pl-PL" sz="1900" b="0" i="1" dirty="0" smtClean="0">
                <a:solidFill>
                  <a:srgbClr val="0000FF"/>
                </a:solidFill>
              </a:rPr>
              <a:t>dodatnia")</a:t>
            </a:r>
            <a:endParaRPr lang="pl-PL" sz="1900" dirty="0">
              <a:solidFill>
                <a:srgbClr val="0000FF"/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4139952" y="2852936"/>
            <a:ext cx="4789068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900" b="0" u="sng" dirty="0" smtClean="0">
                <a:solidFill>
                  <a:srgbClr val="000000"/>
                </a:solidFill>
              </a:rPr>
              <a:t>Przykład </a:t>
            </a:r>
          </a:p>
          <a:p>
            <a:r>
              <a:rPr lang="pl-PL" sz="1900" b="0" i="1" dirty="0" err="1" smtClean="0">
                <a:solidFill>
                  <a:srgbClr val="0000FF"/>
                </a:solidFill>
              </a:rPr>
              <a:t>print</a:t>
            </a:r>
            <a:r>
              <a:rPr lang="pl-PL" sz="1900" b="0" i="1" dirty="0">
                <a:solidFill>
                  <a:srgbClr val="0000FF"/>
                </a:solidFill>
              </a:rPr>
              <a:t>("Zabawa w </a:t>
            </a:r>
            <a:r>
              <a:rPr lang="pl-PL" sz="1900" b="0" i="1" dirty="0" err="1" smtClean="0">
                <a:solidFill>
                  <a:srgbClr val="0000FF"/>
                </a:solidFill>
              </a:rPr>
              <a:t>zgadywankę\n</a:t>
            </a:r>
            <a:r>
              <a:rPr lang="pl-PL" sz="1900" b="0" i="1" dirty="0" smtClean="0">
                <a:solidFill>
                  <a:srgbClr val="0000FF"/>
                </a:solidFill>
              </a:rPr>
              <a:t>")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>
                <a:solidFill>
                  <a:srgbClr val="0000FF"/>
                </a:solidFill>
              </a:rPr>
              <a:t>liczba = 23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>
                <a:solidFill>
                  <a:srgbClr val="0000FF"/>
                </a:solidFill>
              </a:rPr>
              <a:t>dana = </a:t>
            </a:r>
            <a:r>
              <a:rPr lang="pl-PL" sz="1900" b="0" i="1" dirty="0" err="1">
                <a:solidFill>
                  <a:srgbClr val="0000FF"/>
                </a:solidFill>
              </a:rPr>
              <a:t>int</a:t>
            </a:r>
            <a:r>
              <a:rPr lang="pl-PL" sz="1900" b="0" i="1" dirty="0">
                <a:solidFill>
                  <a:srgbClr val="0000FF"/>
                </a:solidFill>
              </a:rPr>
              <a:t>(</a:t>
            </a:r>
            <a:r>
              <a:rPr lang="pl-PL" sz="1900" b="0" i="1" dirty="0" err="1">
                <a:solidFill>
                  <a:srgbClr val="0000FF"/>
                </a:solidFill>
              </a:rPr>
              <a:t>input</a:t>
            </a:r>
            <a:r>
              <a:rPr lang="pl-PL" sz="1900" b="0" i="1" dirty="0">
                <a:solidFill>
                  <a:srgbClr val="0000FF"/>
                </a:solidFill>
              </a:rPr>
              <a:t>('Podaj liczbę całkowitą: '))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 err="1">
                <a:solidFill>
                  <a:srgbClr val="0000FF"/>
                </a:solidFill>
              </a:rPr>
              <a:t>if</a:t>
            </a:r>
            <a:r>
              <a:rPr lang="pl-PL" sz="1900" b="0" i="1" dirty="0">
                <a:solidFill>
                  <a:srgbClr val="0000FF"/>
                </a:solidFill>
              </a:rPr>
              <a:t> dana == liczba: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>
                <a:solidFill>
                  <a:srgbClr val="0000FF"/>
                </a:solidFill>
              </a:rPr>
              <a:t>    </a:t>
            </a:r>
            <a:r>
              <a:rPr lang="pl-PL" sz="1900" b="0" i="1" dirty="0" err="1">
                <a:solidFill>
                  <a:srgbClr val="0000FF"/>
                </a:solidFill>
              </a:rPr>
              <a:t>print</a:t>
            </a:r>
            <a:r>
              <a:rPr lang="pl-PL" sz="1900" b="0" i="1" dirty="0">
                <a:solidFill>
                  <a:srgbClr val="0000FF"/>
                </a:solidFill>
              </a:rPr>
              <a:t>('</a:t>
            </a:r>
            <a:r>
              <a:rPr lang="pl-PL" sz="1900" b="0" i="1" dirty="0" err="1">
                <a:solidFill>
                  <a:srgbClr val="0000FF"/>
                </a:solidFill>
              </a:rPr>
              <a:t>Gartulacje</a:t>
            </a:r>
            <a:r>
              <a:rPr lang="pl-PL" sz="1900" b="0" i="1" dirty="0">
                <a:solidFill>
                  <a:srgbClr val="0000FF"/>
                </a:solidFill>
              </a:rPr>
              <a:t>, liczba odgadnięta.')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>
                <a:solidFill>
                  <a:srgbClr val="0000FF"/>
                </a:solidFill>
              </a:rPr>
              <a:t>    </a:t>
            </a:r>
            <a:r>
              <a:rPr lang="pl-PL" sz="1900" b="0" i="1" dirty="0" err="1">
                <a:solidFill>
                  <a:srgbClr val="0000FF"/>
                </a:solidFill>
              </a:rPr>
              <a:t>print</a:t>
            </a:r>
            <a:r>
              <a:rPr lang="pl-PL" sz="1900" b="0" i="1" dirty="0">
                <a:solidFill>
                  <a:srgbClr val="0000FF"/>
                </a:solidFill>
              </a:rPr>
              <a:t>('(ale niestety nie ma żadnej nagrody!)')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 err="1" smtClean="0">
                <a:solidFill>
                  <a:srgbClr val="0000FF"/>
                </a:solidFill>
              </a:rPr>
              <a:t>else</a:t>
            </a:r>
            <a:r>
              <a:rPr lang="pl-PL" sz="1900" b="0" i="1" dirty="0">
                <a:solidFill>
                  <a:srgbClr val="0000FF"/>
                </a:solidFill>
              </a:rPr>
              <a:t>: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>
                <a:solidFill>
                  <a:srgbClr val="0000FF"/>
                </a:solidFill>
              </a:rPr>
              <a:t>    </a:t>
            </a:r>
            <a:r>
              <a:rPr lang="pl-PL" sz="1900" b="0" i="1" dirty="0" err="1">
                <a:solidFill>
                  <a:srgbClr val="0000FF"/>
                </a:solidFill>
              </a:rPr>
              <a:t>print</a:t>
            </a:r>
            <a:r>
              <a:rPr lang="pl-PL" sz="1900" b="0" i="1" dirty="0">
                <a:solidFill>
                  <a:srgbClr val="0000FF"/>
                </a:solidFill>
              </a:rPr>
              <a:t>('Nie, liczba </a:t>
            </a:r>
            <a:r>
              <a:rPr lang="pl-PL" sz="1900" b="0" i="1" dirty="0" smtClean="0">
                <a:solidFill>
                  <a:srgbClr val="0000FF"/>
                </a:solidFill>
              </a:rPr>
              <a:t>ma inną wartość')</a:t>
            </a:r>
            <a:endParaRPr lang="pl-PL" sz="1900" dirty="0">
              <a:solidFill>
                <a:srgbClr val="0000FF"/>
              </a:solidFill>
            </a:endParaRPr>
          </a:p>
          <a:p>
            <a:r>
              <a:rPr lang="pl-PL" sz="1900" b="0" i="1" dirty="0" err="1" smtClean="0">
                <a:solidFill>
                  <a:srgbClr val="0000FF"/>
                </a:solidFill>
              </a:rPr>
              <a:t>print</a:t>
            </a:r>
            <a:r>
              <a:rPr lang="pl-PL" sz="1900" b="0" i="1" dirty="0">
                <a:solidFill>
                  <a:srgbClr val="0000FF"/>
                </a:solidFill>
              </a:rPr>
              <a:t>('\</a:t>
            </a:r>
            <a:r>
              <a:rPr lang="pl-PL" sz="1900" b="0" i="1" dirty="0" err="1">
                <a:solidFill>
                  <a:srgbClr val="0000FF"/>
                </a:solidFill>
              </a:rPr>
              <a:t>nKoniec</a:t>
            </a:r>
            <a:r>
              <a:rPr lang="pl-PL" sz="1900" b="0" i="1" dirty="0">
                <a:solidFill>
                  <a:srgbClr val="0000FF"/>
                </a:solidFill>
              </a:rPr>
              <a:t> instrukcji </a:t>
            </a:r>
            <a:r>
              <a:rPr lang="pl-PL" sz="1900" b="0" i="1" dirty="0" smtClean="0">
                <a:solidFill>
                  <a:srgbClr val="0000FF"/>
                </a:solidFill>
              </a:rPr>
              <a:t>warunkowej')</a:t>
            </a:r>
            <a:endParaRPr lang="pl-PL" sz="19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533400"/>
          </a:xfrm>
          <a:noFill/>
        </p:spPr>
        <p:txBody>
          <a:bodyPr/>
          <a:lstStyle/>
          <a:p>
            <a:r>
              <a:rPr lang="pl-PL" altLang="en-US" sz="3000" b="1" dirty="0" smtClean="0">
                <a:solidFill>
                  <a:srgbClr val="C00000"/>
                </a:solidFill>
              </a:rPr>
              <a:t>Instrukcja warunkowa - 2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5220072" y="548680"/>
            <a:ext cx="2808312" cy="258532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1800" dirty="0" err="1"/>
              <a:t>if</a:t>
            </a:r>
            <a:r>
              <a:rPr lang="pl-PL" sz="1800" dirty="0"/>
              <a:t> </a:t>
            </a:r>
            <a:r>
              <a:rPr lang="pl-PL" sz="1800" i="1" dirty="0"/>
              <a:t>warunek1</a:t>
            </a:r>
            <a:r>
              <a:rPr lang="pl-PL" sz="1800" dirty="0"/>
              <a:t>:</a:t>
            </a:r>
          </a:p>
          <a:p>
            <a:pPr marL="347663"/>
            <a:r>
              <a:rPr lang="pl-PL" sz="1800" dirty="0" smtClean="0"/>
              <a:t>instrukcja11</a:t>
            </a:r>
            <a:endParaRPr lang="pl-PL" sz="1800" dirty="0"/>
          </a:p>
          <a:p>
            <a:pPr marL="347663"/>
            <a:r>
              <a:rPr lang="pl-PL" sz="1800" dirty="0" smtClean="0"/>
              <a:t>…</a:t>
            </a:r>
            <a:endParaRPr lang="pl-PL" sz="1800" dirty="0"/>
          </a:p>
          <a:p>
            <a:r>
              <a:rPr lang="pl-PL" sz="1800" dirty="0" err="1"/>
              <a:t>elif</a:t>
            </a:r>
            <a:r>
              <a:rPr lang="pl-PL" sz="1800" dirty="0"/>
              <a:t> </a:t>
            </a:r>
            <a:r>
              <a:rPr lang="pl-PL" sz="1800" i="1" dirty="0"/>
              <a:t>warunek2</a:t>
            </a:r>
            <a:r>
              <a:rPr lang="pl-PL" sz="1800" dirty="0"/>
              <a:t>:</a:t>
            </a:r>
          </a:p>
          <a:p>
            <a:pPr marL="347663"/>
            <a:r>
              <a:rPr lang="pl-PL" sz="1800" dirty="0" smtClean="0"/>
              <a:t>instrukcja21</a:t>
            </a:r>
            <a:endParaRPr lang="pl-PL" sz="1800" dirty="0"/>
          </a:p>
          <a:p>
            <a:pPr marL="347663"/>
            <a:r>
              <a:rPr lang="pl-PL" sz="1800" dirty="0" smtClean="0"/>
              <a:t>…</a:t>
            </a:r>
            <a:endParaRPr lang="pl-PL" sz="1800" dirty="0"/>
          </a:p>
          <a:p>
            <a:r>
              <a:rPr lang="pl-PL" sz="1800" dirty="0" err="1"/>
              <a:t>else</a:t>
            </a:r>
            <a:r>
              <a:rPr lang="pl-PL" sz="1800" dirty="0"/>
              <a:t>:</a:t>
            </a:r>
          </a:p>
          <a:p>
            <a:pPr marL="347663"/>
            <a:r>
              <a:rPr lang="pl-PL" sz="1800" dirty="0" smtClean="0"/>
              <a:t>instrukcja31</a:t>
            </a:r>
            <a:endParaRPr lang="pl-PL" sz="1800" dirty="0"/>
          </a:p>
          <a:p>
            <a:pPr marL="347663"/>
            <a:r>
              <a:rPr lang="pl-PL" sz="1800" dirty="0" smtClean="0"/>
              <a:t>…</a:t>
            </a:r>
            <a:endParaRPr lang="pl-PL" sz="18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43358" y="1772816"/>
            <a:ext cx="890064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800" b="0" u="sng" dirty="0" smtClean="0">
                <a:solidFill>
                  <a:srgbClr val="000000"/>
                </a:solidFill>
              </a:rPr>
              <a:t>Przykład</a:t>
            </a:r>
          </a:p>
          <a:p>
            <a:r>
              <a:rPr lang="pl-PL" sz="1800" b="0" i="1" dirty="0" err="1" smtClean="0"/>
              <a:t>print</a:t>
            </a:r>
            <a:r>
              <a:rPr lang="pl-PL" sz="1800" b="0" i="1" dirty="0" smtClean="0"/>
              <a:t> </a:t>
            </a:r>
            <a:r>
              <a:rPr lang="pl-PL" sz="1800" b="0" i="1" dirty="0"/>
              <a:t>("Prosty kalkulator")</a:t>
            </a:r>
            <a:endParaRPr lang="pl-PL" sz="1800" dirty="0"/>
          </a:p>
          <a:p>
            <a:r>
              <a:rPr lang="pl-PL" sz="1800" b="0" i="1" dirty="0"/>
              <a:t>x= </a:t>
            </a:r>
            <a:r>
              <a:rPr lang="pl-PL" sz="1800" b="0" i="1" dirty="0" err="1"/>
              <a:t>float</a:t>
            </a:r>
            <a:r>
              <a:rPr lang="pl-PL" sz="1800" b="0" i="1" dirty="0"/>
              <a:t>(</a:t>
            </a:r>
            <a:r>
              <a:rPr lang="pl-PL" sz="1800" b="0" i="1" dirty="0" err="1"/>
              <a:t>input</a:t>
            </a:r>
            <a:r>
              <a:rPr lang="pl-PL" sz="1800" b="0" i="1" dirty="0"/>
              <a:t>("Podaj pierwszą liczbę x: "))</a:t>
            </a:r>
            <a:endParaRPr lang="pl-PL" sz="1800" dirty="0"/>
          </a:p>
          <a:p>
            <a:r>
              <a:rPr lang="pl-PL" sz="1800" b="0" i="1" dirty="0"/>
              <a:t>y= </a:t>
            </a:r>
            <a:r>
              <a:rPr lang="pl-PL" sz="1800" b="0" i="1" dirty="0" err="1"/>
              <a:t>float</a:t>
            </a:r>
            <a:r>
              <a:rPr lang="pl-PL" sz="1800" b="0" i="1" dirty="0"/>
              <a:t>(</a:t>
            </a:r>
            <a:r>
              <a:rPr lang="pl-PL" sz="1800" b="0" i="1" dirty="0" err="1"/>
              <a:t>input</a:t>
            </a:r>
            <a:r>
              <a:rPr lang="pl-PL" sz="1800" b="0" i="1" dirty="0"/>
              <a:t>("Podaj drugą liczbę y: "))</a:t>
            </a:r>
            <a:endParaRPr lang="pl-PL" sz="1800" dirty="0"/>
          </a:p>
          <a:p>
            <a:r>
              <a:rPr lang="pl-PL" sz="1800" b="0" i="1" dirty="0" err="1"/>
              <a:t>print</a:t>
            </a:r>
            <a:r>
              <a:rPr lang="pl-PL" sz="1800" b="0" i="1" dirty="0"/>
              <a:t>("Wybierz rodzaj operacji arytmetycznej")</a:t>
            </a:r>
            <a:endParaRPr lang="pl-PL" sz="1800" dirty="0"/>
          </a:p>
          <a:p>
            <a:r>
              <a:rPr lang="pl-PL" sz="1800" b="0" i="1" dirty="0"/>
              <a:t>oper = </a:t>
            </a:r>
            <a:r>
              <a:rPr lang="pl-PL" sz="1800" b="0" i="1" dirty="0" err="1"/>
              <a:t>int</a:t>
            </a:r>
            <a:r>
              <a:rPr lang="pl-PL" sz="1800" b="0" i="1" dirty="0"/>
              <a:t>(</a:t>
            </a:r>
            <a:r>
              <a:rPr lang="pl-PL" sz="1800" b="0" i="1" dirty="0" err="1"/>
              <a:t>input</a:t>
            </a:r>
            <a:r>
              <a:rPr lang="pl-PL" sz="1800" b="0" i="1" dirty="0"/>
              <a:t>("\t1 - dodawania\n\t2 - odejmowania\n\t3 - mnożenie\n\t4 - </a:t>
            </a:r>
            <a:r>
              <a:rPr lang="pl-PL" sz="1800" b="0" i="1" dirty="0" err="1"/>
              <a:t>dzielenie\n\t</a:t>
            </a:r>
            <a:r>
              <a:rPr lang="pl-PL" sz="1800" b="0" i="1" dirty="0"/>
              <a:t>:"))</a:t>
            </a:r>
            <a:endParaRPr lang="pl-PL" sz="1800" dirty="0"/>
          </a:p>
          <a:p>
            <a:r>
              <a:rPr lang="pl-PL" sz="1800" b="0" i="1" dirty="0" err="1"/>
              <a:t>if</a:t>
            </a:r>
            <a:r>
              <a:rPr lang="pl-PL" sz="1800" b="0" i="1" dirty="0"/>
              <a:t> oper == 1:</a:t>
            </a:r>
            <a:endParaRPr lang="pl-PL" sz="1800" dirty="0"/>
          </a:p>
          <a:p>
            <a:r>
              <a:rPr lang="pl-PL" sz="1800" b="0" i="1" dirty="0"/>
              <a:t>    </a:t>
            </a:r>
            <a:r>
              <a:rPr lang="pl-PL" sz="1800" b="0" i="1" dirty="0" err="1"/>
              <a:t>print</a:t>
            </a:r>
            <a:r>
              <a:rPr lang="pl-PL" sz="1800" b="0" i="1" dirty="0"/>
              <a:t> ("Wynik dodawania: ", </a:t>
            </a:r>
            <a:r>
              <a:rPr lang="pl-PL" sz="1800" b="0" i="1" dirty="0" err="1"/>
              <a:t>x+y</a:t>
            </a:r>
            <a:r>
              <a:rPr lang="pl-PL" sz="1800" b="0" i="1" dirty="0"/>
              <a:t>)</a:t>
            </a:r>
            <a:endParaRPr lang="pl-PL" sz="1800" dirty="0"/>
          </a:p>
          <a:p>
            <a:r>
              <a:rPr lang="pl-PL" sz="1800" b="0" i="1" dirty="0" err="1"/>
              <a:t>elif</a:t>
            </a:r>
            <a:r>
              <a:rPr lang="pl-PL" sz="1800" b="0" i="1" dirty="0"/>
              <a:t> oper == 2:</a:t>
            </a:r>
            <a:endParaRPr lang="pl-PL" sz="1800" dirty="0"/>
          </a:p>
          <a:p>
            <a:r>
              <a:rPr lang="pl-PL" sz="1800" b="0" i="1" dirty="0"/>
              <a:t>    </a:t>
            </a:r>
            <a:r>
              <a:rPr lang="pl-PL" sz="1800" b="0" i="1" dirty="0" err="1"/>
              <a:t>print</a:t>
            </a:r>
            <a:r>
              <a:rPr lang="pl-PL" sz="1800" b="0" i="1" dirty="0"/>
              <a:t> ("Wynik odejmowania: ", </a:t>
            </a:r>
            <a:r>
              <a:rPr lang="pl-PL" sz="1800" b="0" i="1" dirty="0" err="1"/>
              <a:t>x-y</a:t>
            </a:r>
            <a:r>
              <a:rPr lang="pl-PL" sz="1800" b="0" i="1" dirty="0"/>
              <a:t>)</a:t>
            </a:r>
            <a:endParaRPr lang="pl-PL" sz="1800" dirty="0"/>
          </a:p>
          <a:p>
            <a:r>
              <a:rPr lang="pl-PL" sz="1800" b="0" i="1" dirty="0" err="1"/>
              <a:t>elif</a:t>
            </a:r>
            <a:r>
              <a:rPr lang="pl-PL" sz="1800" b="0" i="1" dirty="0"/>
              <a:t> oper == 3:</a:t>
            </a:r>
            <a:endParaRPr lang="pl-PL" sz="1800" dirty="0"/>
          </a:p>
          <a:p>
            <a:r>
              <a:rPr lang="pl-PL" sz="1800" b="0" i="1" dirty="0"/>
              <a:t>    </a:t>
            </a:r>
            <a:r>
              <a:rPr lang="pl-PL" sz="1800" b="0" i="1" dirty="0" err="1"/>
              <a:t>print</a:t>
            </a:r>
            <a:r>
              <a:rPr lang="pl-PL" sz="1800" b="0" i="1" dirty="0"/>
              <a:t> ("Wynik mnożenia: ", </a:t>
            </a:r>
            <a:r>
              <a:rPr lang="pl-PL" sz="1800" b="0" i="1" dirty="0" err="1"/>
              <a:t>x*y</a:t>
            </a:r>
            <a:r>
              <a:rPr lang="pl-PL" sz="1800" b="0" i="1" dirty="0"/>
              <a:t>)</a:t>
            </a:r>
            <a:endParaRPr lang="pl-PL" sz="1800" dirty="0"/>
          </a:p>
          <a:p>
            <a:r>
              <a:rPr lang="pl-PL" sz="1800" b="0" i="1" dirty="0" err="1"/>
              <a:t>elif</a:t>
            </a:r>
            <a:r>
              <a:rPr lang="pl-PL" sz="1800" b="0" i="1" dirty="0"/>
              <a:t> oper == 4:</a:t>
            </a:r>
            <a:endParaRPr lang="pl-PL" sz="1800" dirty="0"/>
          </a:p>
          <a:p>
            <a:r>
              <a:rPr lang="pl-PL" sz="1800" b="0" i="1" dirty="0"/>
              <a:t>    </a:t>
            </a:r>
            <a:r>
              <a:rPr lang="pl-PL" sz="1800" b="0" i="1" dirty="0" err="1"/>
              <a:t>print</a:t>
            </a:r>
            <a:r>
              <a:rPr lang="pl-PL" sz="1800" b="0" i="1" dirty="0"/>
              <a:t> ("Wynik dzielenia: ", x/y)</a:t>
            </a:r>
            <a:endParaRPr lang="pl-PL" sz="1800" dirty="0"/>
          </a:p>
          <a:p>
            <a:r>
              <a:rPr lang="pl-PL" sz="1800" b="0" i="1" dirty="0" err="1"/>
              <a:t>else</a:t>
            </a:r>
            <a:r>
              <a:rPr lang="pl-PL" sz="1800" b="0" i="1" dirty="0"/>
              <a:t>:</a:t>
            </a:r>
            <a:endParaRPr lang="pl-PL" sz="1800" dirty="0"/>
          </a:p>
          <a:p>
            <a:r>
              <a:rPr lang="pl-PL" sz="1800" b="0" i="1" dirty="0"/>
              <a:t>    </a:t>
            </a:r>
            <a:r>
              <a:rPr lang="pl-PL" sz="1800" b="0" i="1" dirty="0" err="1"/>
              <a:t>print</a:t>
            </a:r>
            <a:r>
              <a:rPr lang="pl-PL" sz="1800" b="0" i="1" dirty="0"/>
              <a:t> ("Wprowadzony znak nie odpowiada żadnej zaproponowanej operacji arytmetycznej")</a:t>
            </a:r>
            <a:endParaRPr lang="pl-PL" sz="1800" dirty="0"/>
          </a:p>
          <a:p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Informacje</a:t>
            </a:r>
            <a:r>
              <a:rPr lang="pl-PL" altLang="en-US" sz="3000" b="1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pl-PL" altLang="en-US" sz="3000" b="1" smtClean="0">
                <a:solidFill>
                  <a:srgbClr val="C00000"/>
                </a:solidFill>
              </a:rPr>
              <a:t>organizacyjne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idx="1"/>
          </p:nvPr>
        </p:nvSpPr>
        <p:spPr>
          <a:xfrm>
            <a:off x="395288" y="1196974"/>
            <a:ext cx="8424862" cy="48243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FF"/>
                </a:solidFill>
              </a:rPr>
              <a:t>Budynek C, piętro III, p. 3.21.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FF"/>
                </a:solidFill>
              </a:rPr>
              <a:t>Zmiana grup możliwa na zasadzie wymiany 1 za 1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FF"/>
                </a:solidFill>
              </a:rPr>
              <a:t>Zaliczenie przedmiotu: uzyskanie co najmniej 50% punktów możliwych do uzyskania ze sprawdzianu końcowego przeprowadzonego w formie testu</a:t>
            </a:r>
            <a:endParaRPr lang="pl-PL" altLang="en-US" sz="2400" u="sng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FF"/>
                </a:solidFill>
              </a:rPr>
              <a:t>Udział w wykładach jest konieczny ze względu na duży stopień trudności przedmiotu 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FF"/>
                </a:solidFill>
              </a:rPr>
              <a:t>Materiały do przedmiotu w Internecie (uzupełniane na bieżąco):</a:t>
            </a:r>
          </a:p>
          <a:p>
            <a:pPr marL="1701800" lvl="2" indent="-533400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pl-PL" altLang="en-US" b="1" dirty="0" smtClean="0">
                <a:solidFill>
                  <a:srgbClr val="000000"/>
                </a:solidFill>
              </a:rPr>
              <a:t>https://staff.tu.kielce.pl/spimn/</a:t>
            </a:r>
          </a:p>
          <a:p>
            <a:pPr marL="1301750" lvl="1" indent="-674688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pl-PL" altLang="en-US" sz="2400" dirty="0" smtClean="0">
                <a:solidFill>
                  <a:srgbClr val="000000"/>
                </a:solidFill>
                <a:ea typeface="+mn-ea"/>
                <a:cs typeface="+mn-cs"/>
              </a:rPr>
              <a:t>Z menu głównego wybrać pozycję: Materiały dydaktyczne </a:t>
            </a:r>
          </a:p>
          <a:p>
            <a:pPr marL="609600" indent="-609600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pl-PL" altLang="en-US" sz="2400" dirty="0" smtClean="0">
                <a:solidFill>
                  <a:srgbClr val="0000FF"/>
                </a:solidFill>
              </a:rPr>
              <a:t>Po co jest ten przedmiot?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Po co jest ten przedmiot</a:t>
            </a:r>
            <a:endParaRPr lang="pl-PL" altLang="en-US" sz="3000" smtClean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71563"/>
            <a:ext cx="8572500" cy="4876800"/>
          </a:xfrm>
        </p:spPr>
        <p:txBody>
          <a:bodyPr/>
          <a:lstStyle/>
          <a:p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Everybody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in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this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country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should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learn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how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to program </a:t>
            </a:r>
            <a:b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</a:b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a computer …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because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it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teaches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,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how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to </a:t>
            </a:r>
            <a:r>
              <a:rPr lang="pl-PL" altLang="en-US" sz="2400" i="1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think</a:t>
            </a:r>
            <a:r>
              <a:rPr lang="pl-PL" altLang="en-US" sz="2400" i="1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.</a:t>
            </a:r>
          </a:p>
          <a:p>
            <a:pPr>
              <a:buFontTx/>
              <a:buNone/>
            </a:pPr>
            <a:r>
              <a:rPr lang="pl-PL" altLang="en-US" sz="2400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					Steve </a:t>
            </a:r>
            <a:r>
              <a:rPr lang="pl-PL" altLang="en-US" sz="2400" dirty="0" err="1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Jobs</a:t>
            </a:r>
            <a:r>
              <a:rPr lang="pl-PL" altLang="en-US" sz="2400" dirty="0" smtClean="0">
                <a:solidFill>
                  <a:srgbClr val="3A0000"/>
                </a:solidFill>
                <a:latin typeface="+mj-lt"/>
                <a:ea typeface="Calibri" pitchFamily="34" charset="0"/>
                <a:cs typeface="Calibri" pitchFamily="34" charset="0"/>
              </a:rPr>
              <a:t> (założyciel firmy Apple)</a:t>
            </a:r>
          </a:p>
          <a:p>
            <a:pPr>
              <a:spcBef>
                <a:spcPct val="50000"/>
              </a:spcBef>
            </a:pPr>
            <a:r>
              <a:rPr lang="pl-PL" altLang="en-US" sz="2400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Celem jest wykształcenie umiejętności myślenia </a:t>
            </a:r>
            <a:r>
              <a:rPr lang="pl-PL" altLang="en-US" sz="2400" dirty="0" err="1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komputacyjnego</a:t>
            </a:r>
            <a:r>
              <a:rPr lang="pl-PL" altLang="en-US" sz="2400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 (</a:t>
            </a:r>
            <a:r>
              <a:rPr lang="pl-PL" altLang="en-US" sz="2400" i="1" dirty="0" err="1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computational</a:t>
            </a:r>
            <a:r>
              <a:rPr lang="pl-PL" altLang="en-US" sz="2400" i="1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 </a:t>
            </a:r>
            <a:r>
              <a:rPr lang="pl-PL" altLang="en-US" sz="2400" i="1" dirty="0" err="1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thinking</a:t>
            </a:r>
            <a:r>
              <a:rPr lang="pl-PL" altLang="en-US" sz="2400" dirty="0" smtClean="0">
                <a:solidFill>
                  <a:srgbClr val="006600"/>
                </a:solidFill>
                <a:latin typeface="+mj-lt"/>
                <a:ea typeface="Calibri" pitchFamily="34" charset="0"/>
                <a:cs typeface="Calibri" pitchFamily="34" charset="0"/>
              </a:rPr>
              <a:t>), które obejmuje myślenie algorytmiczne w rozwiązywaniu problemów oraz umiejętność programowania rozszerzone na wszystkie obszary działalności człowieka.</a:t>
            </a:r>
          </a:p>
          <a:p>
            <a:pPr>
              <a:spcBef>
                <a:spcPct val="50000"/>
              </a:spcBef>
            </a:pPr>
            <a:r>
              <a:rPr lang="pl-PL" altLang="en-US" sz="2400" dirty="0" smtClean="0">
                <a:solidFill>
                  <a:srgbClr val="0000FF"/>
                </a:solidFill>
                <a:latin typeface="+mj-lt"/>
                <a:ea typeface="Calibri" pitchFamily="34" charset="0"/>
                <a:cs typeface="Calibri" pitchFamily="34" charset="0"/>
              </a:rPr>
              <a:t>Język programowania jest narzędziem do zapisu algorytmów, dzięki któremu można komunikować się z komputerem. Myślenie algorytmiczne jest postrzegane jako najlepsza strategia myślenia prowadząca do myślenia </a:t>
            </a:r>
            <a:r>
              <a:rPr lang="pl-PL" altLang="en-US" sz="2400" dirty="0" err="1" smtClean="0">
                <a:solidFill>
                  <a:srgbClr val="0000FF"/>
                </a:solidFill>
                <a:latin typeface="+mj-lt"/>
                <a:ea typeface="Calibri" pitchFamily="34" charset="0"/>
                <a:cs typeface="Calibri" pitchFamily="34" charset="0"/>
              </a:rPr>
              <a:t>komputacyjnego</a:t>
            </a:r>
            <a:r>
              <a:rPr lang="pl-PL" altLang="en-US" sz="2400" dirty="0" smtClean="0">
                <a:solidFill>
                  <a:srgbClr val="0000FF"/>
                </a:solidFill>
                <a:latin typeface="+mj-lt"/>
                <a:ea typeface="Calibri" pitchFamily="34" charset="0"/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113"/>
            <a:ext cx="9144000" cy="6096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Efekty uczenia się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4016" y="548680"/>
            <a:ext cx="8892480" cy="604867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l-PL" altLang="en-US" sz="2400" dirty="0" smtClean="0">
                <a:solidFill>
                  <a:srgbClr val="0000FF"/>
                </a:solidFill>
              </a:rPr>
              <a:t>W zakresie wiedzy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Struktury danych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Programowanie proceduralne z wykorzystaniem własnych funkcji projektanta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Organizacja pracy programu z plikiem dyskowym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Podstawy programowania obiektowego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FF"/>
                </a:solidFill>
              </a:rPr>
              <a:t>Budowa programu komputerowego do przetwarzania, analizy i wizualizacji danych, z wykorzystaniem bibliotek tematycznych i ich obiektów</a:t>
            </a:r>
          </a:p>
          <a:p>
            <a:pPr>
              <a:spcBef>
                <a:spcPts val="0"/>
              </a:spcBef>
            </a:pPr>
            <a:r>
              <a:rPr lang="pl-PL" altLang="en-US" sz="2200" dirty="0" smtClean="0">
                <a:solidFill>
                  <a:srgbClr val="000000"/>
                </a:solidFill>
              </a:rPr>
              <a:t>W zakresie umiejętności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00"/>
                </a:solidFill>
              </a:rPr>
              <a:t>Opracowanie programów w języku </a:t>
            </a:r>
            <a:r>
              <a:rPr lang="pl-PL" altLang="en-US" sz="2100" dirty="0" err="1" smtClean="0">
                <a:solidFill>
                  <a:srgbClr val="000000"/>
                </a:solidFill>
              </a:rPr>
              <a:t>Python</a:t>
            </a:r>
            <a:r>
              <a:rPr lang="pl-PL" altLang="en-US" sz="2100" dirty="0" smtClean="0">
                <a:solidFill>
                  <a:srgbClr val="000000"/>
                </a:solidFill>
              </a:rPr>
              <a:t> dla system Windows do przetwarzania danych w paradygmacie imperatywnym i obiektowym, w tym zapisanych w plikach dyskowych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000000"/>
                </a:solidFill>
              </a:rPr>
              <a:t>Ocena przydatność narzędzi programowania do rozwiązywania zagadnień inżynieryjnych</a:t>
            </a:r>
          </a:p>
          <a:p>
            <a:pPr>
              <a:spcBef>
                <a:spcPts val="0"/>
              </a:spcBef>
            </a:pPr>
            <a:r>
              <a:rPr lang="pl-PL" altLang="en-US" sz="2200" dirty="0" smtClean="0">
                <a:solidFill>
                  <a:srgbClr val="C00000"/>
                </a:solidFill>
              </a:rPr>
              <a:t>W zakresie kompetencji społecznych</a:t>
            </a:r>
          </a:p>
          <a:p>
            <a:pPr lvl="1">
              <a:spcBef>
                <a:spcPts val="0"/>
              </a:spcBef>
            </a:pPr>
            <a:r>
              <a:rPr lang="pl-PL" altLang="en-US" sz="2100" dirty="0" smtClean="0">
                <a:solidFill>
                  <a:srgbClr val="C00000"/>
                </a:solidFill>
              </a:rPr>
              <a:t>Rozumienie potrzeby stałego uzupełniania wiedzy z obszaru nowoczesnych narzędzi i idei informatyki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252413" y="44450"/>
            <a:ext cx="9720263" cy="576263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Hasła programowania – krótkie repetytorium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215900" y="765175"/>
            <a:ext cx="8604250" cy="5327650"/>
          </a:xfrm>
        </p:spPr>
        <p:txBody>
          <a:bodyPr/>
          <a:lstStyle/>
          <a:p>
            <a:r>
              <a:rPr lang="pl-PL" sz="2000" b="1" dirty="0" smtClean="0">
                <a:solidFill>
                  <a:srgbClr val="000000"/>
                </a:solidFill>
              </a:rPr>
              <a:t>Program komputerowy </a:t>
            </a:r>
            <a:r>
              <a:rPr lang="pl-PL" sz="2000" dirty="0" smtClean="0">
                <a:solidFill>
                  <a:srgbClr val="000000"/>
                </a:solidFill>
              </a:rPr>
              <a:t>(oprogramowanie, aplikacja komputerowa) jest zbiorem poleceń, które zostały napisane przez programistę w wybranym języku programowania. Obejmuje sekwencję ciąg instrukcji definiujących sposób przetwarzania </a:t>
            </a:r>
            <a:r>
              <a:rPr lang="pl-PL" sz="2000" dirty="0" err="1" smtClean="0">
                <a:solidFill>
                  <a:srgbClr val="000000"/>
                </a:solidFill>
              </a:rPr>
              <a:t>danych</a:t>
            </a:r>
            <a:r>
              <a:rPr lang="pl-PL" sz="2000" dirty="0" smtClean="0">
                <a:solidFill>
                  <a:srgbClr val="000000"/>
                </a:solidFill>
              </a:rPr>
              <a:t> (wykonywania obliczeń), kontrolowanie i obsługę urządzeń zewnętrznych przyłączonych do komputera. </a:t>
            </a:r>
          </a:p>
          <a:p>
            <a:r>
              <a:rPr lang="pl-PL" altLang="en-US" sz="2000" b="1" dirty="0" smtClean="0">
                <a:solidFill>
                  <a:srgbClr val="000000"/>
                </a:solidFill>
              </a:rPr>
              <a:t>Kod źródłowy</a:t>
            </a:r>
            <a:r>
              <a:rPr lang="pl-PL" altLang="en-US" sz="2000" dirty="0" smtClean="0">
                <a:solidFill>
                  <a:srgbClr val="000000"/>
                </a:solidFill>
              </a:rPr>
              <a:t> (program źródłowy)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</a:t>
            </a:r>
            <a:r>
              <a:rPr lang="pl-PL" altLang="en-US" sz="2000" dirty="0" smtClean="0">
                <a:solidFill>
                  <a:srgbClr val="000000"/>
                </a:solidFill>
              </a:rPr>
              <a:t>jest programem komputerowym napisanym w postaci zrozumiałej dla człowieka, zwykle z wykorzystaniem angielskich słów kluczowych. Do jego utworzenia wykorzystuje się edytor tekstowy.</a:t>
            </a:r>
          </a:p>
          <a:p>
            <a:r>
              <a:rPr lang="pl-PL" altLang="en-US" sz="2000" b="1" dirty="0" smtClean="0">
                <a:solidFill>
                  <a:srgbClr val="000000"/>
                </a:solidFill>
              </a:rPr>
              <a:t>Kod  maszynowy </a:t>
            </a:r>
            <a:r>
              <a:rPr lang="pl-PL" altLang="en-US" sz="2000" dirty="0" smtClean="0">
                <a:solidFill>
                  <a:srgbClr val="000000"/>
                </a:solidFill>
              </a:rPr>
              <a:t>(kod lub program wynikowy, binarny, wykonywalny)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 </a:t>
            </a:r>
            <a:r>
              <a:rPr lang="pl-PL" altLang="en-US" sz="2000" dirty="0" smtClean="0">
                <a:solidFill>
                  <a:srgbClr val="000000"/>
                </a:solidFill>
              </a:rPr>
              <a:t>jest programem komputerowym napisanym w postaci zrozumiałej dla komputera, prezentowanym w postaci ciągu zer i jedynek. Do jego utworzenia potrzebny jest translator.</a:t>
            </a:r>
          </a:p>
          <a:p>
            <a:r>
              <a:rPr lang="pl-PL" altLang="en-US" sz="2000" b="1" dirty="0" smtClean="0">
                <a:solidFill>
                  <a:srgbClr val="000000"/>
                </a:solidFill>
              </a:rPr>
              <a:t>Translator</a:t>
            </a:r>
            <a:r>
              <a:rPr lang="pl-PL" altLang="en-US" sz="2000" dirty="0" smtClean="0">
                <a:solidFill>
                  <a:srgbClr val="000000"/>
                </a:solidFill>
              </a:rPr>
              <a:t> jest programem komputerowym, który tłumaczy kod źródłowy na kod maszynowy. Translator jest niezbędnym narzędziem do wykonania programu komputerowego.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252413" y="115888"/>
            <a:ext cx="9720263" cy="433387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Rodzaje translatorów i ich działanie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idx="1"/>
          </p:nvPr>
        </p:nvSpPr>
        <p:spPr>
          <a:xfrm>
            <a:off x="179388" y="1125538"/>
            <a:ext cx="1835150" cy="431800"/>
          </a:xfrm>
        </p:spPr>
        <p:txBody>
          <a:bodyPr/>
          <a:lstStyle/>
          <a:p>
            <a:r>
              <a:rPr lang="pl-PL" sz="2000" b="1" smtClean="0">
                <a:solidFill>
                  <a:srgbClr val="000000"/>
                </a:solidFill>
              </a:rPr>
              <a:t>Kompilator</a:t>
            </a:r>
          </a:p>
          <a:p>
            <a:pPr>
              <a:buFontTx/>
              <a:buNone/>
            </a:pPr>
            <a:endParaRPr lang="pl-PL" sz="2000" b="1" smtClean="0">
              <a:solidFill>
                <a:srgbClr val="000000"/>
              </a:solidFill>
            </a:endParaRPr>
          </a:p>
        </p:txBody>
      </p:sp>
      <p:grpSp>
        <p:nvGrpSpPr>
          <p:cNvPr id="7172" name="Grupa 40"/>
          <p:cNvGrpSpPr>
            <a:grpSpLocks/>
          </p:cNvGrpSpPr>
          <p:nvPr/>
        </p:nvGrpSpPr>
        <p:grpSpPr bwMode="auto">
          <a:xfrm>
            <a:off x="2268538" y="765175"/>
            <a:ext cx="6480175" cy="1584325"/>
            <a:chOff x="179512" y="980728"/>
            <a:chExt cx="6480720" cy="1584176"/>
          </a:xfrm>
        </p:grpSpPr>
        <p:sp>
          <p:nvSpPr>
            <p:cNvPr id="32" name="Prostokąt zaokrąglony 31"/>
            <p:cNvSpPr/>
            <p:nvPr/>
          </p:nvSpPr>
          <p:spPr bwMode="auto">
            <a:xfrm>
              <a:off x="179512" y="980728"/>
              <a:ext cx="6480720" cy="1584176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none" anchor="ctr"/>
            <a:lstStyle/>
            <a:p>
              <a:pPr algn="ctr">
                <a:defRPr/>
              </a:pPr>
              <a:endParaRPr lang="pl-PL"/>
            </a:p>
          </p:txBody>
        </p:sp>
        <p:grpSp>
          <p:nvGrpSpPr>
            <p:cNvPr id="7198" name="Group 10"/>
            <p:cNvGrpSpPr>
              <a:grpSpLocks/>
            </p:cNvGrpSpPr>
            <p:nvPr/>
          </p:nvGrpSpPr>
          <p:grpSpPr bwMode="auto">
            <a:xfrm>
              <a:off x="323528" y="1118983"/>
              <a:ext cx="6120680" cy="1245638"/>
              <a:chOff x="1819" y="10643"/>
              <a:chExt cx="7632" cy="1005"/>
            </a:xfrm>
          </p:grpSpPr>
          <p:sp>
            <p:nvSpPr>
              <p:cNvPr id="7200" name="Line 7"/>
              <p:cNvSpPr>
                <a:spLocks noChangeShapeType="1"/>
              </p:cNvSpPr>
              <p:nvPr/>
            </p:nvSpPr>
            <p:spPr bwMode="auto">
              <a:xfrm>
                <a:off x="6427" y="11485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grpSp>
            <p:nvGrpSpPr>
              <p:cNvPr id="7201" name="Group 12"/>
              <p:cNvGrpSpPr>
                <a:grpSpLocks/>
              </p:cNvGrpSpPr>
              <p:nvPr/>
            </p:nvGrpSpPr>
            <p:grpSpPr bwMode="auto">
              <a:xfrm>
                <a:off x="1819" y="10643"/>
                <a:ext cx="7632" cy="1005"/>
                <a:chOff x="1819" y="10643"/>
                <a:chExt cx="7632" cy="1005"/>
              </a:xfrm>
            </p:grpSpPr>
            <p:sp>
              <p:nvSpPr>
                <p:cNvPr id="7202" name="Rectangle 2"/>
                <p:cNvSpPr>
                  <a:spLocks noChangeArrowheads="1"/>
                </p:cNvSpPr>
                <p:nvPr/>
              </p:nvSpPr>
              <p:spPr bwMode="auto">
                <a:xfrm>
                  <a:off x="1819" y="11341"/>
                  <a:ext cx="2448" cy="30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pl-PL" sz="1600">
                      <a:latin typeface="Calibri" pitchFamily="34" charset="0"/>
                    </a:rPr>
                    <a:t>Program źródłowy</a:t>
                  </a:r>
                </a:p>
              </p:txBody>
            </p:sp>
            <p:sp>
              <p:nvSpPr>
                <p:cNvPr id="52238" name="Rectangle 3"/>
                <p:cNvSpPr>
                  <a:spLocks noChangeArrowheads="1"/>
                </p:cNvSpPr>
                <p:nvPr/>
              </p:nvSpPr>
              <p:spPr bwMode="auto">
                <a:xfrm>
                  <a:off x="4700" y="11333"/>
                  <a:ext cx="1728" cy="315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pl-PL" sz="1600" dirty="0">
                      <a:latin typeface="Calibri" pitchFamily="34" charset="0"/>
                    </a:rPr>
                    <a:t>Komputer</a:t>
                  </a:r>
                  <a:endParaRPr lang="pl-PL" sz="1600" dirty="0"/>
                </a:p>
              </p:txBody>
            </p:sp>
            <p:sp>
              <p:nvSpPr>
                <p:cNvPr id="7204" name="Rectangle 4"/>
                <p:cNvSpPr>
                  <a:spLocks noChangeArrowheads="1"/>
                </p:cNvSpPr>
                <p:nvPr/>
              </p:nvSpPr>
              <p:spPr bwMode="auto">
                <a:xfrm>
                  <a:off x="7003" y="11341"/>
                  <a:ext cx="2448" cy="30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</a:pPr>
                  <a:r>
                    <a:rPr lang="pl-PL" sz="1600">
                      <a:solidFill>
                        <a:srgbClr val="000000"/>
                      </a:solidFill>
                      <a:latin typeface="Calibri" pitchFamily="34" charset="0"/>
                    </a:rPr>
                    <a:t>Program wynikowy</a:t>
                  </a:r>
                  <a:endParaRPr lang="pl-PL" sz="16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2240" name="Rectangle 5"/>
                <p:cNvSpPr>
                  <a:spLocks noChangeArrowheads="1"/>
                </p:cNvSpPr>
                <p:nvPr/>
              </p:nvSpPr>
              <p:spPr bwMode="auto">
                <a:xfrm>
                  <a:off x="4700" y="10643"/>
                  <a:ext cx="1728" cy="31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Aft>
                      <a:spcPts val="1000"/>
                    </a:spcAft>
                    <a:defRPr/>
                  </a:pPr>
                  <a:r>
                    <a:rPr lang="pl-PL" sz="1600" dirty="0">
                      <a:solidFill>
                        <a:srgbClr val="000000"/>
                      </a:solidFill>
                      <a:latin typeface="Calibri" pitchFamily="34" charset="0"/>
                    </a:rPr>
                    <a:t>Kompilator</a:t>
                  </a:r>
                  <a:endParaRPr lang="pl-PL" sz="16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06" name="Line 6"/>
                <p:cNvSpPr>
                  <a:spLocks noChangeShapeType="1"/>
                </p:cNvSpPr>
                <p:nvPr/>
              </p:nvSpPr>
              <p:spPr bwMode="auto">
                <a:xfrm>
                  <a:off x="4267" y="11485"/>
                  <a:ext cx="43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7207" name="Line 8"/>
                <p:cNvSpPr>
                  <a:spLocks noChangeShapeType="1"/>
                </p:cNvSpPr>
                <p:nvPr/>
              </p:nvSpPr>
              <p:spPr bwMode="auto">
                <a:xfrm>
                  <a:off x="5579" y="10985"/>
                  <a:ext cx="0" cy="34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</p:grpSp>
        <p:sp>
          <p:nvSpPr>
            <p:cNvPr id="7199" name="pole tekstowe 30"/>
            <p:cNvSpPr txBox="1">
              <a:spLocks noChangeArrowheads="1"/>
            </p:cNvSpPr>
            <p:nvPr/>
          </p:nvSpPr>
          <p:spPr bwMode="auto">
            <a:xfrm>
              <a:off x="323528" y="1118983"/>
              <a:ext cx="2160240" cy="3545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800">
                  <a:solidFill>
                    <a:srgbClr val="000000"/>
                  </a:solidFill>
                </a:rPr>
                <a:t>1) Faza kompilacji</a:t>
              </a:r>
            </a:p>
          </p:txBody>
        </p:sp>
      </p:grpSp>
      <p:grpSp>
        <p:nvGrpSpPr>
          <p:cNvPr id="7173" name="Grupa 38"/>
          <p:cNvGrpSpPr>
            <a:grpSpLocks/>
          </p:cNvGrpSpPr>
          <p:nvPr/>
        </p:nvGrpSpPr>
        <p:grpSpPr bwMode="auto">
          <a:xfrm>
            <a:off x="2268538" y="2636838"/>
            <a:ext cx="6480175" cy="1512887"/>
            <a:chOff x="179512" y="2852936"/>
            <a:chExt cx="6480720" cy="1512168"/>
          </a:xfrm>
        </p:grpSpPr>
        <p:sp>
          <p:nvSpPr>
            <p:cNvPr id="7187" name="Prostokąt zaokrąglony 33"/>
            <p:cNvSpPr>
              <a:spLocks noChangeArrowheads="1"/>
            </p:cNvSpPr>
            <p:nvPr/>
          </p:nvSpPr>
          <p:spPr bwMode="auto">
            <a:xfrm>
              <a:off x="179512" y="2852936"/>
              <a:ext cx="6480720" cy="1512168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l-PL"/>
            </a:p>
          </p:txBody>
        </p: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1259632" y="3068960"/>
              <a:ext cx="4680520" cy="1080593"/>
              <a:chOff x="3403" y="13600"/>
              <a:chExt cx="5040" cy="962"/>
            </a:xfrm>
          </p:grpSpPr>
          <p:sp>
            <p:nvSpPr>
              <p:cNvPr id="7190" name="Rectangle 9"/>
              <p:cNvSpPr>
                <a:spLocks noChangeArrowheads="1"/>
              </p:cNvSpPr>
              <p:nvPr/>
            </p:nvSpPr>
            <p:spPr bwMode="auto">
              <a:xfrm>
                <a:off x="4632" y="13600"/>
                <a:ext cx="2448" cy="304"/>
              </a:xfrm>
              <a:prstGeom prst="rect">
                <a:avLst/>
              </a:prstGeom>
              <a:solidFill>
                <a:srgbClr val="CCFFCC"/>
              </a:solidFill>
              <a:ln w="9525" cmpd="dbl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solidFill>
                      <a:srgbClr val="000000"/>
                    </a:solidFill>
                    <a:latin typeface="Calibri" pitchFamily="34" charset="0"/>
                  </a:rPr>
                  <a:t>Program wynikowy</a:t>
                </a:r>
                <a:endParaRPr lang="pl-PL" sz="1600">
                  <a:solidFill>
                    <a:srgbClr val="000000"/>
                  </a:solidFill>
                </a:endParaRPr>
              </a:p>
            </p:txBody>
          </p:sp>
          <p:sp>
            <p:nvSpPr>
              <p:cNvPr id="7191" name="Rectangle 10"/>
              <p:cNvSpPr>
                <a:spLocks noChangeArrowheads="1"/>
              </p:cNvSpPr>
              <p:nvPr/>
            </p:nvSpPr>
            <p:spPr bwMode="auto">
              <a:xfrm>
                <a:off x="3403" y="14258"/>
                <a:ext cx="1008" cy="3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Dane</a:t>
                </a:r>
              </a:p>
            </p:txBody>
          </p:sp>
          <p:sp>
            <p:nvSpPr>
              <p:cNvPr id="52247" name="Rectangle 11"/>
              <p:cNvSpPr>
                <a:spLocks noChangeArrowheads="1"/>
              </p:cNvSpPr>
              <p:nvPr/>
            </p:nvSpPr>
            <p:spPr bwMode="auto">
              <a:xfrm>
                <a:off x="4987" y="14258"/>
                <a:ext cx="1727" cy="30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pl-PL" sz="1600" dirty="0">
                    <a:latin typeface="Calibri" pitchFamily="34" charset="0"/>
                  </a:rPr>
                  <a:t>Komputer</a:t>
                </a:r>
                <a:endParaRPr lang="pl-PL" sz="1600" dirty="0"/>
              </a:p>
            </p:txBody>
          </p:sp>
          <p:sp>
            <p:nvSpPr>
              <p:cNvPr id="7193" name="Rectangle 12"/>
              <p:cNvSpPr>
                <a:spLocks noChangeArrowheads="1"/>
              </p:cNvSpPr>
              <p:nvPr/>
            </p:nvSpPr>
            <p:spPr bwMode="auto">
              <a:xfrm>
                <a:off x="7291" y="14258"/>
                <a:ext cx="1152" cy="3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Wyniki</a:t>
                </a:r>
              </a:p>
            </p:txBody>
          </p:sp>
          <p:sp>
            <p:nvSpPr>
              <p:cNvPr id="7194" name="Line 13"/>
              <p:cNvSpPr>
                <a:spLocks noChangeShapeType="1"/>
              </p:cNvSpPr>
              <p:nvPr/>
            </p:nvSpPr>
            <p:spPr bwMode="auto">
              <a:xfrm>
                <a:off x="5857" y="13917"/>
                <a:ext cx="0" cy="3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95" name="Line 14"/>
              <p:cNvSpPr>
                <a:spLocks noChangeShapeType="1"/>
              </p:cNvSpPr>
              <p:nvPr/>
            </p:nvSpPr>
            <p:spPr bwMode="auto">
              <a:xfrm>
                <a:off x="4411" y="14454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96" name="Line 15"/>
              <p:cNvSpPr>
                <a:spLocks noChangeShapeType="1"/>
              </p:cNvSpPr>
              <p:nvPr/>
            </p:nvSpPr>
            <p:spPr bwMode="auto">
              <a:xfrm>
                <a:off x="6715" y="14454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7189" name="pole tekstowe 34"/>
            <p:cNvSpPr txBox="1">
              <a:spLocks noChangeArrowheads="1"/>
            </p:cNvSpPr>
            <p:nvPr/>
          </p:nvSpPr>
          <p:spPr bwMode="auto">
            <a:xfrm>
              <a:off x="323528" y="3068960"/>
              <a:ext cx="21602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800">
                  <a:solidFill>
                    <a:srgbClr val="000000"/>
                  </a:solidFill>
                </a:rPr>
                <a:t>2) Faza wykonania</a:t>
              </a:r>
            </a:p>
          </p:txBody>
        </p:sp>
      </p:grpSp>
      <p:sp>
        <p:nvSpPr>
          <p:cNvPr id="36" name="Rectangle 1027"/>
          <p:cNvSpPr txBox="1">
            <a:spLocks noChangeArrowheads="1"/>
          </p:cNvSpPr>
          <p:nvPr/>
        </p:nvSpPr>
        <p:spPr bwMode="auto">
          <a:xfrm>
            <a:off x="179388" y="4868863"/>
            <a:ext cx="18002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pl-PL" sz="2000" kern="0" dirty="0">
                <a:solidFill>
                  <a:srgbClr val="000000"/>
                </a:solidFill>
                <a:latin typeface="+mn-lt"/>
              </a:rPr>
              <a:t>Interpreter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pl-PL" sz="2000" kern="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7175" name="Grupa 51"/>
          <p:cNvGrpSpPr>
            <a:grpSpLocks/>
          </p:cNvGrpSpPr>
          <p:nvPr/>
        </p:nvGrpSpPr>
        <p:grpSpPr bwMode="auto">
          <a:xfrm>
            <a:off x="2124075" y="4365625"/>
            <a:ext cx="6480175" cy="2016125"/>
            <a:chOff x="2123728" y="4365104"/>
            <a:chExt cx="6480720" cy="2016224"/>
          </a:xfrm>
        </p:grpSpPr>
        <p:sp>
          <p:nvSpPr>
            <p:cNvPr id="7176" name="Prostokąt zaokrąglony 39"/>
            <p:cNvSpPr>
              <a:spLocks noChangeArrowheads="1"/>
            </p:cNvSpPr>
            <p:nvPr/>
          </p:nvSpPr>
          <p:spPr bwMode="auto">
            <a:xfrm>
              <a:off x="2123728" y="4365104"/>
              <a:ext cx="6480720" cy="2016224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l-PL"/>
            </a:p>
          </p:txBody>
        </p:sp>
        <p:grpSp>
          <p:nvGrpSpPr>
            <p:cNvPr id="7177" name="Group 28"/>
            <p:cNvGrpSpPr>
              <a:grpSpLocks/>
            </p:cNvGrpSpPr>
            <p:nvPr/>
          </p:nvGrpSpPr>
          <p:grpSpPr bwMode="auto">
            <a:xfrm>
              <a:off x="2699593" y="4580961"/>
              <a:ext cx="4824735" cy="1655867"/>
              <a:chOff x="1040" y="2901"/>
              <a:chExt cx="7600" cy="2607"/>
            </a:xfrm>
          </p:grpSpPr>
          <p:sp>
            <p:nvSpPr>
              <p:cNvPr id="7178" name="Rectangle 29"/>
              <p:cNvSpPr>
                <a:spLocks noChangeArrowheads="1"/>
              </p:cNvSpPr>
              <p:nvPr/>
            </p:nvSpPr>
            <p:spPr bwMode="auto">
              <a:xfrm>
                <a:off x="1040" y="3957"/>
                <a:ext cx="2902" cy="531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Program źródłowy</a:t>
                </a:r>
                <a:endParaRPr lang="pl-PL" sz="1600"/>
              </a:p>
            </p:txBody>
          </p:sp>
          <p:sp>
            <p:nvSpPr>
              <p:cNvPr id="52254" name="Rectangle 30"/>
              <p:cNvSpPr>
                <a:spLocks noChangeArrowheads="1"/>
              </p:cNvSpPr>
              <p:nvPr/>
            </p:nvSpPr>
            <p:spPr bwMode="auto">
              <a:xfrm>
                <a:off x="4374" y="3926"/>
                <a:ext cx="1658" cy="56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pl-PL" sz="1600" dirty="0">
                    <a:latin typeface="Calibri" pitchFamily="34" charset="0"/>
                  </a:rPr>
                  <a:t>Komputer</a:t>
                </a:r>
                <a:endParaRPr lang="pl-PL" sz="1600" dirty="0"/>
              </a:p>
            </p:txBody>
          </p:sp>
          <p:sp>
            <p:nvSpPr>
              <p:cNvPr id="7180" name="Rectangle 31"/>
              <p:cNvSpPr>
                <a:spLocks noChangeArrowheads="1"/>
              </p:cNvSpPr>
              <p:nvPr/>
            </p:nvSpPr>
            <p:spPr bwMode="auto">
              <a:xfrm>
                <a:off x="6678" y="3957"/>
                <a:ext cx="1962" cy="53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Wyniki</a:t>
                </a:r>
                <a:endParaRPr lang="pl-PL" sz="1600"/>
              </a:p>
            </p:txBody>
          </p:sp>
          <p:sp>
            <p:nvSpPr>
              <p:cNvPr id="52256" name="Rectangle 32"/>
              <p:cNvSpPr>
                <a:spLocks noChangeArrowheads="1"/>
              </p:cNvSpPr>
              <p:nvPr/>
            </p:nvSpPr>
            <p:spPr bwMode="auto">
              <a:xfrm>
                <a:off x="3989" y="2901"/>
                <a:ext cx="2338" cy="567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  <a:defRPr/>
                </a:pPr>
                <a:r>
                  <a:rPr lang="pl-PL" sz="1600" dirty="0">
                    <a:solidFill>
                      <a:srgbClr val="000000"/>
                    </a:solidFill>
                    <a:latin typeface="Calibri" pitchFamily="34" charset="0"/>
                  </a:rPr>
                  <a:t>Interpreter</a:t>
                </a:r>
                <a:endParaRPr lang="pl-PL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182" name="Line 33"/>
              <p:cNvSpPr>
                <a:spLocks noChangeShapeType="1"/>
              </p:cNvSpPr>
              <p:nvPr/>
            </p:nvSpPr>
            <p:spPr bwMode="auto">
              <a:xfrm>
                <a:off x="3942" y="4222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83" name="Line 34"/>
              <p:cNvSpPr>
                <a:spLocks noChangeShapeType="1"/>
              </p:cNvSpPr>
              <p:nvPr/>
            </p:nvSpPr>
            <p:spPr bwMode="auto">
              <a:xfrm>
                <a:off x="6102" y="422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84" name="Line 35"/>
              <p:cNvSpPr>
                <a:spLocks noChangeShapeType="1"/>
              </p:cNvSpPr>
              <p:nvPr/>
            </p:nvSpPr>
            <p:spPr bwMode="auto">
              <a:xfrm>
                <a:off x="5169" y="3468"/>
                <a:ext cx="0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7185" name="Rectangle 36"/>
              <p:cNvSpPr>
                <a:spLocks noChangeArrowheads="1"/>
              </p:cNvSpPr>
              <p:nvPr/>
            </p:nvSpPr>
            <p:spPr bwMode="auto">
              <a:xfrm>
                <a:off x="4302" y="4963"/>
                <a:ext cx="1728" cy="5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spcAft>
                    <a:spcPts val="1000"/>
                  </a:spcAft>
                </a:pPr>
                <a:r>
                  <a:rPr lang="pl-PL" sz="1600">
                    <a:latin typeface="Calibri" pitchFamily="34" charset="0"/>
                  </a:rPr>
                  <a:t>Dane</a:t>
                </a:r>
                <a:endParaRPr lang="pl-PL" sz="1600"/>
              </a:p>
            </p:txBody>
          </p:sp>
          <p:sp>
            <p:nvSpPr>
              <p:cNvPr id="7186" name="Line 37"/>
              <p:cNvSpPr>
                <a:spLocks noChangeShapeType="1"/>
              </p:cNvSpPr>
              <p:nvPr/>
            </p:nvSpPr>
            <p:spPr bwMode="auto">
              <a:xfrm flipV="1">
                <a:off x="5124" y="4488"/>
                <a:ext cx="0" cy="4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l-P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096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Cechy języka Python</a:t>
            </a:r>
            <a:endParaRPr lang="pl-PL" altLang="en-US" sz="3000" smtClean="0">
              <a:solidFill>
                <a:srgbClr val="C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836613"/>
            <a:ext cx="8642350" cy="5688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2200" dirty="0" smtClean="0">
                <a:solidFill>
                  <a:srgbClr val="000000"/>
                </a:solidFill>
              </a:rPr>
              <a:t>Autor: Holender </a:t>
            </a:r>
            <a:r>
              <a:rPr lang="pl-PL" sz="2400" dirty="0" smtClean="0">
                <a:solidFill>
                  <a:srgbClr val="000000"/>
                </a:solidFill>
              </a:rPr>
              <a:t>Guido van </a:t>
            </a:r>
            <a:r>
              <a:rPr lang="pl-PL" sz="2400" dirty="0" err="1" smtClean="0">
                <a:solidFill>
                  <a:srgbClr val="000000"/>
                </a:solidFill>
              </a:rPr>
              <a:t>Rossum</a:t>
            </a:r>
            <a:r>
              <a:rPr lang="pl-PL" sz="2400" dirty="0" smtClean="0">
                <a:solidFill>
                  <a:srgbClr val="000000"/>
                </a:solidFill>
              </a:rPr>
              <a:t>, serial angielski „Monty </a:t>
            </a:r>
            <a:r>
              <a:rPr lang="pl-PL" sz="2400" dirty="0" err="1" smtClean="0">
                <a:solidFill>
                  <a:srgbClr val="000000"/>
                </a:solidFill>
              </a:rPr>
              <a:t>Python’s</a:t>
            </a:r>
            <a:r>
              <a:rPr lang="pl-PL" sz="2400" dirty="0" smtClean="0">
                <a:solidFill>
                  <a:srgbClr val="000000"/>
                </a:solidFill>
              </a:rPr>
              <a:t> Flying Circus” (Latający Cyrk Monty </a:t>
            </a:r>
            <a:r>
              <a:rPr lang="pl-PL" sz="2400" dirty="0" err="1" smtClean="0">
                <a:solidFill>
                  <a:srgbClr val="000000"/>
                </a:solidFill>
              </a:rPr>
              <a:t>Pythona</a:t>
            </a:r>
            <a:r>
              <a:rPr lang="pl-PL" sz="2400" dirty="0" smtClean="0">
                <a:solidFill>
                  <a:srgbClr val="000000"/>
                </a:solidFill>
              </a:rPr>
              <a:t>).</a:t>
            </a:r>
            <a:endParaRPr lang="pl-PL" altLang="en-US" sz="22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pl-PL" sz="2400" dirty="0" smtClean="0">
                <a:solidFill>
                  <a:srgbClr val="0000FF"/>
                </a:solidFill>
              </a:rPr>
              <a:t>Zorientowany obiektowo skryptowy (interpretowany) język programowania ogólnego przeznaczenia typu </a:t>
            </a:r>
            <a:r>
              <a:rPr lang="pl-PL" sz="2400" i="1" dirty="0" smtClean="0">
                <a:solidFill>
                  <a:srgbClr val="0000FF"/>
                </a:solidFill>
              </a:rPr>
              <a:t>open </a:t>
            </a:r>
            <a:r>
              <a:rPr lang="pl-PL" sz="2400" i="1" dirty="0" err="1" smtClean="0">
                <a:solidFill>
                  <a:srgbClr val="0000FF"/>
                </a:solidFill>
              </a:rPr>
              <a:t>source</a:t>
            </a:r>
            <a:r>
              <a:rPr lang="pl-PL" sz="2400" dirty="0" smtClean="0">
                <a:solidFill>
                  <a:srgbClr val="0000FF"/>
                </a:solidFill>
              </a:rPr>
              <a:t>, zoptymalizowany pod kątem jakości, wydajność, przenośności i integracji, dostępny za darmo.</a:t>
            </a:r>
          </a:p>
          <a:p>
            <a:r>
              <a:rPr lang="pl-PL" sz="2400" dirty="0" smtClean="0">
                <a:solidFill>
                  <a:srgbClr val="000000"/>
                </a:solidFill>
              </a:rPr>
              <a:t>Struktury danych wysokiego poziomu; listy, </a:t>
            </a:r>
            <a:r>
              <a:rPr lang="pl-PL" sz="2400" dirty="0" err="1" smtClean="0">
                <a:solidFill>
                  <a:srgbClr val="000000"/>
                </a:solidFill>
              </a:rPr>
              <a:t>krotki</a:t>
            </a:r>
            <a:r>
              <a:rPr lang="pl-PL" sz="2400" dirty="0" smtClean="0">
                <a:solidFill>
                  <a:srgbClr val="000000"/>
                </a:solidFill>
              </a:rPr>
              <a:t>, słowniki, zbiory i szerokie spektrum ich przetwarzania.</a:t>
            </a:r>
          </a:p>
          <a:p>
            <a:r>
              <a:rPr lang="pl-PL" sz="2400" dirty="0" smtClean="0">
                <a:solidFill>
                  <a:srgbClr val="0000FF"/>
                </a:solidFill>
              </a:rPr>
              <a:t>Dynamiczny system typów zwiększający wydajność i produktywność programistów oraz automatyczne zarządzanie pamięcią operacyjną.</a:t>
            </a:r>
          </a:p>
          <a:p>
            <a:r>
              <a:rPr lang="pl-PL" sz="2400" dirty="0" smtClean="0">
                <a:solidFill>
                  <a:srgbClr val="000000"/>
                </a:solidFill>
              </a:rPr>
              <a:t>Grupowanie instrukcji przez wcięcia (</a:t>
            </a:r>
            <a:r>
              <a:rPr lang="pl-PL" sz="2400" dirty="0" err="1" smtClean="0">
                <a:solidFill>
                  <a:srgbClr val="000000"/>
                </a:solidFill>
              </a:rPr>
              <a:t>indetancja</a:t>
            </a:r>
            <a:r>
              <a:rPr lang="pl-PL" sz="2400" dirty="0" smtClean="0">
                <a:solidFill>
                  <a:srgbClr val="000000"/>
                </a:solidFill>
              </a:rPr>
              <a:t>).</a:t>
            </a:r>
          </a:p>
          <a:p>
            <a:r>
              <a:rPr lang="pl-PL" sz="2400" dirty="0" smtClean="0">
                <a:solidFill>
                  <a:srgbClr val="0000FF"/>
                </a:solidFill>
              </a:rPr>
              <a:t>Bogata biblioteka standardowa oraz różne rozszerzenia.</a:t>
            </a:r>
          </a:p>
          <a:p>
            <a:r>
              <a:rPr lang="pl-PL" sz="2400" dirty="0" smtClean="0">
                <a:solidFill>
                  <a:srgbClr val="000000"/>
                </a:solidFill>
              </a:rPr>
              <a:t>Bardzo duża i rosnąca społeczność skupiona wokół języka. </a:t>
            </a:r>
          </a:p>
          <a:p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609600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IDE dla Pythona</a:t>
            </a:r>
            <a:endParaRPr lang="pl-PL" altLang="en-US" sz="3000" smtClean="0">
              <a:solidFill>
                <a:srgbClr val="C0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692150"/>
            <a:ext cx="8572500" cy="57610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altLang="en-US" sz="2200" dirty="0" smtClean="0">
                <a:solidFill>
                  <a:srgbClr val="0000FF"/>
                </a:solidFill>
              </a:rPr>
              <a:t>IDE (</a:t>
            </a:r>
            <a:r>
              <a:rPr lang="pl-PL" sz="2200" i="1" dirty="0" err="1" smtClean="0">
                <a:solidFill>
                  <a:srgbClr val="0000FF"/>
                </a:solidFill>
              </a:rPr>
              <a:t>Integrated</a:t>
            </a:r>
            <a:r>
              <a:rPr lang="pl-PL" sz="2200" i="1" dirty="0" smtClean="0">
                <a:solidFill>
                  <a:srgbClr val="0000FF"/>
                </a:solidFill>
              </a:rPr>
              <a:t> Development Environment</a:t>
            </a:r>
            <a:r>
              <a:rPr lang="pl-PL" sz="2200" dirty="0" smtClean="0">
                <a:solidFill>
                  <a:srgbClr val="0000FF"/>
                </a:solidFill>
              </a:rPr>
              <a:t>) - program lub zbiór programów (środowisko) służących do tworzenia, modyfikowania, testowania i konserwacji oprogramowania.</a:t>
            </a:r>
          </a:p>
          <a:p>
            <a:pPr>
              <a:lnSpc>
                <a:spcPct val="90000"/>
              </a:lnSpc>
              <a:defRPr/>
            </a:pPr>
            <a:r>
              <a:rPr lang="pl-PL" altLang="en-US" sz="2200" dirty="0" smtClean="0">
                <a:solidFill>
                  <a:srgbClr val="C00000"/>
                </a:solidFill>
              </a:rPr>
              <a:t>Funkcjonalność IDE: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edycja kodu źródłowego (edytor tekstowy), 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translacja kodu źródłowego, 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err="1" smtClean="0">
                <a:solidFill>
                  <a:srgbClr val="C00000"/>
                </a:solidFill>
                <a:ea typeface="+mn-ea"/>
                <a:cs typeface="+mn-cs"/>
              </a:rPr>
              <a:t>linting</a:t>
            </a: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 kodu (wskazywanie potencjalnych błędów i miejsc „podejrzanych”)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err="1" smtClean="0">
                <a:solidFill>
                  <a:srgbClr val="C00000"/>
                </a:solidFill>
                <a:ea typeface="+mn-ea"/>
                <a:cs typeface="+mn-cs"/>
              </a:rPr>
              <a:t>debugging</a:t>
            </a: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 (śledzenie),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err="1" smtClean="0">
                <a:solidFill>
                  <a:srgbClr val="C00000"/>
                </a:solidFill>
                <a:ea typeface="+mn-ea"/>
                <a:cs typeface="+mn-cs"/>
              </a:rPr>
              <a:t>linkowanie</a:t>
            </a: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 (w przypadku języków kompilowanych),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tworzenie zasobów programu (tzn. formatek/ekranów/okien dialogowych, menu, raportów, elementów graficznych jak ikony, obrazy), 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tworzenie baz danych, 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smtClean="0">
                <a:solidFill>
                  <a:srgbClr val="C00000"/>
                </a:solidFill>
                <a:ea typeface="+mn-ea"/>
                <a:cs typeface="+mn-cs"/>
              </a:rPr>
              <a:t>tworzenie komponentów i innych.</a:t>
            </a:r>
          </a:p>
          <a:p>
            <a:pPr>
              <a:lnSpc>
                <a:spcPct val="90000"/>
              </a:lnSpc>
              <a:defRPr/>
            </a:pPr>
            <a:r>
              <a:rPr lang="pl-PL" altLang="en-US" sz="2200" dirty="0" smtClean="0">
                <a:solidFill>
                  <a:srgbClr val="000000"/>
                </a:solidFill>
              </a:rPr>
              <a:t>Przykładowe IDE dla </a:t>
            </a:r>
            <a:r>
              <a:rPr lang="pl-PL" altLang="en-US" sz="2200" dirty="0" err="1" smtClean="0">
                <a:solidFill>
                  <a:srgbClr val="000000"/>
                </a:solidFill>
              </a:rPr>
              <a:t>Pythona</a:t>
            </a:r>
            <a:r>
              <a:rPr lang="pl-PL" altLang="en-US" sz="2200" dirty="0" smtClean="0">
                <a:solidFill>
                  <a:srgbClr val="000000"/>
                </a:solidFill>
              </a:rPr>
              <a:t>: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smtClean="0">
                <a:solidFill>
                  <a:srgbClr val="000000"/>
                </a:solidFill>
              </a:rPr>
              <a:t>IDLE 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err="1" smtClean="0">
                <a:solidFill>
                  <a:srgbClr val="000000"/>
                </a:solidFill>
              </a:rPr>
              <a:t>Thony</a:t>
            </a:r>
            <a:r>
              <a:rPr lang="pl-PL" sz="1800" dirty="0" smtClean="0">
                <a:solidFill>
                  <a:srgbClr val="000000"/>
                </a:solidFill>
              </a:rPr>
              <a:t> 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err="1" smtClean="0">
                <a:solidFill>
                  <a:srgbClr val="000000"/>
                </a:solidFill>
              </a:rPr>
              <a:t>Sublime</a:t>
            </a:r>
            <a:r>
              <a:rPr lang="pl-PL" sz="1800" dirty="0" smtClean="0">
                <a:solidFill>
                  <a:srgbClr val="000000"/>
                </a:solidFill>
              </a:rPr>
              <a:t> </a:t>
            </a:r>
            <a:r>
              <a:rPr lang="pl-PL" sz="1800" dirty="0" err="1" smtClean="0">
                <a:solidFill>
                  <a:srgbClr val="000000"/>
                </a:solidFill>
              </a:rPr>
              <a:t>Text</a:t>
            </a:r>
            <a:r>
              <a:rPr lang="pl-PL" sz="1800" dirty="0" smtClean="0">
                <a:solidFill>
                  <a:srgbClr val="000000"/>
                </a:solidFill>
              </a:rPr>
              <a:t> 3</a:t>
            </a:r>
          </a:p>
          <a:p>
            <a:pPr lvl="1">
              <a:spcBef>
                <a:spcPts val="0"/>
              </a:spcBef>
              <a:defRPr/>
            </a:pPr>
            <a:r>
              <a:rPr lang="pl-PL" sz="1800" dirty="0" err="1" smtClean="0">
                <a:solidFill>
                  <a:srgbClr val="000000"/>
                </a:solidFill>
              </a:rPr>
              <a:t>PyCharm</a:t>
            </a:r>
            <a:endParaRPr lang="pl-PL" sz="1800" dirty="0" smtClean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pl-PL" sz="1800" b="1" dirty="0" err="1" smtClean="0">
                <a:solidFill>
                  <a:srgbClr val="000000"/>
                </a:solidFill>
              </a:rPr>
              <a:t>Spyder</a:t>
            </a:r>
            <a:r>
              <a:rPr lang="pl-PL" sz="1800" dirty="0" smtClean="0">
                <a:solidFill>
                  <a:srgbClr val="000000"/>
                </a:solidFill>
              </a:rPr>
              <a:t> (</a:t>
            </a:r>
            <a:r>
              <a:rPr lang="pl-PL" sz="1800" dirty="0" err="1" smtClean="0">
                <a:solidFill>
                  <a:srgbClr val="000000"/>
                </a:solidFill>
              </a:rPr>
              <a:t>Anaconda</a:t>
            </a:r>
            <a:r>
              <a:rPr lang="pl-PL" sz="1800" dirty="0" smtClean="0">
                <a:solidFill>
                  <a:srgbClr val="000000"/>
                </a:solidFill>
              </a:rPr>
              <a:t>)</a:t>
            </a:r>
            <a:endParaRPr lang="pl-PL" altLang="en-US" sz="1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477837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</a:rPr>
              <a:t>Spyder</a:t>
            </a:r>
            <a:endParaRPr lang="pl-PL" altLang="en-US" sz="3000" smtClean="0">
              <a:solidFill>
                <a:srgbClr val="C00000"/>
              </a:solidFill>
            </a:endParaRPr>
          </a:p>
        </p:txBody>
      </p:sp>
      <p:sp>
        <p:nvSpPr>
          <p:cNvPr id="20483" name="pole tekstowe 2"/>
          <p:cNvSpPr txBox="1">
            <a:spLocks noChangeArrowheads="1"/>
          </p:cNvSpPr>
          <p:nvPr/>
        </p:nvSpPr>
        <p:spPr bwMode="auto">
          <a:xfrm>
            <a:off x="250825" y="620713"/>
            <a:ext cx="8713788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pl-PL" sz="2000" b="0" dirty="0" err="1">
                <a:solidFill>
                  <a:srgbClr val="000000"/>
                </a:solidFill>
              </a:rPr>
              <a:t>Spyder</a:t>
            </a:r>
            <a:r>
              <a:rPr lang="pl-PL" sz="2000" b="0" dirty="0">
                <a:solidFill>
                  <a:srgbClr val="000000"/>
                </a:solidFill>
              </a:rPr>
              <a:t> (https://www.spyder-ide.org/) to IDE napisany w </a:t>
            </a:r>
            <a:r>
              <a:rPr lang="pl-PL" sz="2000" b="0" dirty="0" err="1">
                <a:solidFill>
                  <a:srgbClr val="000000"/>
                </a:solidFill>
              </a:rPr>
              <a:t>Pythonie</a:t>
            </a:r>
            <a:r>
              <a:rPr lang="pl-PL" sz="2000" b="0" dirty="0">
                <a:solidFill>
                  <a:srgbClr val="000000"/>
                </a:solidFill>
              </a:rPr>
              <a:t> i przeznaczony do obsługi programowania w tym języku. Podobnie jak </a:t>
            </a:r>
            <a:r>
              <a:rPr lang="pl-PL" sz="2000" b="0" dirty="0" err="1">
                <a:solidFill>
                  <a:srgbClr val="000000"/>
                </a:solidFill>
              </a:rPr>
              <a:t>Jupyter</a:t>
            </a:r>
            <a:r>
              <a:rPr lang="pl-PL" sz="2000" b="0" dirty="0">
                <a:solidFill>
                  <a:srgbClr val="000000"/>
                </a:solidFill>
              </a:rPr>
              <a:t>, wchodzi w skład pakietu </a:t>
            </a:r>
            <a:r>
              <a:rPr lang="pl-PL" sz="2000" b="0" dirty="0" err="1">
                <a:solidFill>
                  <a:srgbClr val="000000"/>
                </a:solidFill>
              </a:rPr>
              <a:t>Anaconda</a:t>
            </a:r>
            <a:r>
              <a:rPr lang="pl-PL" sz="2000" b="0" dirty="0">
                <a:solidFill>
                  <a:srgbClr val="000000"/>
                </a:solidFill>
              </a:rPr>
              <a:t>. Można jednak zainstalować </a:t>
            </a:r>
            <a:r>
              <a:rPr lang="pl-PL" sz="2000" b="0" dirty="0" err="1">
                <a:solidFill>
                  <a:srgbClr val="000000"/>
                </a:solidFill>
              </a:rPr>
              <a:t>Spydera</a:t>
            </a:r>
            <a:r>
              <a:rPr lang="pl-PL" sz="2000" b="0" dirty="0">
                <a:solidFill>
                  <a:srgbClr val="000000"/>
                </a:solidFill>
              </a:rPr>
              <a:t> bez konieczności instalacji </a:t>
            </a:r>
            <a:r>
              <a:rPr lang="pl-PL" sz="2000" b="0" dirty="0" err="1">
                <a:solidFill>
                  <a:srgbClr val="000000"/>
                </a:solidFill>
              </a:rPr>
              <a:t>Anacondy</a:t>
            </a:r>
            <a:endParaRPr lang="pl-PL" sz="2000" b="0" dirty="0">
              <a:solidFill>
                <a:srgbClr val="000000"/>
              </a:solidFill>
            </a:endParaRPr>
          </a:p>
          <a:p>
            <a:pPr>
              <a:spcAft>
                <a:spcPts val="1200"/>
              </a:spcAft>
              <a:defRPr/>
            </a:pPr>
            <a:r>
              <a:rPr lang="pl-PL" sz="2000" dirty="0">
                <a:solidFill>
                  <a:srgbClr val="000000"/>
                </a:solidFill>
              </a:rPr>
              <a:t>Środowisko </a:t>
            </a:r>
            <a:r>
              <a:rPr lang="pl-PL" sz="2000" dirty="0" err="1">
                <a:solidFill>
                  <a:srgbClr val="000000"/>
                </a:solidFill>
              </a:rPr>
              <a:t>Spydera</a:t>
            </a:r>
            <a:endParaRPr lang="pl-PL" sz="2000" dirty="0">
              <a:solidFill>
                <a:srgbClr val="000000"/>
              </a:solidFill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b="0" dirty="0">
                <a:solidFill>
                  <a:srgbClr val="0000FF"/>
                </a:solidFill>
              </a:rPr>
              <a:t>Menu główne i pasek narzędzi.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b="0" dirty="0">
                <a:solidFill>
                  <a:srgbClr val="C00000"/>
                </a:solidFill>
              </a:rPr>
              <a:t>Lewe okno. Sekcja edycji kodu (edytor tekstowy z analizą kodu i stylu w czasie rzeczywistym); tworzenie skryptów w </a:t>
            </a:r>
            <a:r>
              <a:rPr lang="pl-PL" sz="2000" b="0" dirty="0" err="1">
                <a:solidFill>
                  <a:srgbClr val="C00000"/>
                </a:solidFill>
              </a:rPr>
              <a:t>Pythonie</a:t>
            </a:r>
            <a:r>
              <a:rPr lang="pl-PL" sz="2000" b="0" dirty="0">
                <a:solidFill>
                  <a:srgbClr val="C00000"/>
                </a:solidFill>
              </a:rPr>
              <a:t>. 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b="0" dirty="0">
                <a:solidFill>
                  <a:srgbClr val="006600"/>
                </a:solidFill>
              </a:rPr>
              <a:t>Prawe górne okno. Zakładki dolne: Help, </a:t>
            </a:r>
            <a:r>
              <a:rPr lang="pl-PL" sz="2000" b="0" dirty="0" err="1">
                <a:solidFill>
                  <a:srgbClr val="006600"/>
                </a:solidFill>
              </a:rPr>
              <a:t>Variable</a:t>
            </a:r>
            <a:r>
              <a:rPr lang="pl-PL" sz="2000" b="0" dirty="0">
                <a:solidFill>
                  <a:srgbClr val="006600"/>
                </a:solidFill>
              </a:rPr>
              <a:t> </a:t>
            </a:r>
            <a:r>
              <a:rPr lang="pl-PL" sz="2000" b="0" dirty="0" err="1">
                <a:solidFill>
                  <a:srgbClr val="006600"/>
                </a:solidFill>
              </a:rPr>
              <a:t>explorer</a:t>
            </a:r>
            <a:r>
              <a:rPr lang="pl-PL" sz="2000" b="0" dirty="0">
                <a:solidFill>
                  <a:srgbClr val="006600"/>
                </a:solidFill>
              </a:rPr>
              <a:t> (eksplorator zmiennych), </a:t>
            </a:r>
            <a:r>
              <a:rPr lang="pl-PL" sz="2000" b="0" dirty="0" err="1">
                <a:solidFill>
                  <a:srgbClr val="006600"/>
                </a:solidFill>
              </a:rPr>
              <a:t>Plots</a:t>
            </a:r>
            <a:r>
              <a:rPr lang="pl-PL" sz="2000" b="0" dirty="0">
                <a:solidFill>
                  <a:srgbClr val="006600"/>
                </a:solidFill>
              </a:rPr>
              <a:t> (wykresy utworzone z wykorzystaniem biblioteki </a:t>
            </a:r>
            <a:r>
              <a:rPr lang="pl-PL" sz="2000" b="0" dirty="0" err="1" smtClean="0">
                <a:solidFill>
                  <a:srgbClr val="006600"/>
                </a:solidFill>
              </a:rPr>
              <a:t>mathplotlib</a:t>
            </a:r>
            <a:r>
              <a:rPr lang="pl-PL" sz="2000" b="0" dirty="0" smtClean="0">
                <a:solidFill>
                  <a:srgbClr val="006600"/>
                </a:solidFill>
              </a:rPr>
              <a:t>), </a:t>
            </a:r>
            <a:r>
              <a:rPr lang="pl-PL" sz="2000" b="0" dirty="0" err="1">
                <a:solidFill>
                  <a:srgbClr val="006600"/>
                </a:solidFill>
              </a:rPr>
              <a:t>Files</a:t>
            </a:r>
            <a:r>
              <a:rPr lang="pl-PL" sz="2000" b="0" dirty="0">
                <a:solidFill>
                  <a:srgbClr val="006600"/>
                </a:solidFill>
              </a:rPr>
              <a:t> (pliki i foldery), </a:t>
            </a:r>
            <a:r>
              <a:rPr lang="pl-PL" sz="2000" b="0" dirty="0" err="1">
                <a:solidFill>
                  <a:srgbClr val="006600"/>
                </a:solidFill>
              </a:rPr>
              <a:t>Breakpoints</a:t>
            </a:r>
            <a:r>
              <a:rPr lang="pl-PL" sz="2000" b="0" dirty="0">
                <a:solidFill>
                  <a:srgbClr val="006600"/>
                </a:solidFill>
              </a:rPr>
              <a:t> (punkty </a:t>
            </a:r>
            <a:r>
              <a:rPr lang="pl-PL" sz="2000" b="0" dirty="0" smtClean="0">
                <a:solidFill>
                  <a:srgbClr val="006600"/>
                </a:solidFill>
              </a:rPr>
              <a:t>przerwań w </a:t>
            </a:r>
            <a:r>
              <a:rPr lang="pl-PL" sz="2000" b="0" dirty="0">
                <a:solidFill>
                  <a:srgbClr val="006600"/>
                </a:solidFill>
              </a:rPr>
              <a:t>programie).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b="0" dirty="0">
                <a:solidFill>
                  <a:srgbClr val="CC0099"/>
                </a:solidFill>
              </a:rPr>
              <a:t>Prawe dolne okno. </a:t>
            </a:r>
            <a:r>
              <a:rPr lang="pl-PL" sz="2000" b="0" dirty="0" err="1">
                <a:solidFill>
                  <a:srgbClr val="CC0099"/>
                </a:solidFill>
              </a:rPr>
              <a:t>Ipython</a:t>
            </a:r>
            <a:r>
              <a:rPr lang="pl-PL" sz="2000" b="0" dirty="0">
                <a:solidFill>
                  <a:srgbClr val="CC0099"/>
                </a:solidFill>
              </a:rPr>
              <a:t> (konsola) - interaktywne uruchamianie poleceń, przydatne: przywoływanie pomocy na wybrany temat  (</a:t>
            </a:r>
            <a:r>
              <a:rPr lang="pl-PL" sz="2000" b="0" i="1" dirty="0">
                <a:solidFill>
                  <a:srgbClr val="CC0099"/>
                </a:solidFill>
              </a:rPr>
              <a:t>help(</a:t>
            </a:r>
            <a:r>
              <a:rPr lang="pl-PL" sz="2000" b="0" i="1" dirty="0" err="1">
                <a:solidFill>
                  <a:srgbClr val="CC0099"/>
                </a:solidFill>
              </a:rPr>
              <a:t>słowo_kluczowe</a:t>
            </a:r>
            <a:r>
              <a:rPr lang="pl-PL" sz="2000" b="0" i="1" dirty="0">
                <a:solidFill>
                  <a:srgbClr val="CC0099"/>
                </a:solidFill>
              </a:rPr>
              <a:t>)</a:t>
            </a:r>
            <a:r>
              <a:rPr lang="pl-PL" sz="2000" b="0" dirty="0">
                <a:solidFill>
                  <a:srgbClr val="CC0099"/>
                </a:solidFill>
              </a:rPr>
              <a:t>), </a:t>
            </a:r>
            <a:r>
              <a:rPr lang="pl-PL" sz="2000" b="0" i="1" dirty="0" err="1">
                <a:solidFill>
                  <a:srgbClr val="CC0099"/>
                </a:solidFill>
              </a:rPr>
              <a:t>History</a:t>
            </a:r>
            <a:r>
              <a:rPr lang="pl-PL" sz="2000" b="0" dirty="0">
                <a:solidFill>
                  <a:srgbClr val="CC0099"/>
                </a:solidFill>
              </a:rPr>
              <a:t> (historia poleceń wydanych w konsoli).</a:t>
            </a:r>
          </a:p>
          <a:p>
            <a:pPr>
              <a:spcAft>
                <a:spcPts val="0"/>
              </a:spcAft>
              <a:defRPr/>
            </a:pPr>
            <a:r>
              <a:rPr lang="pl-PL" sz="2000" b="0" dirty="0">
                <a:solidFill>
                  <a:srgbClr val="000000"/>
                </a:solidFill>
              </a:rPr>
              <a:t>Każde okno posiada w lewym górny rogu menu kontekstowe      .</a:t>
            </a:r>
          </a:p>
          <a:p>
            <a:pPr>
              <a:spcAft>
                <a:spcPts val="0"/>
              </a:spcAft>
              <a:defRPr/>
            </a:pPr>
            <a:r>
              <a:rPr lang="pl-PL" sz="2000" b="0" dirty="0">
                <a:solidFill>
                  <a:srgbClr val="000000"/>
                </a:solidFill>
              </a:rPr>
              <a:t>Wykaz opcji menu zależy od zawartości okna.</a:t>
            </a:r>
            <a:endParaRPr lang="pl-PL" altLang="en-US" sz="2000" b="0" dirty="0">
              <a:solidFill>
                <a:srgbClr val="000000"/>
              </a:solidFill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 r="32248"/>
          <a:stretch>
            <a:fillRect/>
          </a:stretch>
        </p:blipFill>
        <p:spPr bwMode="auto">
          <a:xfrm>
            <a:off x="6588125" y="5516563"/>
            <a:ext cx="2873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33CC"/>
      </a:dk1>
      <a:lt1>
        <a:srgbClr val="FFFFCC"/>
      </a:lt1>
      <a:dk2>
        <a:srgbClr val="FF0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2AAE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4958</TotalTime>
  <Words>1219</Words>
  <Application>Microsoft Office PowerPoint</Application>
  <PresentationFormat>Pokaz na ekranie (4:3)</PresentationFormat>
  <Paragraphs>286</Paragraphs>
  <Slides>19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Projekt domyślny</vt:lpstr>
      <vt:lpstr>Programowanie komputerów Język programowania Python  Repetytorium podstaw programowania w Pythonie</vt:lpstr>
      <vt:lpstr>Informacje organizacyjne</vt:lpstr>
      <vt:lpstr>Po co jest ten przedmiot</vt:lpstr>
      <vt:lpstr>Efekty uczenia się</vt:lpstr>
      <vt:lpstr>Hasła programowania – krótkie repetytorium</vt:lpstr>
      <vt:lpstr>Rodzaje translatorów i ich działanie</vt:lpstr>
      <vt:lpstr>Cechy języka Python</vt:lpstr>
      <vt:lpstr>IDE dla Pythona</vt:lpstr>
      <vt:lpstr>Spyder</vt:lpstr>
      <vt:lpstr>Moduły w Pythonie</vt:lpstr>
      <vt:lpstr>Standardowe typy danych Pythona - 1</vt:lpstr>
      <vt:lpstr>Standardowe typy danych Pythona - 2</vt:lpstr>
      <vt:lpstr>Wybrane operatory</vt:lpstr>
      <vt:lpstr>Kompendium języka Python</vt:lpstr>
      <vt:lpstr>Instrukcja przypisania</vt:lpstr>
      <vt:lpstr>Prezentacja programu PowerPoint</vt:lpstr>
      <vt:lpstr>Prezentacja programu PowerPoint</vt:lpstr>
      <vt:lpstr>Instrukcja warunkowa - 1</vt:lpstr>
      <vt:lpstr>Instrukcja warunkowa - 2</vt:lpstr>
    </vt:vector>
  </TitlesOfParts>
  <Company>SPI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zwiększenie prędkości pojazdu rzeczywiście jest niebezpieczne?</dc:title>
  <dc:creator>Jan Lachowski</dc:creator>
  <cp:lastModifiedBy>HP2</cp:lastModifiedBy>
  <cp:revision>528</cp:revision>
  <dcterms:created xsi:type="dcterms:W3CDTF">2000-08-30T10:39:22Z</dcterms:created>
  <dcterms:modified xsi:type="dcterms:W3CDTF">2023-10-23T07:33:47Z</dcterms:modified>
</cp:coreProperties>
</file>