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85" r:id="rId3"/>
    <p:sldId id="269" r:id="rId4"/>
    <p:sldId id="284" r:id="rId5"/>
    <p:sldId id="287" r:id="rId6"/>
    <p:sldId id="288" r:id="rId7"/>
    <p:sldId id="290" r:id="rId8"/>
    <p:sldId id="291" r:id="rId9"/>
    <p:sldId id="289" r:id="rId10"/>
    <p:sldId id="292" r:id="rId11"/>
    <p:sldId id="293" r:id="rId12"/>
    <p:sldId id="295" r:id="rId13"/>
    <p:sldId id="294" r:id="rId1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990099"/>
    <a:srgbClr val="008000"/>
    <a:srgbClr val="CC0099"/>
    <a:srgbClr val="FF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87" d="100"/>
          <a:sy n="87" d="100"/>
        </p:scale>
        <p:origin x="5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30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11.xml"/><Relationship Id="rId1" Type="http://schemas.openxmlformats.org/officeDocument/2006/relationships/slide" Target="slides/slide4.xml"/><Relationship Id="rId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wzorce stylu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1BF7AD-BF54-4FF8-9F23-69FC60D64DB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6951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532-B043-470B-BA04-605E6A6A71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5032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E2A11-00D2-49B8-B290-27F7CF8A048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9836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2CDB0-AB47-42EA-AE6B-4B514CE4E46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2098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FFD30-36B0-4FA6-8D7C-A30D3482EBB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5874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1113C-5E35-470E-A65D-CF9285119B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1295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2A27C-2402-44A9-9E1B-DBE83F9112A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2146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F4134-1B48-4090-8EEA-08DAC99CDB9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4690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8CC7F-EE6D-49EE-AD3D-0B3E574DBCA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1072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5CA6C-CC8F-4116-9FA9-4885D034BCD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1355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1DC6E-08AC-4D0F-8F63-43FE60BD24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567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3672B-C3D2-4A00-98AA-3D285E814F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2604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wzorce stylu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5094CE-553B-4BC8-BEC2-2DEB0CB025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95400"/>
            <a:ext cx="8229600" cy="30480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pl-PL" altLang="pl-PL" b="1"/>
              <a:t>Współpraca aplikacji </a:t>
            </a:r>
            <a:br>
              <a:rPr lang="pl-PL" altLang="pl-PL" b="1"/>
            </a:br>
            <a:r>
              <a:rPr lang="pl-PL" altLang="pl-PL" b="1"/>
              <a:t>z dyskowymi plikami tekstowymi</a:t>
            </a:r>
            <a:br>
              <a:rPr lang="pl-PL" altLang="pl-PL" b="1"/>
            </a:br>
            <a:r>
              <a:rPr lang="pl-PL" altLang="pl-PL" sz="2800" b="1"/>
              <a:t>Języki programowania - C++</a:t>
            </a:r>
            <a:r>
              <a:rPr lang="pl-PL" altLang="pl-PL" b="1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4900" y="4953000"/>
            <a:ext cx="69342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2400"/>
              <a:t>Marzena Nowakowska</a:t>
            </a:r>
          </a:p>
          <a:p>
            <a:pPr>
              <a:lnSpc>
                <a:spcPct val="80000"/>
              </a:lnSpc>
            </a:pPr>
            <a:r>
              <a:rPr lang="pl-PL" altLang="pl-PL" sz="2400"/>
              <a:t>Wydział Zarządzania i Modelowania Komputerowego</a:t>
            </a:r>
          </a:p>
          <a:p>
            <a:pPr>
              <a:lnSpc>
                <a:spcPct val="80000"/>
              </a:lnSpc>
            </a:pPr>
            <a:r>
              <a:rPr lang="pl-PL" altLang="pl-PL" sz="2400"/>
              <a:t>Politechnika Świętokrzyska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3200" b="1"/>
              <a:t>Wykorzystanie klasy </a:t>
            </a:r>
            <a:r>
              <a:rPr lang="pl-PL" altLang="pl-PL" sz="3200" b="1" i="1"/>
              <a:t>TStrings</a:t>
            </a:r>
            <a:r>
              <a:rPr lang="pl-PL" altLang="pl-PL" sz="3200" b="1"/>
              <a:t> </a:t>
            </a:r>
            <a:br>
              <a:rPr lang="pl-PL" altLang="pl-PL" sz="3200" b="1"/>
            </a:br>
            <a:r>
              <a:rPr lang="pl-PL" altLang="pl-PL" sz="3200" b="1"/>
              <a:t>w organizacji dostępu do plików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990656" cy="4343400"/>
          </a:xfrm>
        </p:spPr>
        <p:txBody>
          <a:bodyPr/>
          <a:lstStyle/>
          <a:p>
            <a:pPr>
              <a:spcAft>
                <a:spcPct val="25000"/>
              </a:spcAft>
              <a:buFontTx/>
              <a:buNone/>
            </a:pPr>
            <a:r>
              <a:rPr lang="pl-PL" altLang="pl-PL" sz="2400" dirty="0"/>
              <a:t>Obsługa pliku tekstowego może być realizowana bez udziału komponentów wizualnych. </a:t>
            </a:r>
          </a:p>
          <a:p>
            <a:pPr>
              <a:buFontTx/>
              <a:buNone/>
            </a:pPr>
            <a:r>
              <a:rPr lang="pl-PL" altLang="pl-PL" sz="2400" dirty="0"/>
              <a:t>Wykorzystuje się wtedy zadeklarowane obiekty klasy</a:t>
            </a:r>
            <a:r>
              <a:rPr lang="pl-PL" altLang="pl-PL" sz="2400" b="1" dirty="0"/>
              <a:t> </a:t>
            </a:r>
            <a:r>
              <a:rPr lang="pl-PL" altLang="pl-PL" sz="2400" b="1" i="1" dirty="0" err="1">
                <a:solidFill>
                  <a:schemeClr val="hlink"/>
                </a:solidFill>
              </a:rPr>
              <a:t>TStringList</a:t>
            </a:r>
            <a:r>
              <a:rPr lang="pl-PL" altLang="pl-PL" sz="2400" dirty="0"/>
              <a:t>. 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pl-PL" altLang="pl-PL" sz="2400" dirty="0"/>
              <a:t>Klasa </a:t>
            </a:r>
            <a:r>
              <a:rPr lang="pl-PL" altLang="pl-PL" sz="2400" i="1" dirty="0" err="1">
                <a:solidFill>
                  <a:schemeClr val="hlink"/>
                </a:solidFill>
              </a:rPr>
              <a:t>TStringList</a:t>
            </a:r>
            <a:r>
              <a:rPr lang="pl-PL" altLang="pl-PL" sz="2400" dirty="0"/>
              <a:t> jest zdefiniowana do zarządzania „listą łańcuchów” czyli zbiorem wierszy tekstu.</a:t>
            </a:r>
            <a:r>
              <a:rPr lang="pl-PL" altLang="pl-PL" sz="2400" b="1" dirty="0"/>
              <a:t> </a:t>
            </a:r>
          </a:p>
          <a:p>
            <a:pPr marL="363538" indent="0">
              <a:spcBef>
                <a:spcPts val="1200"/>
              </a:spcBef>
              <a:buFontTx/>
              <a:buNone/>
            </a:pPr>
            <a:r>
              <a:rPr lang="pl-PL" altLang="pl-PL" sz="2400" b="1" dirty="0"/>
              <a:t>Ważne:</a:t>
            </a:r>
          </a:p>
          <a:p>
            <a:pPr>
              <a:buFontTx/>
              <a:buNone/>
            </a:pPr>
            <a:r>
              <a:rPr lang="pl-PL" altLang="pl-PL" sz="2400" dirty="0"/>
              <a:t>	Klasą bazową dla klasy </a:t>
            </a:r>
            <a:r>
              <a:rPr lang="pl-PL" altLang="pl-PL" sz="2400" i="1" dirty="0" err="1">
                <a:solidFill>
                  <a:schemeClr val="hlink"/>
                </a:solidFill>
              </a:rPr>
              <a:t>TStringList</a:t>
            </a:r>
            <a:r>
              <a:rPr lang="pl-PL" altLang="pl-PL" sz="2400" dirty="0"/>
              <a:t> jest </a:t>
            </a:r>
            <a:r>
              <a:rPr lang="pl-PL" altLang="pl-PL" sz="2400" i="1" dirty="0" err="1">
                <a:solidFill>
                  <a:schemeClr val="hlink"/>
                </a:solidFill>
              </a:rPr>
              <a:t>TStrings</a:t>
            </a:r>
            <a:r>
              <a:rPr lang="pl-PL" altLang="pl-PL" sz="2400" dirty="0"/>
              <a:t>. </a:t>
            </a:r>
            <a:br>
              <a:rPr lang="pl-PL" altLang="pl-PL" sz="2400" dirty="0"/>
            </a:br>
            <a:r>
              <a:rPr lang="pl-PL" altLang="pl-PL" sz="2400" dirty="0"/>
              <a:t>To oznacza, że klasa </a:t>
            </a:r>
            <a:r>
              <a:rPr lang="pl-PL" altLang="pl-PL" sz="2400" i="1" dirty="0" err="1">
                <a:solidFill>
                  <a:schemeClr val="hlink"/>
                </a:solidFill>
              </a:rPr>
              <a:t>TStringList</a:t>
            </a:r>
            <a:r>
              <a:rPr lang="pl-PL" altLang="pl-PL" sz="2400" dirty="0"/>
              <a:t> dziedziczy wszystkie właściwości i metody klasy </a:t>
            </a:r>
            <a:r>
              <a:rPr lang="pl-PL" altLang="pl-PL" sz="2400" i="1" dirty="0" err="1">
                <a:solidFill>
                  <a:schemeClr val="hlink"/>
                </a:solidFill>
              </a:rPr>
              <a:t>TStrings</a:t>
            </a:r>
            <a:r>
              <a:rPr lang="pl-PL" altLang="pl-PL" sz="2400" b="1" i="1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0"/>
            <a:ext cx="9145588" cy="981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3200" b="1"/>
              <a:t>Klasa </a:t>
            </a:r>
            <a:r>
              <a:rPr lang="pl-PL" altLang="pl-PL" sz="3200" b="1" i="1"/>
              <a:t>TStrings</a:t>
            </a:r>
            <a:r>
              <a:rPr lang="pl-PL" altLang="pl-PL" sz="3200" b="1"/>
              <a:t> w obsłudze pliku bez udziału komponentów wizualnych: zmienna </a:t>
            </a:r>
            <a:r>
              <a:rPr lang="pl-PL" altLang="pl-PL" sz="3200" b="1" i="1"/>
              <a:t>dane</a:t>
            </a:r>
          </a:p>
        </p:txBody>
      </p:sp>
      <p:sp>
        <p:nvSpPr>
          <p:cNvPr id="13315" name="Prostokąt 2"/>
          <p:cNvSpPr>
            <a:spLocks noChangeArrowheads="1"/>
          </p:cNvSpPr>
          <p:nvPr/>
        </p:nvSpPr>
        <p:spPr bwMode="auto">
          <a:xfrm>
            <a:off x="827088" y="1557338"/>
            <a:ext cx="7345362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/>
              <a:t>class TForm1 : public TForm</a:t>
            </a:r>
          </a:p>
          <a:p>
            <a:r>
              <a:rPr lang="pl-PL" altLang="pl-PL" sz="1800"/>
              <a:t>{</a:t>
            </a:r>
          </a:p>
          <a:p>
            <a:r>
              <a:rPr lang="pl-PL" altLang="pl-PL" sz="1800"/>
              <a:t>__published:	// IDE-managed Components</a:t>
            </a:r>
          </a:p>
          <a:p>
            <a:r>
              <a:rPr lang="pl-PL" altLang="pl-PL" sz="1800"/>
              <a:t>        TEdit *Edit2;</a:t>
            </a:r>
          </a:p>
          <a:p>
            <a:r>
              <a:rPr lang="pl-PL" altLang="pl-PL" sz="1800"/>
              <a:t>        TOpenDialog *OpenDialog1;</a:t>
            </a:r>
          </a:p>
          <a:p>
            <a:r>
              <a:rPr lang="pl-PL" altLang="pl-PL" sz="1800"/>
              <a:t>        TSaveDialog *SaveDialog1;</a:t>
            </a:r>
          </a:p>
          <a:p>
            <a:r>
              <a:rPr lang="pl-PL" altLang="pl-PL" sz="1800"/>
              <a:t>        TButton *Button2;</a:t>
            </a:r>
          </a:p>
          <a:p>
            <a:r>
              <a:rPr lang="pl-PL" altLang="pl-PL" sz="1800"/>
              <a:t>        TButton *Button3;</a:t>
            </a:r>
          </a:p>
          <a:p>
            <a:r>
              <a:rPr lang="pl-PL" altLang="pl-PL" sz="1800"/>
              <a:t>        TMemo *Memo1;</a:t>
            </a:r>
          </a:p>
          <a:p>
            <a:r>
              <a:rPr lang="pl-PL" altLang="pl-PL" sz="1800"/>
              <a:t>        void __fastcall FormClose(TObject *Sender, TCloseAction &amp;Action);</a:t>
            </a:r>
          </a:p>
          <a:p>
            <a:r>
              <a:rPr lang="pl-PL" altLang="pl-PL" sz="1800"/>
              <a:t>        void __fastcall Button2Click(TObject *Sender);</a:t>
            </a:r>
          </a:p>
          <a:p>
            <a:r>
              <a:rPr lang="pl-PL" altLang="pl-PL" sz="1800"/>
              <a:t>        void __fastcall Button3Click(TObject *Sender);</a:t>
            </a:r>
          </a:p>
          <a:p>
            <a:r>
              <a:rPr lang="pl-PL" altLang="pl-PL" sz="1800"/>
              <a:t>        void __fastcall FormActivate(TObject *Sender);</a:t>
            </a:r>
          </a:p>
          <a:p>
            <a:r>
              <a:rPr lang="pl-PL" altLang="pl-PL" sz="1800"/>
              <a:t>private:	// User declarations</a:t>
            </a:r>
          </a:p>
          <a:p>
            <a:r>
              <a:rPr lang="pl-PL" altLang="pl-PL" sz="1800"/>
              <a:t>        </a:t>
            </a:r>
            <a:r>
              <a:rPr lang="pl-PL" altLang="pl-PL" sz="1800" b="1">
                <a:solidFill>
                  <a:srgbClr val="0000CC"/>
                </a:solidFill>
              </a:rPr>
              <a:t>TStringList * dane;</a:t>
            </a:r>
          </a:p>
          <a:p>
            <a:r>
              <a:rPr lang="pl-PL" altLang="pl-PL" sz="1800"/>
              <a:t>public:		// User declarations</a:t>
            </a:r>
          </a:p>
          <a:p>
            <a:r>
              <a:rPr lang="pl-PL" altLang="pl-PL" sz="1800"/>
              <a:t>        __fastcall TForm1(TComponent* Owner);</a:t>
            </a:r>
          </a:p>
          <a:p>
            <a:r>
              <a:rPr lang="pl-PL" altLang="pl-PL" sz="1800"/>
              <a:t>};</a:t>
            </a:r>
          </a:p>
        </p:txBody>
      </p:sp>
      <p:sp>
        <p:nvSpPr>
          <p:cNvPr id="13316" name="pole tekstowe 3"/>
          <p:cNvSpPr txBox="1">
            <a:spLocks noChangeArrowheads="1"/>
          </p:cNvSpPr>
          <p:nvPr/>
        </p:nvSpPr>
        <p:spPr bwMode="auto">
          <a:xfrm>
            <a:off x="179388" y="1052513"/>
            <a:ext cx="5472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>
                <a:solidFill>
                  <a:srgbClr val="0000CC"/>
                </a:solidFill>
              </a:rPr>
              <a:t>Plik  nagłówkowy: klasa formularza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3200" b="1"/>
              <a:t>Klasa </a:t>
            </a:r>
            <a:r>
              <a:rPr lang="pl-PL" altLang="pl-PL" sz="3200" b="1" i="1"/>
              <a:t>TStrings</a:t>
            </a:r>
            <a:r>
              <a:rPr lang="pl-PL" altLang="pl-PL" sz="3200" b="1"/>
              <a:t> w obsłudze pliku</a:t>
            </a:r>
            <a:br>
              <a:rPr lang="pl-PL" altLang="pl-PL" sz="3200" b="1"/>
            </a:br>
            <a:r>
              <a:rPr lang="pl-PL" altLang="pl-PL" sz="3200" b="1"/>
              <a:t>bez udziału komponentów wizualnych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85800" y="2078038"/>
            <a:ext cx="6858000" cy="430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pl-PL" altLang="pl-PL" sz="1800"/>
              <a:t>__fastcall TForm1::TForm1(TComponent* Owner)</a:t>
            </a:r>
          </a:p>
          <a:p>
            <a:pPr>
              <a:buFontTx/>
              <a:buNone/>
            </a:pPr>
            <a:r>
              <a:rPr lang="pl-PL" altLang="pl-PL" sz="1800"/>
              <a:t>        : TForm(Owner)</a:t>
            </a:r>
          </a:p>
          <a:p>
            <a:pPr>
              <a:buFontTx/>
              <a:buNone/>
            </a:pPr>
            <a:r>
              <a:rPr lang="pl-PL" altLang="pl-PL" sz="1800"/>
              <a:t>{</a:t>
            </a:r>
          </a:p>
          <a:p>
            <a:pPr>
              <a:buFontTx/>
              <a:buNone/>
            </a:pPr>
            <a:r>
              <a:rPr lang="pl-PL" altLang="pl-PL" sz="1800"/>
              <a:t>  </a:t>
            </a:r>
            <a:r>
              <a:rPr lang="pl-PL" altLang="pl-PL" sz="1800">
                <a:solidFill>
                  <a:srgbClr val="0000FF"/>
                </a:solidFill>
              </a:rPr>
              <a:t>dane = new TStringList</a:t>
            </a:r>
            <a:r>
              <a:rPr lang="pl-PL" altLang="pl-PL" sz="1800"/>
              <a:t>;</a:t>
            </a:r>
          </a:p>
          <a:p>
            <a:pPr>
              <a:buFontTx/>
              <a:buNone/>
            </a:pPr>
            <a:r>
              <a:rPr lang="pl-PL" altLang="pl-PL" sz="1800"/>
              <a:t>}</a:t>
            </a:r>
          </a:p>
          <a:p>
            <a:pPr>
              <a:buFontTx/>
              <a:buNone/>
            </a:pPr>
            <a:r>
              <a:rPr lang="pl-PL" altLang="pl-PL" sz="1800"/>
              <a:t>//---------------------------------------------------------------------------</a:t>
            </a:r>
          </a:p>
          <a:p>
            <a:pPr>
              <a:buFontTx/>
              <a:buNone/>
            </a:pPr>
            <a:endParaRPr lang="pl-PL" altLang="pl-PL" sz="1800"/>
          </a:p>
          <a:p>
            <a:pPr>
              <a:buFontTx/>
              <a:buNone/>
            </a:pPr>
            <a:r>
              <a:rPr lang="pl-PL" altLang="pl-PL" sz="1800"/>
              <a:t>void __fastcall TForm1::FormClose(TObject *Sender, TCloseAction &amp;Action)</a:t>
            </a:r>
          </a:p>
          <a:p>
            <a:pPr>
              <a:buFontTx/>
              <a:buNone/>
            </a:pPr>
            <a:r>
              <a:rPr lang="pl-PL" altLang="pl-PL" sz="1800"/>
              <a:t>{</a:t>
            </a:r>
          </a:p>
          <a:p>
            <a:pPr>
              <a:buFontTx/>
              <a:buNone/>
            </a:pPr>
            <a:r>
              <a:rPr lang="pl-PL" altLang="pl-PL" sz="1800"/>
              <a:t> </a:t>
            </a:r>
            <a:r>
              <a:rPr lang="pl-PL" altLang="pl-PL" sz="1800">
                <a:solidFill>
                  <a:srgbClr val="0000FF"/>
                </a:solidFill>
              </a:rPr>
              <a:t>delete dane;</a:t>
            </a:r>
          </a:p>
          <a:p>
            <a:pPr>
              <a:buFontTx/>
              <a:buNone/>
            </a:pPr>
            <a:r>
              <a:rPr lang="pl-PL" altLang="pl-PL" sz="1800"/>
              <a:t>}</a:t>
            </a:r>
          </a:p>
          <a:p>
            <a:pPr>
              <a:buFontTx/>
              <a:buNone/>
            </a:pPr>
            <a:endParaRPr lang="pl-PL" altLang="pl-PL" sz="1800"/>
          </a:p>
        </p:txBody>
      </p:sp>
      <p:sp>
        <p:nvSpPr>
          <p:cNvPr id="14340" name="pole tekstowe 3"/>
          <p:cNvSpPr txBox="1">
            <a:spLocks noChangeArrowheads="1"/>
          </p:cNvSpPr>
          <p:nvPr/>
        </p:nvSpPr>
        <p:spPr bwMode="auto">
          <a:xfrm>
            <a:off x="250825" y="1087438"/>
            <a:ext cx="87137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2200" dirty="0">
                <a:solidFill>
                  <a:srgbClr val="0000CC"/>
                </a:solidFill>
              </a:rPr>
              <a:t>Plik  modułu: zwartościowanie zmiennej </a:t>
            </a:r>
            <a:r>
              <a:rPr lang="pl-PL" altLang="pl-PL" sz="2200" i="1" dirty="0">
                <a:solidFill>
                  <a:srgbClr val="0000CC"/>
                </a:solidFill>
              </a:rPr>
              <a:t>dane</a:t>
            </a:r>
            <a:r>
              <a:rPr lang="pl-PL" altLang="pl-PL" sz="2200" dirty="0">
                <a:solidFill>
                  <a:srgbClr val="0000CC"/>
                </a:solidFill>
              </a:rPr>
              <a:t> – zarezerwowanie miejsca w PAO i uzyskanie adresu do tej zmiennej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0912"/>
            <a:ext cx="77724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3200" b="1" dirty="0"/>
              <a:t>Klasa </a:t>
            </a:r>
            <a:r>
              <a:rPr lang="pl-PL" altLang="pl-PL" sz="3200" b="1" i="1" dirty="0" err="1"/>
              <a:t>TStrings</a:t>
            </a:r>
            <a:r>
              <a:rPr lang="pl-PL" altLang="pl-PL" sz="3200" b="1" dirty="0"/>
              <a:t> w obsłudze pliku</a:t>
            </a:r>
            <a:br>
              <a:rPr lang="pl-PL" altLang="pl-PL" sz="3200" b="1" dirty="0"/>
            </a:br>
            <a:r>
              <a:rPr lang="pl-PL" altLang="pl-PL" sz="3200" b="1" dirty="0"/>
              <a:t>bez udziału komponentów wizualnych</a:t>
            </a:r>
          </a:p>
        </p:txBody>
      </p:sp>
      <p:sp>
        <p:nvSpPr>
          <p:cNvPr id="15363" name="Prostokąt 1"/>
          <p:cNvSpPr>
            <a:spLocks noChangeArrowheads="1"/>
          </p:cNvSpPr>
          <p:nvPr/>
        </p:nvSpPr>
        <p:spPr bwMode="auto">
          <a:xfrm>
            <a:off x="287338" y="903288"/>
            <a:ext cx="85693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/>
              <a:t>void __fastcall TForm1::Button2Click(TObject *Sender)</a:t>
            </a:r>
          </a:p>
          <a:p>
            <a:r>
              <a:rPr lang="pl-PL" altLang="pl-PL" sz="1800"/>
              <a:t>{ int n;</a:t>
            </a:r>
          </a:p>
          <a:p>
            <a:r>
              <a:rPr lang="pl-PL" altLang="pl-PL" sz="1800">
                <a:solidFill>
                  <a:srgbClr val="0000FF"/>
                </a:solidFill>
              </a:rPr>
              <a:t>  </a:t>
            </a:r>
            <a:r>
              <a:rPr lang="pl-PL" altLang="pl-PL" sz="1800"/>
              <a:t>if (OpenDialog1-&gt;Execute())   {	</a:t>
            </a:r>
            <a:r>
              <a:rPr lang="pl-PL" altLang="pl-PL" sz="1800">
                <a:solidFill>
                  <a:srgbClr val="0000CC"/>
                </a:solidFill>
              </a:rPr>
              <a:t>//odczyt tekstu z pliku do </a:t>
            </a:r>
            <a:r>
              <a:rPr lang="pl-PL" altLang="pl-PL" sz="1800" i="1">
                <a:solidFill>
                  <a:srgbClr val="0000CC"/>
                </a:solidFill>
              </a:rPr>
              <a:t>dane</a:t>
            </a:r>
            <a:r>
              <a:rPr lang="pl-PL" altLang="pl-PL" sz="1800">
                <a:solidFill>
                  <a:srgbClr val="0000CC"/>
                </a:solidFill>
              </a:rPr>
              <a:t> 	</a:t>
            </a:r>
            <a:endParaRPr lang="pl-PL" altLang="pl-PL" sz="1800"/>
          </a:p>
          <a:p>
            <a:r>
              <a:rPr lang="pl-PL" altLang="pl-PL" sz="1800"/>
              <a:t>    dane-&gt;LoadFromFile(OpenDialog1-&gt;FileName);</a:t>
            </a:r>
          </a:p>
          <a:p>
            <a:r>
              <a:rPr lang="pl-PL" altLang="pl-PL" sz="1800"/>
              <a:t>    ShowMessage("Liczba wierszy we wczytanym pliku: " + IntToStr(dane-&gt;Count));</a:t>
            </a:r>
          </a:p>
          <a:p>
            <a:r>
              <a:rPr lang="pl-PL" altLang="pl-PL" sz="1800"/>
              <a:t>    // inne instrukcje programu		}</a:t>
            </a:r>
          </a:p>
          <a:p>
            <a:r>
              <a:rPr lang="pl-PL" altLang="pl-PL" sz="1800"/>
              <a:t>}</a:t>
            </a:r>
          </a:p>
        </p:txBody>
      </p:sp>
      <p:sp>
        <p:nvSpPr>
          <p:cNvPr id="15364" name="Prostokąt 2"/>
          <p:cNvSpPr>
            <a:spLocks noChangeArrowheads="1"/>
          </p:cNvSpPr>
          <p:nvPr/>
        </p:nvSpPr>
        <p:spPr bwMode="auto">
          <a:xfrm>
            <a:off x="333375" y="3573463"/>
            <a:ext cx="8918575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 dirty="0" err="1"/>
              <a:t>void</a:t>
            </a:r>
            <a:r>
              <a:rPr lang="pl-PL" altLang="pl-PL" sz="1800" dirty="0"/>
              <a:t> __</a:t>
            </a:r>
            <a:r>
              <a:rPr lang="pl-PL" altLang="pl-PL" sz="1800" dirty="0" err="1"/>
              <a:t>fastcall</a:t>
            </a:r>
            <a:r>
              <a:rPr lang="pl-PL" altLang="pl-PL" sz="1800" dirty="0"/>
              <a:t> TForm1::Button3Click(</a:t>
            </a:r>
            <a:r>
              <a:rPr lang="pl-PL" altLang="pl-PL" sz="1800" dirty="0" err="1"/>
              <a:t>TObject</a:t>
            </a:r>
            <a:r>
              <a:rPr lang="pl-PL" altLang="pl-PL" sz="1800" dirty="0"/>
              <a:t> *Sender)</a:t>
            </a:r>
          </a:p>
          <a:p>
            <a:r>
              <a:rPr lang="pl-PL" altLang="pl-PL" sz="1800" dirty="0"/>
              <a:t>{ </a:t>
            </a:r>
            <a:r>
              <a:rPr lang="pl-PL" altLang="pl-PL" sz="1800" dirty="0" err="1"/>
              <a:t>int</a:t>
            </a:r>
            <a:r>
              <a:rPr lang="pl-PL" altLang="pl-PL" sz="1800" dirty="0"/>
              <a:t> n;</a:t>
            </a:r>
          </a:p>
          <a:p>
            <a:r>
              <a:rPr lang="pl-PL" altLang="pl-PL" sz="1800" dirty="0"/>
              <a:t>  n=dane-&gt;</a:t>
            </a:r>
            <a:r>
              <a:rPr lang="pl-PL" altLang="pl-PL" sz="1800" dirty="0" err="1"/>
              <a:t>Count</a:t>
            </a:r>
            <a:r>
              <a:rPr lang="pl-PL" altLang="pl-PL" sz="1800" dirty="0"/>
              <a:t>;</a:t>
            </a:r>
          </a:p>
          <a:p>
            <a:r>
              <a:rPr lang="pl-PL" altLang="pl-PL" sz="1800" dirty="0"/>
              <a:t> </a:t>
            </a:r>
            <a:r>
              <a:rPr lang="pl-PL" altLang="pl-PL" sz="1800" dirty="0" err="1"/>
              <a:t>ShowMessage</a:t>
            </a:r>
            <a:r>
              <a:rPr lang="pl-PL" altLang="pl-PL" sz="1800" dirty="0"/>
              <a:t>("Teraz tekst wczytany z pliku jest modyfikowany ");</a:t>
            </a:r>
          </a:p>
          <a:p>
            <a:r>
              <a:rPr lang="pl-PL" altLang="pl-PL" sz="1800" dirty="0"/>
              <a:t> </a:t>
            </a:r>
            <a:r>
              <a:rPr lang="pl-PL" altLang="pl-PL" sz="1800" dirty="0" err="1"/>
              <a:t>if</a:t>
            </a:r>
            <a:r>
              <a:rPr lang="pl-PL" altLang="pl-PL" sz="1800" dirty="0"/>
              <a:t> (n&gt;2)  {</a:t>
            </a:r>
          </a:p>
          <a:p>
            <a:r>
              <a:rPr lang="pl-PL" altLang="pl-PL" sz="1800" dirty="0"/>
              <a:t>   dane-&gt;</a:t>
            </a:r>
            <a:r>
              <a:rPr lang="pl-PL" altLang="pl-PL" sz="1800" dirty="0" err="1"/>
              <a:t>Delete</a:t>
            </a:r>
            <a:r>
              <a:rPr lang="pl-PL" altLang="pl-PL" sz="1800" dirty="0"/>
              <a:t>(0); // po tej operacji liczba wierszy: n-1</a:t>
            </a:r>
          </a:p>
          <a:p>
            <a:r>
              <a:rPr lang="pl-PL" altLang="pl-PL" sz="1800" dirty="0"/>
              <a:t>   dane-&gt;</a:t>
            </a:r>
            <a:r>
              <a:rPr lang="pl-PL" altLang="pl-PL" sz="1800" dirty="0" err="1"/>
              <a:t>Strings</a:t>
            </a:r>
            <a:r>
              <a:rPr lang="pl-PL" altLang="pl-PL" sz="1800" dirty="0"/>
              <a:t>[n-2] ="TO JEST WSTAWIONY WIERSZ"; // ostatni element ma numer: n-2</a:t>
            </a:r>
          </a:p>
          <a:p>
            <a:r>
              <a:rPr lang="pl-PL" altLang="pl-PL" sz="1800" dirty="0"/>
              <a:t>   // inne instrukcje programu</a:t>
            </a:r>
          </a:p>
          <a:p>
            <a:r>
              <a:rPr lang="pl-PL" altLang="pl-PL" sz="1800" dirty="0"/>
              <a:t>   </a:t>
            </a:r>
            <a:r>
              <a:rPr lang="pl-PL" altLang="pl-PL" sz="1800" dirty="0" err="1"/>
              <a:t>if</a:t>
            </a:r>
            <a:r>
              <a:rPr lang="pl-PL" altLang="pl-PL" sz="1800" dirty="0"/>
              <a:t> (SaveDialog1-&gt;</a:t>
            </a:r>
            <a:r>
              <a:rPr lang="pl-PL" altLang="pl-PL" sz="1800" dirty="0" err="1"/>
              <a:t>Execute</a:t>
            </a:r>
            <a:r>
              <a:rPr lang="pl-PL" altLang="pl-PL" sz="1800" dirty="0"/>
              <a:t>())	</a:t>
            </a:r>
            <a:r>
              <a:rPr lang="pl-PL" altLang="pl-PL" sz="1800" dirty="0">
                <a:solidFill>
                  <a:srgbClr val="0000CC"/>
                </a:solidFill>
              </a:rPr>
              <a:t>//zapis tekstu z </a:t>
            </a:r>
            <a:r>
              <a:rPr lang="pl-PL" altLang="pl-PL" sz="1800" i="1" dirty="0">
                <a:solidFill>
                  <a:srgbClr val="0000CC"/>
                </a:solidFill>
              </a:rPr>
              <a:t>dane</a:t>
            </a:r>
            <a:r>
              <a:rPr lang="pl-PL" altLang="pl-PL" sz="1800" dirty="0">
                <a:solidFill>
                  <a:srgbClr val="0000CC"/>
                </a:solidFill>
              </a:rPr>
              <a:t> do pliku	</a:t>
            </a:r>
          </a:p>
          <a:p>
            <a:r>
              <a:rPr lang="pl-PL" altLang="pl-PL" sz="1800" dirty="0"/>
              <a:t>     dane-&gt;</a:t>
            </a:r>
            <a:r>
              <a:rPr lang="pl-PL" altLang="pl-PL" sz="1800" dirty="0" err="1"/>
              <a:t>SaveToFile</a:t>
            </a:r>
            <a:r>
              <a:rPr lang="pl-PL" altLang="pl-PL" sz="1800" dirty="0"/>
              <a:t>(SaveDialog1-&gt;</a:t>
            </a:r>
            <a:r>
              <a:rPr lang="pl-PL" altLang="pl-PL" sz="1800" dirty="0" err="1"/>
              <a:t>FileName</a:t>
            </a:r>
            <a:r>
              <a:rPr lang="pl-PL" altLang="pl-PL" sz="1800" dirty="0"/>
              <a:t>);                   }</a:t>
            </a:r>
          </a:p>
          <a:p>
            <a:r>
              <a:rPr lang="pl-PL" altLang="pl-PL" sz="1800" dirty="0"/>
              <a:t>}</a:t>
            </a:r>
          </a:p>
        </p:txBody>
      </p:sp>
      <p:sp>
        <p:nvSpPr>
          <p:cNvPr id="15365" name="pole tekstowe 5"/>
          <p:cNvSpPr txBox="1">
            <a:spLocks noChangeArrowheads="1"/>
          </p:cNvSpPr>
          <p:nvPr/>
        </p:nvSpPr>
        <p:spPr bwMode="auto">
          <a:xfrm>
            <a:off x="900113" y="2827338"/>
            <a:ext cx="81184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2200">
                <a:solidFill>
                  <a:srgbClr val="0000FF"/>
                </a:solidFill>
              </a:rPr>
              <a:t>Zmienna </a:t>
            </a:r>
            <a:r>
              <a:rPr lang="pl-PL" altLang="pl-PL" sz="2200" i="1">
                <a:solidFill>
                  <a:srgbClr val="0000FF"/>
                </a:solidFill>
              </a:rPr>
              <a:t>dane</a:t>
            </a:r>
            <a:r>
              <a:rPr lang="pl-PL" altLang="pl-PL" sz="2200">
                <a:solidFill>
                  <a:srgbClr val="0000FF"/>
                </a:solidFill>
              </a:rPr>
              <a:t> identyfikuje tekst wczytany z  pliku. Ten tekst może być przetwarzany na różne sposoby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010400" cy="685800"/>
          </a:xfrm>
        </p:spPr>
        <p:txBody>
          <a:bodyPr/>
          <a:lstStyle/>
          <a:p>
            <a:r>
              <a:rPr lang="pl-PL" altLang="pl-PL" sz="3200" b="1"/>
              <a:t>Plan wykładu</a:t>
            </a:r>
            <a:endParaRPr lang="pl-PL" altLang="pl-PL" sz="3200" b="1" i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3505200"/>
          </a:xfrm>
        </p:spPr>
        <p:txBody>
          <a:bodyPr/>
          <a:lstStyle/>
          <a:p>
            <a:pPr marL="1371600" lvl="2" indent="-457200">
              <a:lnSpc>
                <a:spcPct val="130000"/>
              </a:lnSpc>
              <a:buFontTx/>
              <a:buAutoNum type="arabicPeriod"/>
            </a:pPr>
            <a:r>
              <a:rPr lang="pl-PL" altLang="pl-PL"/>
              <a:t>Rodzaje plików dyskowych</a:t>
            </a:r>
          </a:p>
          <a:p>
            <a:pPr marL="1371600" lvl="2" indent="-457200">
              <a:lnSpc>
                <a:spcPct val="130000"/>
              </a:lnSpc>
              <a:buFontTx/>
              <a:buAutoNum type="arabicPeriod"/>
            </a:pPr>
            <a:r>
              <a:rPr lang="pl-PL" altLang="pl-PL"/>
              <a:t>Funkcje dostępu do pliku</a:t>
            </a:r>
          </a:p>
          <a:p>
            <a:pPr marL="1371600" lvl="2" indent="-457200">
              <a:lnSpc>
                <a:spcPct val="130000"/>
              </a:lnSpc>
              <a:buFontTx/>
              <a:buAutoNum type="arabicPeriod"/>
            </a:pPr>
            <a:r>
              <a:rPr lang="pl-PL" altLang="pl-PL"/>
              <a:t>Komponenty dialogowe dostępu do plików w formularzu</a:t>
            </a:r>
          </a:p>
          <a:p>
            <a:pPr marL="1371600" lvl="2" indent="-457200">
              <a:lnSpc>
                <a:spcPct val="130000"/>
              </a:lnSpc>
              <a:buFontTx/>
              <a:buAutoNum type="arabicPeriod"/>
            </a:pPr>
            <a:r>
              <a:rPr lang="pl-PL" altLang="pl-PL"/>
              <a:t>Rola klasy </a:t>
            </a:r>
            <a:r>
              <a:rPr lang="en-US" altLang="pl-PL" i="1">
                <a:solidFill>
                  <a:schemeClr val="hlink"/>
                </a:solidFill>
              </a:rPr>
              <a:t>TStrings</a:t>
            </a:r>
            <a:r>
              <a:rPr lang="en-US" altLang="pl-PL"/>
              <a:t> </a:t>
            </a:r>
            <a:r>
              <a:rPr lang="pl-PL" altLang="pl-PL"/>
              <a:t>w transmisji danych między aplikacją i plikiem tekstowym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3200" b="1"/>
              <a:t>Rodzaje plików, z którymi może współpracować program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pl-PL" sz="280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338138" y="1600200"/>
            <a:ext cx="8466137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pl-PL" altLang="pl-PL" sz="2200" dirty="0"/>
              <a:t> </a:t>
            </a:r>
            <a:r>
              <a:rPr lang="pl-PL" altLang="pl-PL" sz="2200" u="sng" dirty="0"/>
              <a:t>tekstowe</a:t>
            </a:r>
            <a:r>
              <a:rPr lang="pl-PL" altLang="pl-PL" sz="2200" dirty="0"/>
              <a:t>: dane są zapisane w kodzie ASCII, plik ma standardowe</a:t>
            </a:r>
          </a:p>
          <a:p>
            <a:pPr>
              <a:defRPr/>
            </a:pPr>
            <a:r>
              <a:rPr lang="pl-PL" altLang="pl-PL" sz="2200" dirty="0"/>
              <a:t>   rozszerzenie </a:t>
            </a:r>
            <a:r>
              <a:rPr lang="pl-PL" altLang="pl-PL" sz="2200" i="1" dirty="0">
                <a:solidFill>
                  <a:schemeClr val="hlink"/>
                </a:solidFill>
              </a:rPr>
              <a:t>txt</a:t>
            </a:r>
            <a:r>
              <a:rPr lang="pl-PL" altLang="pl-PL" sz="2200" dirty="0"/>
              <a:t>, może być tworzony i przeglądany za pomocą </a:t>
            </a:r>
          </a:p>
          <a:p>
            <a:pPr>
              <a:lnSpc>
                <a:spcPct val="120000"/>
              </a:lnSpc>
              <a:defRPr/>
            </a:pPr>
            <a:r>
              <a:rPr lang="pl-PL" altLang="pl-PL" sz="2200" dirty="0"/>
              <a:t>   edytorów tekstów </a:t>
            </a:r>
          </a:p>
          <a:p>
            <a:pPr marL="176213" indent="-176213">
              <a:buFontTx/>
              <a:buChar char="•"/>
              <a:defRPr/>
            </a:pPr>
            <a:r>
              <a:rPr lang="pl-PL" altLang="pl-PL" sz="2200" u="sng" dirty="0"/>
              <a:t>binarne</a:t>
            </a:r>
            <a:r>
              <a:rPr lang="pl-PL" altLang="pl-PL" sz="2200" dirty="0"/>
              <a:t>: wszystkie niebędące plikami tekstowymi: pliki</a:t>
            </a:r>
          </a:p>
          <a:p>
            <a:pPr>
              <a:defRPr/>
            </a:pPr>
            <a:r>
              <a:rPr lang="pl-PL" altLang="pl-PL" sz="2200" dirty="0"/>
              <a:t>  wykonywalne, generowane przez różne programy (graficzne,</a:t>
            </a:r>
          </a:p>
          <a:p>
            <a:pPr marL="176213" indent="-176213">
              <a:defRPr/>
            </a:pPr>
            <a:r>
              <a:rPr lang="pl-PL" altLang="pl-PL" sz="2200" dirty="0"/>
              <a:t>  systemy zarządzania bazami danych, arkusze kalkulacyjne), animacja, filmy</a:t>
            </a:r>
          </a:p>
          <a:p>
            <a:pPr marL="176213" indent="-176213">
              <a:defRPr/>
            </a:pPr>
            <a:endParaRPr lang="pl-PL" altLang="pl-PL" sz="2200" dirty="0"/>
          </a:p>
          <a:p>
            <a:pPr>
              <a:defRPr/>
            </a:pPr>
            <a:r>
              <a:rPr lang="pl-PL" altLang="pl-PL" sz="2200" dirty="0"/>
              <a:t> 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485775" y="4206875"/>
            <a:ext cx="8169275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200"/>
              <a:t>Operacje transmisji (odczyt/zapis) danych w programie do lub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200"/>
              <a:t>z pliku jest możliwy po otwarciu pliku i zapewnieniu komunikacji </a:t>
            </a:r>
            <a:br>
              <a:rPr lang="pl-PL" altLang="pl-PL" sz="2200"/>
            </a:br>
            <a:r>
              <a:rPr lang="pl-PL" altLang="pl-PL" sz="2200"/>
              <a:t>z plikiem. Jest to możliwe dzięki obecności przypisanego do pliku unikatowego identyfikatora zwanego uchwytem (</a:t>
            </a:r>
            <a:r>
              <a:rPr lang="pl-PL" altLang="pl-PL" sz="2200" i="1"/>
              <a:t>handle</a:t>
            </a:r>
            <a:r>
              <a:rPr lang="pl-PL" altLang="pl-PL" sz="2200"/>
              <a:t>), który jest wymagany przez większość funkcji organizujący w C++ współpracę z plikiem.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pl-PL" altLang="pl-PL" sz="3200" b="1"/>
              <a:t>Schemat pracy z plikiem dyskowym</a:t>
            </a:r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950913" y="1763713"/>
          <a:ext cx="72326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MS Org Chart" r:id="rId3" imgW="2561831" imgH="1095769" progId="OrgPlusWOPX.4">
                  <p:embed followColorScheme="full"/>
                </p:oleObj>
              </mc:Choice>
              <mc:Fallback>
                <p:oleObj name="MS Org Chart" r:id="rId3" imgW="2561831" imgH="1095769" progId="OrgPlusWOPX.4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13" y="1763713"/>
                        <a:ext cx="7232650" cy="371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  <a:noFill/>
        </p:spPr>
        <p:txBody>
          <a:bodyPr/>
          <a:lstStyle/>
          <a:p>
            <a:r>
              <a:rPr lang="pl-PL" altLang="pl-PL" sz="3200" b="1"/>
              <a:t>Komponenty dialogowe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819400"/>
            <a:ext cx="7467600" cy="3200400"/>
          </a:xfrm>
        </p:spPr>
        <p:txBody>
          <a:bodyPr/>
          <a:lstStyle/>
          <a:p>
            <a:r>
              <a:rPr lang="pl-PL" altLang="pl-PL" sz="2400"/>
              <a:t>Inne przykładowe komponenty dialogowe dostępne w trybie pracy aplikacji:</a:t>
            </a:r>
          </a:p>
          <a:p>
            <a:pPr lvl="1">
              <a:buFontTx/>
              <a:buNone/>
            </a:pPr>
            <a:r>
              <a:rPr lang="pl-PL" altLang="pl-PL" sz="2400" i="1">
                <a:solidFill>
                  <a:schemeClr val="hlink"/>
                </a:solidFill>
              </a:rPr>
              <a:t>TFontDialog</a:t>
            </a:r>
            <a:r>
              <a:rPr lang="pl-PL" altLang="pl-PL" sz="2400"/>
              <a:t> </a:t>
            </a:r>
          </a:p>
          <a:p>
            <a:pPr lvl="1">
              <a:buFontTx/>
              <a:buNone/>
            </a:pPr>
            <a:r>
              <a:rPr lang="pl-PL" altLang="pl-PL" sz="2400" i="1">
                <a:solidFill>
                  <a:schemeClr val="hlink"/>
                </a:solidFill>
              </a:rPr>
              <a:t>TColorDialog</a:t>
            </a:r>
            <a:r>
              <a:rPr lang="pl-PL" altLang="pl-PL" sz="2400"/>
              <a:t> </a:t>
            </a:r>
          </a:p>
          <a:p>
            <a:pPr lvl="1">
              <a:buFontTx/>
              <a:buNone/>
            </a:pPr>
            <a:r>
              <a:rPr lang="pl-PL" altLang="pl-PL" sz="2400" i="1">
                <a:solidFill>
                  <a:schemeClr val="hlink"/>
                </a:solidFill>
              </a:rPr>
              <a:t>TPrintDialog,</a:t>
            </a:r>
            <a:r>
              <a:rPr lang="pl-PL" altLang="pl-PL" sz="2400"/>
              <a:t> </a:t>
            </a:r>
            <a:r>
              <a:rPr lang="pl-PL" altLang="pl-PL" sz="2400" i="1">
                <a:solidFill>
                  <a:schemeClr val="hlink"/>
                </a:solidFill>
              </a:rPr>
              <a:t>TPrinterSetupDialog</a:t>
            </a:r>
          </a:p>
          <a:p>
            <a:pPr lvl="1">
              <a:buFontTx/>
              <a:buNone/>
            </a:pPr>
            <a:r>
              <a:rPr lang="pl-PL" altLang="pl-PL" sz="2400" i="1">
                <a:solidFill>
                  <a:schemeClr val="hlink"/>
                </a:solidFill>
              </a:rPr>
              <a:t>TFindDialog</a:t>
            </a:r>
            <a:r>
              <a:rPr lang="pl-PL" altLang="pl-PL" sz="2400"/>
              <a:t> </a:t>
            </a:r>
          </a:p>
          <a:p>
            <a:pPr lvl="1">
              <a:buFontTx/>
              <a:buNone/>
            </a:pPr>
            <a:r>
              <a:rPr lang="pl-PL" altLang="pl-PL" sz="2400" i="1">
                <a:solidFill>
                  <a:schemeClr val="hlink"/>
                </a:solidFill>
              </a:rPr>
              <a:t>TReplaceDialog</a:t>
            </a:r>
            <a:r>
              <a:rPr lang="pl-PL" altLang="pl-PL" sz="240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41375" y="1343025"/>
            <a:ext cx="6424613" cy="1031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2800" b="1"/>
              <a:t>  Dostęp do pliku z poziomu formularza</a:t>
            </a:r>
            <a:r>
              <a:rPr lang="pl-PL" altLang="pl-PL" sz="2800"/>
              <a:t>:</a:t>
            </a:r>
          </a:p>
          <a:p>
            <a:pPr lvl="1">
              <a:buFontTx/>
              <a:buNone/>
            </a:pPr>
            <a:r>
              <a:rPr lang="pl-PL" altLang="pl-PL" b="1" i="1">
                <a:solidFill>
                  <a:schemeClr val="hlink"/>
                </a:solidFill>
              </a:rPr>
              <a:t>TOpenDialog, TSaveDialog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pl-PL" altLang="pl-PL" sz="3200" b="1"/>
              <a:t>Komponenty:</a:t>
            </a:r>
            <a:br>
              <a:rPr lang="pl-PL" altLang="pl-PL" sz="3200" b="1"/>
            </a:br>
            <a:r>
              <a:rPr lang="pl-PL" altLang="pl-PL" sz="3200" b="1"/>
              <a:t> </a:t>
            </a:r>
            <a:r>
              <a:rPr lang="pl-PL" altLang="pl-PL" sz="3200" b="1" i="1"/>
              <a:t>TOpenDialog i TSaveDialog</a:t>
            </a:r>
            <a:endParaRPr lang="pl-PL" altLang="pl-PL" sz="3200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pl-PL" sz="2400"/>
              <a:t>Wybrane właściwości:</a:t>
            </a:r>
          </a:p>
          <a:p>
            <a:pPr lvl="1"/>
            <a:r>
              <a:rPr lang="pl-PL" altLang="pl-PL" sz="2400" i="1">
                <a:solidFill>
                  <a:schemeClr val="hlink"/>
                </a:solidFill>
              </a:rPr>
              <a:t>DefaultExt</a:t>
            </a:r>
            <a:r>
              <a:rPr lang="pl-PL" altLang="pl-PL" sz="2400"/>
              <a:t> domyślne rozszerzenie pliku</a:t>
            </a:r>
          </a:p>
          <a:p>
            <a:pPr lvl="1"/>
            <a:r>
              <a:rPr lang="pl-PL" altLang="pl-PL" sz="2400" i="1">
                <a:solidFill>
                  <a:schemeClr val="hlink"/>
                </a:solidFill>
              </a:rPr>
              <a:t>FileName</a:t>
            </a:r>
            <a:r>
              <a:rPr lang="pl-PL" altLang="pl-PL" sz="2400" i="1"/>
              <a:t> </a:t>
            </a:r>
            <a:r>
              <a:rPr lang="pl-PL" altLang="pl-PL" sz="2400"/>
              <a:t>nazwa pliku określonego w oknie dialogowym</a:t>
            </a:r>
          </a:p>
          <a:p>
            <a:pPr lvl="1"/>
            <a:r>
              <a:rPr lang="pl-PL" altLang="pl-PL" sz="2400" i="1">
                <a:solidFill>
                  <a:schemeClr val="hlink"/>
                </a:solidFill>
              </a:rPr>
              <a:t>Filter</a:t>
            </a:r>
            <a:r>
              <a:rPr lang="pl-PL" altLang="pl-PL" sz="2400"/>
              <a:t> maska typu plików</a:t>
            </a:r>
          </a:p>
          <a:p>
            <a:pPr lvl="1"/>
            <a:r>
              <a:rPr lang="pl-PL" altLang="pl-PL" sz="2400" i="1">
                <a:solidFill>
                  <a:schemeClr val="hlink"/>
                </a:solidFill>
              </a:rPr>
              <a:t>InitialDir</a:t>
            </a:r>
            <a:r>
              <a:rPr lang="pl-PL" altLang="pl-PL" sz="2400"/>
              <a:t> katalog eksplorowany przez okno dialogowe na starcie; wartością domyślną jest bieżący folder</a:t>
            </a:r>
          </a:p>
          <a:p>
            <a:pPr lvl="1"/>
            <a:r>
              <a:rPr lang="pl-PL" altLang="pl-PL" sz="2400" i="1">
                <a:solidFill>
                  <a:schemeClr val="hlink"/>
                </a:solidFill>
              </a:rPr>
              <a:t>Options</a:t>
            </a:r>
            <a:r>
              <a:rPr lang="pl-PL" altLang="pl-PL" sz="2400"/>
              <a:t> (np. </a:t>
            </a:r>
            <a:r>
              <a:rPr lang="pl-PL" altLang="pl-PL" sz="2400" i="1">
                <a:solidFill>
                  <a:schemeClr val="hlink"/>
                </a:solidFill>
              </a:rPr>
              <a:t>ofFileMustExist</a:t>
            </a:r>
            <a:r>
              <a:rPr lang="pl-PL" altLang="pl-PL" sz="2400"/>
              <a:t>, </a:t>
            </a:r>
            <a:r>
              <a:rPr lang="pl-PL" altLang="pl-PL" sz="2400" i="1">
                <a:solidFill>
                  <a:schemeClr val="hlink"/>
                </a:solidFill>
              </a:rPr>
              <a:t>ofOverwritePrompt</a:t>
            </a:r>
            <a:r>
              <a:rPr lang="pl-PL" altLang="pl-PL" sz="2400"/>
              <a:t> ) opcje definiujące wygląd i zachowanie okna dialogowego</a:t>
            </a:r>
          </a:p>
          <a:p>
            <a:pPr lvl="1"/>
            <a:r>
              <a:rPr lang="pl-PL" altLang="pl-PL" sz="2400" i="1">
                <a:solidFill>
                  <a:schemeClr val="hlink"/>
                </a:solidFill>
              </a:rPr>
              <a:t>Title</a:t>
            </a:r>
            <a:r>
              <a:rPr lang="pl-PL" altLang="pl-PL" sz="2400"/>
              <a:t> tytuł okna dialogowego</a:t>
            </a:r>
          </a:p>
          <a:p>
            <a:pPr>
              <a:buFontTx/>
              <a:buNone/>
            </a:pPr>
            <a:r>
              <a:rPr lang="pl-PL" altLang="pl-PL" sz="2400"/>
              <a:t>Metoda </a:t>
            </a:r>
            <a:r>
              <a:rPr lang="en-US" altLang="pl-PL" sz="2400" i="1">
                <a:solidFill>
                  <a:schemeClr val="hlink"/>
                </a:solidFill>
              </a:rPr>
              <a:t>virtual bool __fastcall Execute(void);</a:t>
            </a:r>
            <a:endParaRPr lang="pl-PL" altLang="pl-PL" sz="2400" b="1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3200" b="1"/>
              <a:t>Komponent klasy </a:t>
            </a:r>
            <a:r>
              <a:rPr lang="pl-PL" altLang="pl-PL" sz="3200" b="1" i="1"/>
              <a:t>TOpenDialog</a:t>
            </a:r>
            <a:r>
              <a:rPr lang="pl-PL" altLang="pl-PL" sz="3200" b="1"/>
              <a:t>:</a:t>
            </a:r>
            <a:r>
              <a:rPr lang="pl-PL" altLang="pl-PL" sz="3200" b="1" i="1"/>
              <a:t> </a:t>
            </a:r>
            <a:br>
              <a:rPr lang="pl-PL" altLang="pl-PL" sz="3200" b="1" i="1"/>
            </a:br>
            <a:r>
              <a:rPr lang="pl-PL" altLang="pl-PL" sz="3200" b="1"/>
              <a:t>schemat otwarcia pliku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486775" cy="1371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sz="1800">
                <a:solidFill>
                  <a:srgbClr val="0000CC"/>
                </a:solidFill>
              </a:rPr>
              <a:t> if (OpenDialog1-&gt;Execute())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800">
                <a:solidFill>
                  <a:srgbClr val="0000CC"/>
                </a:solidFill>
              </a:rPr>
              <a:t>     {  // operacja na otwartym pliku: np. </a:t>
            </a:r>
            <a:r>
              <a:rPr lang="pl-PL" altLang="pl-PL" sz="1800" b="1">
                <a:solidFill>
                  <a:srgbClr val="990099"/>
                </a:solidFill>
              </a:rPr>
              <a:t>załadowanie</a:t>
            </a:r>
            <a:r>
              <a:rPr lang="pl-PL" altLang="pl-PL" sz="1800">
                <a:solidFill>
                  <a:srgbClr val="0000CC"/>
                </a:solidFill>
              </a:rPr>
              <a:t> </a:t>
            </a:r>
            <a:r>
              <a:rPr lang="pl-PL" altLang="pl-PL" sz="1800" b="1">
                <a:solidFill>
                  <a:srgbClr val="990099"/>
                </a:solidFill>
              </a:rPr>
              <a:t>zawartości do obiektu Memo   </a:t>
            </a:r>
            <a:r>
              <a:rPr lang="pl-PL" altLang="pl-PL" sz="1800">
                <a:solidFill>
                  <a:srgbClr val="0000CC"/>
                </a:solidFill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800">
                <a:solidFill>
                  <a:srgbClr val="0000CC"/>
                </a:solidFill>
              </a:rPr>
              <a:t>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800">
                <a:solidFill>
                  <a:srgbClr val="0000CC"/>
                </a:solidFill>
              </a:rPr>
              <a:t>     ShowMessage("Otwarcie pliku zaniechane");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90800"/>
            <a:ext cx="528637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28975"/>
            <a:ext cx="3810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206500" y="3190875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800"/>
              <a:t>obiekt </a:t>
            </a:r>
            <a:r>
              <a:rPr lang="pl-PL" altLang="pl-PL" sz="1800" i="1">
                <a:solidFill>
                  <a:srgbClr val="0000CC"/>
                </a:solidFill>
              </a:rPr>
              <a:t>OpenDialog1</a:t>
            </a:r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 flipH="1">
            <a:off x="762000" y="33813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457200" y="3810000"/>
            <a:ext cx="24003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800"/>
              <a:t>Ustawione właściwości:</a:t>
            </a:r>
          </a:p>
          <a:p>
            <a:pPr>
              <a:spcBef>
                <a:spcPct val="0"/>
              </a:spcBef>
            </a:pPr>
            <a:r>
              <a:rPr lang="pl-PL" altLang="pl-PL" sz="1800"/>
              <a:t> </a:t>
            </a:r>
            <a:r>
              <a:rPr lang="pl-PL" altLang="pl-PL" sz="1800" i="1">
                <a:solidFill>
                  <a:srgbClr val="0000CC"/>
                </a:solidFill>
              </a:rPr>
              <a:t>DefaultExt</a:t>
            </a:r>
          </a:p>
          <a:p>
            <a:pPr>
              <a:spcBef>
                <a:spcPct val="0"/>
              </a:spcBef>
            </a:pPr>
            <a:r>
              <a:rPr lang="pl-PL" altLang="pl-PL" sz="1800"/>
              <a:t> </a:t>
            </a:r>
            <a:r>
              <a:rPr lang="pl-PL" altLang="pl-PL" sz="1800" i="1">
                <a:solidFill>
                  <a:srgbClr val="0000CC"/>
                </a:solidFill>
              </a:rPr>
              <a:t>Filter</a:t>
            </a:r>
          </a:p>
          <a:p>
            <a:pPr>
              <a:spcBef>
                <a:spcPct val="0"/>
              </a:spcBef>
            </a:pPr>
            <a:r>
              <a:rPr lang="pl-PL" altLang="pl-PL" sz="1800"/>
              <a:t> </a:t>
            </a:r>
            <a:r>
              <a:rPr lang="pl-PL" altLang="pl-PL" sz="1800" i="1">
                <a:solidFill>
                  <a:srgbClr val="0000CC"/>
                </a:solidFill>
              </a:rPr>
              <a:t>Title</a:t>
            </a:r>
          </a:p>
          <a:p>
            <a:pPr>
              <a:spcBef>
                <a:spcPct val="0"/>
              </a:spcBef>
            </a:pPr>
            <a:r>
              <a:rPr lang="pl-PL" altLang="pl-PL" sz="1800" i="1"/>
              <a:t> </a:t>
            </a:r>
            <a:r>
              <a:rPr lang="pl-PL" altLang="pl-PL" sz="1800" i="1">
                <a:solidFill>
                  <a:srgbClr val="0000CC"/>
                </a:solidFill>
              </a:rPr>
              <a:t>Options</a:t>
            </a:r>
          </a:p>
        </p:txBody>
      </p:sp>
      <p:grpSp>
        <p:nvGrpSpPr>
          <p:cNvPr id="9225" name="Group 12"/>
          <p:cNvGrpSpPr>
            <a:grpSpLocks/>
          </p:cNvGrpSpPr>
          <p:nvPr/>
        </p:nvGrpSpPr>
        <p:grpSpPr bwMode="auto">
          <a:xfrm>
            <a:off x="3200400" y="1295400"/>
            <a:ext cx="1981200" cy="1219200"/>
            <a:chOff x="2016" y="816"/>
            <a:chExt cx="1248" cy="768"/>
          </a:xfrm>
        </p:grpSpPr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2016" y="816"/>
              <a:ext cx="124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3240" y="816"/>
              <a:ext cx="0" cy="76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3200" b="1"/>
              <a:t>Komponent klasy </a:t>
            </a:r>
            <a:r>
              <a:rPr lang="pl-PL" altLang="pl-PL" sz="3200" b="1" i="1"/>
              <a:t>TSaveDialog: </a:t>
            </a:r>
            <a:br>
              <a:rPr lang="pl-PL" altLang="pl-PL" sz="3200" b="1" i="1"/>
            </a:br>
            <a:r>
              <a:rPr lang="pl-PL" altLang="pl-PL" sz="3200" b="1"/>
              <a:t>schemat zapisu do pliku pliku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06500"/>
            <a:ext cx="8077200" cy="1371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sz="1800">
                <a:solidFill>
                  <a:srgbClr val="0000CC"/>
                </a:solidFill>
              </a:rPr>
              <a:t> if (SaveDialog1-&gt;Execute())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800">
                <a:solidFill>
                  <a:srgbClr val="0000CC"/>
                </a:solidFill>
              </a:rPr>
              <a:t>     {  // operacja na otwartym pliku: np. </a:t>
            </a:r>
            <a:r>
              <a:rPr lang="pl-PL" altLang="pl-PL" sz="1800" b="1">
                <a:solidFill>
                  <a:srgbClr val="990099"/>
                </a:solidFill>
              </a:rPr>
              <a:t>zapis zawartości z obiektu Memo   </a:t>
            </a:r>
            <a:r>
              <a:rPr lang="pl-PL" altLang="pl-PL" sz="1800">
                <a:solidFill>
                  <a:srgbClr val="0000CC"/>
                </a:solidFill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800">
                <a:solidFill>
                  <a:srgbClr val="0000CC"/>
                </a:solidFill>
              </a:rPr>
              <a:t>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1800">
                <a:solidFill>
                  <a:srgbClr val="0000CC"/>
                </a:solidFill>
              </a:rPr>
              <a:t>     ShowMessage(„Zrezygnowano z zapisu");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90800"/>
            <a:ext cx="53054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73400"/>
            <a:ext cx="3810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206500" y="3035300"/>
            <a:ext cx="1993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800"/>
              <a:t>obiekt </a:t>
            </a:r>
            <a:r>
              <a:rPr lang="pl-PL" altLang="pl-PL" sz="1800" i="1">
                <a:solidFill>
                  <a:srgbClr val="0000CC"/>
                </a:solidFill>
              </a:rPr>
              <a:t>SaveDialog1</a:t>
            </a:r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 flipH="1">
            <a:off x="762000" y="322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grpSp>
        <p:nvGrpSpPr>
          <p:cNvPr id="10248" name="Group 9"/>
          <p:cNvGrpSpPr>
            <a:grpSpLocks/>
          </p:cNvGrpSpPr>
          <p:nvPr/>
        </p:nvGrpSpPr>
        <p:grpSpPr bwMode="auto">
          <a:xfrm>
            <a:off x="3314700" y="1358900"/>
            <a:ext cx="1981200" cy="1219200"/>
            <a:chOff x="2016" y="816"/>
            <a:chExt cx="1248" cy="768"/>
          </a:xfrm>
        </p:grpSpPr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2016" y="816"/>
              <a:ext cx="124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3240" y="816"/>
              <a:ext cx="0" cy="76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0249" name="Text Box 12"/>
          <p:cNvSpPr txBox="1">
            <a:spLocks noChangeArrowheads="1"/>
          </p:cNvSpPr>
          <p:nvPr/>
        </p:nvSpPr>
        <p:spPr bwMode="auto">
          <a:xfrm>
            <a:off x="457200" y="3810000"/>
            <a:ext cx="24003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800"/>
              <a:t>Ustawione właściwości:</a:t>
            </a:r>
          </a:p>
          <a:p>
            <a:pPr>
              <a:spcBef>
                <a:spcPct val="0"/>
              </a:spcBef>
            </a:pPr>
            <a:r>
              <a:rPr lang="pl-PL" altLang="pl-PL" sz="1800"/>
              <a:t> </a:t>
            </a:r>
            <a:r>
              <a:rPr lang="pl-PL" altLang="pl-PL" sz="1800" i="1">
                <a:solidFill>
                  <a:srgbClr val="0000CC"/>
                </a:solidFill>
              </a:rPr>
              <a:t>DefaultExt</a:t>
            </a:r>
          </a:p>
          <a:p>
            <a:pPr>
              <a:spcBef>
                <a:spcPct val="0"/>
              </a:spcBef>
            </a:pPr>
            <a:r>
              <a:rPr lang="pl-PL" altLang="pl-PL" sz="1800"/>
              <a:t> </a:t>
            </a:r>
            <a:r>
              <a:rPr lang="pl-PL" altLang="pl-PL" sz="1800" i="1">
                <a:solidFill>
                  <a:srgbClr val="0000CC"/>
                </a:solidFill>
              </a:rPr>
              <a:t>Filter</a:t>
            </a:r>
          </a:p>
          <a:p>
            <a:pPr>
              <a:spcBef>
                <a:spcPct val="0"/>
              </a:spcBef>
            </a:pPr>
            <a:r>
              <a:rPr lang="pl-PL" altLang="pl-PL" sz="1800"/>
              <a:t> </a:t>
            </a:r>
            <a:r>
              <a:rPr lang="pl-PL" altLang="pl-PL" sz="1800" i="1">
                <a:solidFill>
                  <a:srgbClr val="0000CC"/>
                </a:solidFill>
              </a:rPr>
              <a:t>Title</a:t>
            </a:r>
          </a:p>
          <a:p>
            <a:pPr>
              <a:spcBef>
                <a:spcPct val="0"/>
              </a:spcBef>
            </a:pPr>
            <a:r>
              <a:rPr lang="pl-PL" altLang="pl-PL" sz="1800" i="1"/>
              <a:t> </a:t>
            </a:r>
            <a:r>
              <a:rPr lang="pl-PL" altLang="pl-PL" sz="1800" i="1">
                <a:solidFill>
                  <a:srgbClr val="0000CC"/>
                </a:solidFill>
              </a:rPr>
              <a:t>Options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3200" b="1"/>
              <a:t>Klasa </a:t>
            </a:r>
            <a:r>
              <a:rPr lang="pl-PL" altLang="pl-PL" sz="3200" b="1" i="1"/>
              <a:t>TStrings </a:t>
            </a:r>
            <a:r>
              <a:rPr lang="pl-PL" altLang="pl-PL" sz="3200" b="1"/>
              <a:t>w obiekcie </a:t>
            </a:r>
            <a:r>
              <a:rPr lang="pl-PL" altLang="pl-PL" sz="3200" b="1" i="1"/>
              <a:t>Memo</a:t>
            </a:r>
            <a:br>
              <a:rPr lang="pl-PL" altLang="pl-PL" sz="3200" b="1"/>
            </a:br>
            <a:r>
              <a:rPr lang="pl-PL" altLang="pl-PL" sz="3200" b="1"/>
              <a:t>w organizacji dostępu do plików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0"/>
            <a:ext cx="8763000" cy="1371600"/>
          </a:xfrm>
        </p:spPr>
        <p:txBody>
          <a:bodyPr/>
          <a:lstStyle/>
          <a:p>
            <a:pPr>
              <a:spcAft>
                <a:spcPct val="25000"/>
              </a:spcAft>
              <a:buFontTx/>
              <a:buNone/>
            </a:pPr>
            <a:r>
              <a:rPr lang="pl-PL" altLang="pl-PL" sz="2000" b="1" i="1">
                <a:solidFill>
                  <a:schemeClr val="hlink"/>
                </a:solidFill>
              </a:rPr>
              <a:t>TMemo </a:t>
            </a:r>
            <a:r>
              <a:rPr lang="pl-PL" altLang="pl-PL" sz="2000"/>
              <a:t>klasa</a:t>
            </a:r>
            <a:r>
              <a:rPr lang="pl-PL" altLang="pl-PL" sz="2000" b="1" i="1">
                <a:solidFill>
                  <a:schemeClr val="hlink"/>
                </a:solidFill>
              </a:rPr>
              <a:t> </a:t>
            </a:r>
            <a:r>
              <a:rPr lang="pl-PL" altLang="pl-PL" sz="2000"/>
              <a:t>może być wykorzystana do wizualnej obsługi pliku tekstowego poprzez udostępnienie składowej (własności) </a:t>
            </a:r>
            <a:r>
              <a:rPr lang="pl-PL" altLang="pl-PL" sz="2000" i="1">
                <a:solidFill>
                  <a:schemeClr val="hlink"/>
                </a:solidFill>
              </a:rPr>
              <a:t>Lines</a:t>
            </a:r>
            <a:r>
              <a:rPr lang="pl-PL" altLang="pl-PL" sz="2000"/>
              <a:t> tego komponentu do pobierania lub zapisywani treści z formularza do pliku. Właściwość </a:t>
            </a:r>
            <a:r>
              <a:rPr lang="pl-PL" altLang="pl-PL" sz="2000" i="1">
                <a:solidFill>
                  <a:schemeClr val="hlink"/>
                </a:solidFill>
              </a:rPr>
              <a:t>Lines</a:t>
            </a:r>
            <a:r>
              <a:rPr lang="pl-PL" altLang="pl-PL" sz="2000"/>
              <a:t> jest obiektem klasy </a:t>
            </a:r>
            <a:r>
              <a:rPr lang="pl-PL" altLang="pl-PL" sz="2000" i="1">
                <a:solidFill>
                  <a:schemeClr val="hlink"/>
                </a:solidFill>
              </a:rPr>
              <a:t>TStrings</a:t>
            </a:r>
            <a:r>
              <a:rPr lang="pl-PL" altLang="pl-PL" sz="2000"/>
              <a:t>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90500" y="4495800"/>
            <a:ext cx="8763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15000"/>
              </a:spcBef>
              <a:buFontTx/>
              <a:buNone/>
            </a:pPr>
            <a:r>
              <a:rPr lang="pl-PL" altLang="pl-PL" sz="2000" i="1">
                <a:solidFill>
                  <a:schemeClr val="hlink"/>
                </a:solidFill>
              </a:rPr>
              <a:t>	Memo1-&gt;Lines-&gt;LoadFromFile(”d:\zasoby\studenci.txt”);</a:t>
            </a:r>
          </a:p>
          <a:p>
            <a:pPr lvl="1">
              <a:spcBef>
                <a:spcPct val="15000"/>
              </a:spcBef>
              <a:buFontTx/>
              <a:buNone/>
            </a:pPr>
            <a:r>
              <a:rPr lang="pl-PL" altLang="pl-PL" sz="2000" i="1">
                <a:solidFill>
                  <a:schemeClr val="hlink"/>
                </a:solidFill>
              </a:rPr>
              <a:t>	Memo1-&gt;Lines-&gt;SaveToFile(”d:\zasoby\prymusi.txt”);</a:t>
            </a:r>
          </a:p>
          <a:p>
            <a:pPr lvl="1">
              <a:spcBef>
                <a:spcPct val="15000"/>
              </a:spcBef>
              <a:buFontTx/>
              <a:buNone/>
            </a:pPr>
            <a:endParaRPr lang="pl-PL" altLang="pl-PL" sz="2000" i="1">
              <a:solidFill>
                <a:schemeClr val="hlink"/>
              </a:solidFill>
            </a:endParaRPr>
          </a:p>
          <a:p>
            <a:pPr lvl="1">
              <a:spcBef>
                <a:spcPct val="15000"/>
              </a:spcBef>
              <a:buFontTx/>
              <a:buNone/>
            </a:pPr>
            <a:r>
              <a:rPr lang="pl-PL" altLang="pl-PL" sz="2000" i="1">
                <a:solidFill>
                  <a:schemeClr val="hlink"/>
                </a:solidFill>
              </a:rPr>
              <a:t>	Memo1-&gt;Lines-&gt;LoadFromFile(OpenDialog1-&gt;FileName);</a:t>
            </a:r>
          </a:p>
          <a:p>
            <a:pPr lvl="1">
              <a:spcBef>
                <a:spcPct val="15000"/>
              </a:spcBef>
              <a:buFontTx/>
              <a:buNone/>
            </a:pPr>
            <a:r>
              <a:rPr lang="pl-PL" altLang="pl-PL" sz="2000" i="1">
                <a:solidFill>
                  <a:schemeClr val="hlink"/>
                </a:solidFill>
              </a:rPr>
              <a:t>	Memo1-&gt;Lines-&gt;SaveToFile(SaveDialog1-&gt;FileName);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8600" y="1538288"/>
            <a:ext cx="891540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/>
              <a:t> Metody klasy </a:t>
            </a:r>
            <a:r>
              <a:rPr lang="pl-PL" altLang="pl-PL" sz="2000" i="1">
                <a:solidFill>
                  <a:schemeClr val="hlink"/>
                </a:solidFill>
              </a:rPr>
              <a:t>TStrings</a:t>
            </a:r>
            <a:r>
              <a:rPr lang="pl-PL" altLang="pl-PL" sz="2000"/>
              <a:t> wykorzystane do transmisji danych miedzy PAO i plikiem dyskowym: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pl-PL" sz="2000" b="1" i="1">
                <a:solidFill>
                  <a:schemeClr val="hlink"/>
                </a:solidFill>
              </a:rPr>
              <a:t>virtual void __fastcall LoadFromFile(const System::AnsiString FileName); </a:t>
            </a:r>
          </a:p>
          <a:p>
            <a:pPr lvl="1">
              <a:spcBef>
                <a:spcPct val="15000"/>
              </a:spcBef>
              <a:buFontTx/>
              <a:buNone/>
            </a:pPr>
            <a:r>
              <a:rPr lang="pl-PL" altLang="pl-PL" sz="2000" b="1" i="1">
                <a:solidFill>
                  <a:schemeClr val="hlink"/>
                </a:solidFill>
              </a:rPr>
              <a:t>virtual void __fastcall SaveToFile(const System:: AnsiString FileName);</a:t>
            </a:r>
            <a:endParaRPr lang="pl-PL" altLang="pl-PL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">
      <a:dk1>
        <a:srgbClr val="000000"/>
      </a:dk1>
      <a:lt1>
        <a:srgbClr val="FFFFCC"/>
      </a:lt1>
      <a:dk2>
        <a:srgbClr val="6633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991</Words>
  <Application>Microsoft Office PowerPoint</Application>
  <PresentationFormat>Pokaz na ekranie (4:3)</PresentationFormat>
  <Paragraphs>131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Times New Roman</vt:lpstr>
      <vt:lpstr>Projekt domyślny</vt:lpstr>
      <vt:lpstr>MS Org Chart</vt:lpstr>
      <vt:lpstr>Współpraca aplikacji  z dyskowymi plikami tekstowymi Języki programowania - C++ </vt:lpstr>
      <vt:lpstr>Plan wykładu</vt:lpstr>
      <vt:lpstr>Rodzaje plików, z którymi może współpracować program</vt:lpstr>
      <vt:lpstr>Schemat pracy z plikiem dyskowym</vt:lpstr>
      <vt:lpstr>Komponenty dialogowe</vt:lpstr>
      <vt:lpstr>Komponenty:  TOpenDialog i TSaveDialog</vt:lpstr>
      <vt:lpstr>Komponent klasy TOpenDialog:  schemat otwarcia pliku</vt:lpstr>
      <vt:lpstr>Komponent klasy TSaveDialog:  schemat zapisu do pliku pliku</vt:lpstr>
      <vt:lpstr>Klasa TStrings w obiekcie Memo w organizacji dostępu do plików</vt:lpstr>
      <vt:lpstr>Wykorzystanie klasy TStrings  w organizacji dostępu do plików</vt:lpstr>
      <vt:lpstr>Klasa TStrings w obsłudze pliku bez udziału komponentów wizualnych: zmienna dane</vt:lpstr>
      <vt:lpstr>Klasa TStrings w obsłudze pliku bez udziału komponentów wizualnych</vt:lpstr>
      <vt:lpstr>Klasa TStrings w obsłudze pliku bez udziału komponentów wizualnych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x</dc:creator>
  <cp:lastModifiedBy>Marzena</cp:lastModifiedBy>
  <cp:revision>223</cp:revision>
  <dcterms:created xsi:type="dcterms:W3CDTF">2003-09-30T15:45:46Z</dcterms:created>
  <dcterms:modified xsi:type="dcterms:W3CDTF">2024-12-09T07:50:05Z</dcterms:modified>
</cp:coreProperties>
</file>