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300" r:id="rId3"/>
    <p:sldId id="301" r:id="rId4"/>
    <p:sldId id="294" r:id="rId5"/>
    <p:sldId id="297" r:id="rId6"/>
    <p:sldId id="299" r:id="rId7"/>
    <p:sldId id="298" r:id="rId8"/>
    <p:sldId id="291" r:id="rId9"/>
    <p:sldId id="290" r:id="rId10"/>
    <p:sldId id="292" r:id="rId11"/>
    <p:sldId id="303" r:id="rId12"/>
    <p:sldId id="293" r:id="rId13"/>
    <p:sldId id="302" r:id="rId1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3300"/>
    <a:srgbClr val="0000CC"/>
    <a:srgbClr val="FF0000"/>
    <a:srgbClr val="0033CC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82" d="100"/>
          <a:sy n="82" d="100"/>
        </p:scale>
        <p:origin x="149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30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wzorce stylu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5ABAAC3-F269-4090-A07C-C7769FA6002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05623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6B59C-2B40-478B-9C62-09AC579936A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84811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2AD19-764A-4803-9D27-C48CEA71A0C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04546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1C839-C2B9-49EA-8473-A8F7C815ADB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5116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D81DA-12B6-4CA5-8AF0-A4570AD4B87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18253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A5D55-17CB-43D3-AA63-43AC9D732AD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71130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1FD58-DAFD-47A0-8BE6-6A5E927BE0B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4883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42151-4E2C-4D15-AE43-C3741ABECB2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56079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A4FE0-D032-4D5E-80FC-F507A3E10FB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05126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8A0D3-CDEE-4DFE-B48A-EB62BAB8C51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77942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76A5E-FE80-4C7A-BB0B-E1F8D998C3D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49578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8C9B6-632C-447B-AD83-84B462089F8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96817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F6A7B3A-1B4A-455A-BB4A-4384413A25B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95400"/>
            <a:ext cx="8229600" cy="30480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pl-PL" altLang="en-US" b="1" smtClean="0"/>
              <a:t>Obsługa wierszy tekstu</a:t>
            </a:r>
            <a:br>
              <a:rPr lang="pl-PL" altLang="en-US" b="1" smtClean="0"/>
            </a:br>
            <a:r>
              <a:rPr lang="pl-PL" altLang="en-US" sz="2800" b="1" smtClean="0"/>
              <a:t>Języki programowania - C++</a:t>
            </a:r>
            <a:r>
              <a:rPr lang="pl-PL" altLang="en-US" b="1" smtClean="0"/>
              <a:t> </a:t>
            </a:r>
            <a:endParaRPr lang="pl-PL" altLang="en-US" sz="2400" b="1" smtClean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4900" y="4953000"/>
            <a:ext cx="69342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2400" smtClean="0"/>
              <a:t>Marzena Nowakowska</a:t>
            </a:r>
          </a:p>
          <a:p>
            <a:pPr>
              <a:lnSpc>
                <a:spcPct val="80000"/>
              </a:lnSpc>
            </a:pPr>
            <a:r>
              <a:rPr lang="pl-PL" altLang="en-US" sz="2400" smtClean="0"/>
              <a:t>Wydział Zarządzania i Modelowania Komputerowego</a:t>
            </a:r>
          </a:p>
          <a:p>
            <a:pPr>
              <a:lnSpc>
                <a:spcPct val="80000"/>
              </a:lnSpc>
            </a:pPr>
            <a:r>
              <a:rPr lang="pl-PL" altLang="en-US" sz="2400" smtClean="0"/>
              <a:t>Politechnika Świętokrzyska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85750"/>
            <a:ext cx="8786812" cy="533400"/>
          </a:xfrm>
        </p:spPr>
        <p:txBody>
          <a:bodyPr/>
          <a:lstStyle/>
          <a:p>
            <a:r>
              <a:rPr lang="pl-PL" altLang="en-US" sz="4000" b="1" smtClean="0"/>
              <a:t>Wybrane właściwości klasy </a:t>
            </a:r>
            <a:r>
              <a:rPr lang="pl-PL" altLang="en-US" sz="4000" b="1" i="1" smtClean="0"/>
              <a:t>TStrings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71563"/>
            <a:ext cx="8458200" cy="3286125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2000" i="1" dirty="0" smtClean="0">
                <a:solidFill>
                  <a:schemeClr val="hlink"/>
                </a:solidFill>
              </a:rPr>
              <a:t>int </a:t>
            </a:r>
            <a:r>
              <a:rPr lang="pl-PL" altLang="en-US" sz="2000" b="1" i="1" dirty="0" err="1" smtClean="0">
                <a:solidFill>
                  <a:schemeClr val="hlink"/>
                </a:solidFill>
              </a:rPr>
              <a:t>Capacity</a:t>
            </a:r>
            <a:r>
              <a:rPr lang="pl-PL" altLang="en-US" sz="2000" dirty="0" smtClean="0"/>
              <a:t>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l-PL" altLang="en-US" sz="1800" dirty="0" smtClean="0"/>
              <a:t>wskazuje liczbę wierszy jaką może przechować obiekt </a:t>
            </a:r>
            <a:r>
              <a:rPr lang="pl-PL" altLang="en-US" sz="1800" i="1" dirty="0" err="1" smtClean="0"/>
              <a:t>TStrings</a:t>
            </a:r>
            <a:endParaRPr lang="pl-PL" altLang="en-US" sz="1800" i="1" dirty="0" smtClean="0"/>
          </a:p>
          <a:p>
            <a:pPr lvl="2">
              <a:lnSpc>
                <a:spcPct val="90000"/>
              </a:lnSpc>
              <a:buFontTx/>
              <a:buNone/>
            </a:pPr>
            <a:endParaRPr lang="pl-PL" altLang="en-US" sz="18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2000" i="1" dirty="0" smtClean="0">
                <a:solidFill>
                  <a:schemeClr val="hlink"/>
                </a:solidFill>
              </a:rPr>
              <a:t>int </a:t>
            </a:r>
            <a:r>
              <a:rPr lang="pl-PL" altLang="en-US" sz="2000" b="1" i="1" dirty="0" err="1" smtClean="0">
                <a:solidFill>
                  <a:schemeClr val="hlink"/>
                </a:solidFill>
              </a:rPr>
              <a:t>Count</a:t>
            </a:r>
            <a:r>
              <a:rPr lang="pl-PL" altLang="en-US" sz="2000" dirty="0" smtClean="0"/>
              <a:t>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l-PL" altLang="en-US" sz="1800" dirty="0" smtClean="0"/>
              <a:t>informuje o liczbie wierszy zapisanych w obiekcie </a:t>
            </a:r>
            <a:r>
              <a:rPr lang="pl-PL" altLang="en-US" sz="1800" i="1" dirty="0" err="1" smtClean="0"/>
              <a:t>TStrings</a:t>
            </a:r>
            <a:endParaRPr lang="pl-PL" altLang="en-US" sz="1800" i="1" dirty="0" smtClean="0"/>
          </a:p>
          <a:p>
            <a:pPr lvl="2">
              <a:lnSpc>
                <a:spcPct val="90000"/>
              </a:lnSpc>
              <a:buFontTx/>
              <a:buNone/>
            </a:pPr>
            <a:endParaRPr lang="pl-PL" altLang="en-US" sz="18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2000" i="1" dirty="0" smtClean="0">
                <a:solidFill>
                  <a:schemeClr val="hlink"/>
                </a:solidFill>
              </a:rPr>
              <a:t>AnsiString </a:t>
            </a:r>
            <a:r>
              <a:rPr lang="pl-PL" altLang="en-US" sz="2000" b="1" i="1" dirty="0" err="1" smtClean="0">
                <a:solidFill>
                  <a:schemeClr val="hlink"/>
                </a:solidFill>
              </a:rPr>
              <a:t>Strings</a:t>
            </a:r>
            <a:r>
              <a:rPr lang="pl-PL" altLang="en-US" sz="2000" i="1" dirty="0" smtClean="0">
                <a:solidFill>
                  <a:schemeClr val="hlink"/>
                </a:solidFill>
              </a:rPr>
              <a:t>[</a:t>
            </a:r>
            <a:r>
              <a:rPr lang="pl-PL" altLang="en-US" sz="2000" i="1" dirty="0" err="1" smtClean="0">
                <a:solidFill>
                  <a:schemeClr val="hlink"/>
                </a:solidFill>
              </a:rPr>
              <a:t>int</a:t>
            </a:r>
            <a:r>
              <a:rPr lang="pl-PL" altLang="en-US" sz="2000" i="1" dirty="0" smtClean="0">
                <a:solidFill>
                  <a:schemeClr val="hlink"/>
                </a:solidFill>
              </a:rPr>
              <a:t> Index]</a:t>
            </a:r>
            <a:r>
              <a:rPr lang="pl-PL" altLang="en-US" sz="2000" dirty="0" smtClean="0"/>
              <a:t>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l-PL" altLang="en-US" sz="1800" dirty="0" smtClean="0"/>
              <a:t>	tablica identyfikująca kolejne wiersze; odwołanie do łańcucha o określonym numerze jest realizowane poprzez indeks tablicy </a:t>
            </a:r>
            <a:r>
              <a:rPr lang="pl-PL" altLang="en-US" sz="1800" i="1" dirty="0" err="1" smtClean="0"/>
              <a:t>Strings</a:t>
            </a:r>
            <a:r>
              <a:rPr lang="pl-PL" altLang="en-US" sz="1800" dirty="0" smtClean="0"/>
              <a:t>, poczynając od elementu o numerze 0, np. </a:t>
            </a:r>
            <a:r>
              <a:rPr lang="pl-PL" altLang="en-US" sz="2000" i="1" dirty="0" smtClean="0">
                <a:solidFill>
                  <a:schemeClr val="hlink"/>
                </a:solidFill>
              </a:rPr>
              <a:t>Memo1-&gt;Lines-&gt;</a:t>
            </a:r>
            <a:r>
              <a:rPr lang="pl-PL" altLang="en-US" sz="2000" i="1" dirty="0" err="1" smtClean="0">
                <a:solidFill>
                  <a:schemeClr val="hlink"/>
                </a:solidFill>
              </a:rPr>
              <a:t>Strings</a:t>
            </a:r>
            <a:r>
              <a:rPr lang="pl-PL" altLang="en-US" sz="2000" i="1" dirty="0" smtClean="0">
                <a:solidFill>
                  <a:schemeClr val="hlink"/>
                </a:solidFill>
              </a:rPr>
              <a:t>[i]</a:t>
            </a:r>
            <a:r>
              <a:rPr lang="pl-PL" altLang="en-US" sz="1800" dirty="0" smtClean="0"/>
              <a:t> 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642938" y="4365625"/>
            <a:ext cx="7924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000" i="1" dirty="0" err="1">
                <a:solidFill>
                  <a:schemeClr val="hlink"/>
                </a:solidFill>
              </a:rPr>
              <a:t>nr_sep</a:t>
            </a:r>
            <a:r>
              <a:rPr lang="en-US" altLang="en-US" sz="2000" i="1" dirty="0">
                <a:solidFill>
                  <a:schemeClr val="hlink"/>
                </a:solidFill>
              </a:rPr>
              <a:t>=</a:t>
            </a:r>
            <a:r>
              <a:rPr lang="pl-PL" altLang="en-US" sz="2000" i="1" dirty="0">
                <a:solidFill>
                  <a:schemeClr val="hlink"/>
                </a:solidFill>
              </a:rPr>
              <a:t> </a:t>
            </a:r>
            <a:r>
              <a:rPr lang="en-US" altLang="en-US" sz="2000" i="1" dirty="0">
                <a:solidFill>
                  <a:srgbClr val="FF0000"/>
                </a:solidFill>
              </a:rPr>
              <a:t>Memo1-&gt;Lines-&gt;Strings[</a:t>
            </a:r>
            <a:r>
              <a:rPr lang="pl-PL" altLang="en-US" sz="2000" i="1" dirty="0">
                <a:solidFill>
                  <a:srgbClr val="FF0000"/>
                </a:solidFill>
              </a:rPr>
              <a:t>i]</a:t>
            </a:r>
            <a:r>
              <a:rPr lang="pl-PL" altLang="en-US" sz="2000" i="1" dirty="0">
                <a:solidFill>
                  <a:schemeClr val="hlink"/>
                </a:solidFill>
              </a:rPr>
              <a:t>.</a:t>
            </a:r>
            <a:r>
              <a:rPr lang="pl-PL" altLang="en-US" sz="2000" i="1" dirty="0" err="1">
                <a:solidFill>
                  <a:schemeClr val="hlink"/>
                </a:solidFill>
              </a:rPr>
              <a:t>AnsiPos</a:t>
            </a:r>
            <a:r>
              <a:rPr lang="pl-PL" altLang="en-US" sz="2000" i="1" dirty="0">
                <a:solidFill>
                  <a:schemeClr val="hlink"/>
                </a:solidFill>
              </a:rPr>
              <a:t>(</a:t>
            </a:r>
            <a:r>
              <a:rPr lang="en-US" altLang="en-US" sz="2000" i="1" dirty="0">
                <a:solidFill>
                  <a:schemeClr val="hlink"/>
                </a:solidFill>
              </a:rPr>
              <a:t>";");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 dirty="0">
                <a:solidFill>
                  <a:schemeClr val="hlink"/>
                </a:solidFill>
              </a:rPr>
              <a:t>       </a:t>
            </a:r>
            <a:r>
              <a:rPr lang="en-US" altLang="en-US" sz="2000" i="1" dirty="0" err="1">
                <a:solidFill>
                  <a:schemeClr val="hlink"/>
                </a:solidFill>
              </a:rPr>
              <a:t>dlugosc</a:t>
            </a:r>
            <a:r>
              <a:rPr lang="en-US" altLang="en-US" sz="2000" i="1" dirty="0">
                <a:solidFill>
                  <a:schemeClr val="hlink"/>
                </a:solidFill>
              </a:rPr>
              <a:t>=</a:t>
            </a:r>
            <a:r>
              <a:rPr lang="pl-PL" altLang="en-US" sz="2000" i="1" dirty="0">
                <a:solidFill>
                  <a:schemeClr val="hlink"/>
                </a:solidFill>
              </a:rPr>
              <a:t> </a:t>
            </a:r>
            <a:r>
              <a:rPr lang="en-US" altLang="en-US" sz="2000" i="1" dirty="0">
                <a:solidFill>
                  <a:schemeClr val="hlink"/>
                </a:solidFill>
              </a:rPr>
              <a:t>Memo1-&gt;Lines-&gt;Strings[</a:t>
            </a:r>
            <a:r>
              <a:rPr lang="pl-PL" altLang="en-US" sz="2000" i="1" dirty="0">
                <a:solidFill>
                  <a:schemeClr val="hlink"/>
                </a:solidFill>
              </a:rPr>
              <a:t>i</a:t>
            </a:r>
            <a:r>
              <a:rPr lang="en-US" altLang="en-US" sz="2000" i="1" dirty="0">
                <a:solidFill>
                  <a:schemeClr val="hlink"/>
                </a:solidFill>
              </a:rPr>
              <a:t>].Length()-</a:t>
            </a:r>
            <a:r>
              <a:rPr lang="en-US" altLang="en-US" sz="2000" i="1" dirty="0" err="1">
                <a:solidFill>
                  <a:schemeClr val="hlink"/>
                </a:solidFill>
              </a:rPr>
              <a:t>nr_sep</a:t>
            </a:r>
            <a:r>
              <a:rPr lang="en-US" altLang="en-US" sz="2000" i="1" dirty="0">
                <a:solidFill>
                  <a:schemeClr val="hlink"/>
                </a:solidFill>
              </a:rPr>
              <a:t> 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 dirty="0">
                <a:solidFill>
                  <a:schemeClr val="hlink"/>
                </a:solidFill>
              </a:rPr>
              <a:t>       </a:t>
            </a:r>
            <a:r>
              <a:rPr lang="en-US" altLang="en-US" sz="2000" i="1" dirty="0" err="1">
                <a:solidFill>
                  <a:schemeClr val="hlink"/>
                </a:solidFill>
              </a:rPr>
              <a:t>ocena</a:t>
            </a:r>
            <a:r>
              <a:rPr lang="en-US" altLang="en-US" sz="2000" i="1" dirty="0">
                <a:solidFill>
                  <a:schemeClr val="hlink"/>
                </a:solidFill>
              </a:rPr>
              <a:t>= Memo1-&gt;Lines-&gt;Strings[</a:t>
            </a:r>
            <a:r>
              <a:rPr lang="pl-PL" altLang="en-US" sz="2000" i="1" dirty="0">
                <a:solidFill>
                  <a:schemeClr val="hlink"/>
                </a:solidFill>
              </a:rPr>
              <a:t>i</a:t>
            </a:r>
            <a:r>
              <a:rPr lang="en-US" altLang="en-US" sz="2000" i="1" dirty="0">
                <a:solidFill>
                  <a:schemeClr val="hlink"/>
                </a:solidFill>
              </a:rPr>
              <a:t>].</a:t>
            </a:r>
            <a:r>
              <a:rPr lang="en-US" altLang="en-US" sz="2000" i="1" dirty="0" err="1">
                <a:solidFill>
                  <a:schemeClr val="hlink"/>
                </a:solidFill>
              </a:rPr>
              <a:t>SubString</a:t>
            </a:r>
            <a:r>
              <a:rPr lang="en-US" altLang="en-US" sz="2000" i="1" dirty="0">
                <a:solidFill>
                  <a:schemeClr val="hlink"/>
                </a:solidFill>
              </a:rPr>
              <a:t>(nr_sep+1,dlugosc);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 i="1" dirty="0">
              <a:solidFill>
                <a:schemeClr val="hlink"/>
              </a:solidFill>
            </a:endParaRPr>
          </a:p>
        </p:txBody>
      </p:sp>
      <p:sp>
        <p:nvSpPr>
          <p:cNvPr id="12293" name="pole tekstowe 4"/>
          <p:cNvSpPr txBox="1">
            <a:spLocks noChangeArrowheads="1"/>
          </p:cNvSpPr>
          <p:nvPr/>
        </p:nvSpPr>
        <p:spPr bwMode="auto">
          <a:xfrm>
            <a:off x="1042988" y="5516563"/>
            <a:ext cx="27061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i="1" dirty="0">
                <a:solidFill>
                  <a:schemeClr val="hlink"/>
                </a:solidFill>
              </a:rPr>
              <a:t>nr_sep = </a:t>
            </a:r>
            <a:r>
              <a:rPr lang="pl-PL" altLang="en-US" sz="2000" i="1" dirty="0" smtClean="0">
                <a:solidFill>
                  <a:srgbClr val="FF0000"/>
                </a:solidFill>
              </a:rPr>
              <a:t>3</a:t>
            </a:r>
            <a:r>
              <a:rPr lang="pl-PL" altLang="en-US" sz="2000" i="1" dirty="0" smtClean="0">
                <a:solidFill>
                  <a:srgbClr val="0033CC"/>
                </a:solidFill>
              </a:rPr>
              <a:t>AnisPos</a:t>
            </a:r>
            <a:r>
              <a:rPr lang="pl-PL" altLang="en-US" sz="2000" i="1" dirty="0">
                <a:solidFill>
                  <a:schemeClr val="hlink"/>
                </a:solidFill>
              </a:rPr>
              <a:t>(</a:t>
            </a:r>
            <a:r>
              <a:rPr lang="en-US" altLang="en-US" sz="2000" i="1" dirty="0">
                <a:solidFill>
                  <a:schemeClr val="hlink"/>
                </a:solidFill>
              </a:rPr>
              <a:t>";"</a:t>
            </a:r>
            <a:r>
              <a:rPr lang="pl-PL" altLang="en-US" sz="2000" i="1" dirty="0">
                <a:solidFill>
                  <a:schemeClr val="hlink"/>
                </a:solidFill>
              </a:rPr>
              <a:t>);</a:t>
            </a:r>
          </a:p>
        </p:txBody>
      </p:sp>
      <p:sp>
        <p:nvSpPr>
          <p:cNvPr id="12294" name="pole tekstowe 5"/>
          <p:cNvSpPr txBox="1">
            <a:spLocks noChangeArrowheads="1"/>
          </p:cNvSpPr>
          <p:nvPr/>
        </p:nvSpPr>
        <p:spPr bwMode="auto">
          <a:xfrm>
            <a:off x="1389063" y="6092825"/>
            <a:ext cx="5630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/>
              <a:t>Ww. zaznaczone na czerwono jest typu </a:t>
            </a:r>
            <a:r>
              <a:rPr lang="pl-PL" altLang="en-US" sz="2000" b="1" i="1" dirty="0"/>
              <a:t>AnsiString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38163"/>
            <a:ext cx="7934325" cy="533400"/>
          </a:xfrm>
        </p:spPr>
        <p:txBody>
          <a:bodyPr/>
          <a:lstStyle/>
          <a:p>
            <a:r>
              <a:rPr lang="pl-PL" altLang="en-US" sz="4000" b="1" smtClean="0"/>
              <a:t>Wybrane metody klasy </a:t>
            </a:r>
            <a:r>
              <a:rPr lang="pl-PL" altLang="en-US" sz="4000" b="1" i="1" smtClean="0"/>
              <a:t>TStrings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14313" y="1643063"/>
            <a:ext cx="8929687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 i="1" dirty="0">
                <a:solidFill>
                  <a:schemeClr val="hlink"/>
                </a:solidFill>
              </a:rPr>
              <a:t>int  </a:t>
            </a:r>
            <a:r>
              <a:rPr lang="pl-PL" altLang="en-US" sz="2000" b="1" i="1" dirty="0" err="1">
                <a:solidFill>
                  <a:schemeClr val="hlink"/>
                </a:solidFill>
              </a:rPr>
              <a:t>Add</a:t>
            </a:r>
            <a:r>
              <a:rPr lang="pl-PL" altLang="en-US" sz="2000" i="1" dirty="0">
                <a:solidFill>
                  <a:schemeClr val="hlink"/>
                </a:solidFill>
              </a:rPr>
              <a:t>(</a:t>
            </a:r>
            <a:r>
              <a:rPr lang="pl-PL" altLang="en-US" sz="2000" i="1" dirty="0" err="1">
                <a:solidFill>
                  <a:schemeClr val="hlink"/>
                </a:solidFill>
              </a:rPr>
              <a:t>const</a:t>
            </a:r>
            <a:r>
              <a:rPr lang="pl-PL" altLang="en-US" sz="2000" i="1" dirty="0">
                <a:solidFill>
                  <a:schemeClr val="hlink"/>
                </a:solidFill>
              </a:rPr>
              <a:t> AnsiString S</a:t>
            </a:r>
            <a:r>
              <a:rPr lang="pl-PL" altLang="en-US" sz="2000" dirty="0">
                <a:solidFill>
                  <a:schemeClr val="hlink"/>
                </a:solidFill>
              </a:rPr>
              <a:t>)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pl-PL" altLang="en-US" sz="2000" dirty="0"/>
              <a:t>dodaje łańcuch na końcu tekstu w obiekcie i zwraca jego indeks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pl-PL" altLang="en-US" sz="20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 i="1" dirty="0" err="1">
                <a:solidFill>
                  <a:schemeClr val="hlink"/>
                </a:solidFill>
              </a:rPr>
              <a:t>void</a:t>
            </a:r>
            <a:r>
              <a:rPr lang="pl-PL" altLang="en-US" sz="2000" i="1" dirty="0">
                <a:solidFill>
                  <a:schemeClr val="hlink"/>
                </a:solidFill>
              </a:rPr>
              <a:t> </a:t>
            </a:r>
            <a:r>
              <a:rPr lang="pl-PL" altLang="en-US" sz="2000" b="1" i="1" dirty="0" err="1">
                <a:solidFill>
                  <a:schemeClr val="hlink"/>
                </a:solidFill>
              </a:rPr>
              <a:t>AddStrings</a:t>
            </a:r>
            <a:r>
              <a:rPr lang="pl-PL" altLang="en-US" sz="2000" i="1" dirty="0">
                <a:solidFill>
                  <a:schemeClr val="hlink"/>
                </a:solidFill>
              </a:rPr>
              <a:t>(</a:t>
            </a:r>
            <a:r>
              <a:rPr lang="pl-PL" altLang="en-US" sz="2000" i="1" dirty="0" err="1">
                <a:solidFill>
                  <a:schemeClr val="hlink"/>
                </a:solidFill>
              </a:rPr>
              <a:t>TStrings</a:t>
            </a:r>
            <a:r>
              <a:rPr lang="pl-PL" altLang="en-US" sz="2000" i="1" dirty="0">
                <a:solidFill>
                  <a:schemeClr val="hlink"/>
                </a:solidFill>
              </a:rPr>
              <a:t>* </a:t>
            </a:r>
            <a:r>
              <a:rPr lang="pl-PL" altLang="en-US" sz="2000" i="1" dirty="0" err="1">
                <a:solidFill>
                  <a:schemeClr val="hlink"/>
                </a:solidFill>
              </a:rPr>
              <a:t>Strings</a:t>
            </a:r>
            <a:r>
              <a:rPr lang="pl-PL" altLang="en-US" sz="2000" i="1" dirty="0">
                <a:solidFill>
                  <a:schemeClr val="hlink"/>
                </a:solidFill>
              </a:rPr>
              <a:t>)</a:t>
            </a:r>
            <a:r>
              <a:rPr lang="pl-PL" altLang="en-US" sz="2000" dirty="0"/>
              <a:t>  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pl-PL" altLang="en-US" sz="2000" dirty="0"/>
              <a:t>dodaje zbiór łańcuchów do listy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pl-PL" altLang="en-US" sz="20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 i="1" dirty="0" err="1">
                <a:solidFill>
                  <a:schemeClr val="hlink"/>
                </a:solidFill>
              </a:rPr>
              <a:t>void</a:t>
            </a:r>
            <a:r>
              <a:rPr lang="pl-PL" altLang="en-US" sz="2000" i="1" dirty="0">
                <a:solidFill>
                  <a:schemeClr val="hlink"/>
                </a:solidFill>
              </a:rPr>
              <a:t> </a:t>
            </a:r>
            <a:r>
              <a:rPr lang="pl-PL" altLang="en-US" sz="2000" b="1" i="1" dirty="0" err="1">
                <a:solidFill>
                  <a:schemeClr val="hlink"/>
                </a:solidFill>
              </a:rPr>
              <a:t>Clear</a:t>
            </a:r>
            <a:r>
              <a:rPr lang="pl-PL" altLang="en-US" sz="2000" i="1" dirty="0">
                <a:solidFill>
                  <a:schemeClr val="hlink"/>
                </a:solidFill>
              </a:rPr>
              <a:t>(</a:t>
            </a:r>
            <a:r>
              <a:rPr lang="pl-PL" altLang="en-US" sz="2000" i="1" dirty="0" err="1">
                <a:solidFill>
                  <a:schemeClr val="hlink"/>
                </a:solidFill>
              </a:rPr>
              <a:t>void</a:t>
            </a:r>
            <a:r>
              <a:rPr lang="pl-PL" altLang="en-US" sz="2000" i="1" dirty="0">
                <a:solidFill>
                  <a:schemeClr val="hlink"/>
                </a:solidFill>
              </a:rPr>
              <a:t>)</a:t>
            </a:r>
            <a:r>
              <a:rPr lang="pl-PL" altLang="en-US" sz="2000" i="1" dirty="0"/>
              <a:t> </a:t>
            </a:r>
            <a:r>
              <a:rPr lang="pl-PL" altLang="en-US" sz="2000" dirty="0"/>
              <a:t>   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pl-PL" altLang="en-US" sz="2000" dirty="0"/>
              <a:t>usuwa (czyści) wszystkie łańcuchy na liście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pl-PL" altLang="en-US" sz="20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 i="1" dirty="0" err="1">
                <a:solidFill>
                  <a:schemeClr val="hlink"/>
                </a:solidFill>
              </a:rPr>
              <a:t>void</a:t>
            </a:r>
            <a:r>
              <a:rPr lang="pl-PL" altLang="en-US" sz="2000" i="1" dirty="0">
                <a:solidFill>
                  <a:schemeClr val="hlink"/>
                </a:solidFill>
              </a:rPr>
              <a:t> </a:t>
            </a:r>
            <a:r>
              <a:rPr lang="pl-PL" altLang="en-US" sz="2000" b="1" dirty="0" err="1">
                <a:solidFill>
                  <a:schemeClr val="hlink"/>
                </a:solidFill>
              </a:rPr>
              <a:t>Delete</a:t>
            </a:r>
            <a:r>
              <a:rPr lang="pl-PL" altLang="en-US" sz="2000" i="1" dirty="0">
                <a:solidFill>
                  <a:schemeClr val="hlink"/>
                </a:solidFill>
              </a:rPr>
              <a:t>(</a:t>
            </a:r>
            <a:r>
              <a:rPr lang="pl-PL" altLang="en-US" sz="2000" i="1" dirty="0" err="1">
                <a:solidFill>
                  <a:schemeClr val="hlink"/>
                </a:solidFill>
              </a:rPr>
              <a:t>int</a:t>
            </a:r>
            <a:r>
              <a:rPr lang="pl-PL" altLang="en-US" sz="2000" i="1" dirty="0">
                <a:solidFill>
                  <a:schemeClr val="hlink"/>
                </a:solidFill>
              </a:rPr>
              <a:t> Index)</a:t>
            </a:r>
            <a:r>
              <a:rPr lang="pl-PL" altLang="en-US" sz="2000" i="1" dirty="0"/>
              <a:t> </a:t>
            </a:r>
            <a:endParaRPr lang="pl-PL" altLang="en-US" sz="2000" dirty="0"/>
          </a:p>
          <a:p>
            <a:pPr lvl="2">
              <a:spcBef>
                <a:spcPct val="0"/>
              </a:spcBef>
              <a:buFontTx/>
              <a:buNone/>
            </a:pPr>
            <a:r>
              <a:rPr lang="pl-PL" altLang="en-US" sz="2000" dirty="0"/>
              <a:t>usuwa łańcuch o podanym numerze z listy (pierwszy łańcuch ma numer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533400"/>
          </a:xfrm>
        </p:spPr>
        <p:txBody>
          <a:bodyPr/>
          <a:lstStyle/>
          <a:p>
            <a:r>
              <a:rPr lang="pl-PL" altLang="en-US" sz="4000" b="1" smtClean="0"/>
              <a:t>Obsługa tekstu w klasie </a:t>
            </a:r>
            <a:r>
              <a:rPr lang="pl-PL" altLang="en-US" sz="4000" b="1" i="1" smtClean="0"/>
              <a:t>TStrings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51816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000" dirty="0" smtClean="0"/>
              <a:t>Odwołanie do wiersza elementu </a:t>
            </a:r>
            <a:r>
              <a:rPr lang="pl-PL" altLang="en-US" sz="2000" i="1" dirty="0" smtClean="0">
                <a:solidFill>
                  <a:schemeClr val="hlink"/>
                </a:solidFill>
              </a:rPr>
              <a:t>Memo1 </a:t>
            </a:r>
            <a:r>
              <a:rPr lang="pl-PL" altLang="en-US" sz="2000" dirty="0" smtClean="0"/>
              <a:t>wskazującego na obiekt klasy </a:t>
            </a:r>
            <a:r>
              <a:rPr lang="pl-PL" altLang="en-US" sz="2000" i="1" dirty="0" err="1" smtClean="0"/>
              <a:t>TMemo</a:t>
            </a:r>
            <a:r>
              <a:rPr lang="pl-PL" altLang="en-US" sz="2000" dirty="0" smtClean="0"/>
              <a:t> w formularzu jest następujące:</a:t>
            </a:r>
          </a:p>
          <a:p>
            <a:pPr>
              <a:buFontTx/>
              <a:buNone/>
            </a:pPr>
            <a:r>
              <a:rPr lang="pl-PL" altLang="en-US" sz="2000" dirty="0" smtClean="0"/>
              <a:t>			</a:t>
            </a:r>
            <a:r>
              <a:rPr lang="pl-PL" altLang="en-US" sz="2000" i="1" dirty="0" smtClean="0">
                <a:solidFill>
                  <a:srgbClr val="0000FF"/>
                </a:solidFill>
              </a:rPr>
              <a:t>Memo1-&gt;Lines-&gt;</a:t>
            </a:r>
            <a:r>
              <a:rPr lang="pl-PL" altLang="en-US" sz="2000" i="1" dirty="0" err="1" smtClean="0">
                <a:solidFill>
                  <a:srgbClr val="0000FF"/>
                </a:solidFill>
              </a:rPr>
              <a:t>Strings</a:t>
            </a:r>
            <a:r>
              <a:rPr lang="pl-PL" altLang="en-US" sz="2000" i="1" dirty="0" smtClean="0">
                <a:solidFill>
                  <a:srgbClr val="0000FF"/>
                </a:solidFill>
              </a:rPr>
              <a:t>[i]</a:t>
            </a:r>
          </a:p>
          <a:p>
            <a:r>
              <a:rPr lang="pl-PL" altLang="en-US" sz="2000" i="1" dirty="0" smtClean="0">
                <a:solidFill>
                  <a:srgbClr val="0000FF"/>
                </a:solidFill>
              </a:rPr>
              <a:t>Memo1 </a:t>
            </a:r>
            <a:r>
              <a:rPr lang="pl-PL" altLang="en-US" sz="2000" dirty="0" smtClean="0"/>
              <a:t>jest wskazaniem do obiektu typu </a:t>
            </a:r>
            <a:r>
              <a:rPr lang="pl-PL" altLang="en-US" sz="2000" i="1" dirty="0" err="1" smtClean="0"/>
              <a:t>TMemo</a:t>
            </a:r>
            <a:r>
              <a:rPr lang="pl-PL" altLang="en-US" sz="2000" dirty="0" smtClean="0"/>
              <a:t>, dlatego jego właściwość </a:t>
            </a:r>
            <a:r>
              <a:rPr lang="pl-PL" altLang="en-US" sz="2000" i="1" dirty="0" smtClean="0">
                <a:solidFill>
                  <a:srgbClr val="0000FF"/>
                </a:solidFill>
              </a:rPr>
              <a:t>Lines</a:t>
            </a:r>
            <a:r>
              <a:rPr lang="pl-PL" altLang="en-US" sz="2000" dirty="0" smtClean="0"/>
              <a:t> jest wybrana selektorem pośrednim (strzałka): -&gt;</a:t>
            </a:r>
          </a:p>
          <a:p>
            <a:r>
              <a:rPr lang="pl-PL" altLang="en-US" sz="2000" i="1" dirty="0" smtClean="0">
                <a:solidFill>
                  <a:srgbClr val="0000FF"/>
                </a:solidFill>
              </a:rPr>
              <a:t>Memo1-&gt;Lines</a:t>
            </a:r>
            <a:r>
              <a:rPr lang="pl-PL" altLang="en-US" sz="2000" dirty="0" smtClean="0"/>
              <a:t> jest elementem typu </a:t>
            </a:r>
            <a:r>
              <a:rPr lang="pl-PL" altLang="en-US" sz="2000" i="1" dirty="0" err="1" smtClean="0"/>
              <a:t>TStrings</a:t>
            </a:r>
            <a:r>
              <a:rPr lang="pl-PL" altLang="en-US" sz="2000" i="1" dirty="0" smtClean="0"/>
              <a:t> </a:t>
            </a:r>
            <a:r>
              <a:rPr lang="pl-PL" altLang="en-US" sz="2000" dirty="0" smtClean="0"/>
              <a:t>*, dlatego właściwość </a:t>
            </a:r>
            <a:r>
              <a:rPr lang="pl-PL" altLang="en-US" sz="2000" i="1" dirty="0" err="1" smtClean="0"/>
              <a:t>Strings</a:t>
            </a:r>
            <a:r>
              <a:rPr lang="pl-PL" altLang="en-US" sz="2000" dirty="0" smtClean="0"/>
              <a:t> klasy </a:t>
            </a:r>
            <a:r>
              <a:rPr lang="pl-PL" altLang="en-US" sz="2000" i="1" dirty="0" err="1" smtClean="0"/>
              <a:t>TStrings</a:t>
            </a:r>
            <a:r>
              <a:rPr lang="pl-PL" altLang="en-US" sz="2000" dirty="0" smtClean="0"/>
              <a:t> jest wybrana selektorem pośrednim (strzałka): -&gt;.</a:t>
            </a:r>
          </a:p>
          <a:p>
            <a:r>
              <a:rPr lang="pl-PL" altLang="en-US" sz="2000" dirty="0" smtClean="0"/>
              <a:t>Właściwość </a:t>
            </a:r>
            <a:r>
              <a:rPr lang="pl-PL" altLang="en-US" sz="2000" i="1" dirty="0" err="1" smtClean="0"/>
              <a:t>Strings</a:t>
            </a:r>
            <a:r>
              <a:rPr lang="pl-PL" altLang="en-US" sz="2000" dirty="0" smtClean="0"/>
              <a:t> jest kolekcją (tablicą) obiektów klasy </a:t>
            </a:r>
            <a:r>
              <a:rPr lang="pl-PL" altLang="en-US" sz="2000" i="1" dirty="0" smtClean="0"/>
              <a:t>AnsiString</a:t>
            </a:r>
            <a:r>
              <a:rPr lang="pl-PL" altLang="en-US" sz="2000" dirty="0" smtClean="0"/>
              <a:t>, dlatego należy wybrać jeden element tej tablicy wskazując na jego indeks: </a:t>
            </a:r>
            <a:br>
              <a:rPr lang="pl-PL" altLang="en-US" sz="2000" dirty="0" smtClean="0"/>
            </a:br>
            <a:r>
              <a:rPr lang="pl-PL" altLang="en-US" sz="2000" i="1" dirty="0" smtClean="0">
                <a:solidFill>
                  <a:srgbClr val="0000FF"/>
                </a:solidFill>
              </a:rPr>
              <a:t>Memo1-&gt;Lines-&gt;</a:t>
            </a:r>
            <a:r>
              <a:rPr lang="pl-PL" altLang="en-US" sz="2000" i="1" dirty="0" err="1" smtClean="0">
                <a:solidFill>
                  <a:srgbClr val="0000FF"/>
                </a:solidFill>
              </a:rPr>
              <a:t>Strings</a:t>
            </a:r>
            <a:r>
              <a:rPr lang="pl-PL" altLang="en-US" sz="2000" i="1" dirty="0" smtClean="0">
                <a:solidFill>
                  <a:srgbClr val="0000FF"/>
                </a:solidFill>
              </a:rPr>
              <a:t>[i]</a:t>
            </a:r>
          </a:p>
          <a:p>
            <a:r>
              <a:rPr lang="pl-PL" altLang="en-US" sz="2000" i="1" dirty="0" smtClean="0">
                <a:solidFill>
                  <a:srgbClr val="0000FF"/>
                </a:solidFill>
              </a:rPr>
              <a:t>Memo1-&gt;Lines-&gt;</a:t>
            </a:r>
            <a:r>
              <a:rPr lang="pl-PL" altLang="en-US" sz="2000" i="1" dirty="0" err="1" smtClean="0">
                <a:solidFill>
                  <a:srgbClr val="0000FF"/>
                </a:solidFill>
              </a:rPr>
              <a:t>Strings</a:t>
            </a:r>
            <a:r>
              <a:rPr lang="pl-PL" altLang="en-US" sz="2000" i="1" dirty="0" smtClean="0">
                <a:solidFill>
                  <a:srgbClr val="0000FF"/>
                </a:solidFill>
              </a:rPr>
              <a:t>[i]</a:t>
            </a:r>
            <a:r>
              <a:rPr lang="pl-PL" altLang="en-US" sz="2000" dirty="0" smtClean="0"/>
              <a:t> jest obiektem klasy </a:t>
            </a:r>
            <a:r>
              <a:rPr lang="pl-PL" altLang="en-US" sz="2000" i="1" dirty="0" smtClean="0"/>
              <a:t>AnsiString</a:t>
            </a:r>
            <a:r>
              <a:rPr lang="pl-PL" altLang="en-US" sz="2000" dirty="0" smtClean="0"/>
              <a:t> dlatego wykorzystanie właściwości lub metody tej klasy na rzecz ww. obiektu odbywa się poprzez selektor bezpośredni (kropka): .</a:t>
            </a:r>
          </a:p>
          <a:p>
            <a:r>
              <a:rPr lang="pl-PL" altLang="en-US" sz="2000" dirty="0" smtClean="0"/>
              <a:t>Przykład (jaki będzie wynik?): </a:t>
            </a:r>
            <a:r>
              <a:rPr lang="pl-PL" altLang="en-US" sz="2000" i="1" dirty="0" smtClean="0">
                <a:solidFill>
                  <a:srgbClr val="0000FF"/>
                </a:solidFill>
              </a:rPr>
              <a:t>Memo1-&gt;Lines-&gt;</a:t>
            </a:r>
            <a:r>
              <a:rPr lang="pl-PL" altLang="en-US" sz="2000" i="1" dirty="0" err="1" smtClean="0">
                <a:solidFill>
                  <a:srgbClr val="0000FF"/>
                </a:solidFill>
              </a:rPr>
              <a:t>Strings</a:t>
            </a:r>
            <a:r>
              <a:rPr lang="pl-PL" altLang="en-US" sz="2000" i="1" dirty="0" smtClean="0">
                <a:solidFill>
                  <a:srgbClr val="0000FF"/>
                </a:solidFill>
              </a:rPr>
              <a:t>[i].</a:t>
            </a:r>
            <a:r>
              <a:rPr lang="pl-PL" altLang="en-US" sz="2000" i="1" dirty="0" err="1" smtClean="0">
                <a:solidFill>
                  <a:srgbClr val="0000FF"/>
                </a:solidFill>
              </a:rPr>
              <a:t>ToDouble</a:t>
            </a:r>
            <a:r>
              <a:rPr lang="pl-PL" altLang="en-US" sz="2000" i="1" dirty="0" smtClean="0">
                <a:solidFill>
                  <a:srgbClr val="0000FF"/>
                </a:solidFill>
              </a:rPr>
              <a:t>()</a:t>
            </a:r>
          </a:p>
        </p:txBody>
      </p:sp>
      <p:sp>
        <p:nvSpPr>
          <p:cNvPr id="4" name="pole tekstowe 5"/>
          <p:cNvSpPr txBox="1">
            <a:spLocks noChangeArrowheads="1"/>
          </p:cNvSpPr>
          <p:nvPr/>
        </p:nvSpPr>
        <p:spPr bwMode="auto">
          <a:xfrm>
            <a:off x="4211960" y="6248400"/>
            <a:ext cx="37417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dirty="0" err="1" smtClean="0">
                <a:solidFill>
                  <a:srgbClr val="FF0000"/>
                </a:solidFill>
              </a:rPr>
              <a:t>Memo</a:t>
            </a:r>
            <a:r>
              <a:rPr lang="pl-PL" altLang="en-US" sz="2000" dirty="0" smtClean="0">
                <a:solidFill>
                  <a:srgbClr val="FF0000"/>
                </a:solidFill>
              </a:rPr>
              <a:t> </a:t>
            </a:r>
            <a:r>
              <a:rPr lang="pl-PL" altLang="en-US" sz="2000" dirty="0">
                <a:solidFill>
                  <a:srgbClr val="FF0000"/>
                </a:solidFill>
              </a:rPr>
              <a:t>w projekcie 05_AnsiString </a:t>
            </a:r>
            <a:endParaRPr lang="en-GB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r>
              <a:rPr lang="pl-PL" altLang="en-US" sz="4000" b="1" smtClean="0"/>
              <a:t>Przesłanianie zmiennych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3657600" cy="1730896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en-US" sz="1800" b="1" dirty="0" smtClean="0"/>
              <a:t>Globalna deklaracja zmiennych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smtClean="0">
                <a:solidFill>
                  <a:srgbClr val="0000CC"/>
                </a:solidFill>
              </a:rPr>
              <a:t>#</a:t>
            </a:r>
            <a:r>
              <a:rPr lang="pl-PL" altLang="en-US" sz="1600" dirty="0" err="1" smtClean="0">
                <a:solidFill>
                  <a:srgbClr val="0000CC"/>
                </a:solidFill>
              </a:rPr>
              <a:t>include</a:t>
            </a:r>
            <a:r>
              <a:rPr lang="pl-PL" altLang="en-US" sz="1600" dirty="0" smtClean="0">
                <a:solidFill>
                  <a:srgbClr val="0000CC"/>
                </a:solidFill>
              </a:rPr>
              <a:t> &lt;</a:t>
            </a:r>
            <a:r>
              <a:rPr lang="pl-PL" altLang="en-US" sz="1600" dirty="0" err="1" smtClean="0">
                <a:solidFill>
                  <a:srgbClr val="0000CC"/>
                </a:solidFill>
              </a:rPr>
              <a:t>vcl.h</a:t>
            </a:r>
            <a:r>
              <a:rPr lang="pl-PL" altLang="en-US" sz="1600" dirty="0" smtClean="0">
                <a:solidFill>
                  <a:srgbClr val="0000CC"/>
                </a:solidFill>
              </a:rPr>
              <a:t>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smtClean="0">
                <a:solidFill>
                  <a:srgbClr val="0000CC"/>
                </a:solidFill>
              </a:rPr>
              <a:t>#</a:t>
            </a:r>
            <a:r>
              <a:rPr lang="pl-PL" altLang="en-US" sz="1600" dirty="0" err="1" smtClean="0">
                <a:solidFill>
                  <a:srgbClr val="0000CC"/>
                </a:solidFill>
              </a:rPr>
              <a:t>pragma</a:t>
            </a:r>
            <a:r>
              <a:rPr lang="pl-PL" altLang="en-US" sz="1600" dirty="0" smtClean="0">
                <a:solidFill>
                  <a:srgbClr val="0000CC"/>
                </a:solidFill>
              </a:rPr>
              <a:t> </a:t>
            </a:r>
            <a:r>
              <a:rPr lang="pl-PL" altLang="en-US" sz="1600" dirty="0" err="1" smtClean="0">
                <a:solidFill>
                  <a:srgbClr val="0000CC"/>
                </a:solidFill>
              </a:rPr>
              <a:t>hdrstop</a:t>
            </a:r>
            <a:endParaRPr lang="pl-PL" altLang="en-US" sz="1600" dirty="0" smtClean="0">
              <a:solidFill>
                <a:srgbClr val="0000CC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b="1" dirty="0" err="1" smtClean="0">
                <a:solidFill>
                  <a:srgbClr val="0000CC"/>
                </a:solidFill>
              </a:rPr>
              <a:t>int</a:t>
            </a:r>
            <a:r>
              <a:rPr lang="pl-PL" altLang="en-US" sz="1600" b="1" dirty="0" smtClean="0">
                <a:solidFill>
                  <a:srgbClr val="0000CC"/>
                </a:solidFill>
              </a:rPr>
              <a:t> zm1, </a:t>
            </a:r>
            <a:r>
              <a:rPr lang="pl-PL" altLang="en-US" sz="1600" b="1" dirty="0" err="1" smtClean="0">
                <a:solidFill>
                  <a:srgbClr val="FF0000"/>
                </a:solidFill>
              </a:rPr>
              <a:t>nx</a:t>
            </a:r>
            <a:r>
              <a:rPr lang="pl-PL" altLang="en-US" sz="1600" b="1" dirty="0" smtClean="0">
                <a:solidFill>
                  <a:srgbClr val="FF0000"/>
                </a:solidFill>
              </a:rPr>
              <a:t>=5;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b="1" dirty="0" err="1" smtClean="0">
                <a:solidFill>
                  <a:srgbClr val="FF0000"/>
                </a:solidFill>
              </a:rPr>
              <a:t>float</a:t>
            </a:r>
            <a:r>
              <a:rPr lang="pl-PL" altLang="en-US" sz="1600" b="1" dirty="0" smtClean="0">
                <a:solidFill>
                  <a:srgbClr val="FF0000"/>
                </a:solidFill>
              </a:rPr>
              <a:t> x[50]={1.1, 2.2 , 3.3, 4.4};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smtClean="0">
                <a:solidFill>
                  <a:srgbClr val="0000CC"/>
                </a:solidFill>
              </a:rPr>
              <a:t>TForm1 *Form1;</a:t>
            </a:r>
            <a:endParaRPr lang="pl-PL" altLang="en-US" sz="1600" dirty="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63415" y="3745944"/>
            <a:ext cx="51816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 b="1" dirty="0" smtClean="0"/>
              <a:t>Lokalna deklaracja zmiennych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b="1" dirty="0" err="1" smtClean="0"/>
              <a:t>void</a:t>
            </a:r>
            <a:r>
              <a:rPr lang="pl-PL" altLang="en-US" sz="1600" b="1" dirty="0" smtClean="0"/>
              <a:t> __</a:t>
            </a:r>
            <a:r>
              <a:rPr lang="pl-PL" altLang="en-US" sz="1600" b="1" dirty="0" err="1" smtClean="0"/>
              <a:t>fastcall</a:t>
            </a:r>
            <a:r>
              <a:rPr lang="pl-PL" altLang="en-US" sz="1600" b="1" dirty="0" smtClean="0"/>
              <a:t> TForm1::Button1Click(</a:t>
            </a:r>
            <a:r>
              <a:rPr lang="pl-PL" altLang="en-US" sz="1600" b="1" dirty="0" err="1" smtClean="0"/>
              <a:t>TObject</a:t>
            </a:r>
            <a:r>
              <a:rPr lang="pl-PL" altLang="en-US" sz="1600" b="1" dirty="0" smtClean="0"/>
              <a:t> *</a:t>
            </a:r>
            <a:r>
              <a:rPr lang="pl-PL" altLang="en-US" sz="1600" b="1" dirty="0" err="1" smtClean="0"/>
              <a:t>Sender</a:t>
            </a:r>
            <a:r>
              <a:rPr lang="pl-PL" altLang="en-US" sz="1600" b="1" dirty="0" smtClean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smtClean="0"/>
              <a:t>{ </a:t>
            </a:r>
            <a:r>
              <a:rPr lang="pl-PL" altLang="en-US" sz="1600" b="1" dirty="0" smtClean="0">
                <a:solidFill>
                  <a:srgbClr val="0000CC"/>
                </a:solidFill>
              </a:rPr>
              <a:t>int zm1, </a:t>
            </a:r>
            <a:r>
              <a:rPr lang="pl-PL" altLang="en-US" sz="1600" b="1" dirty="0" err="1" smtClean="0">
                <a:solidFill>
                  <a:srgbClr val="FF0000"/>
                </a:solidFill>
              </a:rPr>
              <a:t>nx</a:t>
            </a:r>
            <a:r>
              <a:rPr lang="pl-PL" altLang="en-US" sz="1600" b="1" dirty="0" smtClean="0">
                <a:solidFill>
                  <a:srgbClr val="FF0000"/>
                </a:solidFill>
              </a:rPr>
              <a:t>=10;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b="1" dirty="0" smtClean="0">
                <a:solidFill>
                  <a:srgbClr val="0000CC"/>
                </a:solidFill>
              </a:rPr>
              <a:t>   </a:t>
            </a:r>
            <a:r>
              <a:rPr lang="pl-PL" altLang="en-US" sz="1600" b="1" dirty="0" smtClean="0">
                <a:solidFill>
                  <a:srgbClr val="FF0000"/>
                </a:solidFill>
              </a:rPr>
              <a:t>int x[50]={1, 2 , 3, 4, 5, 6, 7, 8, 9, 10};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b="1" dirty="0" smtClean="0">
                <a:solidFill>
                  <a:srgbClr val="0000CC"/>
                </a:solidFill>
              </a:rPr>
              <a:t>   </a:t>
            </a:r>
            <a:r>
              <a:rPr lang="pl-PL" altLang="en-US" sz="1600" b="1" dirty="0" err="1" smtClean="0">
                <a:solidFill>
                  <a:srgbClr val="0000CC"/>
                </a:solidFill>
              </a:rPr>
              <a:t>float</a:t>
            </a:r>
            <a:r>
              <a:rPr lang="pl-PL" altLang="en-US" sz="1600" b="1" dirty="0" smtClean="0">
                <a:solidFill>
                  <a:srgbClr val="0000CC"/>
                </a:solidFill>
              </a:rPr>
              <a:t> </a:t>
            </a:r>
            <a:r>
              <a:rPr lang="pl-PL" altLang="en-US" sz="1600" b="1" dirty="0" err="1" smtClean="0">
                <a:solidFill>
                  <a:srgbClr val="0000CC"/>
                </a:solidFill>
              </a:rPr>
              <a:t>ny</a:t>
            </a:r>
            <a:r>
              <a:rPr lang="pl-PL" altLang="en-US" sz="1600" b="1" dirty="0" smtClean="0">
                <a:solidFill>
                  <a:srgbClr val="0000CC"/>
                </a:solidFill>
              </a:rPr>
              <a:t>=7.7;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smtClean="0"/>
              <a:t>}</a:t>
            </a:r>
            <a:endParaRPr lang="pl-PL" altLang="en-US" sz="1600" dirty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160458" y="762000"/>
            <a:ext cx="4800146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 b="1" dirty="0"/>
              <a:t>Deklaracja zmiennych w klasie formularza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err="1">
                <a:solidFill>
                  <a:srgbClr val="0000CC"/>
                </a:solidFill>
              </a:rPr>
              <a:t>class</a:t>
            </a:r>
            <a:r>
              <a:rPr lang="pl-PL" altLang="en-US" sz="1600" dirty="0">
                <a:solidFill>
                  <a:srgbClr val="0000CC"/>
                </a:solidFill>
              </a:rPr>
              <a:t> TForm1 : public </a:t>
            </a:r>
            <a:r>
              <a:rPr lang="pl-PL" altLang="en-US" sz="1600" dirty="0" err="1">
                <a:solidFill>
                  <a:srgbClr val="0000CC"/>
                </a:solidFill>
              </a:rPr>
              <a:t>TForm</a:t>
            </a:r>
            <a:endParaRPr lang="pl-PL" altLang="en-US" sz="1600" dirty="0">
              <a:solidFill>
                <a:srgbClr val="0000CC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__</a:t>
            </a:r>
            <a:r>
              <a:rPr lang="pl-PL" altLang="en-US" sz="1600" dirty="0" err="1">
                <a:solidFill>
                  <a:srgbClr val="0000CC"/>
                </a:solidFill>
              </a:rPr>
              <a:t>published</a:t>
            </a:r>
            <a:r>
              <a:rPr lang="pl-PL" altLang="en-US" sz="1600" dirty="0">
                <a:solidFill>
                  <a:srgbClr val="0000CC"/>
                </a:solidFill>
              </a:rPr>
              <a:t>:	// IDE-</a:t>
            </a:r>
            <a:r>
              <a:rPr lang="pl-PL" altLang="en-US" sz="1600" dirty="0" err="1">
                <a:solidFill>
                  <a:srgbClr val="0000CC"/>
                </a:solidFill>
              </a:rPr>
              <a:t>managed</a:t>
            </a:r>
            <a:r>
              <a:rPr lang="pl-PL" altLang="en-US" sz="1600" dirty="0">
                <a:solidFill>
                  <a:srgbClr val="0000CC"/>
                </a:solidFill>
              </a:rPr>
              <a:t> Components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	</a:t>
            </a:r>
            <a:r>
              <a:rPr lang="pl-PL" altLang="en-US" sz="1600" dirty="0" err="1">
                <a:solidFill>
                  <a:srgbClr val="0000CC"/>
                </a:solidFill>
              </a:rPr>
              <a:t>TButton</a:t>
            </a:r>
            <a:r>
              <a:rPr lang="pl-PL" altLang="en-US" sz="1600" dirty="0">
                <a:solidFill>
                  <a:srgbClr val="0000CC"/>
                </a:solidFill>
              </a:rPr>
              <a:t> *Button1;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err="1">
                <a:solidFill>
                  <a:srgbClr val="0000CC"/>
                </a:solidFill>
              </a:rPr>
              <a:t>private</a:t>
            </a:r>
            <a:r>
              <a:rPr lang="pl-PL" altLang="en-US" sz="1600" dirty="0">
                <a:solidFill>
                  <a:srgbClr val="0000CC"/>
                </a:solidFill>
              </a:rPr>
              <a:t>:		// User </a:t>
            </a:r>
            <a:r>
              <a:rPr lang="pl-PL" altLang="en-US" sz="1600" dirty="0" err="1">
                <a:solidFill>
                  <a:srgbClr val="0000CC"/>
                </a:solidFill>
              </a:rPr>
              <a:t>declarations</a:t>
            </a:r>
            <a:endParaRPr lang="pl-PL" altLang="en-US" sz="1600" dirty="0">
              <a:solidFill>
                <a:srgbClr val="0000CC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public:		// User </a:t>
            </a:r>
            <a:r>
              <a:rPr lang="pl-PL" altLang="en-US" sz="1600" dirty="0" err="1">
                <a:solidFill>
                  <a:srgbClr val="0000CC"/>
                </a:solidFill>
              </a:rPr>
              <a:t>declarations</a:t>
            </a:r>
            <a:endParaRPr lang="pl-PL" altLang="en-US" sz="1600" dirty="0">
              <a:solidFill>
                <a:srgbClr val="0000CC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         </a:t>
            </a:r>
            <a:r>
              <a:rPr lang="pl-PL" altLang="en-US" sz="1600" b="1" dirty="0" err="1">
                <a:solidFill>
                  <a:srgbClr val="FF0000"/>
                </a:solidFill>
              </a:rPr>
              <a:t>int</a:t>
            </a:r>
            <a:r>
              <a:rPr lang="pl-PL" altLang="en-US" sz="1600" b="1" dirty="0">
                <a:solidFill>
                  <a:srgbClr val="FF0000"/>
                </a:solidFill>
              </a:rPr>
              <a:t> </a:t>
            </a:r>
            <a:r>
              <a:rPr lang="pl-PL" altLang="en-US" sz="1600" b="1" dirty="0" err="1" smtClean="0">
                <a:solidFill>
                  <a:srgbClr val="FF0000"/>
                </a:solidFill>
              </a:rPr>
              <a:t>nx</a:t>
            </a:r>
            <a:r>
              <a:rPr lang="pl-PL" altLang="en-US" sz="1600" b="1" dirty="0" smtClean="0">
                <a:solidFill>
                  <a:srgbClr val="FF0000"/>
                </a:solidFill>
              </a:rPr>
              <a:t>=100; </a:t>
            </a:r>
            <a:r>
              <a:rPr lang="pl-PL" altLang="en-US" sz="1600" b="1" dirty="0" err="1" smtClean="0">
                <a:solidFill>
                  <a:srgbClr val="0000CC"/>
                </a:solidFill>
              </a:rPr>
              <a:t>int</a:t>
            </a:r>
            <a:r>
              <a:rPr lang="pl-PL" altLang="en-US" sz="1600" b="1" dirty="0" smtClean="0">
                <a:solidFill>
                  <a:srgbClr val="0000CC"/>
                </a:solidFill>
              </a:rPr>
              <a:t> </a:t>
            </a:r>
            <a:r>
              <a:rPr lang="pl-PL" altLang="en-US" sz="1600" b="1" dirty="0" err="1" smtClean="0">
                <a:solidFill>
                  <a:srgbClr val="0000CC"/>
                </a:solidFill>
              </a:rPr>
              <a:t>ny</a:t>
            </a:r>
            <a:r>
              <a:rPr lang="pl-PL" altLang="en-US" sz="1600" b="1" dirty="0" smtClean="0">
                <a:solidFill>
                  <a:srgbClr val="0000CC"/>
                </a:solidFill>
              </a:rPr>
              <a:t>;</a:t>
            </a:r>
            <a:endParaRPr lang="pl-PL" altLang="en-US" sz="1600" b="1" dirty="0">
              <a:solidFill>
                <a:srgbClr val="0000CC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b="1" dirty="0">
                <a:solidFill>
                  <a:srgbClr val="FF0000"/>
                </a:solidFill>
              </a:rPr>
              <a:t>         </a:t>
            </a:r>
            <a:r>
              <a:rPr lang="pl-PL" altLang="en-US" sz="1600" b="1" dirty="0" err="1">
                <a:solidFill>
                  <a:srgbClr val="FF0000"/>
                </a:solidFill>
              </a:rPr>
              <a:t>float</a:t>
            </a:r>
            <a:r>
              <a:rPr lang="pl-PL" altLang="en-US" sz="1600" b="1" dirty="0">
                <a:solidFill>
                  <a:srgbClr val="FF0000"/>
                </a:solidFill>
              </a:rPr>
              <a:t> </a:t>
            </a:r>
            <a:r>
              <a:rPr lang="pl-PL" altLang="en-US" sz="1600" b="1" dirty="0" smtClean="0">
                <a:solidFill>
                  <a:srgbClr val="FF0000"/>
                </a:solidFill>
              </a:rPr>
              <a:t>x[50</a:t>
            </a:r>
            <a:r>
              <a:rPr lang="pl-PL" altLang="en-US" sz="1600" b="1" dirty="0">
                <a:solidFill>
                  <a:srgbClr val="FF0000"/>
                </a:solidFill>
              </a:rPr>
              <a:t>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	__</a:t>
            </a:r>
            <a:r>
              <a:rPr lang="pl-PL" altLang="en-US" sz="1600" dirty="0" err="1">
                <a:solidFill>
                  <a:srgbClr val="0000CC"/>
                </a:solidFill>
              </a:rPr>
              <a:t>fastcall</a:t>
            </a:r>
            <a:r>
              <a:rPr lang="pl-PL" altLang="en-US" sz="1600" dirty="0">
                <a:solidFill>
                  <a:srgbClr val="0000CC"/>
                </a:solidFill>
              </a:rPr>
              <a:t> TForm1(</a:t>
            </a:r>
            <a:r>
              <a:rPr lang="pl-PL" altLang="en-US" sz="1600" dirty="0" err="1">
                <a:solidFill>
                  <a:srgbClr val="0000CC"/>
                </a:solidFill>
              </a:rPr>
              <a:t>TComponent</a:t>
            </a:r>
            <a:r>
              <a:rPr lang="pl-PL" altLang="en-US" sz="1600" dirty="0">
                <a:solidFill>
                  <a:srgbClr val="0000CC"/>
                </a:solidFill>
              </a:rPr>
              <a:t>* </a:t>
            </a:r>
            <a:r>
              <a:rPr lang="pl-PL" altLang="en-US" sz="1600" dirty="0" err="1">
                <a:solidFill>
                  <a:srgbClr val="0000CC"/>
                </a:solidFill>
              </a:rPr>
              <a:t>Owner</a:t>
            </a:r>
            <a:r>
              <a:rPr lang="pl-PL" altLang="en-US" sz="1600" dirty="0">
                <a:solidFill>
                  <a:srgbClr val="0000CC"/>
                </a:solidFill>
              </a:rPr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smtClean="0">
                <a:solidFill>
                  <a:srgbClr val="0000CC"/>
                </a:solidFill>
              </a:rPr>
              <a:t>};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580564" y="6300028"/>
            <a:ext cx="55832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 smtClean="0">
                <a:solidFill>
                  <a:srgbClr val="FF0000"/>
                </a:solidFill>
              </a:rPr>
              <a:t>Demo zasłaniania w projekcie 04_Parametry_zamiana</a:t>
            </a:r>
            <a:endParaRPr lang="pl-PL" altLang="en-US" sz="1600" dirty="0">
              <a:solidFill>
                <a:srgbClr val="FF000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652120" y="3501008"/>
            <a:ext cx="32403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en-US" sz="1600" b="1" dirty="0" smtClean="0">
                <a:solidFill>
                  <a:srgbClr val="CC0099"/>
                </a:solidFill>
              </a:rPr>
              <a:t>Zmienne </a:t>
            </a:r>
            <a:r>
              <a:rPr lang="pl-PL" altLang="en-US" sz="1600" b="1" dirty="0">
                <a:solidFill>
                  <a:srgbClr val="CC0099"/>
                </a:solidFill>
              </a:rPr>
              <a:t>zadeklarowane w klasie formularza 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zasłaniają </a:t>
            </a:r>
            <a:r>
              <a:rPr lang="pl-PL" altLang="en-US" sz="1600" b="1" dirty="0">
                <a:solidFill>
                  <a:srgbClr val="CC0099"/>
                </a:solidFill>
              </a:rPr>
              <a:t>w metodach klasy zmienne o tych 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samych </a:t>
            </a:r>
            <a:r>
              <a:rPr lang="pl-PL" altLang="en-US" sz="1600" b="1" dirty="0">
                <a:solidFill>
                  <a:srgbClr val="CC0099"/>
                </a:solidFill>
              </a:rPr>
              <a:t>nazwach zadeklarowane globalnie, </a:t>
            </a:r>
          </a:p>
          <a:p>
            <a:r>
              <a:rPr lang="pl-PL" altLang="en-US" sz="1600" b="1" dirty="0" smtClean="0">
                <a:solidFill>
                  <a:srgbClr val="CC0099"/>
                </a:solidFill>
              </a:rPr>
              <a:t>Zmienne </a:t>
            </a:r>
            <a:r>
              <a:rPr lang="pl-PL" altLang="en-US" sz="1600" b="1" dirty="0">
                <a:solidFill>
                  <a:srgbClr val="CC0099"/>
                </a:solidFill>
              </a:rPr>
              <a:t>globalne nie 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są </a:t>
            </a:r>
            <a:r>
              <a:rPr lang="pl-PL" altLang="en-US" sz="1600" b="1" dirty="0">
                <a:solidFill>
                  <a:srgbClr val="CC0099"/>
                </a:solidFill>
              </a:rPr>
              <a:t>zasłaniane w innych, 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 niezależnych </a:t>
            </a:r>
            <a:r>
              <a:rPr lang="pl-PL" altLang="en-US" sz="1600" b="1" dirty="0">
                <a:solidFill>
                  <a:srgbClr val="CC0099"/>
                </a:solidFill>
              </a:rPr>
              <a:t>funkcjach, jeżeli nie są w nich 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zadeklarowane 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lokalnie; funkcje te nie mogą też być wywoływane przez metody klasy.</a:t>
            </a:r>
            <a:endParaRPr lang="pl-PL" altLang="en-US" sz="1600" b="1" dirty="0">
              <a:solidFill>
                <a:srgbClr val="CC0099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63415" y="5346382"/>
            <a:ext cx="39925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en-US" sz="1600" b="1" dirty="0" smtClean="0">
                <a:solidFill>
                  <a:srgbClr val="CC0099"/>
                </a:solidFill>
              </a:rPr>
              <a:t>Zmienne </a:t>
            </a:r>
            <a:r>
              <a:rPr lang="pl-PL" altLang="en-US" sz="1600" b="1" dirty="0">
                <a:solidFill>
                  <a:srgbClr val="CC0099"/>
                </a:solidFill>
              </a:rPr>
              <a:t>zadeklarowane lokalnie (w obrębie funkcji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) zasłaniają </a:t>
            </a:r>
            <a:r>
              <a:rPr lang="pl-PL" altLang="en-US" sz="1600" b="1" dirty="0">
                <a:solidFill>
                  <a:srgbClr val="CC0099"/>
                </a:solidFill>
              </a:rPr>
              <a:t>zmienne o tych samych 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nazwach zadeklarowanych </a:t>
            </a:r>
            <a:r>
              <a:rPr lang="pl-PL" altLang="en-US" sz="1600" b="1" dirty="0">
                <a:solidFill>
                  <a:srgbClr val="CC0099"/>
                </a:solidFill>
              </a:rPr>
              <a:t>gdzie </a:t>
            </a:r>
            <a:r>
              <a:rPr lang="pl-PL" altLang="en-US" sz="1600" b="1" dirty="0" smtClean="0">
                <a:solidFill>
                  <a:srgbClr val="CC0099"/>
                </a:solidFill>
              </a:rPr>
              <a:t>indziej. 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pl-PL" altLang="en-US" sz="4000" b="1" smtClean="0"/>
              <a:t>Plan wykładu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62100"/>
            <a:ext cx="7772400" cy="39243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en-US" sz="2800" dirty="0" smtClean="0"/>
              <a:t>Tablica znaków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 dirty="0" smtClean="0"/>
              <a:t>Klasa do obsługi tekstów </a:t>
            </a:r>
            <a:r>
              <a:rPr lang="pl-PL" altLang="en-US" sz="2800" i="1" dirty="0" smtClean="0"/>
              <a:t>AnsiString / </a:t>
            </a:r>
            <a:r>
              <a:rPr lang="pl-PL" altLang="en-US" sz="2800" i="1" dirty="0" err="1" smtClean="0"/>
              <a:t>UnicodeString</a:t>
            </a:r>
            <a:endParaRPr lang="pl-PL" altLang="en-US" sz="2800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 dirty="0" smtClean="0"/>
              <a:t>Wybrane operacje na tekstach</a:t>
            </a:r>
            <a:endParaRPr lang="pl-PL" altLang="en-US" sz="2800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 dirty="0" smtClean="0"/>
              <a:t>Konwersja typów w klasie </a:t>
            </a:r>
            <a:r>
              <a:rPr lang="pl-PL" altLang="en-US" sz="2800" i="1" dirty="0" smtClean="0"/>
              <a:t>AnsiString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 dirty="0" smtClean="0"/>
              <a:t>Operacje na obiektach klasy </a:t>
            </a:r>
            <a:r>
              <a:rPr lang="pl-PL" altLang="en-US" sz="2800" i="1" dirty="0" smtClean="0"/>
              <a:t>AnsiString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 dirty="0" smtClean="0"/>
              <a:t>Komponent typu </a:t>
            </a:r>
            <a:r>
              <a:rPr lang="pl-PL" altLang="en-US" sz="2800" i="1" dirty="0" err="1" smtClean="0"/>
              <a:t>TMemo</a:t>
            </a:r>
            <a:endParaRPr lang="pl-PL" altLang="en-US" sz="2800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800" dirty="0" smtClean="0"/>
              <a:t>Klasa </a:t>
            </a:r>
            <a:r>
              <a:rPr lang="pl-PL" altLang="en-US" sz="2800" i="1" dirty="0" err="1" smtClean="0"/>
              <a:t>TStrings</a:t>
            </a:r>
            <a:r>
              <a:rPr lang="pl-PL" altLang="en-US" sz="2800" dirty="0" smtClean="0"/>
              <a:t> i dostęp do tekstów w tej klasie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dirty="0" smtClean="0">
                <a:solidFill>
                  <a:srgbClr val="0000CC"/>
                </a:solidFill>
              </a:rPr>
              <a:t>Dodatkowo: przesłanianie zmiennych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pl-PL" altLang="en-US" sz="3200" b="1" smtClean="0"/>
              <a:t>Tablica znaków</a:t>
            </a:r>
            <a:endParaRPr lang="pl-PL" altLang="en-US" smtClean="0">
              <a:solidFill>
                <a:schemeClr val="tx1"/>
              </a:solidFill>
            </a:endParaRPr>
          </a:p>
        </p:txBody>
      </p:sp>
      <p:sp>
        <p:nvSpPr>
          <p:cNvPr id="5123" name="Text Box 1027"/>
          <p:cNvSpPr txBox="1">
            <a:spLocks noChangeArrowheads="1"/>
          </p:cNvSpPr>
          <p:nvPr/>
        </p:nvSpPr>
        <p:spPr bwMode="auto">
          <a:xfrm>
            <a:off x="685800" y="990600"/>
            <a:ext cx="777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3300"/>
                </a:solidFill>
              </a:rPr>
              <a:t>Deklarowanie tablicy znakowej: </a:t>
            </a:r>
            <a:r>
              <a:rPr lang="pl-PL" altLang="en-US" sz="2000">
                <a:solidFill>
                  <a:schemeClr val="hlink"/>
                </a:solidFill>
              </a:rPr>
              <a:t>char </a:t>
            </a:r>
            <a:r>
              <a:rPr lang="pl-PL" altLang="en-US" sz="2000" i="1">
                <a:solidFill>
                  <a:schemeClr val="hlink"/>
                </a:solidFill>
              </a:rPr>
              <a:t>identyfikator</a:t>
            </a:r>
            <a:r>
              <a:rPr lang="pl-PL" altLang="en-US" sz="2000">
                <a:solidFill>
                  <a:schemeClr val="hlink"/>
                </a:solidFill>
              </a:rPr>
              <a:t>[</a:t>
            </a:r>
            <a:r>
              <a:rPr lang="pl-PL" altLang="en-US" sz="2000" i="1">
                <a:solidFill>
                  <a:schemeClr val="hlink"/>
                </a:solidFill>
              </a:rPr>
              <a:t>liczba_elementów</a:t>
            </a:r>
            <a:r>
              <a:rPr lang="pl-PL" altLang="en-US" sz="2000">
                <a:solidFill>
                  <a:schemeClr val="hlink"/>
                </a:solidFill>
              </a:rPr>
              <a:t>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3300"/>
                </a:solidFill>
              </a:rPr>
              <a:t>Przykład: </a:t>
            </a:r>
            <a:r>
              <a:rPr lang="pl-PL" altLang="en-US" sz="2000">
                <a:solidFill>
                  <a:schemeClr val="hlink"/>
                </a:solidFill>
              </a:rPr>
              <a:t>char tablica[30];</a:t>
            </a: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71550" y="1905000"/>
            <a:ext cx="72009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3300"/>
                </a:solidFill>
              </a:rPr>
              <a:t>Inicjowanie tablicy znaków</a:t>
            </a:r>
            <a:r>
              <a:rPr lang="pl-PL" altLang="en-US" sz="2000"/>
              <a:t>: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chemeClr val="hlink"/>
                </a:solidFill>
              </a:rPr>
              <a:t>char tekst0[15] = {</a:t>
            </a:r>
            <a:r>
              <a:rPr lang="pl-PL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'</a:t>
            </a:r>
            <a:r>
              <a:rPr lang="pl-PL" altLang="en-US" sz="2000">
                <a:solidFill>
                  <a:schemeClr val="hlink"/>
                </a:solidFill>
              </a:rPr>
              <a:t>6', '7', '&amp;', '8', '9', '0', '&amp;', '^', '%', '=', '|', 'a'};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chemeClr val="hlink"/>
                </a:solidFill>
              </a:rPr>
              <a:t>char tekst1[15] = "67&amp;890&amp;^% =|a";		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chemeClr val="hlink"/>
                </a:solidFill>
              </a:rPr>
              <a:t>char tekst2[] = "67&amp;890&amp;^% =|a";</a:t>
            </a:r>
          </a:p>
        </p:txBody>
      </p:sp>
      <p:graphicFrame>
        <p:nvGraphicFramePr>
          <p:cNvPr id="5125" name="Object 1030"/>
          <p:cNvGraphicFramePr>
            <a:graphicFrameLocks noChangeAspect="1"/>
          </p:cNvGraphicFramePr>
          <p:nvPr/>
        </p:nvGraphicFramePr>
        <p:xfrm>
          <a:off x="727075" y="3733800"/>
          <a:ext cx="79597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Arkusz" r:id="rId3" imgW="3810305" imgH="171907" progId="Excel.Sheet.8">
                  <p:embed/>
                </p:oleObj>
              </mc:Choice>
              <mc:Fallback>
                <p:oleObj name="Arkusz" r:id="rId3" imgW="3810305" imgH="171907" progId="Excel.Sheet.8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3733800"/>
                        <a:ext cx="79597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1031"/>
          <p:cNvGraphicFramePr>
            <a:graphicFrameLocks noChangeAspect="1"/>
          </p:cNvGraphicFramePr>
          <p:nvPr/>
        </p:nvGraphicFramePr>
        <p:xfrm>
          <a:off x="687388" y="4276725"/>
          <a:ext cx="70389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Arkusz" r:id="rId5" imgW="3334207" imgH="171907" progId="Excel.Sheet.8">
                  <p:embed/>
                </p:oleObj>
              </mc:Choice>
              <mc:Fallback>
                <p:oleObj name="Arkusz" r:id="rId5" imgW="3334207" imgH="171907" progId="Excel.Sheet.8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276725"/>
                        <a:ext cx="703897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1032"/>
          <p:cNvSpPr txBox="1">
            <a:spLocks noChangeArrowheads="1"/>
          </p:cNvSpPr>
          <p:nvPr/>
        </p:nvSpPr>
        <p:spPr bwMode="auto">
          <a:xfrm>
            <a:off x="215900" y="4953000"/>
            <a:ext cx="869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 dirty="0"/>
              <a:t>W </a:t>
            </a:r>
            <a:r>
              <a:rPr lang="pl-PL" altLang="en-US" sz="2400" dirty="0" smtClean="0"/>
              <a:t>ECB </a:t>
            </a:r>
            <a:r>
              <a:rPr lang="pl-PL" altLang="en-US" sz="2400" dirty="0"/>
              <a:t>zamiast tablic znakowych używa się danych klasy </a:t>
            </a:r>
            <a:r>
              <a:rPr lang="pl-PL" altLang="en-US" sz="2400" i="1" dirty="0"/>
              <a:t>AnsiString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4313"/>
            <a:ext cx="7772400" cy="609600"/>
          </a:xfrm>
        </p:spPr>
        <p:txBody>
          <a:bodyPr/>
          <a:lstStyle/>
          <a:p>
            <a:r>
              <a:rPr lang="pl-PL" altLang="en-US" sz="4000" b="1" dirty="0" smtClean="0"/>
              <a:t>Klasa </a:t>
            </a:r>
            <a:r>
              <a:rPr lang="pl-PL" altLang="en-US" sz="4000" b="1" i="1" dirty="0" smtClean="0"/>
              <a:t>AnsiString</a:t>
            </a:r>
            <a:endParaRPr lang="pl-PL" altLang="en-US" sz="40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33538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Konstruktory</a:t>
            </a:r>
            <a:r>
              <a:rPr lang="pl-P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Tx/>
              <a:buNone/>
            </a:pP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</a:p>
          <a:p>
            <a:pPr lvl="2">
              <a:buFontTx/>
              <a:buNone/>
            </a:pP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napis1; </a:t>
            </a: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napis2=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pl-PL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napis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Tx/>
              <a:buNone/>
            </a:pP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char* 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src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None/>
            </a:pP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napis3[]=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pl-PL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inny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napis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inicjowanie tablicy</a:t>
            </a:r>
          </a:p>
          <a:p>
            <a:pPr lvl="2">
              <a:buFontTx/>
              <a:buNone/>
            </a:pP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napis4(napis3);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Tx/>
              <a:buNone/>
            </a:pP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char* 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src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unsigned char 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None/>
            </a:pP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napis5(napis3, 4);  // 	-&gt;</a:t>
            </a:r>
            <a:r>
              <a:rPr lang="pl-PL" altLang="en-US" sz="20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"A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en-US" altLang="en-US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None/>
            </a:pP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src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None/>
            </a:pP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napis6(10); //	-&gt; 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Tx/>
              <a:buNone/>
            </a:pP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(double 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src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None/>
            </a:pPr>
            <a:r>
              <a:rPr lang="en-US" altLang="en-US" sz="2000" i="1" dirty="0" err="1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AnsiString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napis7(10.15); //	-&gt; </a:t>
            </a:r>
            <a:r>
              <a:rPr lang="pl-PL" altLang="en-US" sz="20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pl-PL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.15</a:t>
            </a:r>
            <a:r>
              <a:rPr lang="pl-PL" altLang="en-US" sz="20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000" i="1" dirty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None/>
            </a:pPr>
            <a:endParaRPr lang="pl-PL" altLang="en-US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406400" y="1028700"/>
            <a:ext cx="8380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>
                <a:solidFill>
                  <a:srgbClr val="FF0000"/>
                </a:solidFill>
              </a:rPr>
              <a:t>Uwaga: kolejne elementy tekstu w obiekcie </a:t>
            </a:r>
            <a:r>
              <a:rPr lang="pl-PL" altLang="en-US" sz="2000" b="1" i="1" dirty="0">
                <a:solidFill>
                  <a:srgbClr val="FF0000"/>
                </a:solidFill>
              </a:rPr>
              <a:t>AnsiString</a:t>
            </a:r>
            <a:r>
              <a:rPr lang="pl-PL" altLang="en-US" sz="2000" b="1" dirty="0">
                <a:solidFill>
                  <a:srgbClr val="FF0000"/>
                </a:solidFill>
              </a:rPr>
              <a:t> są numerowane od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36496" cy="837854"/>
          </a:xfrm>
        </p:spPr>
        <p:txBody>
          <a:bodyPr/>
          <a:lstStyle/>
          <a:p>
            <a:r>
              <a:rPr lang="pl-PL" altLang="en-US" sz="3800" b="1" dirty="0" smtClean="0"/>
              <a:t>Wybrane operacje na obiektach </a:t>
            </a:r>
            <a:br>
              <a:rPr lang="pl-PL" altLang="en-US" sz="3800" b="1" dirty="0" smtClean="0"/>
            </a:br>
            <a:r>
              <a:rPr lang="pl-PL" altLang="en-US" sz="3800" b="1" i="1" dirty="0" err="1" smtClean="0"/>
              <a:t>AnsiString</a:t>
            </a:r>
            <a:r>
              <a:rPr lang="pl-PL" altLang="en-US" sz="3800" b="1" i="1" dirty="0" smtClean="0"/>
              <a:t>/</a:t>
            </a:r>
            <a:r>
              <a:rPr lang="pl-PL" altLang="en-US" sz="3800" b="1" i="1" dirty="0" err="1" smtClean="0"/>
              <a:t>UnicodeString</a:t>
            </a:r>
            <a:endParaRPr lang="pl-PL" altLang="en-US" sz="3800" b="1" i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82" y="1052066"/>
            <a:ext cx="8392398" cy="561729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Zamiana znaków w tekście na małe lub duże litery; </a:t>
            </a:r>
            <a:r>
              <a:rPr lang="pl-PL" sz="1600" b="1" dirty="0" smtClean="0"/>
              <a:t>metoda</a:t>
            </a:r>
          </a:p>
          <a:p>
            <a:pPr marL="1438275" indent="17463">
              <a:lnSpc>
                <a:spcPct val="90000"/>
              </a:lnSpc>
              <a:buFontTx/>
              <a:buNone/>
              <a:defRPr/>
            </a:pPr>
            <a:r>
              <a:rPr lang="en-US" sz="1600" i="1" dirty="0" err="1" smtClean="0">
                <a:solidFill>
                  <a:srgbClr val="0000CC"/>
                </a:solidFill>
              </a:rPr>
              <a:t>AnsiString</a:t>
            </a:r>
            <a:r>
              <a:rPr lang="en-US" sz="1600" i="1" dirty="0" smtClean="0">
                <a:solidFill>
                  <a:srgbClr val="0000CC"/>
                </a:solidFill>
              </a:rPr>
              <a:t> </a:t>
            </a:r>
            <a:r>
              <a:rPr lang="en-US" sz="1600" b="1" i="1" dirty="0" err="1" smtClean="0">
                <a:solidFill>
                  <a:srgbClr val="0000CC"/>
                </a:solidFill>
              </a:rPr>
              <a:t>LowerCase</a:t>
            </a:r>
            <a:r>
              <a:rPr lang="en-US" sz="1600" i="1" dirty="0" smtClean="0">
                <a:solidFill>
                  <a:srgbClr val="0000CC"/>
                </a:solidFill>
              </a:rPr>
              <a:t>(), </a:t>
            </a:r>
            <a:r>
              <a:rPr lang="en-US" sz="1600" i="1" dirty="0" err="1" smtClean="0">
                <a:solidFill>
                  <a:srgbClr val="0000CC"/>
                </a:solidFill>
              </a:rPr>
              <a:t>AnsiString</a:t>
            </a:r>
            <a:r>
              <a:rPr lang="en-US" sz="1600" i="1" dirty="0" smtClean="0">
                <a:solidFill>
                  <a:srgbClr val="0000CC"/>
                </a:solidFill>
              </a:rPr>
              <a:t> </a:t>
            </a:r>
            <a:r>
              <a:rPr lang="en-US" sz="1600" b="1" i="1" dirty="0" err="1" smtClean="0">
                <a:solidFill>
                  <a:srgbClr val="0000CC"/>
                </a:solidFill>
              </a:rPr>
              <a:t>UpperCase</a:t>
            </a:r>
            <a:r>
              <a:rPr lang="en-US" sz="1600" i="1" dirty="0" smtClean="0">
                <a:solidFill>
                  <a:srgbClr val="0000CC"/>
                </a:solidFill>
              </a:rPr>
              <a:t>() </a:t>
            </a: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Pobranie ostatniego znaku z tekstu; </a:t>
            </a:r>
            <a:r>
              <a:rPr lang="pl-PL" sz="1600" b="1" dirty="0" smtClean="0"/>
              <a:t>funkcja</a:t>
            </a:r>
          </a:p>
          <a:p>
            <a:pPr marL="1438275" indent="17463">
              <a:lnSpc>
                <a:spcPct val="90000"/>
              </a:lnSpc>
              <a:buFontTx/>
              <a:buNone/>
              <a:defRPr/>
            </a:pPr>
            <a:r>
              <a:rPr lang="pl-PL" sz="1600" i="1" dirty="0" err="1" smtClean="0">
                <a:solidFill>
                  <a:srgbClr val="0000CC"/>
                </a:solidFill>
              </a:rPr>
              <a:t>WideC</a:t>
            </a:r>
            <a:r>
              <a:rPr lang="en-US" sz="1600" i="1" dirty="0" err="1" smtClean="0">
                <a:solidFill>
                  <a:srgbClr val="0000CC"/>
                </a:solidFill>
              </a:rPr>
              <a:t>har</a:t>
            </a:r>
            <a:r>
              <a:rPr lang="en-US" sz="1600" i="1" dirty="0" smtClean="0">
                <a:solidFill>
                  <a:srgbClr val="0000CC"/>
                </a:solidFill>
              </a:rPr>
              <a:t>* </a:t>
            </a:r>
            <a:r>
              <a:rPr lang="en-US" sz="1600" b="1" i="1" dirty="0" err="1" smtClean="0">
                <a:solidFill>
                  <a:srgbClr val="0000CC"/>
                </a:solidFill>
              </a:rPr>
              <a:t>AnsiLastChar</a:t>
            </a:r>
            <a:r>
              <a:rPr lang="en-US" sz="1600" i="1" dirty="0" smtClean="0">
                <a:solidFill>
                  <a:srgbClr val="0000CC"/>
                </a:solidFill>
              </a:rPr>
              <a:t>()</a:t>
            </a: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Wstawienie do tekstu zawartości parametru </a:t>
            </a:r>
            <a:r>
              <a:rPr lang="pl-PL" sz="1600" i="1" dirty="0" err="1" smtClean="0"/>
              <a:t>str</a:t>
            </a:r>
            <a:r>
              <a:rPr lang="pl-PL" sz="1600" dirty="0" smtClean="0"/>
              <a:t> (też tekst) w pozycji o numerze </a:t>
            </a:r>
            <a:r>
              <a:rPr lang="pl-PL" sz="1600" i="1" dirty="0" smtClean="0"/>
              <a:t>index; </a:t>
            </a:r>
            <a:r>
              <a:rPr lang="pl-PL" sz="1600" b="1" i="1" dirty="0" smtClean="0"/>
              <a:t>metoda</a:t>
            </a:r>
          </a:p>
          <a:p>
            <a:pPr marL="1441450" indent="0">
              <a:lnSpc>
                <a:spcPct val="90000"/>
              </a:lnSpc>
              <a:buFontTx/>
              <a:buNone/>
              <a:defRPr/>
            </a:pPr>
            <a:r>
              <a:rPr lang="en-US" sz="1600" i="1" dirty="0" smtClean="0">
                <a:solidFill>
                  <a:srgbClr val="0000CC"/>
                </a:solidFill>
              </a:rPr>
              <a:t>void </a:t>
            </a:r>
            <a:r>
              <a:rPr lang="en-US" sz="1600" b="1" i="1" dirty="0" smtClean="0">
                <a:solidFill>
                  <a:srgbClr val="0000CC"/>
                </a:solidFill>
              </a:rPr>
              <a:t>Insert</a:t>
            </a:r>
            <a:r>
              <a:rPr lang="en-US" sz="1600" i="1" dirty="0" smtClean="0">
                <a:solidFill>
                  <a:srgbClr val="0000CC"/>
                </a:solidFill>
              </a:rPr>
              <a:t>(const </a:t>
            </a:r>
            <a:r>
              <a:rPr lang="en-US" sz="1600" i="1" dirty="0" err="1" smtClean="0">
                <a:solidFill>
                  <a:srgbClr val="0000CC"/>
                </a:solidFill>
              </a:rPr>
              <a:t>AnsiString</a:t>
            </a:r>
            <a:r>
              <a:rPr lang="en-US" sz="1600" i="1" dirty="0" smtClean="0">
                <a:solidFill>
                  <a:srgbClr val="0000CC"/>
                </a:solidFill>
              </a:rPr>
              <a:t>&amp; </a:t>
            </a:r>
            <a:r>
              <a:rPr lang="en-US" sz="1600" i="1" dirty="0" err="1" smtClean="0">
                <a:solidFill>
                  <a:srgbClr val="0000CC"/>
                </a:solidFill>
              </a:rPr>
              <a:t>str</a:t>
            </a:r>
            <a:r>
              <a:rPr lang="en-US" sz="1600" i="1" dirty="0" smtClean="0">
                <a:solidFill>
                  <a:srgbClr val="0000CC"/>
                </a:solidFill>
              </a:rPr>
              <a:t>, </a:t>
            </a:r>
            <a:r>
              <a:rPr lang="en-US" sz="1600" i="1" dirty="0" err="1" smtClean="0">
                <a:solidFill>
                  <a:srgbClr val="0000CC"/>
                </a:solidFill>
              </a:rPr>
              <a:t>int</a:t>
            </a:r>
            <a:r>
              <a:rPr lang="en-US" sz="1600" i="1" dirty="0" smtClean="0">
                <a:solidFill>
                  <a:srgbClr val="0000CC"/>
                </a:solidFill>
              </a:rPr>
              <a:t> index)</a:t>
            </a: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Sprawdzenie, czy tekst jest pustym łańcuchem znaków; </a:t>
            </a:r>
            <a:r>
              <a:rPr lang="pl-PL" sz="1600" b="1" dirty="0" smtClean="0"/>
              <a:t>metoda</a:t>
            </a:r>
          </a:p>
          <a:p>
            <a:pPr marL="1520825" indent="17463">
              <a:lnSpc>
                <a:spcPct val="90000"/>
              </a:lnSpc>
              <a:buFontTx/>
              <a:buNone/>
              <a:defRPr/>
            </a:pPr>
            <a:r>
              <a:rPr lang="en-US" sz="1600" i="1" dirty="0" err="1" smtClean="0">
                <a:solidFill>
                  <a:srgbClr val="0000CC"/>
                </a:solidFill>
              </a:rPr>
              <a:t>bool</a:t>
            </a:r>
            <a:r>
              <a:rPr lang="en-US" sz="1600" i="1" dirty="0" smtClean="0">
                <a:solidFill>
                  <a:srgbClr val="0000CC"/>
                </a:solidFill>
              </a:rPr>
              <a:t> </a:t>
            </a:r>
            <a:r>
              <a:rPr lang="en-US" sz="1600" b="1" i="1" dirty="0" err="1" smtClean="0">
                <a:solidFill>
                  <a:srgbClr val="0000CC"/>
                </a:solidFill>
              </a:rPr>
              <a:t>IsEmpty</a:t>
            </a:r>
            <a:r>
              <a:rPr lang="en-US" sz="1600" i="1" dirty="0" smtClean="0">
                <a:solidFill>
                  <a:srgbClr val="0000CC"/>
                </a:solidFill>
              </a:rPr>
              <a:t>()</a:t>
            </a: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Utworzenie tekstu poprzez wielokrotną replikację znaku; </a:t>
            </a:r>
            <a:r>
              <a:rPr lang="pl-PL" sz="1600" b="1" dirty="0" smtClean="0"/>
              <a:t>funkcja</a:t>
            </a:r>
          </a:p>
          <a:p>
            <a:pPr marL="1520825" indent="17463">
              <a:lnSpc>
                <a:spcPct val="90000"/>
              </a:lnSpc>
              <a:buFontTx/>
              <a:buNone/>
              <a:defRPr/>
            </a:pPr>
            <a:r>
              <a:rPr lang="pl-PL" sz="1600" i="1" dirty="0" err="1" smtClean="0">
                <a:solidFill>
                  <a:srgbClr val="0000CC"/>
                </a:solidFill>
              </a:rPr>
              <a:t>WideChar</a:t>
            </a:r>
            <a:r>
              <a:rPr lang="pl-PL" sz="1600" i="1" dirty="0" smtClean="0">
                <a:solidFill>
                  <a:srgbClr val="0000CC"/>
                </a:solidFill>
              </a:rPr>
              <a:t> * </a:t>
            </a:r>
            <a:r>
              <a:rPr lang="en-US" sz="1600" b="1" i="1" dirty="0" err="1" smtClean="0">
                <a:solidFill>
                  <a:srgbClr val="0000CC"/>
                </a:solidFill>
              </a:rPr>
              <a:t>StringOfChar</a:t>
            </a:r>
            <a:r>
              <a:rPr lang="en-US" sz="1600" i="1" dirty="0" smtClean="0">
                <a:solidFill>
                  <a:srgbClr val="0000CC"/>
                </a:solidFill>
              </a:rPr>
              <a:t>(char </a:t>
            </a:r>
            <a:r>
              <a:rPr lang="en-US" sz="1600" i="1" dirty="0" err="1" smtClean="0">
                <a:solidFill>
                  <a:srgbClr val="0000CC"/>
                </a:solidFill>
              </a:rPr>
              <a:t>ch</a:t>
            </a:r>
            <a:r>
              <a:rPr lang="en-US" sz="1600" i="1" dirty="0" smtClean="0">
                <a:solidFill>
                  <a:srgbClr val="0000CC"/>
                </a:solidFill>
              </a:rPr>
              <a:t>, </a:t>
            </a:r>
            <a:r>
              <a:rPr lang="en-US" sz="1600" i="1" dirty="0" err="1" smtClean="0">
                <a:solidFill>
                  <a:srgbClr val="0000CC"/>
                </a:solidFill>
              </a:rPr>
              <a:t>int</a:t>
            </a:r>
            <a:r>
              <a:rPr lang="en-US" sz="1600" i="1" dirty="0" smtClean="0">
                <a:solidFill>
                  <a:srgbClr val="0000CC"/>
                </a:solidFill>
              </a:rPr>
              <a:t> count)</a:t>
            </a:r>
            <a:endParaRPr lang="pl-PL" sz="1600" i="1" dirty="0" smtClean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Usunięcie z tekstu spacji ze strony: lewej, prawej, obu; </a:t>
            </a:r>
            <a:r>
              <a:rPr lang="pl-PL" sz="1600" b="1" dirty="0" smtClean="0"/>
              <a:t>metoda</a:t>
            </a:r>
            <a:endParaRPr lang="en-US" sz="1600" b="1" dirty="0" smtClean="0"/>
          </a:p>
          <a:p>
            <a:pPr marL="1520825" indent="17463">
              <a:lnSpc>
                <a:spcPct val="90000"/>
              </a:lnSpc>
              <a:buFontTx/>
              <a:buNone/>
              <a:defRPr/>
            </a:pPr>
            <a:r>
              <a:rPr lang="en-US" sz="1600" i="1" dirty="0" err="1" smtClean="0">
                <a:solidFill>
                  <a:srgbClr val="0000CC"/>
                </a:solidFill>
              </a:rPr>
              <a:t>AnsiString</a:t>
            </a:r>
            <a:r>
              <a:rPr lang="en-US" sz="1600" i="1" dirty="0" smtClean="0">
                <a:solidFill>
                  <a:srgbClr val="0000CC"/>
                </a:solidFill>
              </a:rPr>
              <a:t> </a:t>
            </a:r>
            <a:r>
              <a:rPr lang="en-US" sz="1600" b="1" i="1" dirty="0" err="1" smtClean="0">
                <a:solidFill>
                  <a:srgbClr val="0000CC"/>
                </a:solidFill>
              </a:rPr>
              <a:t>TrimLeft</a:t>
            </a:r>
            <a:r>
              <a:rPr lang="en-US" sz="1600" i="1" dirty="0" smtClean="0">
                <a:solidFill>
                  <a:srgbClr val="0000CC"/>
                </a:solidFill>
              </a:rPr>
              <a:t>(), </a:t>
            </a:r>
            <a:r>
              <a:rPr lang="en-US" sz="1600" i="1" dirty="0" err="1" smtClean="0">
                <a:solidFill>
                  <a:srgbClr val="0000CC"/>
                </a:solidFill>
              </a:rPr>
              <a:t>AnsiString</a:t>
            </a:r>
            <a:r>
              <a:rPr lang="en-US" sz="1600" i="1" dirty="0" smtClean="0">
                <a:solidFill>
                  <a:srgbClr val="0000CC"/>
                </a:solidFill>
              </a:rPr>
              <a:t> </a:t>
            </a:r>
            <a:r>
              <a:rPr lang="en-US" sz="1600" b="1" i="1" dirty="0" err="1" smtClean="0">
                <a:solidFill>
                  <a:srgbClr val="0000CC"/>
                </a:solidFill>
              </a:rPr>
              <a:t>TrimRight</a:t>
            </a:r>
            <a:r>
              <a:rPr lang="en-US" sz="1600" i="1" dirty="0" smtClean="0">
                <a:solidFill>
                  <a:srgbClr val="0000CC"/>
                </a:solidFill>
              </a:rPr>
              <a:t>(), </a:t>
            </a:r>
            <a:r>
              <a:rPr lang="en-US" sz="1600" i="1" dirty="0" err="1" smtClean="0">
                <a:solidFill>
                  <a:srgbClr val="0000CC"/>
                </a:solidFill>
              </a:rPr>
              <a:t>AnsiString</a:t>
            </a:r>
            <a:r>
              <a:rPr lang="en-US" sz="1600" i="1" dirty="0" smtClean="0">
                <a:solidFill>
                  <a:srgbClr val="0000CC"/>
                </a:solidFill>
              </a:rPr>
              <a:t> </a:t>
            </a:r>
            <a:r>
              <a:rPr lang="en-US" sz="1600" b="1" i="1" dirty="0" smtClean="0">
                <a:solidFill>
                  <a:srgbClr val="0000CC"/>
                </a:solidFill>
              </a:rPr>
              <a:t>Trim</a:t>
            </a:r>
            <a:r>
              <a:rPr lang="en-US" sz="1600" i="1" dirty="0" smtClean="0">
                <a:solidFill>
                  <a:srgbClr val="0000CC"/>
                </a:solidFill>
              </a:rPr>
              <a:t>()</a:t>
            </a:r>
            <a:endParaRPr lang="pl-PL" sz="1600" i="1" dirty="0" smtClean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Wyznaczenie długości tekstu; </a:t>
            </a:r>
            <a:r>
              <a:rPr lang="pl-PL" sz="1600" b="1" dirty="0" smtClean="0"/>
              <a:t>metoda</a:t>
            </a:r>
            <a:endParaRPr lang="en-US" sz="1600" b="1" dirty="0" smtClean="0"/>
          </a:p>
          <a:p>
            <a:pPr marL="1520825" indent="17463">
              <a:lnSpc>
                <a:spcPct val="90000"/>
              </a:lnSpc>
              <a:buFontTx/>
              <a:buNone/>
              <a:defRPr/>
            </a:pPr>
            <a:r>
              <a:rPr lang="pl-PL" sz="1600" i="1" dirty="0" smtClean="0">
                <a:solidFill>
                  <a:srgbClr val="0000CC"/>
                </a:solidFill>
              </a:rPr>
              <a:t>int </a:t>
            </a:r>
            <a:r>
              <a:rPr lang="pl-PL" sz="1600" b="1" i="1" dirty="0" err="1" smtClean="0">
                <a:solidFill>
                  <a:srgbClr val="0000CC"/>
                </a:solidFill>
              </a:rPr>
              <a:t>Length</a:t>
            </a:r>
            <a:r>
              <a:rPr lang="pl-PL" sz="1600" i="1" dirty="0" smtClean="0">
                <a:solidFill>
                  <a:srgbClr val="0000CC"/>
                </a:solidFill>
              </a:rPr>
              <a:t>()</a:t>
            </a:r>
            <a:r>
              <a:rPr lang="pl-PL" sz="1600" i="1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Wyznaczenie pozycji znaku (innego tekstu) w tekście; </a:t>
            </a:r>
            <a:r>
              <a:rPr lang="pl-PL" sz="1600" b="1" dirty="0" smtClean="0"/>
              <a:t>metoda</a:t>
            </a:r>
          </a:p>
          <a:p>
            <a:pPr marL="1520825" indent="17463">
              <a:lnSpc>
                <a:spcPct val="90000"/>
              </a:lnSpc>
              <a:buFontTx/>
              <a:buNone/>
              <a:defRPr/>
            </a:pPr>
            <a:r>
              <a:rPr lang="pl-PL" sz="1600" i="1" dirty="0" smtClean="0">
                <a:solidFill>
                  <a:srgbClr val="0000CC"/>
                </a:solidFill>
              </a:rPr>
              <a:t>int </a:t>
            </a:r>
            <a:r>
              <a:rPr lang="pl-PL" sz="1600" b="1" i="1" dirty="0" err="1" smtClean="0">
                <a:solidFill>
                  <a:srgbClr val="0000CC"/>
                </a:solidFill>
              </a:rPr>
              <a:t>AnsiPos</a:t>
            </a:r>
            <a:r>
              <a:rPr lang="pl-PL" sz="1600" i="1" dirty="0" smtClean="0">
                <a:solidFill>
                  <a:srgbClr val="0000CC"/>
                </a:solidFill>
              </a:rPr>
              <a:t>(</a:t>
            </a:r>
            <a:r>
              <a:rPr lang="pl-PL" sz="1600" i="1" dirty="0" err="1" smtClean="0">
                <a:solidFill>
                  <a:srgbClr val="0000CC"/>
                </a:solidFill>
              </a:rPr>
              <a:t>const</a:t>
            </a:r>
            <a:r>
              <a:rPr lang="pl-PL" sz="1600" i="1" dirty="0" smtClean="0">
                <a:solidFill>
                  <a:srgbClr val="0000CC"/>
                </a:solidFill>
              </a:rPr>
              <a:t> AnsiString&amp; </a:t>
            </a:r>
            <a:r>
              <a:rPr lang="pl-PL" sz="1600" i="1" dirty="0" err="1" smtClean="0">
                <a:solidFill>
                  <a:srgbClr val="0000CC"/>
                </a:solidFill>
              </a:rPr>
              <a:t>subStr</a:t>
            </a:r>
            <a:r>
              <a:rPr lang="pl-PL" sz="1600" i="1" dirty="0" smtClean="0">
                <a:solidFill>
                  <a:srgbClr val="0000CC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Wycięcie podłańcucha znaków z tekstu; </a:t>
            </a:r>
            <a:r>
              <a:rPr lang="pl-PL" sz="1600" b="1" dirty="0" smtClean="0"/>
              <a:t>metoda</a:t>
            </a:r>
          </a:p>
          <a:p>
            <a:pPr marL="1520825" indent="17463">
              <a:lnSpc>
                <a:spcPct val="90000"/>
              </a:lnSpc>
              <a:buFontTx/>
              <a:buNone/>
              <a:defRPr/>
            </a:pPr>
            <a:r>
              <a:rPr lang="pl-PL" sz="1600" i="1" dirty="0" smtClean="0">
                <a:solidFill>
                  <a:srgbClr val="0000CC"/>
                </a:solidFill>
              </a:rPr>
              <a:t>AnsiString </a:t>
            </a:r>
            <a:r>
              <a:rPr lang="pl-PL" sz="1600" b="1" i="1" dirty="0" err="1" smtClean="0">
                <a:solidFill>
                  <a:srgbClr val="0000CC"/>
                </a:solidFill>
              </a:rPr>
              <a:t>SubString</a:t>
            </a:r>
            <a:r>
              <a:rPr lang="pl-PL" sz="1600" i="1" dirty="0" smtClean="0">
                <a:solidFill>
                  <a:srgbClr val="0000CC"/>
                </a:solidFill>
              </a:rPr>
              <a:t>(int index, int </a:t>
            </a:r>
            <a:r>
              <a:rPr lang="pl-PL" sz="1600" i="1" dirty="0" err="1" smtClean="0">
                <a:solidFill>
                  <a:srgbClr val="0000CC"/>
                </a:solidFill>
              </a:rPr>
              <a:t>count</a:t>
            </a:r>
            <a:r>
              <a:rPr lang="pl-PL" sz="1600" i="1" dirty="0" smtClean="0">
                <a:solidFill>
                  <a:srgbClr val="0000CC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pl-PL" sz="1600" dirty="0" smtClean="0"/>
              <a:t>Porównanie dwóch </a:t>
            </a:r>
            <a:r>
              <a:rPr lang="pl-PL" sz="1600" dirty="0" err="1" smtClean="0"/>
              <a:t>tekstow</a:t>
            </a:r>
            <a:r>
              <a:rPr lang="pl-PL" sz="1600" dirty="0" smtClean="0"/>
              <a:t>; </a:t>
            </a:r>
            <a:r>
              <a:rPr lang="pl-PL" sz="1600" b="1" dirty="0" smtClean="0"/>
              <a:t>funkcja</a:t>
            </a:r>
            <a:endParaRPr lang="pl-PL" sz="1600" b="1" dirty="0"/>
          </a:p>
          <a:p>
            <a:pPr marL="1520825" indent="17463">
              <a:lnSpc>
                <a:spcPct val="90000"/>
              </a:lnSpc>
              <a:buNone/>
              <a:defRPr/>
            </a:pPr>
            <a:r>
              <a:rPr lang="pl-PL" altLang="pl-PL" sz="1600" i="1" dirty="0">
                <a:solidFill>
                  <a:srgbClr val="0000CC"/>
                </a:solidFill>
              </a:rPr>
              <a:t>int </a:t>
            </a:r>
            <a:r>
              <a:rPr lang="pl-PL" altLang="pl-PL" sz="1600" i="1" dirty="0" err="1">
                <a:solidFill>
                  <a:srgbClr val="0000CC"/>
                </a:solidFill>
              </a:rPr>
              <a:t>AnsiCompareStr</a:t>
            </a:r>
            <a:r>
              <a:rPr lang="pl-PL" altLang="pl-PL" sz="1600" i="1" dirty="0">
                <a:solidFill>
                  <a:srgbClr val="0000CC"/>
                </a:solidFill>
                <a:cs typeface="Courier New" panose="02070309020205020404" pitchFamily="49" charset="0"/>
              </a:rPr>
              <a:t>(</a:t>
            </a:r>
            <a:r>
              <a:rPr lang="pl-PL" altLang="pl-PL" sz="1600" b="1" i="1" dirty="0" err="1">
                <a:solidFill>
                  <a:srgbClr val="0000CC"/>
                </a:solidFill>
                <a:cs typeface="Courier New" panose="02070309020205020404" pitchFamily="49" charset="0"/>
              </a:rPr>
              <a:t>const</a:t>
            </a:r>
            <a:r>
              <a:rPr lang="pl-PL" altLang="pl-PL" sz="1600" i="1" dirty="0">
                <a:solidFill>
                  <a:srgbClr val="0000CC"/>
                </a:solidFill>
                <a:cs typeface="Courier New" panose="02070309020205020404" pitchFamily="49" charset="0"/>
              </a:rPr>
              <a:t> </a:t>
            </a:r>
            <a:r>
              <a:rPr lang="pl-PL" altLang="pl-PL" sz="1600" i="1" dirty="0">
                <a:solidFill>
                  <a:srgbClr val="0000CC"/>
                </a:solidFill>
              </a:rPr>
              <a:t>System::</a:t>
            </a:r>
            <a:r>
              <a:rPr lang="pl-PL" altLang="pl-PL" sz="1600" i="1" dirty="0" err="1">
                <a:solidFill>
                  <a:srgbClr val="0000CC"/>
                </a:solidFill>
              </a:rPr>
              <a:t>UnicodeString</a:t>
            </a:r>
            <a:r>
              <a:rPr lang="pl-PL" altLang="pl-PL" sz="1600" i="1" dirty="0">
                <a:solidFill>
                  <a:srgbClr val="0000CC"/>
                </a:solidFill>
                <a:cs typeface="Courier New" panose="02070309020205020404" pitchFamily="49" charset="0"/>
              </a:rPr>
              <a:t> </a:t>
            </a:r>
            <a:r>
              <a:rPr lang="pl-PL" altLang="pl-PL" sz="1600" i="1" dirty="0">
                <a:solidFill>
                  <a:srgbClr val="0000CC"/>
                </a:solidFill>
              </a:rPr>
              <a:t>S1</a:t>
            </a:r>
            <a:r>
              <a:rPr lang="pl-PL" altLang="pl-PL" sz="1600" i="1" dirty="0">
                <a:solidFill>
                  <a:srgbClr val="0000CC"/>
                </a:solidFill>
                <a:cs typeface="Courier New" panose="02070309020205020404" pitchFamily="49" charset="0"/>
              </a:rPr>
              <a:t>, </a:t>
            </a:r>
            <a:r>
              <a:rPr lang="pl-PL" altLang="pl-PL" sz="1600" b="1" i="1" dirty="0" err="1">
                <a:solidFill>
                  <a:srgbClr val="0000CC"/>
                </a:solidFill>
                <a:cs typeface="Courier New" panose="02070309020205020404" pitchFamily="49" charset="0"/>
              </a:rPr>
              <a:t>const</a:t>
            </a:r>
            <a:r>
              <a:rPr lang="pl-PL" altLang="pl-PL" sz="1600" i="1" dirty="0">
                <a:solidFill>
                  <a:srgbClr val="0000CC"/>
                </a:solidFill>
                <a:cs typeface="Courier New" panose="02070309020205020404" pitchFamily="49" charset="0"/>
              </a:rPr>
              <a:t> </a:t>
            </a:r>
            <a:r>
              <a:rPr lang="pl-PL" altLang="pl-PL" sz="1600" i="1" dirty="0">
                <a:solidFill>
                  <a:srgbClr val="0000CC"/>
                </a:solidFill>
              </a:rPr>
              <a:t>System::</a:t>
            </a:r>
            <a:r>
              <a:rPr lang="pl-PL" altLang="pl-PL" sz="1600" i="1" dirty="0" err="1">
                <a:solidFill>
                  <a:srgbClr val="0000CC"/>
                </a:solidFill>
              </a:rPr>
              <a:t>UnicodeString</a:t>
            </a:r>
            <a:r>
              <a:rPr lang="pl-PL" altLang="pl-PL" sz="1600" i="1" dirty="0">
                <a:solidFill>
                  <a:srgbClr val="0000CC"/>
                </a:solidFill>
                <a:cs typeface="Courier New" panose="02070309020205020404" pitchFamily="49" charset="0"/>
              </a:rPr>
              <a:t> </a:t>
            </a:r>
            <a:r>
              <a:rPr lang="pl-PL" altLang="pl-PL" sz="1600" i="1" dirty="0">
                <a:solidFill>
                  <a:srgbClr val="0000CC"/>
                </a:solidFill>
              </a:rPr>
              <a:t>S2</a:t>
            </a:r>
            <a:r>
              <a:rPr lang="pl-PL" altLang="pl-PL" sz="1600" i="1" dirty="0">
                <a:solidFill>
                  <a:srgbClr val="0000CC"/>
                </a:solidFill>
                <a:cs typeface="Courier New" panose="02070309020205020404" pitchFamily="49" charset="0"/>
              </a:rPr>
              <a:t>)</a:t>
            </a:r>
            <a:r>
              <a:rPr lang="pl-PL" altLang="pl-PL" sz="1600" i="1" dirty="0">
                <a:solidFill>
                  <a:srgbClr val="0000CC"/>
                </a:solidFill>
              </a:rPr>
              <a:t> </a:t>
            </a:r>
          </a:p>
          <a:p>
            <a:pPr marL="1520825" indent="17463">
              <a:lnSpc>
                <a:spcPct val="90000"/>
              </a:lnSpc>
              <a:buFontTx/>
              <a:buNone/>
              <a:defRPr/>
            </a:pPr>
            <a:endParaRPr lang="en-US" sz="1600" i="1" dirty="0">
              <a:solidFill>
                <a:srgbClr val="0000CC"/>
              </a:solidFill>
            </a:endParaRPr>
          </a:p>
          <a:p>
            <a:pPr marL="1520825" indent="17463">
              <a:lnSpc>
                <a:spcPct val="90000"/>
              </a:lnSpc>
              <a:buFontTx/>
              <a:buNone/>
              <a:defRPr/>
            </a:pPr>
            <a:endParaRPr lang="en-US" sz="1600" i="1" dirty="0" smtClean="0">
              <a:solidFill>
                <a:srgbClr val="0000CC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2000" y="5410200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7384"/>
            <a:ext cx="8382000" cy="609600"/>
          </a:xfrm>
        </p:spPr>
        <p:txBody>
          <a:bodyPr/>
          <a:lstStyle/>
          <a:p>
            <a:r>
              <a:rPr lang="pl-PL" altLang="en-US" sz="4000" b="1" dirty="0" smtClean="0"/>
              <a:t>Konwersja typów dla </a:t>
            </a:r>
            <a:r>
              <a:rPr lang="pl-PL" altLang="en-US" sz="4000" b="1" i="1" dirty="0" smtClean="0"/>
              <a:t>AnsiString</a:t>
            </a:r>
            <a:endParaRPr lang="pl-PL" altLang="en-US" sz="40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692696"/>
            <a:ext cx="8153400" cy="2971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b="1" dirty="0" smtClean="0"/>
              <a:t>Podano uproszczone definicje prototypów</a:t>
            </a:r>
            <a:r>
              <a:rPr lang="en-US" altLang="en-US" sz="2000" b="1" i="1" dirty="0" smtClean="0"/>
              <a:t> </a:t>
            </a:r>
            <a:endParaRPr lang="pl-PL" altLang="en-US" sz="2000" b="1" i="1" dirty="0" smtClean="0"/>
          </a:p>
          <a:p>
            <a:pPr>
              <a:lnSpc>
                <a:spcPct val="90000"/>
              </a:lnSpc>
            </a:pPr>
            <a:r>
              <a:rPr lang="en-US" altLang="en-US" sz="2000" b="1" i="1" dirty="0" smtClean="0">
                <a:solidFill>
                  <a:srgbClr val="0000CC"/>
                </a:solidFill>
              </a:rPr>
              <a:t>double </a:t>
            </a:r>
            <a:r>
              <a:rPr lang="en-US" altLang="en-US" sz="2000" b="1" i="1" dirty="0" err="1" smtClean="0">
                <a:solidFill>
                  <a:srgbClr val="0000CC"/>
                </a:solidFill>
              </a:rPr>
              <a:t>ToDouble</a:t>
            </a:r>
            <a:r>
              <a:rPr lang="en-US" altLang="en-US" sz="2000" b="1" i="1" dirty="0" smtClean="0">
                <a:solidFill>
                  <a:srgbClr val="0000CC"/>
                </a:solidFill>
              </a:rPr>
              <a:t>()</a:t>
            </a:r>
            <a:r>
              <a:rPr lang="pl-PL" altLang="en-US" sz="2000" b="1" i="1" dirty="0" smtClean="0"/>
              <a:t>	</a:t>
            </a:r>
            <a:r>
              <a:rPr lang="pl-PL" altLang="en-US" sz="2000" i="1" dirty="0" smtClean="0"/>
              <a:t>zamiana na długą liczbę rzeczywistą; metoda</a:t>
            </a:r>
            <a:endParaRPr lang="en-US" altLang="en-US" sz="2000" i="1" dirty="0" smtClean="0"/>
          </a:p>
          <a:p>
            <a:pPr>
              <a:lnSpc>
                <a:spcPct val="90000"/>
              </a:lnSpc>
            </a:pPr>
            <a:r>
              <a:rPr lang="en-US" altLang="en-US" sz="2000" b="1" i="1" dirty="0" err="1" smtClean="0">
                <a:solidFill>
                  <a:srgbClr val="0000CC"/>
                </a:solidFill>
              </a:rPr>
              <a:t>int</a:t>
            </a:r>
            <a:r>
              <a:rPr lang="en-US" altLang="en-US" sz="2000" b="1" i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i="1" dirty="0" err="1" smtClean="0">
                <a:solidFill>
                  <a:srgbClr val="0000CC"/>
                </a:solidFill>
              </a:rPr>
              <a:t>ToInt</a:t>
            </a:r>
            <a:r>
              <a:rPr lang="en-US" altLang="en-US" sz="2000" b="1" i="1" dirty="0" smtClean="0">
                <a:solidFill>
                  <a:srgbClr val="0000CC"/>
                </a:solidFill>
              </a:rPr>
              <a:t>()</a:t>
            </a:r>
            <a:r>
              <a:rPr lang="pl-PL" altLang="en-US" sz="2000" b="1" i="1" dirty="0" smtClean="0"/>
              <a:t>		</a:t>
            </a:r>
            <a:r>
              <a:rPr lang="pl-PL" altLang="en-US" sz="2000" i="1" dirty="0" smtClean="0"/>
              <a:t>zamiana na liczbę całkowitą; metoda</a:t>
            </a:r>
            <a:endParaRPr lang="en-US" altLang="en-US" sz="2000" i="1" dirty="0" smtClean="0"/>
          </a:p>
          <a:p>
            <a:pPr>
              <a:lnSpc>
                <a:spcPct val="90000"/>
              </a:lnSpc>
            </a:pPr>
            <a:r>
              <a:rPr lang="en-US" altLang="en-US" sz="2000" b="1" i="1" dirty="0" smtClean="0">
                <a:solidFill>
                  <a:srgbClr val="0000CC"/>
                </a:solidFill>
              </a:rPr>
              <a:t>char* </a:t>
            </a:r>
            <a:r>
              <a:rPr lang="en-US" altLang="en-US" sz="2000" b="1" i="1" dirty="0" err="1" smtClean="0">
                <a:solidFill>
                  <a:srgbClr val="0000CC"/>
                </a:solidFill>
              </a:rPr>
              <a:t>c_str</a:t>
            </a:r>
            <a:r>
              <a:rPr lang="en-US" altLang="en-US" sz="2000" b="1" i="1" dirty="0" smtClean="0">
                <a:solidFill>
                  <a:srgbClr val="0000CC"/>
                </a:solidFill>
              </a:rPr>
              <a:t>()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	</a:t>
            </a:r>
            <a:r>
              <a:rPr lang="pl-PL" altLang="en-US" sz="2000" b="1" i="1" dirty="0" smtClean="0"/>
              <a:t>	</a:t>
            </a:r>
            <a:r>
              <a:rPr lang="pl-PL" altLang="en-US" sz="2000" i="1" dirty="0" smtClean="0"/>
              <a:t>zamiana na tablicę znaków; metoda</a:t>
            </a:r>
          </a:p>
          <a:p>
            <a:pPr>
              <a:lnSpc>
                <a:spcPct val="90000"/>
              </a:lnSpc>
            </a:pPr>
            <a:r>
              <a:rPr lang="pl-PL" altLang="en-US" sz="2000" b="1" i="1" dirty="0" smtClean="0">
                <a:solidFill>
                  <a:srgbClr val="0000CC"/>
                </a:solidFill>
              </a:rPr>
              <a:t>AnsiString 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FloatToStrF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(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long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 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double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 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value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, 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TStringFloatFormat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 format,</a:t>
            </a:r>
            <a:br>
              <a:rPr lang="pl-PL" altLang="en-US" sz="2000" b="1" i="1" dirty="0" smtClean="0">
                <a:solidFill>
                  <a:srgbClr val="0000CC"/>
                </a:solidFill>
              </a:rPr>
            </a:br>
            <a:r>
              <a:rPr lang="pl-PL" altLang="en-US" sz="2000" b="1" i="1" dirty="0" smtClean="0">
                <a:solidFill>
                  <a:srgbClr val="0000CC"/>
                </a:solidFill>
              </a:rPr>
              <a:t>			   int precision, int 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digits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); </a:t>
            </a:r>
            <a:endParaRPr lang="pl-PL" altLang="en-US" sz="2000" b="1" i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b="1" i="1" dirty="0" smtClean="0"/>
              <a:t>		</a:t>
            </a:r>
            <a:r>
              <a:rPr lang="pl-PL" altLang="en-US" sz="2000" i="1" dirty="0" smtClean="0"/>
              <a:t>zamiana liczby rzeczywistej na tekst  z formatowaniem; </a:t>
            </a:r>
            <a:r>
              <a:rPr lang="pl-PL" altLang="en-US" sz="2000" b="1" i="1" dirty="0" smtClean="0"/>
              <a:t>funkcja</a:t>
            </a:r>
          </a:p>
          <a:p>
            <a:pPr marL="903288" indent="0" defTabSz="1077913">
              <a:lnSpc>
                <a:spcPct val="90000"/>
              </a:lnSpc>
              <a:buFontTx/>
              <a:buNone/>
            </a:pPr>
            <a:r>
              <a:rPr lang="pl-PL" altLang="en-US" sz="2000" i="1" dirty="0" smtClean="0"/>
              <a:t> W</a:t>
            </a:r>
            <a:r>
              <a:rPr lang="pl-PL" altLang="en-US" sz="2000" dirty="0" smtClean="0"/>
              <a:t>ybrane stałe predefiniowane dla parametru</a:t>
            </a:r>
            <a:r>
              <a:rPr lang="pl-PL" altLang="en-US" sz="2000" i="1" dirty="0" smtClean="0"/>
              <a:t> format: </a:t>
            </a:r>
          </a:p>
          <a:p>
            <a:pPr marL="903288" indent="0" defTabSz="1077913">
              <a:lnSpc>
                <a:spcPct val="90000"/>
              </a:lnSpc>
              <a:buFontTx/>
              <a:buNone/>
            </a:pPr>
            <a:r>
              <a:rPr lang="pl-PL" altLang="en-US" sz="2000" b="1" i="1" dirty="0" smtClean="0"/>
              <a:t>		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ffGeneral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 , 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ffFixed</a:t>
            </a:r>
            <a:r>
              <a:rPr lang="pl-PL" altLang="en-US" sz="2000" b="1" i="1" dirty="0" smtClean="0">
                <a:solidFill>
                  <a:srgbClr val="0000CC"/>
                </a:solidFill>
              </a:rPr>
              <a:t>, </a:t>
            </a:r>
            <a:r>
              <a:rPr lang="pl-PL" altLang="en-US" sz="2000" b="1" i="1" dirty="0" err="1" smtClean="0">
                <a:solidFill>
                  <a:srgbClr val="0000CC"/>
                </a:solidFill>
              </a:rPr>
              <a:t>ffCurrency</a:t>
            </a:r>
            <a:endParaRPr lang="pl-PL" altLang="en-US" sz="2000" b="1" i="1" dirty="0" smtClean="0">
              <a:solidFill>
                <a:srgbClr val="0000CC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371600" y="4724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i="1">
              <a:solidFill>
                <a:schemeClr val="hlink"/>
              </a:solidFill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00063" y="3789040"/>
            <a:ext cx="6448425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00"/>
              </a:spcBef>
              <a:buFontTx/>
              <a:buNone/>
            </a:pPr>
            <a:r>
              <a:rPr lang="pl-PL" altLang="en-US" sz="1800" dirty="0">
                <a:latin typeface="Arial" panose="020B0604020202020204" pitchFamily="34" charset="0"/>
              </a:rPr>
              <a:t>Przykłady:</a:t>
            </a:r>
          </a:p>
          <a:p>
            <a:pPr>
              <a:spcBef>
                <a:spcPts val="300"/>
              </a:spcBef>
              <a:buFontTx/>
              <a:buNone/>
            </a:pPr>
            <a:r>
              <a:rPr lang="pl-PL" altLang="en-US" sz="1800" i="1" dirty="0" err="1">
                <a:solidFill>
                  <a:srgbClr val="0033CC"/>
                </a:solidFill>
                <a:latin typeface="Arial" panose="020B0604020202020204" pitchFamily="34" charset="0"/>
              </a:rPr>
              <a:t>double</a:t>
            </a: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 a; int i; char znaki[10];</a:t>
            </a:r>
          </a:p>
          <a:p>
            <a:pPr>
              <a:spcBef>
                <a:spcPts val="300"/>
              </a:spcBef>
              <a:buFontTx/>
              <a:buNone/>
            </a:pP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AnsiString AA, BB, ZNAKI;</a:t>
            </a:r>
          </a:p>
          <a:p>
            <a:pPr>
              <a:spcBef>
                <a:spcPts val="300"/>
              </a:spcBef>
              <a:buFontTx/>
              <a:buNone/>
            </a:pP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AA=</a:t>
            </a:r>
            <a:r>
              <a:rPr lang="pl-PL" altLang="en-US" sz="18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en-U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123.094</a:t>
            </a:r>
            <a:r>
              <a:rPr lang="pl-PL" altLang="en-U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; a=</a:t>
            </a:r>
            <a:r>
              <a:rPr lang="pl-PL" altLang="en-US" sz="1800" i="1" dirty="0" err="1" smtClean="0">
                <a:solidFill>
                  <a:srgbClr val="0033CC"/>
                </a:solidFill>
                <a:latin typeface="Arial" panose="020B0604020202020204" pitchFamily="34" charset="0"/>
              </a:rPr>
              <a:t>AA.ToDouble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();  // Edit1-&gt;</a:t>
            </a:r>
            <a:r>
              <a:rPr lang="pl-PL" altLang="en-US" sz="1800" i="1" dirty="0" err="1" smtClean="0">
                <a:solidFill>
                  <a:srgbClr val="0033CC"/>
                </a:solidFill>
                <a:latin typeface="Arial" panose="020B0604020202020204" pitchFamily="34" charset="0"/>
              </a:rPr>
              <a:t>SetFocus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();</a:t>
            </a:r>
          </a:p>
          <a:p>
            <a:pPr>
              <a:spcBef>
                <a:spcPts val="300"/>
              </a:spcBef>
              <a:buFontTx/>
              <a:buNone/>
            </a:pP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BB=</a:t>
            </a:r>
            <a:r>
              <a:rPr lang="pl-PL" altLang="en-US" sz="18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en-U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123</a:t>
            </a:r>
            <a:r>
              <a:rPr lang="pl-PL" altLang="en-U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; </a:t>
            </a: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i=</a:t>
            </a:r>
            <a:r>
              <a:rPr lang="pl-PL" altLang="en-US" sz="1800" i="1" dirty="0" err="1">
                <a:solidFill>
                  <a:srgbClr val="0033CC"/>
                </a:solidFill>
                <a:latin typeface="Arial" panose="020B0604020202020204" pitchFamily="34" charset="0"/>
              </a:rPr>
              <a:t>BB.ToInt</a:t>
            </a: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();</a:t>
            </a:r>
          </a:p>
          <a:p>
            <a:pPr>
              <a:spcBef>
                <a:spcPts val="300"/>
              </a:spcBef>
              <a:buFontTx/>
              <a:buNone/>
            </a:pP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ZNAKI=</a:t>
            </a:r>
            <a:r>
              <a:rPr lang="pl-PL" altLang="en-US" sz="18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en-U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tekst</a:t>
            </a:r>
            <a:r>
              <a:rPr lang="pl-PL" altLang="en-U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; </a:t>
            </a:r>
            <a:r>
              <a:rPr lang="pl-PL" altLang="en-US" sz="1800" i="1" dirty="0" err="1">
                <a:solidFill>
                  <a:srgbClr val="0033CC"/>
                </a:solidFill>
                <a:latin typeface="Arial" panose="020B0604020202020204" pitchFamily="34" charset="0"/>
              </a:rPr>
              <a:t>strcpy</a:t>
            </a: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(znaki, </a:t>
            </a:r>
            <a:r>
              <a:rPr lang="pl-PL" altLang="en-US" sz="1800" i="1" dirty="0" err="1">
                <a:solidFill>
                  <a:srgbClr val="0033CC"/>
                </a:solidFill>
                <a:latin typeface="Arial" panose="020B0604020202020204" pitchFamily="34" charset="0"/>
              </a:rPr>
              <a:t>ZNAKI.c_str</a:t>
            </a: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());</a:t>
            </a:r>
          </a:p>
          <a:p>
            <a:pPr>
              <a:spcBef>
                <a:spcPts val="300"/>
              </a:spcBef>
              <a:buFontTx/>
              <a:buNone/>
            </a:pP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AA = </a:t>
            </a:r>
            <a:r>
              <a:rPr lang="pl-PL" altLang="en-US" sz="1800" i="1" dirty="0" err="1" smtClean="0">
                <a:solidFill>
                  <a:srgbClr val="0033CC"/>
                </a:solidFill>
                <a:latin typeface="Arial" panose="020B0604020202020204" pitchFamily="34" charset="0"/>
              </a:rPr>
              <a:t>FloatToStrF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(22.55</a:t>
            </a: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, </a:t>
            </a:r>
            <a:r>
              <a:rPr lang="pl-PL" altLang="en-US" sz="1800" i="1" dirty="0" err="1" smtClean="0">
                <a:solidFill>
                  <a:srgbClr val="0033CC"/>
                </a:solidFill>
                <a:latin typeface="Arial" panose="020B0604020202020204" pitchFamily="34" charset="0"/>
              </a:rPr>
              <a:t>ffFixed</a:t>
            </a: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, 6,2); 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//  </a:t>
            </a:r>
            <a:r>
              <a:rPr lang="pl-PL" altLang="en-US" sz="1800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AA</a:t>
            </a:r>
            <a:r>
              <a:rPr lang="pl-PL" altLang="en-US" sz="1800" i="1" dirty="0">
                <a:solidFill>
                  <a:srgbClr val="0033CC"/>
                </a:solidFill>
                <a:latin typeface="Arial" panose="020B0604020202020204" pitchFamily="34" charset="0"/>
              </a:rPr>
              <a:t>: </a:t>
            </a:r>
            <a:r>
              <a:rPr lang="pl-PL" altLang="en-U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1800" i="1" dirty="0" smtClean="0">
                <a:solidFill>
                  <a:srgbClr val="0033CC"/>
                </a:solidFill>
                <a:latin typeface="Arial" panose="020B0604020202020204" pitchFamily="34" charset="0"/>
              </a:rPr>
              <a:t>2.55</a:t>
            </a:r>
            <a:r>
              <a:rPr lang="pl-PL" altLang="en-U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pl-PL" altLang="en-US" sz="1800" i="1" dirty="0">
              <a:solidFill>
                <a:srgbClr val="0033CC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777234" y="3933056"/>
            <a:ext cx="30432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C00000"/>
                </a:solidFill>
              </a:rPr>
              <a:t>Por. również funkcje konwersji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dirty="0">
                <a:solidFill>
                  <a:srgbClr val="C00000"/>
                </a:solidFill>
              </a:rPr>
              <a:t>z wykładu </a:t>
            </a:r>
            <a:r>
              <a:rPr lang="pl-PL" altLang="en-US" sz="1800" dirty="0" smtClean="0">
                <a:solidFill>
                  <a:srgbClr val="C00000"/>
                </a:solidFill>
              </a:rPr>
              <a:t>JPCPP_W01.pptx</a:t>
            </a:r>
            <a:endParaRPr lang="pl-PL" altLang="en-US" sz="1800" dirty="0">
              <a:solidFill>
                <a:srgbClr val="C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6030" y="6330806"/>
            <a:ext cx="88284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/>
              <a:t>Por. też: </a:t>
            </a:r>
            <a:r>
              <a:rPr lang="pl-PL" sz="1600" i="1" dirty="0" smtClean="0"/>
              <a:t>https</a:t>
            </a:r>
            <a:r>
              <a:rPr lang="pl-PL" sz="1600" i="1" dirty="0"/>
              <a:t>://docwiki.embarcadero.com/RADStudio/Sydney/en/Information_for_Simple_Types#Strings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90600"/>
          </a:xfrm>
        </p:spPr>
        <p:txBody>
          <a:bodyPr/>
          <a:lstStyle/>
          <a:p>
            <a:r>
              <a:rPr lang="pl-PL" altLang="en-US" sz="4000" b="1" dirty="0" smtClean="0"/>
              <a:t>Przykłady wykorzystania  metod klasy </a:t>
            </a:r>
            <a:r>
              <a:rPr lang="pl-PL" altLang="en-US" sz="4000" b="1" i="1" dirty="0" smtClean="0"/>
              <a:t>AnsiString</a:t>
            </a:r>
          </a:p>
        </p:txBody>
      </p:sp>
      <p:sp>
        <p:nvSpPr>
          <p:cNvPr id="9219" name="Text Box 1027"/>
          <p:cNvSpPr txBox="1">
            <a:spLocks noChangeArrowheads="1"/>
          </p:cNvSpPr>
          <p:nvPr/>
        </p:nvSpPr>
        <p:spPr bwMode="auto">
          <a:xfrm>
            <a:off x="1219200" y="5867400"/>
            <a:ext cx="669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/>
              <a:t>Przeładowane operatory:  </a:t>
            </a:r>
            <a:r>
              <a:rPr lang="pl-PL" altLang="en-US" sz="2400" b="1">
                <a:solidFill>
                  <a:schemeClr val="hlink"/>
                </a:solidFill>
              </a:rPr>
              <a:t>!=</a:t>
            </a:r>
            <a:r>
              <a:rPr lang="pl-PL" altLang="en-US" sz="2400"/>
              <a:t>, </a:t>
            </a:r>
            <a:r>
              <a:rPr lang="pl-PL" altLang="en-US" sz="2400" b="1">
                <a:solidFill>
                  <a:schemeClr val="hlink"/>
                </a:solidFill>
              </a:rPr>
              <a:t>= =</a:t>
            </a:r>
            <a:r>
              <a:rPr lang="pl-PL" altLang="en-US" sz="2400"/>
              <a:t>, </a:t>
            </a:r>
            <a:r>
              <a:rPr lang="pl-PL" altLang="en-US" sz="2400" b="1">
                <a:solidFill>
                  <a:schemeClr val="hlink"/>
                </a:solidFill>
              </a:rPr>
              <a:t>&lt;</a:t>
            </a:r>
            <a:r>
              <a:rPr lang="pl-PL" altLang="en-US" sz="2400"/>
              <a:t>, </a:t>
            </a:r>
            <a:r>
              <a:rPr lang="pl-PL" altLang="en-US" sz="2400" b="1">
                <a:solidFill>
                  <a:schemeClr val="hlink"/>
                </a:solidFill>
              </a:rPr>
              <a:t>&lt;=</a:t>
            </a:r>
            <a:r>
              <a:rPr lang="pl-PL" altLang="en-US" sz="2400"/>
              <a:t>, </a:t>
            </a:r>
            <a:r>
              <a:rPr lang="pl-PL" altLang="en-US" sz="2400" b="1">
                <a:solidFill>
                  <a:schemeClr val="hlink"/>
                </a:solidFill>
              </a:rPr>
              <a:t>&gt;</a:t>
            </a:r>
            <a:r>
              <a:rPr lang="pl-PL" altLang="en-US" sz="2400"/>
              <a:t>, </a:t>
            </a:r>
            <a:r>
              <a:rPr lang="pl-PL" altLang="en-US" sz="2400" b="1">
                <a:solidFill>
                  <a:schemeClr val="hlink"/>
                </a:solidFill>
              </a:rPr>
              <a:t>&gt;=</a:t>
            </a:r>
            <a:r>
              <a:rPr lang="pl-PL" altLang="en-US" sz="2400"/>
              <a:t>, </a:t>
            </a:r>
            <a:r>
              <a:rPr lang="pl-PL" altLang="en-US" sz="2400" b="1">
                <a:solidFill>
                  <a:schemeClr val="hlink"/>
                </a:solidFill>
              </a:rPr>
              <a:t>+</a:t>
            </a:r>
            <a:r>
              <a:rPr lang="pl-PL" altLang="en-US" sz="2400"/>
              <a:t>, </a:t>
            </a:r>
            <a:r>
              <a:rPr lang="pl-PL" altLang="en-US" sz="2400" b="1">
                <a:solidFill>
                  <a:schemeClr val="hlink"/>
                </a:solidFill>
              </a:rPr>
              <a:t>+=</a:t>
            </a:r>
          </a:p>
        </p:txBody>
      </p:sp>
      <p:sp>
        <p:nvSpPr>
          <p:cNvPr id="9220" name="Text Box 1029"/>
          <p:cNvSpPr txBox="1">
            <a:spLocks noChangeArrowheads="1"/>
          </p:cNvSpPr>
          <p:nvPr/>
        </p:nvSpPr>
        <p:spPr bwMode="auto">
          <a:xfrm>
            <a:off x="1066800" y="2152650"/>
            <a:ext cx="70104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 i="1" dirty="0">
                <a:solidFill>
                  <a:schemeClr val="hlink"/>
                </a:solidFill>
              </a:rPr>
              <a:t>AnsiString tekst, fragment_tekstu;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i="1" dirty="0">
                <a:solidFill>
                  <a:schemeClr val="hlink"/>
                </a:solidFill>
              </a:rPr>
              <a:t>int nr_sep, dlugosc;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i="1" dirty="0" smtClean="0">
                <a:solidFill>
                  <a:schemeClr val="hlink"/>
                </a:solidFill>
              </a:rPr>
              <a:t>tekst=</a:t>
            </a:r>
            <a:r>
              <a:rPr lang="pl-PL" altLang="en-US" sz="2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en-US" sz="24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Janko </a:t>
            </a:r>
            <a:r>
              <a:rPr lang="pl-PL" altLang="en-US" sz="2400" i="1" dirty="0">
                <a:solidFill>
                  <a:schemeClr val="hlink"/>
                </a:solidFill>
              </a:rPr>
              <a:t>Muzykant;    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55.5</a:t>
            </a:r>
            <a:r>
              <a:rPr lang="pl-PL" altLang="en-US" sz="2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;</a:t>
            </a:r>
            <a:endParaRPr lang="pl-PL" altLang="en-US" sz="2400" i="1" dirty="0">
              <a:solidFill>
                <a:schemeClr val="hlink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i="1" dirty="0">
                <a:solidFill>
                  <a:schemeClr val="hlink"/>
                </a:solidFill>
              </a:rPr>
              <a:t>nr_sep=</a:t>
            </a:r>
            <a:r>
              <a:rPr lang="pl-PL" altLang="en-US" sz="2400" i="1" dirty="0" err="1">
                <a:solidFill>
                  <a:schemeClr val="hlink"/>
                </a:solidFill>
              </a:rPr>
              <a:t>tekst.AnsiPos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(</a:t>
            </a:r>
            <a:r>
              <a:rPr lang="pl-PL" altLang="en-US" sz="24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;</a:t>
            </a:r>
            <a:r>
              <a:rPr lang="pl-PL" altLang="en-US" sz="2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en-US" sz="24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);   </a:t>
            </a:r>
            <a:r>
              <a:rPr lang="pl-PL" altLang="en-US" sz="2400" i="1" dirty="0">
                <a:solidFill>
                  <a:schemeClr val="hlink"/>
                </a:solidFill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i="1" dirty="0">
                <a:solidFill>
                  <a:schemeClr val="hlink"/>
                </a:solidFill>
              </a:rPr>
              <a:t>dlugosc=</a:t>
            </a:r>
            <a:r>
              <a:rPr lang="pl-PL" altLang="en-US" sz="2400" i="1" dirty="0" err="1">
                <a:solidFill>
                  <a:schemeClr val="hlink"/>
                </a:solidFill>
              </a:rPr>
              <a:t>tekst.Length</a:t>
            </a:r>
            <a:r>
              <a:rPr lang="pl-PL" altLang="en-US" sz="2400" i="1" dirty="0">
                <a:solidFill>
                  <a:schemeClr val="hlink"/>
                </a:solidFill>
              </a:rPr>
              <a:t>()-nr_sep;    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i="1" dirty="0">
                <a:solidFill>
                  <a:schemeClr val="hlink"/>
                </a:solidFill>
              </a:rPr>
              <a:t>fragment_tekstu = </a:t>
            </a:r>
            <a:r>
              <a:rPr lang="pl-PL" altLang="en-US" sz="2400" i="1" dirty="0" err="1">
                <a:solidFill>
                  <a:schemeClr val="hlink"/>
                </a:solidFill>
              </a:rPr>
              <a:t>tekst.SubString</a:t>
            </a:r>
            <a:r>
              <a:rPr lang="pl-PL" altLang="en-US" sz="2400" i="1" dirty="0">
                <a:solidFill>
                  <a:schemeClr val="hlink"/>
                </a:solidFill>
              </a:rPr>
              <a:t>(nr_sep+1,dlugosc);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i="1" dirty="0">
                <a:solidFill>
                  <a:schemeClr val="hlink"/>
                </a:solidFill>
              </a:rPr>
              <a:t>fragment_tekstu = fragment_tekstu.Trim(); 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en-US" sz="2400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010400" cy="533400"/>
          </a:xfrm>
        </p:spPr>
        <p:txBody>
          <a:bodyPr/>
          <a:lstStyle/>
          <a:p>
            <a:r>
              <a:rPr lang="pl-PL" altLang="en-US" sz="4000" b="1" smtClean="0"/>
              <a:t>Komponent typu </a:t>
            </a:r>
            <a:r>
              <a:rPr lang="pl-PL" altLang="en-US" sz="4000" b="1" i="1" smtClean="0"/>
              <a:t>TMemo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76600"/>
            <a:ext cx="83820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500" dirty="0" err="1" smtClean="0"/>
              <a:t>Użyteczne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właściwości</a:t>
            </a:r>
            <a:endParaRPr lang="en-US" altLang="en-US" sz="25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2400" i="1" dirty="0" err="1" smtClean="0">
                <a:solidFill>
                  <a:schemeClr val="hlink"/>
                </a:solidFill>
              </a:rPr>
              <a:t>Alignment</a:t>
            </a:r>
            <a:r>
              <a:rPr lang="pl-PL" altLang="en-US" sz="2400" dirty="0" smtClean="0"/>
              <a:t>: </a:t>
            </a:r>
            <a:r>
              <a:rPr lang="pl-PL" altLang="en-US" sz="2400" i="1" dirty="0" err="1" smtClean="0">
                <a:solidFill>
                  <a:srgbClr val="0033CC"/>
                </a:solidFill>
              </a:rPr>
              <a:t>taLeftJustify</a:t>
            </a:r>
            <a:r>
              <a:rPr lang="pl-PL" altLang="en-US" sz="2400" dirty="0" smtClean="0">
                <a:solidFill>
                  <a:srgbClr val="0033CC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33CC"/>
                </a:solidFill>
              </a:rPr>
              <a:t>taRightJustify</a:t>
            </a:r>
            <a:r>
              <a:rPr lang="pl-PL" altLang="en-US" sz="2400" dirty="0" smtClean="0">
                <a:solidFill>
                  <a:srgbClr val="0033CC"/>
                </a:solidFill>
              </a:rPr>
              <a:t>, </a:t>
            </a:r>
            <a:r>
              <a:rPr lang="pl-PL" altLang="en-US" sz="2400" i="1" dirty="0" err="1" smtClean="0">
                <a:solidFill>
                  <a:srgbClr val="0033CC"/>
                </a:solidFill>
              </a:rPr>
              <a:t>taCenter</a:t>
            </a:r>
            <a:endParaRPr lang="pl-PL" altLang="en-US" sz="2400" i="1" dirty="0" smtClean="0">
              <a:solidFill>
                <a:srgbClr val="0033CC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2400" i="1" dirty="0" err="1" smtClean="0">
                <a:solidFill>
                  <a:schemeClr val="hlink"/>
                </a:solidFill>
              </a:rPr>
              <a:t>ScrollBars:ssNone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, </a:t>
            </a:r>
            <a:r>
              <a:rPr lang="pl-PL" altLang="en-US" sz="2400" i="1" dirty="0" err="1" smtClean="0">
                <a:solidFill>
                  <a:schemeClr val="hlink"/>
                </a:solidFill>
              </a:rPr>
              <a:t>ssHorizontal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, </a:t>
            </a:r>
            <a:r>
              <a:rPr lang="pl-PL" altLang="en-US" sz="2400" i="1" dirty="0" err="1" smtClean="0">
                <a:solidFill>
                  <a:schemeClr val="hlink"/>
                </a:solidFill>
              </a:rPr>
              <a:t>ssVertical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, </a:t>
            </a:r>
            <a:r>
              <a:rPr lang="pl-PL" altLang="en-US" sz="2400" i="1" dirty="0" err="1" smtClean="0">
                <a:solidFill>
                  <a:schemeClr val="hlink"/>
                </a:solidFill>
              </a:rPr>
              <a:t>ssBoth</a:t>
            </a:r>
            <a:endParaRPr lang="pl-PL" altLang="en-US" sz="2400" i="1" dirty="0" smtClean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2400" i="1" dirty="0" err="1" smtClean="0">
                <a:solidFill>
                  <a:schemeClr val="hlink"/>
                </a:solidFill>
              </a:rPr>
              <a:t>WordWrap</a:t>
            </a:r>
            <a:r>
              <a:rPr lang="pl-PL" altLang="en-US" sz="2400" dirty="0" smtClean="0"/>
              <a:t>: </a:t>
            </a:r>
            <a:r>
              <a:rPr lang="pl-PL" altLang="en-US" sz="2400" i="1" dirty="0" err="1" smtClean="0">
                <a:solidFill>
                  <a:schemeClr val="hlink"/>
                </a:solidFill>
              </a:rPr>
              <a:t>true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, </a:t>
            </a:r>
            <a:r>
              <a:rPr lang="pl-PL" altLang="en-US" sz="2400" i="1" dirty="0" err="1" smtClean="0">
                <a:solidFill>
                  <a:schemeClr val="hlink"/>
                </a:solidFill>
              </a:rPr>
              <a:t>false</a:t>
            </a:r>
            <a:endParaRPr lang="pl-PL" altLang="en-US" sz="24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2400" b="1" i="1" dirty="0" smtClean="0">
                <a:solidFill>
                  <a:schemeClr val="hlink"/>
                </a:solidFill>
              </a:rPr>
              <a:t>Lines </a:t>
            </a:r>
            <a:r>
              <a:rPr lang="pl-PL" altLang="en-US" sz="2400" dirty="0" smtClean="0"/>
              <a:t>- obiekt typu </a:t>
            </a:r>
            <a:r>
              <a:rPr lang="pl-PL" altLang="en-US" sz="2400" b="1" i="1" dirty="0" err="1" smtClean="0">
                <a:solidFill>
                  <a:schemeClr val="hlink"/>
                </a:solidFill>
              </a:rPr>
              <a:t>TStrings</a:t>
            </a:r>
            <a:r>
              <a:rPr lang="pl-PL" altLang="en-US" sz="2400" i="1" dirty="0" smtClean="0">
                <a:solidFill>
                  <a:schemeClr val="hlink"/>
                </a:solidFill>
              </a:rPr>
              <a:t> *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r>
              <a:rPr lang="en-US" altLang="en-US" sz="2500" dirty="0" err="1" smtClean="0"/>
              <a:t>Wybrane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metody</a:t>
            </a:r>
            <a:r>
              <a:rPr lang="en-US" altLang="en-US" sz="2500" dirty="0" smtClean="0"/>
              <a:t>:</a:t>
            </a:r>
            <a:endParaRPr lang="en-US" altLang="en-US" sz="2500" i="1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2400" i="1" dirty="0" err="1" smtClean="0">
                <a:solidFill>
                  <a:schemeClr val="hlink"/>
                </a:solidFill>
              </a:rPr>
              <a:t>SetAlignment</a:t>
            </a:r>
            <a:r>
              <a:rPr lang="pl-PL" altLang="en-US" sz="2400" dirty="0" smtClean="0"/>
              <a:t>, </a:t>
            </a:r>
            <a:r>
              <a:rPr lang="pl-PL" altLang="en-US" sz="2400" i="1" dirty="0" err="1" smtClean="0">
                <a:solidFill>
                  <a:schemeClr val="hlink"/>
                </a:solidFill>
              </a:rPr>
              <a:t>SetScrollBars</a:t>
            </a:r>
            <a:r>
              <a:rPr lang="pl-PL" altLang="en-US" sz="2400" i="1" dirty="0" smtClean="0"/>
              <a:t>, </a:t>
            </a:r>
            <a:r>
              <a:rPr lang="pl-PL" altLang="en-US" sz="2400" i="1" dirty="0" err="1" smtClean="0">
                <a:solidFill>
                  <a:schemeClr val="hlink"/>
                </a:solidFill>
              </a:rPr>
              <a:t>SetWordWrap</a:t>
            </a:r>
            <a:r>
              <a:rPr lang="pl-PL" altLang="en-US" sz="2400" dirty="0" smtClean="0"/>
              <a:t>, </a:t>
            </a:r>
            <a:r>
              <a:rPr lang="pl-PL" altLang="en-US" sz="2400" i="1" dirty="0" err="1" smtClean="0">
                <a:solidFill>
                  <a:schemeClr val="hlink"/>
                </a:solidFill>
              </a:rPr>
              <a:t>SetFocus</a:t>
            </a:r>
            <a:endParaRPr lang="pl-PL" altLang="en-US" sz="2400" i="1" dirty="0" smtClean="0">
              <a:solidFill>
                <a:schemeClr val="hlink"/>
              </a:solidFill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104900" y="914400"/>
            <a:ext cx="6934200" cy="466725"/>
            <a:chOff x="480" y="624"/>
            <a:chExt cx="4368" cy="294"/>
          </a:xfrm>
        </p:grpSpPr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480" y="624"/>
              <a:ext cx="1440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pl-PL" altLang="en-US" sz="2400" b="1" i="1"/>
                <a:t>TCustomEdit</a:t>
              </a:r>
            </a:p>
          </p:txBody>
        </p:sp>
        <p:sp>
          <p:nvSpPr>
            <p:cNvPr id="10248" name="Text Box 6"/>
            <p:cNvSpPr txBox="1">
              <a:spLocks noChangeArrowheads="1"/>
            </p:cNvSpPr>
            <p:nvPr/>
          </p:nvSpPr>
          <p:spPr bwMode="auto">
            <a:xfrm>
              <a:off x="2160" y="624"/>
              <a:ext cx="1440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pl-PL" altLang="en-US" sz="2400" b="1" i="1"/>
                <a:t>TCustomMemo</a:t>
              </a:r>
            </a:p>
          </p:txBody>
        </p:sp>
        <p:sp>
          <p:nvSpPr>
            <p:cNvPr id="10249" name="Text Box 7"/>
            <p:cNvSpPr txBox="1">
              <a:spLocks noChangeArrowheads="1"/>
            </p:cNvSpPr>
            <p:nvPr/>
          </p:nvSpPr>
          <p:spPr bwMode="auto">
            <a:xfrm>
              <a:off x="3840" y="624"/>
              <a:ext cx="1008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pl-PL" altLang="en-US" sz="2400" b="1" i="1"/>
                <a:t>TMemo</a:t>
              </a:r>
            </a:p>
          </p:txBody>
        </p:sp>
        <p:sp>
          <p:nvSpPr>
            <p:cNvPr id="10250" name="Line 8"/>
            <p:cNvSpPr>
              <a:spLocks noChangeShapeType="1"/>
            </p:cNvSpPr>
            <p:nvPr/>
          </p:nvSpPr>
          <p:spPr bwMode="auto">
            <a:xfrm>
              <a:off x="1920" y="768"/>
              <a:ext cx="24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0251" name="Line 9"/>
            <p:cNvSpPr>
              <a:spLocks noChangeShapeType="1"/>
            </p:cNvSpPr>
            <p:nvPr/>
          </p:nvSpPr>
          <p:spPr bwMode="auto">
            <a:xfrm>
              <a:off x="3600" y="768"/>
              <a:ext cx="24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547688" y="1676400"/>
            <a:ext cx="804703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/>
              <a:t>Obiekt klasy TMemo jest komponentem wizualnym, który umożliwia wprowadzania lub wyświetlania wielu wierszy tekstu. Dostęp do zbioru wierszy odbywa się za pośrednictwem właściwości </a:t>
            </a:r>
            <a:r>
              <a:rPr lang="pl-PL" altLang="en-US" sz="2400" i="1"/>
              <a:t>Lines</a:t>
            </a:r>
          </a:p>
        </p:txBody>
      </p:sp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838200" y="4927600"/>
            <a:ext cx="4038600" cy="38100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010400" cy="533400"/>
          </a:xfrm>
        </p:spPr>
        <p:txBody>
          <a:bodyPr/>
          <a:lstStyle/>
          <a:p>
            <a:r>
              <a:rPr lang="pl-PL" altLang="en-US" sz="4000" b="1" smtClean="0"/>
              <a:t>Klasa </a:t>
            </a:r>
            <a:r>
              <a:rPr lang="pl-PL" altLang="en-US" sz="4000" b="1" i="1" smtClean="0"/>
              <a:t>TStrings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562100"/>
            <a:ext cx="8458200" cy="35814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400" i="1" dirty="0" err="1" smtClean="0">
                <a:cs typeface="Times New Roman" panose="02020603050405020304" pitchFamily="18" charset="0"/>
              </a:rPr>
              <a:t>TStrings</a:t>
            </a:r>
            <a:r>
              <a:rPr lang="pl-PL" altLang="en-US" sz="2400" dirty="0" smtClean="0">
                <a:cs typeface="Times New Roman" panose="02020603050405020304" pitchFamily="18" charset="0"/>
              </a:rPr>
              <a:t> jest klasa bazową dla obiektów, które reprezentują </a:t>
            </a:r>
            <a:r>
              <a:rPr lang="pl-PL" altLang="en-US" sz="2400" dirty="0" smtClean="0"/>
              <a:t>kolekcję </a:t>
            </a:r>
            <a:r>
              <a:rPr lang="pl-PL" altLang="en-US" sz="2400" dirty="0" smtClean="0">
                <a:cs typeface="Times New Roman" panose="02020603050405020304" pitchFamily="18" charset="0"/>
              </a:rPr>
              <a:t>łańcuchów (tekstów). </a:t>
            </a:r>
            <a:r>
              <a:rPr lang="pl-PL" altLang="en-US" sz="2400" dirty="0" smtClean="0"/>
              <a:t>Klasa jest zdefiniowana do zarządzania „listą łańcuchów” czyli zbiorem wierszy tekstu. </a:t>
            </a:r>
            <a:br>
              <a:rPr lang="pl-PL" altLang="en-US" sz="2400" dirty="0" smtClean="0"/>
            </a:br>
            <a:endParaRPr lang="pl-PL" altLang="en-US" sz="2400" dirty="0" smtClean="0"/>
          </a:p>
          <a:p>
            <a:pPr>
              <a:buFontTx/>
              <a:buNone/>
            </a:pPr>
            <a:r>
              <a:rPr lang="pl-PL" altLang="en-US" sz="2400" dirty="0" smtClean="0">
                <a:cs typeface="Times New Roman" panose="02020603050405020304" pitchFamily="18" charset="0"/>
              </a:rPr>
              <a:t>Klasa wprowadza właściwości i metody aby: dodawać do lub usuwać z określonego miejsca w tekście łańcuchy, zmieniać położenie łańcuchów w tekście, mieć dostęp do określonej pozycji łańcucha, dokonywać transmisji łańcuchów do lub z  pliku</a:t>
            </a:r>
            <a:r>
              <a:rPr lang="pl-PL" alt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00"/>
      </a:dk1>
      <a:lt1>
        <a:srgbClr val="FFFFCC"/>
      </a:lt1>
      <a:dk2>
        <a:srgbClr val="6633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899</Words>
  <Application>Microsoft Office PowerPoint</Application>
  <PresentationFormat>Pokaz na ekranie (4:3)</PresentationFormat>
  <Paragraphs>162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Courier New</vt:lpstr>
      <vt:lpstr>Times New Roman</vt:lpstr>
      <vt:lpstr>Projekt domyślny</vt:lpstr>
      <vt:lpstr>Arkusz</vt:lpstr>
      <vt:lpstr>Obsługa wierszy tekstu Języki programowania - C++ </vt:lpstr>
      <vt:lpstr>Plan wykładu</vt:lpstr>
      <vt:lpstr>Tablica znaków</vt:lpstr>
      <vt:lpstr>Klasa AnsiString</vt:lpstr>
      <vt:lpstr>Wybrane operacje na obiektach  AnsiString/UnicodeString</vt:lpstr>
      <vt:lpstr>Konwersja typów dla AnsiString</vt:lpstr>
      <vt:lpstr>Przykłady wykorzystania  metod klasy AnsiString</vt:lpstr>
      <vt:lpstr>Komponent typu TMemo</vt:lpstr>
      <vt:lpstr>Klasa TStrings</vt:lpstr>
      <vt:lpstr>Wybrane właściwości klasy TStrings</vt:lpstr>
      <vt:lpstr>Wybrane metody klasy TStrings</vt:lpstr>
      <vt:lpstr>Obsługa tekstu w klasie TStrings</vt:lpstr>
      <vt:lpstr>Przesłanianie zmiennych</vt:lpstr>
    </vt:vector>
  </TitlesOfParts>
  <Company>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x</dc:creator>
  <cp:lastModifiedBy>HP2</cp:lastModifiedBy>
  <cp:revision>290</cp:revision>
  <dcterms:created xsi:type="dcterms:W3CDTF">2003-09-30T15:45:46Z</dcterms:created>
  <dcterms:modified xsi:type="dcterms:W3CDTF">2024-12-10T11:18:04Z</dcterms:modified>
</cp:coreProperties>
</file>