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56" r:id="rId2"/>
    <p:sldId id="283" r:id="rId3"/>
    <p:sldId id="280" r:id="rId4"/>
    <p:sldId id="287" r:id="rId5"/>
    <p:sldId id="273" r:id="rId6"/>
    <p:sldId id="281" r:id="rId7"/>
    <p:sldId id="284" r:id="rId8"/>
    <p:sldId id="285" r:id="rId9"/>
    <p:sldId id="272" r:id="rId10"/>
    <p:sldId id="267" r:id="rId11"/>
    <p:sldId id="286" r:id="rId12"/>
    <p:sldId id="278" r:id="rId13"/>
    <p:sldId id="282" r:id="rId14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46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CCAC632-54F1-4391-A945-08A67A773E3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844218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151F86-085C-42A3-BB5A-461524BEA33F}" type="slidenum">
              <a:rPr lang="pl-PL" altLang="pl-PL" sz="1200"/>
              <a:pPr/>
              <a:t>7</a:t>
            </a:fld>
            <a:endParaRPr lang="pl-PL" altLang="pl-PL" sz="1200"/>
          </a:p>
        </p:txBody>
      </p:sp>
      <p:sp>
        <p:nvSpPr>
          <p:cNvPr id="163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2019302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CF2AF7-0B7F-4699-B13B-B9B43ED8B13A}" type="slidenum">
              <a:rPr lang="pl-PL" altLang="pl-PL" sz="1200"/>
              <a:pPr/>
              <a:t>8</a:t>
            </a:fld>
            <a:endParaRPr lang="pl-PL" altLang="pl-PL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2355527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50635A8-B486-44D2-8F8D-069BAF74275C}" type="slidenum">
              <a:rPr lang="pl-PL" altLang="pl-PL" sz="1200"/>
              <a:pPr/>
              <a:t>11</a:t>
            </a:fld>
            <a:endParaRPr lang="pl-PL" altLang="pl-PL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2322728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8913C7-8A16-4899-96F8-C2678FC83666}" type="slidenum">
              <a:rPr lang="pl-PL" altLang="pl-PL" sz="1200"/>
              <a:pPr/>
              <a:t>12</a:t>
            </a:fld>
            <a:endParaRPr lang="pl-PL" altLang="pl-PL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2928967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5CEC6FD-600C-427A-98D7-36DD10ECB42F}" type="slidenum">
              <a:rPr lang="pl-PL" altLang="pl-PL" sz="1200"/>
              <a:pPr/>
              <a:t>13</a:t>
            </a:fld>
            <a:endParaRPr lang="pl-PL" altLang="pl-PL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656570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A023DB-472A-4A80-888D-F352BE5F23D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75874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D0E0C6-F158-4332-B65A-B79243CDA8F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02188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03E74B-95DC-4BE1-B4D1-7858ED49032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1488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02EAD0-6C81-4B68-8028-C9224E1FA1C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99422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D43814-A551-44BC-A18B-4C879802DDA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4334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B38EF-1894-4700-B9FF-2907BE4FDFC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7639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103240-0BE6-4995-BAA6-397FD27A608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2697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697851-A817-474E-A3E0-D7AA0283B08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5435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B8B0B3-AE6C-4FC5-AE0D-EDF1443A623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4594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BFE435-4C4D-48CC-8FDB-AC4374D23AD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1146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9D3393-A9FC-466C-A8A2-800E7C7B2A1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55956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wzorzec stylu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wzorce stylu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43DB06F-D990-48EB-A7E1-2F9400F5A185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600200"/>
            <a:ext cx="9144000" cy="2057400"/>
          </a:xfrm>
        </p:spPr>
        <p:txBody>
          <a:bodyPr/>
          <a:lstStyle/>
          <a:p>
            <a:r>
              <a:rPr lang="pl-PL" altLang="pl-PL" sz="4000" b="1" dirty="0" smtClean="0"/>
              <a:t>Funkcje programisty</a:t>
            </a:r>
            <a:br>
              <a:rPr lang="pl-PL" altLang="pl-PL" sz="4000" b="1" dirty="0" smtClean="0"/>
            </a:br>
            <a:r>
              <a:rPr lang="pl-PL" altLang="pl-PL" sz="4000" b="1" dirty="0" smtClean="0"/>
              <a:t> Modyfikacja zasobów projektu w ECB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648200"/>
            <a:ext cx="8839200" cy="1219200"/>
          </a:xfrm>
        </p:spPr>
        <p:txBody>
          <a:bodyPr/>
          <a:lstStyle/>
          <a:p>
            <a:r>
              <a:rPr lang="pl-PL" altLang="pl-PL" sz="2000" smtClean="0"/>
              <a:t>Marzena Nowakowska</a:t>
            </a:r>
          </a:p>
          <a:p>
            <a:r>
              <a:rPr lang="pl-PL" altLang="pl-PL" sz="2000" smtClean="0"/>
              <a:t>Wydział Zarządzania i Modelowania Komputerowego</a:t>
            </a:r>
          </a:p>
          <a:p>
            <a:r>
              <a:rPr lang="pl-PL" altLang="pl-PL" sz="2000" smtClean="0"/>
              <a:t>Politechnika Świętokrzyska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533400"/>
          </a:xfrm>
          <a:noFill/>
        </p:spPr>
        <p:txBody>
          <a:bodyPr/>
          <a:lstStyle/>
          <a:p>
            <a:r>
              <a:rPr lang="pl-PL" altLang="pl-PL" sz="3200" b="1" smtClean="0"/>
              <a:t>Tablice jako parametry funkcji</a:t>
            </a:r>
          </a:p>
        </p:txBody>
      </p:sp>
      <p:sp>
        <p:nvSpPr>
          <p:cNvPr id="11267" name="Text Box 27"/>
          <p:cNvSpPr txBox="1">
            <a:spLocks noChangeArrowheads="1"/>
          </p:cNvSpPr>
          <p:nvPr/>
        </p:nvSpPr>
        <p:spPr bwMode="auto">
          <a:xfrm>
            <a:off x="482600" y="850900"/>
            <a:ext cx="8153400" cy="503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52500">
              <a:tabLst>
                <a:tab pos="7651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52500">
              <a:tabLst>
                <a:tab pos="7651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52500">
              <a:tabLst>
                <a:tab pos="7651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52500">
              <a:tabLst>
                <a:tab pos="7651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52500">
              <a:tabLst>
                <a:tab pos="7651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tabLst>
                <a:tab pos="7651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tabLst>
                <a:tab pos="7651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tabLst>
                <a:tab pos="7651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tabLst>
                <a:tab pos="7651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800" i="1">
                <a:solidFill>
                  <a:srgbClr val="FF0000"/>
                </a:solidFill>
              </a:rPr>
              <a:t>int</a:t>
            </a:r>
            <a:r>
              <a:rPr lang="pl-PL" altLang="pl-PL" sz="1800" i="1">
                <a:solidFill>
                  <a:srgbClr val="003300"/>
                </a:solidFill>
              </a:rPr>
              <a:t> SumaCiagu(int, int[]); </a:t>
            </a:r>
            <a:r>
              <a:rPr lang="pl-PL" altLang="pl-PL" sz="1800"/>
              <a:t>albo</a:t>
            </a:r>
            <a:r>
              <a:rPr lang="pl-PL" altLang="pl-PL" sz="1800" i="1">
                <a:solidFill>
                  <a:srgbClr val="003300"/>
                </a:solidFill>
              </a:rPr>
              <a:t> int SumaCiagu(int nn, int tablica[]);</a:t>
            </a:r>
          </a:p>
          <a:p>
            <a:r>
              <a:rPr lang="pl-PL" altLang="pl-PL" sz="1800"/>
              <a:t>	parametry wejściowe: liczba całkowita i tablica o elementach całkowitych</a:t>
            </a:r>
          </a:p>
          <a:p>
            <a:r>
              <a:rPr lang="pl-PL" altLang="pl-PL" sz="1800"/>
              <a:t>	</a:t>
            </a:r>
            <a:r>
              <a:rPr lang="pl-PL" altLang="pl-PL" sz="1800">
                <a:solidFill>
                  <a:srgbClr val="FF0000"/>
                </a:solidFill>
              </a:rPr>
              <a:t>funkcja zwraca wynik typu </a:t>
            </a:r>
            <a:r>
              <a:rPr lang="pl-PL" altLang="pl-PL" sz="1800" i="1">
                <a:solidFill>
                  <a:srgbClr val="FF0000"/>
                </a:solidFill>
              </a:rPr>
              <a:t>int</a:t>
            </a:r>
          </a:p>
          <a:p>
            <a:endParaRPr lang="pl-PL" altLang="pl-PL" sz="1800"/>
          </a:p>
          <a:p>
            <a:r>
              <a:rPr lang="pl-PL" altLang="pl-PL" sz="1800" i="1">
                <a:solidFill>
                  <a:srgbClr val="FF0000"/>
                </a:solidFill>
              </a:rPr>
              <a:t>int</a:t>
            </a:r>
            <a:r>
              <a:rPr lang="pl-PL" altLang="pl-PL" sz="1800" i="1">
                <a:solidFill>
                  <a:srgbClr val="003300"/>
                </a:solidFill>
              </a:rPr>
              <a:t> IleUjemnych(int , float []); </a:t>
            </a:r>
            <a:endParaRPr lang="pl-PL" altLang="pl-PL" sz="1800">
              <a:solidFill>
                <a:srgbClr val="FF0000"/>
              </a:solidFill>
            </a:endParaRPr>
          </a:p>
          <a:p>
            <a:r>
              <a:rPr lang="pl-PL" altLang="pl-PL" sz="1800" i="1"/>
              <a:t>	</a:t>
            </a:r>
            <a:r>
              <a:rPr lang="pl-PL" altLang="pl-PL" sz="1800"/>
              <a:t>parametry wejściowe: liczba całkowita i tablica o elementach rzeczywistych</a:t>
            </a:r>
          </a:p>
          <a:p>
            <a:r>
              <a:rPr lang="pl-PL" altLang="pl-PL" sz="1800"/>
              <a:t>	</a:t>
            </a:r>
            <a:r>
              <a:rPr lang="pl-PL" altLang="pl-PL" sz="1800">
                <a:solidFill>
                  <a:srgbClr val="FF0000"/>
                </a:solidFill>
              </a:rPr>
              <a:t>funkcja zwraca wynik typu </a:t>
            </a:r>
            <a:r>
              <a:rPr lang="pl-PL" altLang="pl-PL" sz="1800" i="1">
                <a:solidFill>
                  <a:srgbClr val="FF0000"/>
                </a:solidFill>
              </a:rPr>
              <a:t>int</a:t>
            </a:r>
          </a:p>
          <a:p>
            <a:endParaRPr lang="pl-PL" altLang="pl-PL" sz="1800">
              <a:solidFill>
                <a:srgbClr val="FF0000"/>
              </a:solidFill>
            </a:endParaRPr>
          </a:p>
          <a:p>
            <a:r>
              <a:rPr lang="pl-PL" altLang="pl-PL" sz="1800" i="1">
                <a:solidFill>
                  <a:srgbClr val="FF0000"/>
                </a:solidFill>
              </a:rPr>
              <a:t>void</a:t>
            </a:r>
            <a:r>
              <a:rPr lang="pl-PL" altLang="pl-PL" sz="1800" i="1">
                <a:solidFill>
                  <a:srgbClr val="003300"/>
                </a:solidFill>
              </a:rPr>
              <a:t> StatystykaOcen(int , int [], int []);</a:t>
            </a:r>
            <a:r>
              <a:rPr lang="pl-PL" altLang="pl-PL" sz="1800" i="1"/>
              <a:t>  	</a:t>
            </a:r>
          </a:p>
          <a:p>
            <a:r>
              <a:rPr lang="pl-PL" altLang="pl-PL" sz="1800" i="1"/>
              <a:t>	</a:t>
            </a:r>
            <a:r>
              <a:rPr lang="pl-PL" altLang="pl-PL" sz="1800"/>
              <a:t>parametry wejściowe: liczba całkowita i tablica o elementach całkowitych, 	jeden parametr wyjściowy: tablica o elementach całkowitych</a:t>
            </a:r>
          </a:p>
          <a:p>
            <a:r>
              <a:rPr lang="pl-PL" altLang="pl-PL" sz="1800"/>
              <a:t>	 </a:t>
            </a:r>
            <a:r>
              <a:rPr lang="pl-PL" altLang="pl-PL" sz="1800">
                <a:solidFill>
                  <a:srgbClr val="FF0000"/>
                </a:solidFill>
              </a:rPr>
              <a:t>funkcja nie zwraca wyniku</a:t>
            </a:r>
          </a:p>
          <a:p>
            <a:endParaRPr lang="pl-PL" altLang="pl-PL" sz="1800"/>
          </a:p>
          <a:p>
            <a:r>
              <a:rPr lang="pl-PL" altLang="pl-PL" sz="1800" i="1">
                <a:solidFill>
                  <a:srgbClr val="FF0000"/>
                </a:solidFill>
              </a:rPr>
              <a:t>void</a:t>
            </a:r>
            <a:r>
              <a:rPr lang="pl-PL" altLang="pl-PL" sz="1800" i="1">
                <a:solidFill>
                  <a:srgbClr val="003300"/>
                </a:solidFill>
              </a:rPr>
              <a:t> NowyCiag(int n, float x[], int *m, float y[]) // float y[] </a:t>
            </a:r>
            <a:r>
              <a:rPr lang="pl-PL" altLang="pl-PL" sz="1800" i="1">
                <a:solidFill>
                  <a:srgbClr val="003300"/>
                </a:solidFill>
                <a:sym typeface="Wingdings" panose="05000000000000000000" pitchFamily="2" charset="2"/>
              </a:rPr>
              <a:t> float *y</a:t>
            </a:r>
            <a:endParaRPr lang="pl-PL" altLang="pl-PL" sz="1800" i="1">
              <a:solidFill>
                <a:srgbClr val="003300"/>
              </a:solidFill>
            </a:endParaRPr>
          </a:p>
          <a:p>
            <a:r>
              <a:rPr lang="pl-PL" altLang="pl-PL" sz="1800" i="1"/>
              <a:t>	</a:t>
            </a:r>
            <a:r>
              <a:rPr lang="pl-PL" altLang="pl-PL" sz="1800"/>
              <a:t>parametry wejściowe: liczba całkowita i tablica o elementach rzeczywistych,</a:t>
            </a:r>
          </a:p>
          <a:p>
            <a:r>
              <a:rPr lang="pl-PL" altLang="pl-PL" sz="1800"/>
              <a:t>	dwa parametry wyjściowy: wskaźnik do danej typu całkowitego, tablica </a:t>
            </a:r>
          </a:p>
          <a:p>
            <a:r>
              <a:rPr lang="pl-PL" altLang="pl-PL" sz="1800"/>
              <a:t>	o elementach całkowitych</a:t>
            </a:r>
          </a:p>
          <a:p>
            <a:r>
              <a:rPr lang="pl-PL" altLang="pl-PL" sz="1800">
                <a:solidFill>
                  <a:srgbClr val="FF0000"/>
                </a:solidFill>
              </a:rPr>
              <a:t>	funkcja nie zwraca wyniku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-28455" y="6051550"/>
            <a:ext cx="99052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rgbClr val="FF0000"/>
                </a:solidFill>
              </a:rPr>
              <a:t>Omówiony algorytm </a:t>
            </a:r>
            <a:r>
              <a:rPr lang="pl-PL" dirty="0" err="1" smtClean="0">
                <a:solidFill>
                  <a:srgbClr val="FF0000"/>
                </a:solidFill>
              </a:rPr>
              <a:t>NowyCiag</a:t>
            </a:r>
            <a:r>
              <a:rPr lang="pl-PL" dirty="0" smtClean="0">
                <a:solidFill>
                  <a:srgbClr val="FF0000"/>
                </a:solidFill>
              </a:rPr>
              <a:t>, pokazać wywołanie, omówić </a:t>
            </a:r>
            <a:r>
              <a:rPr lang="pl-PL" dirty="0" err="1" smtClean="0">
                <a:solidFill>
                  <a:srgbClr val="FF0000"/>
                </a:solidFill>
              </a:rPr>
              <a:t>StatystykaOcen</a:t>
            </a:r>
            <a:endParaRPr lang="pl-P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pl-PL" altLang="pl-PL" sz="3200" b="1" smtClean="0"/>
              <a:t>Tworzenie nowego ciągu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787400" y="838200"/>
            <a:ext cx="7543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600" b="1">
                <a:solidFill>
                  <a:srgbClr val="003300"/>
                </a:solidFill>
              </a:rPr>
              <a:t>void NowyCiag(int n, float x[], int *m, float y[])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{ int i;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  *m=0;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  for (i=0; i&lt;n; i++)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    if (x[i]&lt;0)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       y[(*m)++]=x[i];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}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...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void __fastcall TForm1::Label1Click(TObject *Sender)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{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   float xx[100]={10, -30, -50, 70, -90, 29, 17, -50, 90, -90, 68, -33, -78, 60, 99};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   float yy[100];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   int nx, ny, i;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   nx=15;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   NowyCiag(nx, xx, &amp;ny, yy );  // wywołanie funkcji wyznaczającej nowy ciąg 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   StringGrid1-&gt;Cells[0][0]="Nowy ciag";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   StringGrid1-&gt;RowCount=ny;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   StringGrid1-&gt;ColCount=1;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   StringGrid1-&gt;FixedRows=1;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   StringGrid1-&gt;Width=100;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   for (i=0; i&lt;ny; i++)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     StringGrid1-&gt;Cells[0][i]=FloatToStr(yy[i]);  // </a:t>
            </a:r>
            <a:r>
              <a:rPr lang="pl-PL" altLang="pl-PL" sz="1600" b="1">
                <a:solidFill>
                  <a:srgbClr val="FF0000"/>
                </a:solidFill>
              </a:rPr>
              <a:t>co tu jest  do poprawy?</a:t>
            </a:r>
          </a:p>
          <a:p>
            <a:r>
              <a:rPr lang="pl-PL" altLang="pl-PL" sz="1600" b="1">
                <a:solidFill>
                  <a:srgbClr val="003300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-304800" y="0"/>
            <a:ext cx="9601200" cy="914400"/>
          </a:xfrm>
        </p:spPr>
        <p:txBody>
          <a:bodyPr/>
          <a:lstStyle/>
          <a:p>
            <a:r>
              <a:rPr lang="pl-PL" altLang="pl-PL" sz="3200" b="1" smtClean="0"/>
              <a:t>Zasoby plików formularza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534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pl-PL" sz="1800" i="1" smtClean="0">
                <a:solidFill>
                  <a:srgbClr val="003300"/>
                </a:solidFill>
                <a:cs typeface="Times New Roman" panose="02020603050405020304" pitchFamily="18" charset="0"/>
              </a:rPr>
              <a:t>Zad_1.cpp</a:t>
            </a:r>
            <a:r>
              <a:rPr lang="pl-PL" altLang="pl-PL" sz="1800" smtClean="0">
                <a:cs typeface="Times New Roman" panose="02020603050405020304" pitchFamily="18" charset="0"/>
              </a:rPr>
              <a:t> – plik modułu</a:t>
            </a:r>
            <a:r>
              <a:rPr lang="pl-PL" altLang="pl-PL" sz="1800" smtClean="0"/>
              <a:t>: </a:t>
            </a:r>
          </a:p>
          <a:p>
            <a:pPr lvl="1">
              <a:lnSpc>
                <a:spcPct val="90000"/>
              </a:lnSpc>
            </a:pPr>
            <a:r>
              <a:rPr lang="pl-PL" altLang="pl-PL" sz="1800" smtClean="0"/>
              <a:t>d</a:t>
            </a:r>
            <a:r>
              <a:rPr lang="pl-PL" altLang="pl-PL" sz="1800" smtClean="0">
                <a:cs typeface="Times New Roman" panose="02020603050405020304" pitchFamily="18" charset="0"/>
              </a:rPr>
              <a:t>yrektywy kompilatora</a:t>
            </a:r>
            <a:r>
              <a:rPr lang="pl-PL" altLang="pl-PL" sz="1800" smtClean="0"/>
              <a:t>: </a:t>
            </a:r>
            <a:r>
              <a:rPr lang="pl-PL" altLang="pl-PL" sz="1800" smtClean="0">
                <a:solidFill>
                  <a:srgbClr val="003300"/>
                </a:solidFill>
              </a:rPr>
              <a:t>#</a:t>
            </a:r>
            <a:r>
              <a:rPr lang="pl-PL" altLang="pl-PL" sz="1800" i="1" smtClean="0">
                <a:solidFill>
                  <a:srgbClr val="003300"/>
                </a:solidFill>
                <a:cs typeface="Times New Roman" panose="02020603050405020304" pitchFamily="18" charset="0"/>
              </a:rPr>
              <a:t>include</a:t>
            </a:r>
            <a:r>
              <a:rPr lang="pl-PL" altLang="pl-PL" sz="1800" smtClean="0"/>
              <a:t>, </a:t>
            </a:r>
            <a:r>
              <a:rPr lang="pl-PL" altLang="pl-PL" sz="1800" i="1" smtClean="0">
                <a:solidFill>
                  <a:srgbClr val="003300"/>
                </a:solidFill>
                <a:cs typeface="Times New Roman" panose="02020603050405020304" pitchFamily="18" charset="0"/>
              </a:rPr>
              <a:t>#pragma</a:t>
            </a:r>
            <a:r>
              <a:rPr lang="pl-PL" altLang="pl-PL" sz="1800" i="1" smtClean="0"/>
              <a:t>,</a:t>
            </a:r>
          </a:p>
          <a:p>
            <a:pPr lvl="1">
              <a:lnSpc>
                <a:spcPct val="90000"/>
              </a:lnSpc>
            </a:pPr>
            <a:r>
              <a:rPr lang="pl-PL" altLang="pl-PL" sz="1800" smtClean="0"/>
              <a:t>d</a:t>
            </a:r>
            <a:r>
              <a:rPr lang="pl-PL" altLang="pl-PL" sz="1800" smtClean="0">
                <a:cs typeface="Times New Roman" panose="02020603050405020304" pitchFamily="18" charset="0"/>
              </a:rPr>
              <a:t>eklaracj</a:t>
            </a:r>
            <a:r>
              <a:rPr lang="pl-PL" altLang="pl-PL" sz="1800" smtClean="0"/>
              <a:t>a</a:t>
            </a:r>
            <a:r>
              <a:rPr lang="pl-PL" altLang="pl-PL" sz="1800" smtClean="0">
                <a:cs typeface="Times New Roman" panose="02020603050405020304" pitchFamily="18" charset="0"/>
              </a:rPr>
              <a:t> formularza </a:t>
            </a:r>
            <a:r>
              <a:rPr lang="pl-PL" altLang="pl-PL" sz="1800" smtClean="0"/>
              <a:t>(obiekt): </a:t>
            </a:r>
            <a:r>
              <a:rPr lang="pl-PL" altLang="pl-PL" sz="1800" i="1" smtClean="0">
                <a:solidFill>
                  <a:srgbClr val="003300"/>
                </a:solidFill>
              </a:rPr>
              <a:t>TForm1 *Form1</a:t>
            </a:r>
            <a:r>
              <a:rPr lang="pl-PL" altLang="pl-PL" sz="1800" i="1" smtClean="0"/>
              <a:t>;</a:t>
            </a:r>
          </a:p>
          <a:p>
            <a:pPr lvl="1">
              <a:lnSpc>
                <a:spcPct val="90000"/>
              </a:lnSpc>
            </a:pPr>
            <a:r>
              <a:rPr lang="pl-PL" altLang="pl-PL" sz="1800" smtClean="0"/>
              <a:t>definicja konstruktora (funkcja tworząca formularz):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pl-PL" altLang="pl-PL" sz="1800" i="1" smtClean="0">
                <a:solidFill>
                  <a:srgbClr val="003300"/>
                </a:solidFill>
                <a:cs typeface="Times New Roman" panose="02020603050405020304" pitchFamily="18" charset="0"/>
              </a:rPr>
              <a:t>__fastcall TForm1::TForm1(TComponent* Owner)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pl-PL" altLang="pl-PL" sz="1800" i="1" smtClean="0">
                <a:solidFill>
                  <a:srgbClr val="003300"/>
                </a:solidFill>
                <a:cs typeface="Times New Roman" panose="02020603050405020304" pitchFamily="18" charset="0"/>
              </a:rPr>
              <a:t>        : TForm(Owner)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pl-PL" altLang="pl-PL" sz="1800" i="1" smtClean="0">
                <a:solidFill>
                  <a:srgbClr val="003300"/>
                </a:solidFill>
                <a:cs typeface="Times New Roman" panose="02020603050405020304" pitchFamily="18" charset="0"/>
              </a:rPr>
              <a:t>{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pl-PL" altLang="pl-PL" sz="1800" i="1" smtClean="0">
                <a:solidFill>
                  <a:srgbClr val="003300"/>
                </a:solidFill>
                <a:cs typeface="Times New Roman" panose="02020603050405020304" pitchFamily="18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pl-PL" altLang="pl-PL" sz="1800" smtClean="0"/>
              <a:t>d</a:t>
            </a:r>
            <a:r>
              <a:rPr lang="pl-PL" altLang="pl-PL" sz="1800" smtClean="0">
                <a:cs typeface="Times New Roman" panose="02020603050405020304" pitchFamily="18" charset="0"/>
              </a:rPr>
              <a:t>efinicj</a:t>
            </a:r>
            <a:r>
              <a:rPr lang="pl-PL" altLang="pl-PL" sz="1800" smtClean="0"/>
              <a:t>e</a:t>
            </a:r>
            <a:r>
              <a:rPr lang="pl-PL" altLang="pl-PL" sz="1800" smtClean="0">
                <a:cs typeface="Times New Roman" panose="02020603050405020304" pitchFamily="18" charset="0"/>
              </a:rPr>
              <a:t> funkcji </a:t>
            </a:r>
            <a:r>
              <a:rPr lang="pl-PL" altLang="pl-PL" sz="1800" smtClean="0"/>
              <a:t>projektanta (</a:t>
            </a:r>
            <a:r>
              <a:rPr lang="pl-PL" altLang="pl-PL" sz="1800" smtClean="0">
                <a:cs typeface="Times New Roman" panose="02020603050405020304" pitchFamily="18" charset="0"/>
              </a:rPr>
              <a:t>programowanie zdarze</a:t>
            </a:r>
            <a:r>
              <a:rPr lang="pl-PL" altLang="pl-PL" sz="1800" smtClean="0"/>
              <a:t>ń)</a:t>
            </a:r>
          </a:p>
          <a:p>
            <a:pPr>
              <a:lnSpc>
                <a:spcPct val="90000"/>
              </a:lnSpc>
            </a:pPr>
            <a:r>
              <a:rPr lang="pl-PL" altLang="pl-PL" sz="1800" i="1" smtClean="0">
                <a:solidFill>
                  <a:srgbClr val="003300"/>
                </a:solidFill>
                <a:cs typeface="Times New Roman" panose="02020603050405020304" pitchFamily="18" charset="0"/>
              </a:rPr>
              <a:t>Zad_1.h</a:t>
            </a:r>
            <a:r>
              <a:rPr lang="pl-PL" altLang="pl-PL" sz="1800" smtClean="0">
                <a:cs typeface="Times New Roman" panose="02020603050405020304" pitchFamily="18" charset="0"/>
              </a:rPr>
              <a:t> – plik nagłówkowy modułu</a:t>
            </a:r>
            <a:r>
              <a:rPr lang="pl-PL" altLang="pl-PL" sz="1800" smtClean="0"/>
              <a:t>: </a:t>
            </a:r>
          </a:p>
          <a:p>
            <a:pPr lvl="1">
              <a:lnSpc>
                <a:spcPct val="90000"/>
              </a:lnSpc>
            </a:pPr>
            <a:r>
              <a:rPr lang="pl-PL" altLang="pl-PL" sz="1800" smtClean="0"/>
              <a:t>definicja klasy (specjalny typ) dla nowego formularza z sekcjami: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pl-PL" altLang="pl-PL" sz="1800" smtClean="0"/>
              <a:t> </a:t>
            </a:r>
            <a:r>
              <a:rPr lang="pl-PL" altLang="pl-PL" sz="1800" i="1" smtClean="0">
                <a:solidFill>
                  <a:srgbClr val="003300"/>
                </a:solidFill>
                <a:cs typeface="Times New Roman" panose="02020603050405020304" pitchFamily="18" charset="0"/>
              </a:rPr>
              <a:t>__published</a:t>
            </a:r>
            <a:r>
              <a:rPr lang="pl-PL" altLang="pl-PL" sz="1800" i="1" smtClean="0"/>
              <a:t>         </a:t>
            </a:r>
            <a:r>
              <a:rPr lang="pl-PL" altLang="pl-PL" sz="1800" smtClean="0">
                <a:sym typeface="Symbol" panose="05050102010706020507" pitchFamily="18" charset="2"/>
              </a:rPr>
              <a:t></a:t>
            </a:r>
            <a:r>
              <a:rPr lang="pl-PL" altLang="pl-PL" sz="1800" i="1" smtClean="0"/>
              <a:t> </a:t>
            </a:r>
            <a:r>
              <a:rPr lang="pl-PL" altLang="pl-PL" sz="1800" smtClean="0"/>
              <a:t>deklaracje komponentów umieszczonych w formularzu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pl-PL" altLang="pl-PL" sz="1800" i="1" smtClean="0"/>
              <a:t>	</a:t>
            </a:r>
            <a:r>
              <a:rPr lang="pl-PL" altLang="pl-PL" sz="1800" i="1" smtClean="0">
                <a:solidFill>
                  <a:srgbClr val="003300"/>
                </a:solidFill>
                <a:cs typeface="Times New Roman" panose="02020603050405020304" pitchFamily="18" charset="0"/>
              </a:rPr>
              <a:t>private</a:t>
            </a:r>
            <a:r>
              <a:rPr lang="pl-PL" altLang="pl-PL" sz="1800" smtClean="0"/>
              <a:t>, </a:t>
            </a:r>
            <a:r>
              <a:rPr lang="pl-PL" altLang="pl-PL" sz="1800" i="1" smtClean="0">
                <a:solidFill>
                  <a:srgbClr val="003300"/>
                </a:solidFill>
                <a:cs typeface="Times New Roman" panose="02020603050405020304" pitchFamily="18" charset="0"/>
              </a:rPr>
              <a:t>public</a:t>
            </a:r>
            <a:r>
              <a:rPr lang="pl-PL" altLang="pl-PL" sz="1800" i="1" smtClean="0"/>
              <a:t> </a:t>
            </a:r>
            <a:r>
              <a:rPr lang="pl-PL" altLang="pl-PL" sz="1800" smtClean="0">
                <a:sym typeface="Symbol" panose="05050102010706020507" pitchFamily="18" charset="2"/>
              </a:rPr>
              <a:t></a:t>
            </a:r>
            <a:r>
              <a:rPr lang="pl-PL" altLang="pl-PL" sz="1800" i="1" smtClean="0"/>
              <a:t> </a:t>
            </a:r>
            <a:r>
              <a:rPr lang="pl-PL" altLang="pl-PL" sz="1800" smtClean="0"/>
              <a:t>własne deklaracje projektanta</a:t>
            </a:r>
            <a:r>
              <a:rPr lang="pl-PL" altLang="pl-PL" sz="1800" i="1" smtClean="0"/>
              <a:t> </a:t>
            </a:r>
          </a:p>
          <a:p>
            <a:pPr>
              <a:lnSpc>
                <a:spcPct val="90000"/>
              </a:lnSpc>
            </a:pPr>
            <a:r>
              <a:rPr lang="pl-PL" altLang="pl-PL" sz="1800" i="1" smtClean="0">
                <a:solidFill>
                  <a:srgbClr val="003300"/>
                </a:solidFill>
                <a:cs typeface="Times New Roman" panose="02020603050405020304" pitchFamily="18" charset="0"/>
              </a:rPr>
              <a:t>Zad_1.dfm</a:t>
            </a:r>
            <a:r>
              <a:rPr lang="pl-PL" altLang="pl-PL" sz="1800" smtClean="0">
                <a:cs typeface="Times New Roman" panose="02020603050405020304" pitchFamily="18" charset="0"/>
              </a:rPr>
              <a:t> – plik projektu formularza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787400" y="5638800"/>
            <a:ext cx="7543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2000"/>
              <a:t>W trakcie pracy należy kontrolować zgodność zasobów pliku modułu </a:t>
            </a:r>
          </a:p>
          <a:p>
            <a:r>
              <a:rPr lang="pl-PL" altLang="pl-PL" sz="2000"/>
              <a:t>i pliku nagłówkowego oraz wywołania funkcji obsługi zdarzeń.</a:t>
            </a:r>
          </a:p>
        </p:txBody>
      </p:sp>
      <p:sp>
        <p:nvSpPr>
          <p:cNvPr id="13317" name="pole tekstowe 4"/>
          <p:cNvSpPr txBox="1">
            <a:spLocks noChangeArrowheads="1"/>
          </p:cNvSpPr>
          <p:nvPr/>
        </p:nvSpPr>
        <p:spPr bwMode="auto">
          <a:xfrm>
            <a:off x="6443663" y="1628775"/>
            <a:ext cx="11922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>
                <a:solidFill>
                  <a:srgbClr val="FF0000"/>
                </a:solidFill>
              </a:rPr>
              <a:t>pokazać</a:t>
            </a:r>
            <a:endParaRPr lang="en-GB" altLang="pl-PL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152400"/>
            <a:ext cx="9372600" cy="6858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pl-PL" altLang="pl-PL" sz="3200" b="1" smtClean="0"/>
              <a:t>Posługiwanie się własnymi składowymi</a:t>
            </a:r>
            <a:br>
              <a:rPr lang="pl-PL" altLang="pl-PL" sz="3200" b="1" smtClean="0"/>
            </a:br>
            <a:r>
              <a:rPr lang="pl-PL" altLang="pl-PL" sz="3200" b="1" smtClean="0"/>
              <a:t>klasy formularza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4114800" cy="4419600"/>
          </a:xfrm>
          <a:ln>
            <a:solidFill>
              <a:srgbClr val="0033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altLang="pl-PL" sz="1400" b="1" smtClean="0">
                <a:solidFill>
                  <a:srgbClr val="003300"/>
                </a:solidFill>
              </a:rPr>
              <a:t>Definicja klasy formularza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altLang="pl-PL" sz="1400" b="1" smtClean="0">
              <a:solidFill>
                <a:srgbClr val="0033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1400" smtClean="0"/>
              <a:t>class TForm1 : public TForm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1400" smtClean="0"/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1400" smtClean="0">
                <a:solidFill>
                  <a:srgbClr val="C00000"/>
                </a:solidFill>
              </a:rPr>
              <a:t>__published:</a:t>
            </a:r>
            <a:r>
              <a:rPr lang="pl-PL" altLang="pl-PL" sz="1400" smtClean="0"/>
              <a:t>       // IDE-managed Components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1400" smtClean="0"/>
              <a:t>        TEdit *Edit1;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1400" smtClean="0"/>
              <a:t>        // reszta komponentów formularza;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1400" smtClean="0"/>
              <a:t>       void __fastcall Button1Click(TObject *Sender);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1400" smtClean="0"/>
              <a:t>       // reszt funkcji (metod) obsługi zdarzeń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altLang="pl-PL" sz="1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1400" smtClean="0">
                <a:solidFill>
                  <a:srgbClr val="C00000"/>
                </a:solidFill>
              </a:rPr>
              <a:t>private</a:t>
            </a:r>
            <a:r>
              <a:rPr lang="pl-PL" altLang="pl-PL" sz="1400" smtClean="0"/>
              <a:t>:	// User declarations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altLang="pl-PL" sz="1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1400" smtClean="0">
                <a:solidFill>
                  <a:srgbClr val="C00000"/>
                </a:solidFill>
              </a:rPr>
              <a:t>public</a:t>
            </a:r>
            <a:r>
              <a:rPr lang="pl-PL" altLang="pl-PL" sz="1400" smtClean="0"/>
              <a:t>:	// User declarations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1400" smtClean="0"/>
              <a:t>        __fastcall TForm1(TComponent* Owner);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1400" smtClean="0"/>
              <a:t>        </a:t>
            </a:r>
            <a:r>
              <a:rPr lang="pl-PL" altLang="pl-PL" sz="1400" smtClean="0">
                <a:solidFill>
                  <a:srgbClr val="003300"/>
                </a:solidFill>
              </a:rPr>
              <a:t>int w_x, w_y;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1400" smtClean="0">
                <a:solidFill>
                  <a:srgbClr val="003300"/>
                </a:solidFill>
              </a:rPr>
              <a:t>        void zamiana_bez_adresow(int x, int y);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1400" smtClean="0">
                <a:solidFill>
                  <a:srgbClr val="003300"/>
                </a:solidFill>
              </a:rPr>
              <a:t>        void zamiana_z_adresami (int * px, int * py);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1400" smtClean="0"/>
              <a:t>};</a:t>
            </a: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4648200" y="1066800"/>
            <a:ext cx="4267200" cy="3276600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l-PL" altLang="pl-PL" sz="1400" b="1">
                <a:solidFill>
                  <a:srgbClr val="003300"/>
                </a:solidFill>
              </a:rPr>
              <a:t>Definicja funkcji składowych formularza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pl-PL" altLang="pl-PL" sz="1400" b="1">
              <a:solidFill>
                <a:srgbClr val="0033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l-PL" altLang="pl-PL" sz="1400">
                <a:solidFill>
                  <a:srgbClr val="003300"/>
                </a:solidFill>
              </a:rPr>
              <a:t>void TForm1::zamiana_bez_adresow(int x, int y)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l-PL" altLang="pl-PL" sz="1400">
                <a:solidFill>
                  <a:srgbClr val="003300"/>
                </a:solidFill>
              </a:rPr>
              <a:t>{ int pom;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l-PL" altLang="pl-PL" sz="1400">
                <a:solidFill>
                  <a:srgbClr val="003300"/>
                </a:solidFill>
              </a:rPr>
              <a:t>  pom = x; x = y; y = pom;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l-PL" altLang="pl-PL" sz="1400">
                <a:solidFill>
                  <a:srgbClr val="003300"/>
                </a:solidFill>
              </a:rPr>
              <a:t>  return;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l-PL" altLang="pl-PL" sz="1400">
                <a:solidFill>
                  <a:srgbClr val="003300"/>
                </a:solidFill>
              </a:rPr>
              <a:t>}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pl-PL" altLang="pl-PL" sz="1400">
              <a:solidFill>
                <a:srgbClr val="0033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l-PL" altLang="pl-PL" sz="1400">
                <a:solidFill>
                  <a:srgbClr val="003300"/>
                </a:solidFill>
              </a:rPr>
              <a:t>void TForm1::zamiana_z_adresami (int * px, int * py)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l-PL" altLang="pl-PL" sz="1400">
                <a:solidFill>
                  <a:srgbClr val="003300"/>
                </a:solidFill>
              </a:rPr>
              <a:t>{ int pom;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l-PL" altLang="pl-PL" sz="1400">
                <a:solidFill>
                  <a:srgbClr val="003300"/>
                </a:solidFill>
              </a:rPr>
              <a:t>  pom = *px; *px = *py; *py = pom;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l-PL" altLang="pl-PL" sz="1400">
                <a:solidFill>
                  <a:srgbClr val="003300"/>
                </a:solidFill>
              </a:rPr>
              <a:t>  return;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l-PL" altLang="pl-PL" sz="1400">
                <a:solidFill>
                  <a:srgbClr val="003300"/>
                </a:solidFill>
              </a:rPr>
              <a:t>}</a:t>
            </a: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4668838" y="4495800"/>
            <a:ext cx="4246562" cy="2133600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l-PL" altLang="pl-PL" sz="1400" b="1">
                <a:solidFill>
                  <a:srgbClr val="003300"/>
                </a:solidFill>
              </a:rPr>
              <a:t>Wywołanie funkcji składowych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pl-PL" altLang="pl-PL" sz="1400" b="1">
              <a:solidFill>
                <a:srgbClr val="0033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l-PL" altLang="pl-PL" sz="1400"/>
              <a:t>void __fastcall TForm1::Button1Click(TObject *Sender)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l-PL" altLang="pl-PL" sz="1400"/>
              <a:t>{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l-PL" altLang="pl-PL" sz="1400"/>
              <a:t>  </a:t>
            </a:r>
            <a:r>
              <a:rPr lang="pl-PL" altLang="pl-PL" sz="1400">
                <a:solidFill>
                  <a:srgbClr val="003300"/>
                </a:solidFill>
              </a:rPr>
              <a:t>zamiana_bez_adresow(w_x,w_y);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l-PL" altLang="pl-PL" sz="1400"/>
              <a:t>  Edit3-&gt;Text=IntToStr(w_x);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l-PL" altLang="pl-PL" sz="1400"/>
              <a:t>  Edit4-&gt;Text=IntToStr(w_y);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l-PL" altLang="pl-PL" sz="1400"/>
              <a:t>}</a:t>
            </a:r>
          </a:p>
        </p:txBody>
      </p:sp>
      <p:sp>
        <p:nvSpPr>
          <p:cNvPr id="14342" name="pole tekstowe 5"/>
          <p:cNvSpPr txBox="1">
            <a:spLocks noChangeArrowheads="1"/>
          </p:cNvSpPr>
          <p:nvPr/>
        </p:nvSpPr>
        <p:spPr bwMode="auto">
          <a:xfrm>
            <a:off x="338409" y="5740751"/>
            <a:ext cx="4374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dirty="0" smtClean="0">
                <a:solidFill>
                  <a:srgbClr val="FF0000"/>
                </a:solidFill>
              </a:rPr>
              <a:t>Pokazać – przygotować </a:t>
            </a:r>
            <a:r>
              <a:rPr lang="pl-PL" altLang="pl-PL" dirty="0" err="1" smtClean="0">
                <a:solidFill>
                  <a:srgbClr val="FF0000"/>
                </a:solidFill>
              </a:rPr>
              <a:t>aplilkację</a:t>
            </a:r>
            <a:endParaRPr lang="en-GB" altLang="pl-P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r>
              <a:rPr lang="pl-PL" altLang="pl-PL" sz="4000" b="1" smtClean="0"/>
              <a:t>Plan wykładu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4250" y="1196752"/>
            <a:ext cx="7169150" cy="5256584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45000"/>
              </a:spcBef>
            </a:pPr>
            <a:r>
              <a:rPr lang="pl-PL" altLang="pl-PL" sz="2200" dirty="0" smtClean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Tworzenie własnych funkcje w aplikacji</a:t>
            </a:r>
          </a:p>
          <a:p>
            <a:pPr>
              <a:lnSpc>
                <a:spcPct val="90000"/>
              </a:lnSpc>
              <a:spcBef>
                <a:spcPct val="45000"/>
              </a:spcBef>
            </a:pPr>
            <a:r>
              <a:rPr lang="pl-PL" altLang="pl-PL" sz="2200" dirty="0" smtClean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Wskaźnik jako parametr funkcji</a:t>
            </a:r>
          </a:p>
          <a:p>
            <a:pPr>
              <a:lnSpc>
                <a:spcPct val="90000"/>
              </a:lnSpc>
              <a:spcBef>
                <a:spcPct val="45000"/>
              </a:spcBef>
            </a:pPr>
            <a:r>
              <a:rPr lang="pl-PL" altLang="pl-PL" sz="2200" dirty="0" smtClean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Włączenie funkcji użytkownika do projektu aplikacji:</a:t>
            </a:r>
          </a:p>
          <a:p>
            <a:pPr lvl="1">
              <a:lnSpc>
                <a:spcPct val="90000"/>
              </a:lnSpc>
              <a:spcBef>
                <a:spcPct val="45000"/>
              </a:spcBef>
            </a:pPr>
            <a:r>
              <a:rPr lang="pl-PL" altLang="pl-PL" sz="2200" dirty="0" smtClean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modyfikacja pliku nagłówkowego formularza</a:t>
            </a:r>
          </a:p>
          <a:p>
            <a:pPr lvl="1">
              <a:lnSpc>
                <a:spcPct val="90000"/>
              </a:lnSpc>
              <a:spcBef>
                <a:spcPct val="45000"/>
              </a:spcBef>
            </a:pPr>
            <a:r>
              <a:rPr lang="pl-PL" altLang="pl-PL" sz="2200" dirty="0" smtClean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modyfikacja pliku modułu formularza</a:t>
            </a:r>
          </a:p>
          <a:p>
            <a:pPr lvl="1">
              <a:lnSpc>
                <a:spcPct val="90000"/>
              </a:lnSpc>
              <a:spcBef>
                <a:spcPct val="45000"/>
              </a:spcBef>
            </a:pPr>
            <a:r>
              <a:rPr lang="pl-PL" altLang="pl-PL" sz="2200" dirty="0" smtClean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wykorzystanie funkcji projektanta</a:t>
            </a:r>
          </a:p>
          <a:p>
            <a:pPr>
              <a:lnSpc>
                <a:spcPct val="90000"/>
              </a:lnSpc>
              <a:spcBef>
                <a:spcPct val="45000"/>
              </a:spcBef>
            </a:pPr>
            <a:r>
              <a:rPr lang="pl-PL" altLang="pl-PL" sz="2200" dirty="0" smtClean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Tablice jako parametry funkcji</a:t>
            </a:r>
          </a:p>
          <a:p>
            <a:pPr>
              <a:lnSpc>
                <a:spcPct val="90000"/>
              </a:lnSpc>
              <a:spcBef>
                <a:spcPct val="45000"/>
              </a:spcBef>
            </a:pPr>
            <a:r>
              <a:rPr lang="pl-PL" altLang="pl-PL" sz="2200" dirty="0" smtClean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Rozbudowa klasy formularza o własne składowe niewizualne:</a:t>
            </a:r>
          </a:p>
          <a:p>
            <a:pPr lvl="1">
              <a:lnSpc>
                <a:spcPct val="90000"/>
              </a:lnSpc>
              <a:spcBef>
                <a:spcPct val="45000"/>
              </a:spcBef>
            </a:pPr>
            <a:r>
              <a:rPr lang="pl-PL" altLang="pl-PL" sz="2200" dirty="0" smtClean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zasoby plików formularza</a:t>
            </a:r>
          </a:p>
          <a:p>
            <a:pPr lvl="1">
              <a:lnSpc>
                <a:spcPct val="90000"/>
              </a:lnSpc>
              <a:spcBef>
                <a:spcPct val="45000"/>
              </a:spcBef>
            </a:pPr>
            <a:r>
              <a:rPr lang="pl-PL" altLang="pl-PL" sz="2200" dirty="0" smtClean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posługiwanie się własnymi składowymi klasy formularza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624"/>
            <a:ext cx="7772400" cy="685800"/>
          </a:xfrm>
        </p:spPr>
        <p:txBody>
          <a:bodyPr/>
          <a:lstStyle/>
          <a:p>
            <a:r>
              <a:rPr lang="pl-PL" altLang="pl-PL" sz="3200" b="1" dirty="0" smtClean="0"/>
              <a:t>Tworzenie własnych funkcji w aplikacji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930275" y="836712"/>
            <a:ext cx="6205538" cy="317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 Prototyp funkcji: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pl-PL" altLang="pl-PL" sz="1800" i="1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typ_wyniku</a:t>
            </a:r>
            <a:r>
              <a:rPr lang="pl-PL" altLang="pl-PL" sz="1800" i="1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pl-PL" sz="1800" i="1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nazwa_funkcji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([</a:t>
            </a:r>
            <a:r>
              <a:rPr lang="pl-PL" altLang="pl-PL" sz="1800" i="1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deklaracja parametrów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]);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 Definicja funkcji: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pl-PL" altLang="pl-PL" sz="1800" i="1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typ_wyniku</a:t>
            </a:r>
            <a:r>
              <a:rPr lang="pl-PL" altLang="pl-PL" sz="1800" i="1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pl-PL" sz="1800" i="1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nazwa_funkcji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([</a:t>
            </a:r>
            <a:r>
              <a:rPr lang="pl-PL" altLang="pl-PL" sz="1800" i="1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lista parametrów formalnych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	</a:t>
            </a:r>
            <a:r>
              <a:rPr lang="pl-PL" altLang="pl-PL" sz="1800" i="1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deklaracje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pl-PL" altLang="pl-PL" sz="1800" i="1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instrukcje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pl-PL" altLang="pl-PL" sz="1800" i="1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[return [</a:t>
            </a:r>
            <a:r>
              <a:rPr lang="pl-PL" altLang="pl-PL" sz="1800" i="1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wyrażenie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];]  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  <a:endParaRPr lang="pl-PL" altLang="pl-PL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 Wywołanie funkcji: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pl-PL" altLang="pl-PL" sz="1800" i="1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nazwa_funkcji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([</a:t>
            </a:r>
            <a:r>
              <a:rPr lang="pl-PL" altLang="pl-PL" sz="1800" i="1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lista parametrów aktualnych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]);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11188" y="4149080"/>
            <a:ext cx="8153400" cy="2696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35000"/>
              </a:spcBef>
            </a:pPr>
            <a:r>
              <a:rPr lang="pl-PL" altLang="pl-PL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Jeżeli typem wyniku jest </a:t>
            </a:r>
            <a:r>
              <a:rPr lang="pl-PL" altLang="pl-PL" sz="18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</a:t>
            </a:r>
            <a:r>
              <a:rPr lang="pl-PL" altLang="pl-PL" sz="1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oznacza, ze funkcja nie zwraca żadnej wartości.</a:t>
            </a:r>
          </a:p>
          <a:p>
            <a:pPr>
              <a:spcBef>
                <a:spcPct val="35000"/>
              </a:spcBef>
            </a:pP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altLang="pl-PL" sz="1800" b="1" dirty="0">
                <a:latin typeface="Calibri" panose="020F0502020204030204" pitchFamily="34" charset="0"/>
                <a:cs typeface="Calibri" panose="020F0502020204030204" pitchFamily="34" charset="0"/>
              </a:rPr>
              <a:t>prototypie</a:t>
            </a: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 funkcji typy parametrów są obowiązkowe, nazwy parametrów są opcjonalne</a:t>
            </a:r>
          </a:p>
          <a:p>
            <a:pPr>
              <a:spcBef>
                <a:spcPct val="35000"/>
              </a:spcBef>
            </a:pP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altLang="pl-PL" sz="1800" b="1" dirty="0">
                <a:latin typeface="Calibri" panose="020F0502020204030204" pitchFamily="34" charset="0"/>
                <a:cs typeface="Calibri" panose="020F0502020204030204" pitchFamily="34" charset="0"/>
              </a:rPr>
              <a:t>definicji</a:t>
            </a: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 funkcji typy i nazwy </a:t>
            </a:r>
            <a:r>
              <a:rPr lang="pl-PL" altLang="pl-PL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parametrów formalnych są </a:t>
            </a: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konieczne</a:t>
            </a:r>
          </a:p>
          <a:p>
            <a:pPr>
              <a:spcBef>
                <a:spcPct val="35000"/>
              </a:spcBef>
            </a:pP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W wywołaniu funkcji parametry aktualne muszą odpowiadać deklaracji parametrów formalnych</a:t>
            </a:r>
          </a:p>
          <a:p>
            <a:pPr>
              <a:spcBef>
                <a:spcPct val="35000"/>
              </a:spcBef>
            </a:pPr>
            <a:r>
              <a:rPr lang="pl-PL" altLang="pl-PL" sz="1800" u="sng" dirty="0">
                <a:latin typeface="Calibri" panose="020F0502020204030204" pitchFamily="34" charset="0"/>
                <a:cs typeface="Calibri" panose="020F0502020204030204" pitchFamily="34" charset="0"/>
              </a:rPr>
              <a:t>Uwaga</a:t>
            </a: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: można zdefiniować funkcję w miejscu jej prototypowania, wtedy prototyp jest zbędny (z wyjątkiem klasy formularza).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8613" y="142875"/>
            <a:ext cx="8458200" cy="91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altLang="pl-PL" sz="3800" b="1" smtClean="0"/>
              <a:t>Interpretacja prototypu funkcji w C++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28600" y="1143000"/>
            <a:ext cx="8731250" cy="4635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pl-PL" altLang="pl-PL" sz="1800" b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TypWyniku</a:t>
            </a:r>
            <a:r>
              <a:rPr lang="pl-PL" altLang="pl-PL" sz="18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[modyfikator] </a:t>
            </a:r>
            <a:r>
              <a:rPr lang="pl-PL" altLang="pl-PL" sz="1800" b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NazwaFunkcji</a:t>
            </a:r>
            <a:r>
              <a:rPr lang="pl-PL" altLang="pl-PL" sz="18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([lista parametrów formalnych]);</a:t>
            </a:r>
          </a:p>
          <a:p>
            <a:endParaRPr lang="pl-PL" altLang="pl-PL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Jeżeli elementy składni są podane w nawiasach kwadratowych, to znaczy że ich wystąpienie jest opcjonalne (ta uwaga nie dotyczy sposobu deklarowania tablic i odwoływania się do ich elementów)</a:t>
            </a:r>
          </a:p>
          <a:p>
            <a:pPr>
              <a:lnSpc>
                <a:spcPct val="120000"/>
              </a:lnSpc>
            </a:pPr>
            <a:endParaRPr lang="pl-PL" altLang="pl-PL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pl-PL" altLang="pl-PL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Przykład prototypu funkcji wbudowanej:</a:t>
            </a:r>
            <a:endParaRPr lang="pl-PL" altLang="pl-PL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endParaRPr lang="pl-PL" altLang="pl-PL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pl-PL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AnsiString</a:t>
            </a:r>
            <a:r>
              <a:rPr lang="en-US" altLang="pl-PL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__</a:t>
            </a:r>
            <a:r>
              <a:rPr lang="en-US" altLang="pl-PL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fastcall</a:t>
            </a:r>
            <a:r>
              <a:rPr lang="en-US" altLang="pl-PL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pl-PL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InputBox</a:t>
            </a:r>
            <a:r>
              <a:rPr lang="pl-PL" altLang="pl-PL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pl-PL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pl-PL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pl-PL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pl-PL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AnsiString</a:t>
            </a:r>
            <a:r>
              <a:rPr lang="en-US" altLang="pl-PL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pl-PL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ACaption</a:t>
            </a:r>
            <a:r>
              <a:rPr lang="en-US" altLang="pl-PL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pl-PL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pl-PL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pl-PL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AnsiString</a:t>
            </a:r>
            <a:r>
              <a:rPr lang="en-US" altLang="pl-PL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pl-PL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APrompt</a:t>
            </a:r>
            <a:r>
              <a:rPr lang="en-US" altLang="pl-PL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l-PL" altLang="pl-PL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altLang="pl-PL" sz="1800" b="1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			     </a:t>
            </a:r>
            <a:r>
              <a:rPr lang="en-US" altLang="pl-PL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pl-PL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pl-PL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pl-PL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AnsiString</a:t>
            </a:r>
            <a:r>
              <a:rPr lang="en-US" altLang="pl-PL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pl-PL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ADefault</a:t>
            </a:r>
            <a:r>
              <a:rPr lang="en-US" altLang="pl-PL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pl-PL" altLang="pl-PL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lvl="1">
              <a:lnSpc>
                <a:spcPct val="110000"/>
              </a:lnSpc>
            </a:pPr>
            <a:endParaRPr lang="pl-PL" altLang="pl-PL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pl-PL" altLang="pl-PL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Wynik </a:t>
            </a: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funkcji jest typu </a:t>
            </a:r>
            <a:r>
              <a:rPr lang="pl-PL" altLang="pl-PL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AnsiString</a:t>
            </a: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altLang="pl-PL" sz="1800" i="1" dirty="0">
                <a:latin typeface="Calibri" panose="020F0502020204030204" pitchFamily="34" charset="0"/>
                <a:cs typeface="Calibri" panose="020F0502020204030204" pitchFamily="34" charset="0"/>
              </a:rPr>
              <a:t>__</a:t>
            </a:r>
            <a:r>
              <a:rPr lang="pl-PL" altLang="pl-PL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fastcall</a:t>
            </a:r>
            <a:r>
              <a:rPr lang="pl-PL" altLang="pl-PL" sz="1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 informuje, że funkcja oczekuje swoich parametrów aktualnych przekazywanych w rejestrach procesora, funkcja nazywa się </a:t>
            </a:r>
            <a:r>
              <a:rPr lang="pl-PL" altLang="pl-PL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InputBox</a:t>
            </a: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 i ma trzy parametry, które są stałymi typu </a:t>
            </a:r>
            <a:r>
              <a:rPr lang="pl-PL" altLang="pl-PL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AnsiString</a:t>
            </a:r>
            <a:endParaRPr lang="pl-PL" altLang="pl-PL" sz="1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endParaRPr lang="pl-PL" altLang="pl-PL" sz="18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2286000"/>
          </a:xfrm>
        </p:spPr>
        <p:txBody>
          <a:bodyPr/>
          <a:lstStyle/>
          <a:p>
            <a:r>
              <a:rPr lang="pl-PL" altLang="pl-P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PARAMETRY FUNKCJI SĄ PRZEKAZYWANE PRZEZ WARTOŚĆ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33400"/>
          </a:xfrm>
        </p:spPr>
        <p:txBody>
          <a:bodyPr/>
          <a:lstStyle/>
          <a:p>
            <a:r>
              <a:rPr lang="pl-PL" altLang="pl-PL" sz="3200" b="1" dirty="0" smtClean="0"/>
              <a:t>Wskaźnik jako parametr funkcji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04800" y="620688"/>
            <a:ext cx="5257800" cy="397031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zamiana_bez_adresow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x,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y)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pom;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pom = x; x = y; y = pom;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return;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... </a:t>
            </a:r>
          </a:p>
          <a:p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__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fastcall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TForm1::Button1Click(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TObject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Sender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w_x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w_y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w_x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StrToInt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(Edit1-&gt;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w_y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StrToInt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(Edit2-&gt;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zamiana_bez_adresow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w_x,w_y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Edit3-&gt;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IntToStr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w_x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Edit4-&gt;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IntToStr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w_y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3733800" y="2670051"/>
            <a:ext cx="5181600" cy="4247317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zamiana_z_adresami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px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py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pom;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pom = *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px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*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px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*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py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*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py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pom;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return;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...</a:t>
            </a:r>
          </a:p>
          <a:p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__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fastcall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TForm1::Button2Click(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TObject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Sender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w_x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w_y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w_x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StrToInt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(Edit1-&gt;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w_y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StrToInt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(Edit2-&gt;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zamiana_z_adresami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(&amp;w_x,&amp;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w_y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Edit5-&gt;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IntToStr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w_x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Edit6-&gt;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IntToStr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w_y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nimBg="1" autoUpdateAnimBg="0"/>
      <p:bldP spid="4096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-12700" y="-27384"/>
            <a:ext cx="9220200" cy="762000"/>
          </a:xfrm>
        </p:spPr>
        <p:txBody>
          <a:bodyPr/>
          <a:lstStyle/>
          <a:p>
            <a:r>
              <a:rPr lang="pl-PL" altLang="pl-PL" sz="3200" b="1" dirty="0" smtClean="0"/>
              <a:t>Modyfikacja pliku nagłówkowego formularza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981200" y="620688"/>
            <a:ext cx="4953000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// 	</a:t>
            </a:r>
            <a:r>
              <a:rPr lang="pl-PL" altLang="pl-PL" sz="1800" b="1" dirty="0">
                <a:latin typeface="Calibri" panose="020F0502020204030204" pitchFamily="34" charset="0"/>
                <a:cs typeface="Calibri" panose="020F0502020204030204" pitchFamily="34" charset="0"/>
              </a:rPr>
              <a:t>Prototypy funkcji własnych projektanta</a:t>
            </a:r>
          </a:p>
          <a:p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SumaCiagu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[]);</a:t>
            </a:r>
          </a:p>
          <a:p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IleUjemnych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[]);</a:t>
            </a:r>
          </a:p>
          <a:p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StatystykaOcen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[],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[]);</a:t>
            </a:r>
          </a:p>
          <a:p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//	</a:t>
            </a:r>
            <a:r>
              <a:rPr lang="pl-PL" altLang="pl-PL" sz="1800" b="1" dirty="0">
                <a:latin typeface="Calibri" panose="020F0502020204030204" pitchFamily="34" charset="0"/>
                <a:cs typeface="Calibri" panose="020F0502020204030204" pitchFamily="34" charset="0"/>
              </a:rPr>
              <a:t>Definicja klasy formularza</a:t>
            </a:r>
          </a:p>
          <a:p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TForm1 : public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TForm</a:t>
            </a:r>
            <a:endParaRPr lang="pl-PL" altLang="pl-PL" sz="1800" dirty="0">
              <a:solidFill>
                <a:srgbClr val="00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__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published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	// IDE-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managed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Components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TLabel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*Label4;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TLabel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*Label5;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TLabel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*Label6;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TEdit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*n;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TLabel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*Label10;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TLabel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*Label1;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TStringGrid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*StringGrid1;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__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fastcall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Label4Click(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TObject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Sender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__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fastcall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Label5Click(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TObject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Sender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__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fastcall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Label6Click(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TObject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Sender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private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	// User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declarations</a:t>
            </a:r>
            <a:endParaRPr lang="pl-PL" altLang="pl-PL" sz="1800" dirty="0">
              <a:solidFill>
                <a:srgbClr val="00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public:		// User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declarations</a:t>
            </a:r>
            <a:endParaRPr lang="pl-PL" altLang="pl-PL" sz="1800" dirty="0">
              <a:solidFill>
                <a:srgbClr val="00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__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fastcall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TForm1(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TComponent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 </a:t>
            </a:r>
            <a:r>
              <a:rPr lang="pl-PL" altLang="pl-PL" sz="1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Owner</a:t>
            </a:r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r>
              <a:rPr lang="pl-PL" altLang="pl-PL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1438"/>
            <a:ext cx="8991600" cy="609600"/>
          </a:xfrm>
        </p:spPr>
        <p:txBody>
          <a:bodyPr/>
          <a:lstStyle/>
          <a:p>
            <a:r>
              <a:rPr lang="pl-PL" altLang="pl-PL" sz="3200" b="1" dirty="0" smtClean="0"/>
              <a:t>Modyfikacja pliku modułu formularza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57200" y="785813"/>
            <a:ext cx="82296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SumaCiagu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nn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tablica[])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pl-PL" alt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// Definicja funkcji projektanta</a:t>
            </a:r>
          </a:p>
          <a:p>
            <a:pPr>
              <a:lnSpc>
                <a:spcPct val="90000"/>
              </a:lnSpc>
            </a:pP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//  ciało funkcji projektanta   }</a:t>
            </a:r>
          </a:p>
          <a:p>
            <a:pPr>
              <a:lnSpc>
                <a:spcPct val="90000"/>
              </a:lnSpc>
            </a:pPr>
            <a:endParaRPr lang="pl-PL" alt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IleUjemnych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nn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[])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		</a:t>
            </a:r>
            <a:r>
              <a:rPr lang="pl-PL" alt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// Definicja funkcji projektanta</a:t>
            </a:r>
          </a:p>
          <a:p>
            <a:pPr>
              <a:lnSpc>
                <a:spcPct val="90000"/>
              </a:lnSpc>
            </a:pP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 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i=0, ile=0;</a:t>
            </a:r>
          </a:p>
          <a:p>
            <a:pPr marL="0" lvl="1">
              <a:lnSpc>
                <a:spcPct val="90000"/>
              </a:lnSpc>
            </a:pP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0" lvl="1">
              <a:lnSpc>
                <a:spcPct val="90000"/>
              </a:lnSpc>
            </a:pP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// warunek sprawdzany na końcu pętli</a:t>
            </a:r>
          </a:p>
          <a:p>
            <a:pPr>
              <a:lnSpc>
                <a:spcPct val="90000"/>
              </a:lnSpc>
            </a:pP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do</a:t>
            </a:r>
          </a:p>
          <a:p>
            <a:pPr>
              <a:lnSpc>
                <a:spcPct val="90000"/>
              </a:lnSpc>
            </a:pP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{ 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[i]&lt;0)  ile++;</a:t>
            </a:r>
          </a:p>
          <a:p>
            <a:pPr>
              <a:lnSpc>
                <a:spcPct val="90000"/>
              </a:lnSpc>
            </a:pP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i++; </a:t>
            </a:r>
          </a:p>
          <a:p>
            <a:pPr>
              <a:lnSpc>
                <a:spcPct val="90000"/>
              </a:lnSpc>
            </a:pP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}</a:t>
            </a:r>
          </a:p>
          <a:p>
            <a:pPr>
              <a:lnSpc>
                <a:spcPct val="90000"/>
              </a:lnSpc>
            </a:pP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while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(i&lt;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nn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return  ile;</a:t>
            </a:r>
          </a:p>
          <a:p>
            <a:pPr>
              <a:lnSpc>
                <a:spcPct val="90000"/>
              </a:lnSpc>
            </a:pP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>
              <a:lnSpc>
                <a:spcPct val="90000"/>
              </a:lnSpc>
            </a:pPr>
            <a:endParaRPr lang="pl-PL" altLang="pl-PL" sz="1600" dirty="0">
              <a:solidFill>
                <a:srgbClr val="00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StatystykaOcen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l, 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punkty[], 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wykaz[])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pl-PL" alt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// Definicja funkcji projektanta</a:t>
            </a:r>
          </a:p>
          <a:p>
            <a:pPr>
              <a:lnSpc>
                <a:spcPct val="90000"/>
              </a:lnSpc>
            </a:pP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 //   ciało funkcji projektanta   }</a:t>
            </a:r>
          </a:p>
          <a:p>
            <a:pPr>
              <a:lnSpc>
                <a:spcPct val="90000"/>
              </a:lnSpc>
            </a:pPr>
            <a:endParaRPr lang="pl-PL" altLang="pl-PL" sz="1600" dirty="0">
              <a:solidFill>
                <a:srgbClr val="00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TForm1 *Form1;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              			</a:t>
            </a:r>
            <a:r>
              <a:rPr lang="pl-PL" alt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//   Deklaracja formularza</a:t>
            </a:r>
          </a:p>
          <a:p>
            <a:pPr>
              <a:lnSpc>
                <a:spcPct val="90000"/>
              </a:lnSpc>
            </a:pP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__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fastcall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TForm1::TForm1(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TComponent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 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Owner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    	</a:t>
            </a:r>
            <a:r>
              <a:rPr lang="pl-PL" alt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//   Definicja konstruktora formularza</a:t>
            </a:r>
          </a:p>
          <a:p>
            <a:pPr>
              <a:lnSpc>
                <a:spcPct val="90000"/>
              </a:lnSpc>
            </a:pP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TForm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pl-PL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Owner</a:t>
            </a: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pl-PL" altLang="pl-PL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}</a:t>
            </a:r>
          </a:p>
          <a:p>
            <a:pPr>
              <a:lnSpc>
                <a:spcPct val="90000"/>
              </a:lnSpc>
            </a:pPr>
            <a:endParaRPr lang="pl-PL" altLang="pl-PL" sz="1600" dirty="0">
              <a:solidFill>
                <a:srgbClr val="00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pl-PL" alt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l-PL" alt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Od tego miejsca definicje funkcji obsługi zdarzeń</a:t>
            </a:r>
          </a:p>
          <a:p>
            <a:pPr>
              <a:lnSpc>
                <a:spcPct val="90000"/>
              </a:lnSpc>
            </a:pPr>
            <a:endParaRPr lang="pl-PL" alt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533400"/>
          </a:xfrm>
        </p:spPr>
        <p:txBody>
          <a:bodyPr/>
          <a:lstStyle/>
          <a:p>
            <a:r>
              <a:rPr lang="pl-PL" altLang="pl-PL" sz="3200" b="1" dirty="0" smtClean="0"/>
              <a:t>Wykorzystanie funkcji projektanta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72008" y="908720"/>
            <a:ext cx="9036496" cy="4992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2800"/>
              </a:lnSpc>
              <a:spcAft>
                <a:spcPts val="0"/>
              </a:spcAft>
            </a:pPr>
            <a:endParaRPr lang="pl-PL" altLang="pl-PL" sz="2000" dirty="0">
              <a:solidFill>
                <a:srgbClr val="003300"/>
              </a:solidFill>
              <a:latin typeface="+mn-lt"/>
              <a:cs typeface="Calibri" panose="020F0502020204030204" pitchFamily="34" charset="0"/>
            </a:endParaRPr>
          </a:p>
          <a:p>
            <a:pPr>
              <a:lnSpc>
                <a:spcPts val="2800"/>
              </a:lnSpc>
              <a:spcAft>
                <a:spcPts val="0"/>
              </a:spcAft>
            </a:pPr>
            <a:r>
              <a:rPr lang="pl-PL" altLang="pl-PL" sz="2000" b="1" dirty="0">
                <a:latin typeface="+mn-lt"/>
                <a:cs typeface="Calibri" panose="020F0502020204030204" pitchFamily="34" charset="0"/>
              </a:rPr>
              <a:t>Raz zdefiniowaną funkcję można wywoływać dla wielu różnych wartości parametrów aktualnych</a:t>
            </a:r>
          </a:p>
          <a:p>
            <a:pPr>
              <a:lnSpc>
                <a:spcPct val="80000"/>
              </a:lnSpc>
              <a:spcAft>
                <a:spcPct val="50000"/>
              </a:spcAft>
            </a:pPr>
            <a:endParaRPr lang="pl-PL" altLang="pl-PL" sz="1800" dirty="0">
              <a:latin typeface="+mn-lt"/>
              <a:cs typeface="Calibri" panose="020F0502020204030204" pitchFamily="34" charset="0"/>
            </a:endParaRPr>
          </a:p>
          <a:p>
            <a:pPr marL="174625" lvl="1">
              <a:lnSpc>
                <a:spcPct val="80000"/>
              </a:lnSpc>
              <a:spcAft>
                <a:spcPct val="50000"/>
              </a:spcAft>
            </a:pPr>
            <a:r>
              <a:rPr lang="pl-PL" altLang="pl-PL" sz="1800" dirty="0" err="1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void</a:t>
            </a: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 __</a:t>
            </a:r>
            <a:r>
              <a:rPr lang="pl-PL" altLang="pl-PL" sz="1800" dirty="0" err="1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fastcall</a:t>
            </a: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 TForm1::Label5Click(</a:t>
            </a:r>
            <a:r>
              <a:rPr lang="pl-PL" altLang="pl-PL" sz="1800" dirty="0" err="1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TObject</a:t>
            </a: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 *</a:t>
            </a:r>
            <a:r>
              <a:rPr lang="pl-PL" altLang="pl-PL" sz="1800" dirty="0" err="1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Sender</a:t>
            </a: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)</a:t>
            </a:r>
          </a:p>
          <a:p>
            <a:pPr marL="174625" lvl="1">
              <a:lnSpc>
                <a:spcPct val="80000"/>
              </a:lnSpc>
              <a:spcAft>
                <a:spcPct val="50000"/>
              </a:spcAft>
            </a:pP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{  // </a:t>
            </a:r>
            <a:r>
              <a:rPr lang="pl-PL" altLang="pl-PL" sz="1800" dirty="0" err="1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porownanie</a:t>
            </a: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 liczby ujemnych w </a:t>
            </a:r>
            <a:r>
              <a:rPr lang="pl-PL" altLang="pl-PL" sz="1800" dirty="0" err="1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ciagach</a:t>
            </a:r>
            <a:endParaRPr lang="pl-PL" altLang="pl-PL" sz="1800" dirty="0">
              <a:solidFill>
                <a:srgbClr val="003300"/>
              </a:solidFill>
              <a:latin typeface="+mn-lt"/>
              <a:cs typeface="Calibri" panose="020F0502020204030204" pitchFamily="34" charset="0"/>
            </a:endParaRPr>
          </a:p>
          <a:p>
            <a:pPr marL="174625" lvl="1">
              <a:lnSpc>
                <a:spcPct val="80000"/>
              </a:lnSpc>
              <a:spcAft>
                <a:spcPct val="50000"/>
              </a:spcAft>
            </a:pP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   </a:t>
            </a:r>
            <a:r>
              <a:rPr lang="pl-PL" altLang="pl-PL" sz="1800" dirty="0" err="1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float</a:t>
            </a: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 y[100]={1.1, 3.3, 5.5, 7.7, 9.9, -2.5, -1.7, 5.3, 0.7, -9.4, 1.4, 3.5, -7.8};</a:t>
            </a:r>
          </a:p>
          <a:p>
            <a:pPr marL="174625" lvl="1">
              <a:lnSpc>
                <a:spcPct val="80000"/>
              </a:lnSpc>
              <a:spcAft>
                <a:spcPct val="50000"/>
              </a:spcAft>
            </a:pP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   </a:t>
            </a:r>
            <a:r>
              <a:rPr lang="pl-PL" altLang="pl-PL" sz="1800" dirty="0" err="1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float</a:t>
            </a: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 z[100]={-1.1, -3.3, -5.5, -7.7, -9.9, 2.5, 1.7, 5.3, 0.7, 9.4, 1.4, -3.5, -7.8};</a:t>
            </a:r>
          </a:p>
          <a:p>
            <a:pPr marL="174625" lvl="1">
              <a:lnSpc>
                <a:spcPct val="80000"/>
              </a:lnSpc>
              <a:spcAft>
                <a:spcPct val="50000"/>
              </a:spcAft>
            </a:pP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   </a:t>
            </a:r>
            <a:r>
              <a:rPr lang="pl-PL" altLang="pl-PL" sz="1800" dirty="0" err="1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int</a:t>
            </a: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 k, l1, l2;</a:t>
            </a:r>
          </a:p>
          <a:p>
            <a:pPr marL="174625" lvl="1">
              <a:lnSpc>
                <a:spcPct val="80000"/>
              </a:lnSpc>
              <a:spcAft>
                <a:spcPct val="50000"/>
              </a:spcAft>
            </a:pP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   k=10;</a:t>
            </a:r>
          </a:p>
          <a:p>
            <a:pPr marL="174625" lvl="1">
              <a:lnSpc>
                <a:spcPct val="80000"/>
              </a:lnSpc>
              <a:spcAft>
                <a:spcPct val="50000"/>
              </a:spcAft>
            </a:pP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   l1=</a:t>
            </a:r>
            <a:r>
              <a:rPr lang="pl-PL" altLang="pl-PL" sz="1800" dirty="0" err="1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IleUjemnych</a:t>
            </a: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(k, y);</a:t>
            </a:r>
          </a:p>
          <a:p>
            <a:pPr marL="174625" lvl="1">
              <a:lnSpc>
                <a:spcPct val="80000"/>
              </a:lnSpc>
              <a:spcAft>
                <a:spcPct val="50000"/>
              </a:spcAft>
            </a:pP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   l2=</a:t>
            </a:r>
            <a:r>
              <a:rPr lang="pl-PL" altLang="pl-PL" sz="1800" dirty="0" err="1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IleUjemnych</a:t>
            </a: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(k, z);</a:t>
            </a:r>
          </a:p>
          <a:p>
            <a:pPr marL="174625" lvl="1">
              <a:lnSpc>
                <a:spcPct val="80000"/>
              </a:lnSpc>
              <a:spcAft>
                <a:spcPct val="50000"/>
              </a:spcAft>
            </a:pP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   </a:t>
            </a:r>
            <a:r>
              <a:rPr lang="pl-PL" altLang="pl-PL" sz="1800" dirty="0" err="1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ShowMessage</a:t>
            </a: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("Liczba ujemnych: w </a:t>
            </a:r>
            <a:r>
              <a:rPr lang="pl-PL" altLang="pl-PL" sz="1800" dirty="0" err="1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ciagu</a:t>
            </a: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 y = " +</a:t>
            </a:r>
            <a:r>
              <a:rPr lang="pl-PL" altLang="pl-PL" sz="1800" dirty="0" err="1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IntToStr</a:t>
            </a: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(l1)+" w </a:t>
            </a:r>
            <a:r>
              <a:rPr lang="pl-PL" altLang="pl-PL" sz="1800" dirty="0" err="1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ciagu</a:t>
            </a: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 z="+</a:t>
            </a:r>
            <a:r>
              <a:rPr lang="pl-PL" altLang="pl-PL" sz="1800" dirty="0" err="1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IntToStr</a:t>
            </a: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(l2));</a:t>
            </a:r>
          </a:p>
          <a:p>
            <a:pPr marL="174625" lvl="1">
              <a:lnSpc>
                <a:spcPct val="80000"/>
              </a:lnSpc>
              <a:spcAft>
                <a:spcPct val="50000"/>
              </a:spcAft>
            </a:pPr>
            <a:r>
              <a:rPr lang="pl-PL" altLang="pl-PL" sz="1800" dirty="0">
                <a:solidFill>
                  <a:srgbClr val="003300"/>
                </a:solidFill>
                <a:latin typeface="+mn-lt"/>
                <a:cs typeface="Calibri" panose="020F0502020204030204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">
      <a:dk1>
        <a:srgbClr val="0000CC"/>
      </a:dk1>
      <a:lt1>
        <a:srgbClr val="FFFFCC"/>
      </a:lt1>
      <a:dk2>
        <a:srgbClr val="6633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AE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1579</TotalTime>
  <Words>1008</Words>
  <Application>Microsoft Office PowerPoint</Application>
  <PresentationFormat>Pokaz na ekranie (4:3)</PresentationFormat>
  <Paragraphs>240</Paragraphs>
  <Slides>13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Calibri</vt:lpstr>
      <vt:lpstr>Symbol</vt:lpstr>
      <vt:lpstr>Times New Roman</vt:lpstr>
      <vt:lpstr>Wingdings</vt:lpstr>
      <vt:lpstr>Projekt domyślny</vt:lpstr>
      <vt:lpstr>Funkcje programisty  Modyfikacja zasobów projektu w ECB</vt:lpstr>
      <vt:lpstr>Plan wykładu</vt:lpstr>
      <vt:lpstr>Tworzenie własnych funkcji w aplikacji</vt:lpstr>
      <vt:lpstr>Interpretacja prototypu funkcji w C++</vt:lpstr>
      <vt:lpstr>PARAMETRY FUNKCJI SĄ PRZEKAZYWANE PRZEZ WARTOŚĆ</vt:lpstr>
      <vt:lpstr>Wskaźnik jako parametr funkcji</vt:lpstr>
      <vt:lpstr>Modyfikacja pliku nagłówkowego formularza</vt:lpstr>
      <vt:lpstr>Modyfikacja pliku modułu formularza</vt:lpstr>
      <vt:lpstr>Wykorzystanie funkcji projektanta</vt:lpstr>
      <vt:lpstr>Tablice jako parametry funkcji</vt:lpstr>
      <vt:lpstr>Tworzenie nowego ciągu</vt:lpstr>
      <vt:lpstr>Zasoby plików formularza</vt:lpstr>
      <vt:lpstr>Posługiwanie się własnymi składowymi klasy formularza</vt:lpstr>
    </vt:vector>
  </TitlesOfParts>
  <Company>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tytułu slajdu</dc:title>
  <dc:creator>x</dc:creator>
  <cp:lastModifiedBy>HP2</cp:lastModifiedBy>
  <cp:revision>192</cp:revision>
  <dcterms:created xsi:type="dcterms:W3CDTF">2003-09-30T15:45:46Z</dcterms:created>
  <dcterms:modified xsi:type="dcterms:W3CDTF">2024-11-25T10:13:45Z</dcterms:modified>
</cp:coreProperties>
</file>