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256" r:id="rId2"/>
    <p:sldId id="285" r:id="rId3"/>
    <p:sldId id="271" r:id="rId4"/>
    <p:sldId id="284" r:id="rId5"/>
    <p:sldId id="283" r:id="rId6"/>
    <p:sldId id="286" r:id="rId7"/>
    <p:sldId id="287" r:id="rId8"/>
    <p:sldId id="289" r:id="rId9"/>
    <p:sldId id="288" r:id="rId10"/>
    <p:sldId id="290" r:id="rId11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  <a:srgbClr val="CC0000"/>
    <a:srgbClr val="FF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97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874746-EA00-4FE0-97F8-CB688E815197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40066800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C5CFE3-1470-403D-A50C-28CCE34A1597}" type="slidenum">
              <a:rPr lang="pl-PL" altLang="en-US" sz="1200" smtClean="0"/>
              <a:pPr/>
              <a:t>9</a:t>
            </a:fld>
            <a:endParaRPr lang="pl-PL" altLang="en-US" sz="1200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7201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C5CFE3-1470-403D-A50C-28CCE34A1597}" type="slidenum">
              <a:rPr lang="pl-PL" altLang="en-US" sz="1200" smtClean="0"/>
              <a:pPr/>
              <a:t>10</a:t>
            </a:fld>
            <a:endParaRPr lang="pl-PL" altLang="en-US" sz="1200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7887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4A271-AEC5-4CD0-8C8F-928CBA604FFE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332443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23830-615E-4FFB-8E60-2662C794D9F5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927264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5B175-04D4-400D-9CFD-385E302909BE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79792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AB886-8F62-4E68-984A-2939C088BB98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80749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878D0-1D0B-4C54-A2D1-25C665B7EAB6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191857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17A5A-BF81-443C-9753-2DC685DA87E6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024559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33F83-CCC5-4D80-96CC-545B1A105B50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05318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7405D-1940-482D-ACFB-6C3B054C2832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121432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8D94D-BFA0-4344-A92C-66AEBDC65E2C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23722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151C9-6D03-41DF-958E-A02317B14D37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880749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EE4FB-2127-457E-ABAB-F6A432E853D7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327656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wzorzec stylu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wzorce stylu tekstu</a:t>
            </a:r>
          </a:p>
          <a:p>
            <a:pPr lvl="1"/>
            <a:r>
              <a:rPr lang="pl-PL" altLang="en-US" smtClean="0"/>
              <a:t>Drugi poziom</a:t>
            </a:r>
          </a:p>
          <a:p>
            <a:pPr lvl="2"/>
            <a:r>
              <a:rPr lang="pl-PL" altLang="en-US" smtClean="0"/>
              <a:t>Trzeci poziom</a:t>
            </a:r>
          </a:p>
          <a:p>
            <a:pPr lvl="3"/>
            <a:r>
              <a:rPr lang="pl-PL" altLang="en-US" smtClean="0"/>
              <a:t>Czwarty poziom</a:t>
            </a:r>
          </a:p>
          <a:p>
            <a:pPr lvl="4"/>
            <a:r>
              <a:rPr lang="pl-PL" altLang="en-US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9B239B6-2711-4BF1-8304-11DEBDE7CEB5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752600"/>
            <a:ext cx="8305800" cy="2057400"/>
          </a:xfrm>
        </p:spPr>
        <p:txBody>
          <a:bodyPr/>
          <a:lstStyle/>
          <a:p>
            <a:r>
              <a:rPr lang="pl-PL" altLang="en-US" b="1" smtClean="0"/>
              <a:t>Wskaźniki</a:t>
            </a:r>
            <a:br>
              <a:rPr lang="pl-PL" altLang="en-US" b="1" smtClean="0"/>
            </a:br>
            <a:r>
              <a:rPr lang="pl-PL" altLang="en-US" b="1" smtClean="0"/>
              <a:t>Praca z tablicami numerycznymi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648200"/>
            <a:ext cx="8839200" cy="1219200"/>
          </a:xfrm>
        </p:spPr>
        <p:txBody>
          <a:bodyPr/>
          <a:lstStyle/>
          <a:p>
            <a:r>
              <a:rPr lang="pl-PL" altLang="en-US" sz="2000" smtClean="0"/>
              <a:t>Marzena Nowakowska</a:t>
            </a:r>
          </a:p>
          <a:p>
            <a:r>
              <a:rPr lang="pl-PL" altLang="en-US" sz="2000" smtClean="0"/>
              <a:t>Wydział Zarządzania i Modelowania Komputerowego</a:t>
            </a:r>
          </a:p>
          <a:p>
            <a:r>
              <a:rPr lang="pl-PL" altLang="en-US" sz="2000" smtClean="0"/>
              <a:t>Politechnika Świętokrzyska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4624"/>
            <a:ext cx="8534400" cy="457200"/>
          </a:xfrm>
        </p:spPr>
        <p:txBody>
          <a:bodyPr/>
          <a:lstStyle/>
          <a:p>
            <a:r>
              <a:rPr lang="pl-PL" altLang="en-US" sz="3200" b="1" dirty="0" smtClean="0"/>
              <a:t>Tworzenie </a:t>
            </a:r>
            <a:r>
              <a:rPr lang="pl-PL" altLang="en-US" sz="3200" b="1" smtClean="0"/>
              <a:t>nowego ciągu - 2</a:t>
            </a:r>
            <a:endParaRPr lang="pl-PL" altLang="en-US" sz="3200" b="1" dirty="0" smtClean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04" y="638808"/>
            <a:ext cx="5779827" cy="2630393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3851920" y="1796618"/>
            <a:ext cx="5347320" cy="5016758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void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__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fastcall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TForm1::Button1Click(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TObject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*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Sender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a, b; 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nx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ny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, i;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y[10]; 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nry[10];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a = 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StrToFloat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(Edit1-&gt;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b = 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StrToFloat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(Edit2-&gt;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ny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= 0;  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nx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= StringGrid1-&gt;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RowCount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for (i = 1; i &lt; 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nx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; i++)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(x[i] &lt; a || x[i] &gt; b)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	  { y[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ny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] = x[i];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nry[</a:t>
            </a:r>
            <a:r>
              <a:rPr lang="pl-PL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ny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++] = i;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	   }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StringGrid2-&gt;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RowCount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ny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StringGrid2-&gt;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Height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=StringGrid2-&gt;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DefaultRowHeight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*(ny+1);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for(i=0; i&lt;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ny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; i++)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  {</a:t>
            </a:r>
          </a:p>
          <a:p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StringGrid2-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[0][i+1] = 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IntToStr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(*(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nry+i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));</a:t>
            </a:r>
          </a:p>
          <a:p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StringGrid2-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[1][i+1] = 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FloatToStr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(*(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y+i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));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  }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7164288" y="1038415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StringGrid2</a:t>
            </a:r>
            <a:endParaRPr lang="pl-PL" sz="1800" dirty="0"/>
          </a:p>
        </p:txBody>
      </p:sp>
      <p:cxnSp>
        <p:nvCxnSpPr>
          <p:cNvPr id="6" name="Łącznik prosty ze strzałką 5"/>
          <p:cNvCxnSpPr>
            <a:stCxn id="11" idx="1"/>
          </p:cNvCxnSpPr>
          <p:nvPr/>
        </p:nvCxnSpPr>
        <p:spPr bwMode="auto">
          <a:xfrm flipH="1">
            <a:off x="5652120" y="1223081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19616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r>
              <a:rPr lang="pl-PL" altLang="en-US" sz="4000" b="1" smtClean="0"/>
              <a:t>Plan wykładu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4700" y="1524000"/>
            <a:ext cx="7505700" cy="3810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45000"/>
              </a:spcBef>
            </a:pPr>
            <a:r>
              <a:rPr lang="pl-PL" altLang="en-US" sz="2800" smtClean="0"/>
              <a:t>Typ wskaźnikowy</a:t>
            </a:r>
          </a:p>
          <a:p>
            <a:pPr>
              <a:lnSpc>
                <a:spcPct val="90000"/>
              </a:lnSpc>
              <a:spcBef>
                <a:spcPct val="45000"/>
              </a:spcBef>
            </a:pPr>
            <a:r>
              <a:rPr lang="pl-PL" altLang="en-US" sz="2800" smtClean="0"/>
              <a:t>Operatory: wskazania i wyłuskania</a:t>
            </a:r>
          </a:p>
          <a:p>
            <a:pPr>
              <a:lnSpc>
                <a:spcPct val="90000"/>
              </a:lnSpc>
              <a:spcBef>
                <a:spcPct val="45000"/>
              </a:spcBef>
            </a:pPr>
            <a:r>
              <a:rPr lang="pl-PL" altLang="en-US" sz="2800" smtClean="0"/>
              <a:t>Arytmetyka adresowa</a:t>
            </a:r>
          </a:p>
          <a:p>
            <a:pPr>
              <a:lnSpc>
                <a:spcPct val="90000"/>
              </a:lnSpc>
              <a:spcBef>
                <a:spcPct val="45000"/>
              </a:spcBef>
            </a:pPr>
            <a:r>
              <a:rPr lang="pl-PL" altLang="en-US" sz="2800" smtClean="0"/>
              <a:t>Obiekt typu </a:t>
            </a:r>
            <a:r>
              <a:rPr lang="pl-PL" altLang="en-US" sz="2800" b="1" smtClean="0"/>
              <a:t>TStringGrid</a:t>
            </a:r>
          </a:p>
          <a:p>
            <a:pPr>
              <a:lnSpc>
                <a:spcPct val="90000"/>
              </a:lnSpc>
              <a:spcBef>
                <a:spcPct val="45000"/>
              </a:spcBef>
            </a:pPr>
            <a:r>
              <a:rPr lang="pl-PL" altLang="en-US" sz="2800" smtClean="0"/>
              <a:t>Praca z tablicami</a:t>
            </a:r>
          </a:p>
          <a:p>
            <a:pPr>
              <a:lnSpc>
                <a:spcPct val="90000"/>
              </a:lnSpc>
              <a:spcBef>
                <a:spcPct val="45000"/>
              </a:spcBef>
            </a:pPr>
            <a:r>
              <a:rPr lang="pl-PL" altLang="en-US" sz="2800" smtClean="0"/>
              <a:t>Sterowanie w programie z wykorzystaniem instrukcji pętli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6"/>
          <p:cNvSpPr>
            <a:spLocks noChangeArrowheads="1"/>
          </p:cNvSpPr>
          <p:nvPr/>
        </p:nvSpPr>
        <p:spPr bwMode="auto">
          <a:xfrm>
            <a:off x="6705600" y="4495800"/>
            <a:ext cx="1828800" cy="1752600"/>
          </a:xfrm>
          <a:prstGeom prst="ellipse">
            <a:avLst/>
          </a:prstGeom>
          <a:solidFill>
            <a:srgbClr val="FFCC99"/>
          </a:solidFill>
          <a:ln w="25400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7620000" cy="5257800"/>
          </a:xfrm>
        </p:spPr>
        <p:txBody>
          <a:bodyPr/>
          <a:lstStyle/>
          <a:p>
            <a:r>
              <a:rPr lang="pl-PL" altLang="en-US" sz="2000" dirty="0" smtClean="0"/>
              <a:t>Deklaracja zmiennej wskaźnikowej</a:t>
            </a:r>
          </a:p>
          <a:p>
            <a:pPr lvl="1">
              <a:buFontTx/>
              <a:buNone/>
            </a:pPr>
            <a:r>
              <a:rPr lang="pl-PL" altLang="en-US" sz="1900" i="1" dirty="0" err="1" smtClean="0">
                <a:solidFill>
                  <a:srgbClr val="003300"/>
                </a:solidFill>
              </a:rPr>
              <a:t>typ_zmiennej</a:t>
            </a:r>
            <a:r>
              <a:rPr lang="pl-PL" altLang="en-US" sz="1900" i="1" dirty="0" smtClean="0">
                <a:solidFill>
                  <a:srgbClr val="003300"/>
                </a:solidFill>
              </a:rPr>
              <a:t> * identyfikator;</a:t>
            </a:r>
          </a:p>
          <a:p>
            <a:r>
              <a:rPr lang="pl-PL" altLang="en-US" sz="2000" dirty="0" smtClean="0"/>
              <a:t>Wskaźnik zajmuje jeden lub dwa bajty, określa adres w PAO</a:t>
            </a:r>
          </a:p>
          <a:p>
            <a:r>
              <a:rPr lang="pl-PL" altLang="en-US" sz="2000" dirty="0" smtClean="0"/>
              <a:t>Ze zmiennymi wskaźnikowymi są związane operatory: </a:t>
            </a:r>
          </a:p>
          <a:p>
            <a:pPr marL="714375" indent="0">
              <a:buNone/>
            </a:pPr>
            <a:r>
              <a:rPr lang="pl-PL" altLang="en-US" sz="2000" dirty="0" smtClean="0"/>
              <a:t>wyłuskania (</a:t>
            </a:r>
            <a:r>
              <a:rPr lang="pl-PL" altLang="en-US" sz="2000" dirty="0" smtClean="0">
                <a:solidFill>
                  <a:srgbClr val="003300"/>
                </a:solidFill>
              </a:rPr>
              <a:t>*</a:t>
            </a:r>
            <a:r>
              <a:rPr lang="pl-PL" altLang="en-US" sz="2000" dirty="0" smtClean="0"/>
              <a:t>) oraz wskazania czyli adresu (</a:t>
            </a:r>
            <a:r>
              <a:rPr lang="pl-PL" altLang="en-US" sz="2000" dirty="0" smtClean="0">
                <a:solidFill>
                  <a:srgbClr val="003300"/>
                </a:solidFill>
              </a:rPr>
              <a:t>&amp;</a:t>
            </a:r>
            <a:r>
              <a:rPr lang="pl-PL" altLang="en-US" sz="2000" dirty="0" smtClean="0"/>
              <a:t>)</a:t>
            </a:r>
          </a:p>
          <a:p>
            <a:r>
              <a:rPr lang="pl-PL" altLang="en-US" sz="2000" b="1" dirty="0" smtClean="0"/>
              <a:t>Wskaźnik należy ustawić, tak aby pokazywał bezpieczny obszar pamięci  operacyjnej!!!</a:t>
            </a:r>
          </a:p>
          <a:p>
            <a:r>
              <a:rPr lang="pl-PL" altLang="en-US" sz="2000" dirty="0" smtClean="0"/>
              <a:t>Najczęściej stosowane sposoby ustawienia wartości wskaźnika (</a:t>
            </a:r>
            <a:r>
              <a:rPr lang="pl-PL" altLang="en-US" sz="2000" i="1" dirty="0" err="1" smtClean="0"/>
              <a:t>wsk</a:t>
            </a:r>
            <a:r>
              <a:rPr lang="pl-PL" altLang="en-US" sz="2000" dirty="0" smtClean="0"/>
              <a:t>):</a:t>
            </a:r>
          </a:p>
          <a:p>
            <a:pPr lvl="1"/>
            <a:r>
              <a:rPr lang="pl-PL" altLang="en-US" sz="1900" dirty="0" err="1" smtClean="0">
                <a:solidFill>
                  <a:srgbClr val="003300"/>
                </a:solidFill>
              </a:rPr>
              <a:t>wsk</a:t>
            </a:r>
            <a:r>
              <a:rPr lang="pl-PL" altLang="en-US" sz="1900" dirty="0" smtClean="0">
                <a:solidFill>
                  <a:srgbClr val="003300"/>
                </a:solidFill>
              </a:rPr>
              <a:t>=&amp;identyfikator;</a:t>
            </a:r>
          </a:p>
          <a:p>
            <a:pPr lvl="1"/>
            <a:r>
              <a:rPr lang="pl-PL" altLang="en-US" sz="1900" dirty="0" err="1" smtClean="0">
                <a:solidFill>
                  <a:srgbClr val="003300"/>
                </a:solidFill>
              </a:rPr>
              <a:t>wsk</a:t>
            </a:r>
            <a:r>
              <a:rPr lang="pl-PL" altLang="en-US" sz="1900" dirty="0" smtClean="0">
                <a:solidFill>
                  <a:srgbClr val="003300"/>
                </a:solidFill>
              </a:rPr>
              <a:t>=</a:t>
            </a:r>
            <a:r>
              <a:rPr lang="pl-PL" altLang="en-US" sz="1900" dirty="0" err="1" smtClean="0">
                <a:solidFill>
                  <a:srgbClr val="003300"/>
                </a:solidFill>
              </a:rPr>
              <a:t>inny_wskaźnik</a:t>
            </a:r>
            <a:r>
              <a:rPr lang="pl-PL" altLang="en-US" sz="1900" dirty="0" smtClean="0">
                <a:solidFill>
                  <a:srgbClr val="003300"/>
                </a:solidFill>
              </a:rPr>
              <a:t>;</a:t>
            </a:r>
          </a:p>
          <a:p>
            <a:pPr lvl="1"/>
            <a:r>
              <a:rPr lang="pl-PL" altLang="en-US" sz="1900" dirty="0" err="1" smtClean="0">
                <a:solidFill>
                  <a:srgbClr val="003300"/>
                </a:solidFill>
              </a:rPr>
              <a:t>wsk</a:t>
            </a:r>
            <a:r>
              <a:rPr lang="pl-PL" altLang="en-US" sz="1900" dirty="0" smtClean="0">
                <a:solidFill>
                  <a:srgbClr val="003300"/>
                </a:solidFill>
              </a:rPr>
              <a:t>=</a:t>
            </a:r>
            <a:r>
              <a:rPr lang="pl-PL" altLang="en-US" sz="1900" dirty="0" err="1" smtClean="0">
                <a:solidFill>
                  <a:srgbClr val="003300"/>
                </a:solidFill>
              </a:rPr>
              <a:t>identyfikator_tablicy</a:t>
            </a:r>
            <a:r>
              <a:rPr lang="pl-PL" altLang="en-US" sz="1900" dirty="0" smtClean="0">
                <a:solidFill>
                  <a:srgbClr val="003300"/>
                </a:solidFill>
              </a:rPr>
              <a:t>;</a:t>
            </a:r>
          </a:p>
          <a:p>
            <a:pPr lvl="1"/>
            <a:r>
              <a:rPr lang="pl-PL" altLang="en-US" sz="1900" dirty="0" err="1" smtClean="0">
                <a:solidFill>
                  <a:srgbClr val="003300"/>
                </a:solidFill>
              </a:rPr>
              <a:t>wsk</a:t>
            </a:r>
            <a:r>
              <a:rPr lang="pl-PL" altLang="en-US" sz="1900" dirty="0" smtClean="0">
                <a:solidFill>
                  <a:srgbClr val="003300"/>
                </a:solidFill>
              </a:rPr>
              <a:t>=</a:t>
            </a:r>
            <a:r>
              <a:rPr lang="pl-PL" altLang="en-US" sz="1900" dirty="0" err="1" smtClean="0">
                <a:solidFill>
                  <a:srgbClr val="003300"/>
                </a:solidFill>
              </a:rPr>
              <a:t>identyfikator_funkcji</a:t>
            </a:r>
            <a:r>
              <a:rPr lang="pl-PL" altLang="en-US" sz="1900" dirty="0" smtClean="0">
                <a:solidFill>
                  <a:srgbClr val="003300"/>
                </a:solidFill>
              </a:rPr>
              <a:t>;</a:t>
            </a:r>
          </a:p>
          <a:p>
            <a:pPr lvl="1"/>
            <a:r>
              <a:rPr lang="pl-PL" altLang="en-US" sz="1900" dirty="0" err="1" smtClean="0">
                <a:solidFill>
                  <a:srgbClr val="003300"/>
                </a:solidFill>
              </a:rPr>
              <a:t>wsk</a:t>
            </a:r>
            <a:r>
              <a:rPr lang="pl-PL" altLang="en-US" sz="1900" dirty="0" smtClean="0">
                <a:solidFill>
                  <a:srgbClr val="003300"/>
                </a:solidFill>
              </a:rPr>
              <a:t>=</a:t>
            </a:r>
            <a:r>
              <a:rPr lang="pl-PL" altLang="en-US" sz="1900" dirty="0" err="1" smtClean="0">
                <a:solidFill>
                  <a:srgbClr val="003300"/>
                </a:solidFill>
              </a:rPr>
              <a:t>new</a:t>
            </a:r>
            <a:r>
              <a:rPr lang="pl-PL" altLang="en-US" sz="1900" dirty="0" smtClean="0">
                <a:solidFill>
                  <a:srgbClr val="003300"/>
                </a:solidFill>
              </a:rPr>
              <a:t> </a:t>
            </a:r>
            <a:r>
              <a:rPr lang="pl-PL" altLang="en-US" sz="1900" i="1" dirty="0" smtClean="0">
                <a:solidFill>
                  <a:srgbClr val="003300"/>
                </a:solidFill>
              </a:rPr>
              <a:t>typ;	</a:t>
            </a:r>
            <a:r>
              <a:rPr lang="pl-PL" altLang="en-US" sz="1900" dirty="0" smtClean="0">
                <a:solidFill>
                  <a:srgbClr val="003300"/>
                </a:solidFill>
              </a:rPr>
              <a:t>np</a:t>
            </a:r>
            <a:r>
              <a:rPr lang="pl-PL" altLang="en-US" sz="1900" i="1" dirty="0" smtClean="0">
                <a:solidFill>
                  <a:srgbClr val="003300"/>
                </a:solidFill>
              </a:rPr>
              <a:t>. </a:t>
            </a:r>
            <a:r>
              <a:rPr lang="pl-PL" altLang="en-US" sz="1900" i="1" dirty="0" err="1" smtClean="0">
                <a:solidFill>
                  <a:srgbClr val="003300"/>
                </a:solidFill>
              </a:rPr>
              <a:t>wsk</a:t>
            </a:r>
            <a:r>
              <a:rPr lang="pl-PL" altLang="en-US" sz="1900" i="1" dirty="0" smtClean="0">
                <a:solidFill>
                  <a:srgbClr val="003300"/>
                </a:solidFill>
              </a:rPr>
              <a:t>=</a:t>
            </a:r>
            <a:r>
              <a:rPr lang="pl-PL" altLang="en-US" sz="1900" i="1" dirty="0" err="1" smtClean="0">
                <a:solidFill>
                  <a:srgbClr val="003300"/>
                </a:solidFill>
              </a:rPr>
              <a:t>new</a:t>
            </a:r>
            <a:r>
              <a:rPr lang="pl-PL" altLang="en-US" sz="1900" i="1" dirty="0" smtClean="0">
                <a:solidFill>
                  <a:srgbClr val="003300"/>
                </a:solidFill>
              </a:rPr>
              <a:t> </a:t>
            </a:r>
            <a:r>
              <a:rPr lang="pl-PL" altLang="en-US" sz="1900" i="1" dirty="0" err="1" smtClean="0">
                <a:solidFill>
                  <a:srgbClr val="003300"/>
                </a:solidFill>
              </a:rPr>
              <a:t>float</a:t>
            </a:r>
            <a:r>
              <a:rPr lang="pl-PL" altLang="en-US" sz="1900" i="1" dirty="0" smtClean="0">
                <a:solidFill>
                  <a:srgbClr val="003300"/>
                </a:solidFill>
              </a:rPr>
              <a:t>;</a:t>
            </a:r>
          </a:p>
          <a:p>
            <a:pPr lvl="1">
              <a:buFontTx/>
              <a:buNone/>
            </a:pPr>
            <a:r>
              <a:rPr lang="pl-PL" altLang="en-US" sz="1900" i="1" dirty="0" smtClean="0">
                <a:solidFill>
                  <a:srgbClr val="003300"/>
                </a:solidFill>
              </a:rPr>
              <a:t>			</a:t>
            </a:r>
            <a:r>
              <a:rPr lang="pl-PL" altLang="en-US" sz="1900" dirty="0" smtClean="0"/>
              <a:t>ale potem</a:t>
            </a:r>
            <a:r>
              <a:rPr lang="pl-PL" altLang="en-US" sz="1900" dirty="0" smtClean="0">
                <a:solidFill>
                  <a:srgbClr val="003300"/>
                </a:solidFill>
              </a:rPr>
              <a:t> </a:t>
            </a:r>
            <a:r>
              <a:rPr lang="pl-PL" altLang="en-US" sz="1900" i="1" dirty="0" err="1" smtClean="0">
                <a:solidFill>
                  <a:srgbClr val="003300"/>
                </a:solidFill>
              </a:rPr>
              <a:t>delete</a:t>
            </a:r>
            <a:r>
              <a:rPr lang="pl-PL" altLang="en-US" sz="1900" i="1" dirty="0" smtClean="0">
                <a:solidFill>
                  <a:srgbClr val="003300"/>
                </a:solidFill>
              </a:rPr>
              <a:t> </a:t>
            </a:r>
            <a:r>
              <a:rPr lang="pl-PL" altLang="en-US" sz="1900" i="1" dirty="0" err="1" smtClean="0">
                <a:solidFill>
                  <a:srgbClr val="003300"/>
                </a:solidFill>
              </a:rPr>
              <a:t>wsk</a:t>
            </a:r>
            <a:r>
              <a:rPr lang="pl-PL" altLang="en-US" sz="1900" dirty="0" smtClean="0">
                <a:solidFill>
                  <a:srgbClr val="003300"/>
                </a:solidFill>
              </a:rPr>
              <a:t>;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533400"/>
          </a:xfrm>
          <a:noFill/>
        </p:spPr>
        <p:txBody>
          <a:bodyPr/>
          <a:lstStyle/>
          <a:p>
            <a:r>
              <a:rPr lang="pl-PL" altLang="en-US" sz="3200" b="1" smtClean="0"/>
              <a:t>Dane typu wskaźnikowego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7086600" y="5638800"/>
            <a:ext cx="1130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400"/>
              <a:t>zagadki</a:t>
            </a:r>
          </a:p>
        </p:txBody>
      </p:sp>
      <p:sp>
        <p:nvSpPr>
          <p:cNvPr id="5126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162800" y="4876800"/>
            <a:ext cx="914400" cy="762000"/>
          </a:xfrm>
          <a:prstGeom prst="actionButtonHelp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9400" y="1066800"/>
            <a:ext cx="8610600" cy="5105400"/>
          </a:xfrm>
        </p:spPr>
        <p:txBody>
          <a:bodyPr/>
          <a:lstStyle/>
          <a:p>
            <a:pPr>
              <a:buFont typeface="Symbol" panose="05050102010706020507" pitchFamily="18" charset="2"/>
              <a:buChar char="·"/>
            </a:pPr>
            <a:r>
              <a:rPr lang="pl-PL" altLang="en-US" sz="2000" dirty="0" smtClean="0">
                <a:solidFill>
                  <a:srgbClr val="003300"/>
                </a:solidFill>
              </a:rPr>
              <a:t>Dygresja: </a:t>
            </a:r>
            <a:r>
              <a:rPr lang="pl-PL" altLang="en-US" sz="2000" dirty="0" smtClean="0"/>
              <a:t>&amp;</a:t>
            </a:r>
            <a:r>
              <a:rPr lang="pl-PL" altLang="en-US" sz="2000" dirty="0" smtClean="0">
                <a:solidFill>
                  <a:srgbClr val="003300"/>
                </a:solidFill>
              </a:rPr>
              <a:t> nie wolno stosować do  wyrażeń,  stałych  i  zmiennych   </a:t>
            </a:r>
            <a:r>
              <a:rPr lang="pl-PL" altLang="en-US" sz="2000" i="1" dirty="0" smtClean="0"/>
              <a:t>register</a:t>
            </a:r>
            <a:endParaRPr lang="pl-PL" altLang="en-US" sz="2000" dirty="0" smtClean="0">
              <a:solidFill>
                <a:srgbClr val="003300"/>
              </a:solidFill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pl-PL" altLang="en-US" sz="2000" dirty="0" smtClean="0">
                <a:solidFill>
                  <a:srgbClr val="003300"/>
                </a:solidFill>
              </a:rPr>
              <a:t>Dowolny wskaźnik można przyrównać do zera (0 lub NULL)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pl-PL" altLang="en-US" sz="2000" dirty="0" smtClean="0">
                <a:solidFill>
                  <a:srgbClr val="003300"/>
                </a:solidFill>
              </a:rPr>
              <a:t>Jeśli  </a:t>
            </a:r>
            <a:r>
              <a:rPr lang="pl-PL" altLang="en-US" sz="2000" dirty="0" smtClean="0"/>
              <a:t>p</a:t>
            </a:r>
            <a:r>
              <a:rPr lang="pl-PL" altLang="en-US" sz="2000" dirty="0" smtClean="0">
                <a:solidFill>
                  <a:srgbClr val="003300"/>
                </a:solidFill>
              </a:rPr>
              <a:t>  i  </a:t>
            </a:r>
            <a:r>
              <a:rPr lang="pl-PL" altLang="en-US" sz="2000" dirty="0" smtClean="0"/>
              <a:t>q</a:t>
            </a:r>
            <a:r>
              <a:rPr lang="pl-PL" altLang="en-US" sz="2000" dirty="0" smtClean="0">
                <a:solidFill>
                  <a:srgbClr val="003300"/>
                </a:solidFill>
              </a:rPr>
              <a:t>  wskazują  na  elementy  tej  samej  tablicy,   to   operatory relacji działają poprawnie. Np. </a:t>
            </a:r>
            <a:r>
              <a:rPr lang="pl-PL" altLang="en-US" sz="2000" dirty="0" smtClean="0"/>
              <a:t>p &lt; q</a:t>
            </a:r>
            <a:r>
              <a:rPr lang="pl-PL" altLang="en-US" sz="2000" dirty="0" smtClean="0">
                <a:solidFill>
                  <a:srgbClr val="003300"/>
                </a:solidFill>
              </a:rPr>
              <a:t> jest prawdą jeśli  </a:t>
            </a:r>
            <a:r>
              <a:rPr lang="pl-PL" altLang="en-US" sz="2000" dirty="0" smtClean="0"/>
              <a:t>p</a:t>
            </a:r>
            <a:r>
              <a:rPr lang="pl-PL" altLang="en-US" sz="2000" dirty="0" smtClean="0">
                <a:solidFill>
                  <a:srgbClr val="003300"/>
                </a:solidFill>
              </a:rPr>
              <a:t> wskazuje na element wcześniejszy niż </a:t>
            </a:r>
            <a:r>
              <a:rPr lang="pl-PL" altLang="en-US" sz="2000" dirty="0" smtClean="0"/>
              <a:t>q</a:t>
            </a:r>
            <a:endParaRPr lang="pl-PL" altLang="en-US" sz="2000" dirty="0" smtClean="0">
              <a:solidFill>
                <a:srgbClr val="003300"/>
              </a:solidFill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pl-PL" altLang="en-US" sz="2000" dirty="0" smtClean="0">
                <a:solidFill>
                  <a:srgbClr val="003300"/>
                </a:solidFill>
              </a:rPr>
              <a:t>Wskaźnik i wartość całkowita mogą być dodawane i odejmowane. Zapis   </a:t>
            </a:r>
            <a:r>
              <a:rPr lang="pl-PL" altLang="en-US" sz="2000" dirty="0" err="1" smtClean="0"/>
              <a:t>p+n</a:t>
            </a:r>
            <a:r>
              <a:rPr lang="pl-PL" altLang="en-US" sz="2000" dirty="0" smtClean="0">
                <a:solidFill>
                  <a:srgbClr val="003300"/>
                </a:solidFill>
              </a:rPr>
              <a:t> oznacza wskazanie na </a:t>
            </a:r>
            <a:r>
              <a:rPr lang="pl-PL" altLang="en-US" sz="2000" dirty="0" smtClean="0">
                <a:solidFill>
                  <a:schemeClr val="tx1">
                    <a:lumMod val="75000"/>
                  </a:schemeClr>
                </a:solidFill>
              </a:rPr>
              <a:t>n</a:t>
            </a:r>
            <a:r>
              <a:rPr lang="pl-PL" altLang="en-US" sz="2000" dirty="0" smtClean="0">
                <a:solidFill>
                  <a:srgbClr val="003300"/>
                </a:solidFill>
              </a:rPr>
              <a:t>-ty element od miejsca, na które wskazuje </a:t>
            </a:r>
            <a:r>
              <a:rPr lang="pl-PL" altLang="en-US" sz="2000" dirty="0" smtClean="0"/>
              <a:t>p</a:t>
            </a:r>
            <a:r>
              <a:rPr lang="pl-PL" altLang="en-US" sz="2000" dirty="0" smtClean="0">
                <a:solidFill>
                  <a:srgbClr val="003300"/>
                </a:solidFill>
              </a:rPr>
              <a:t> </a:t>
            </a:r>
            <a:br>
              <a:rPr lang="pl-PL" altLang="en-US" sz="2000" dirty="0" smtClean="0">
                <a:solidFill>
                  <a:srgbClr val="003300"/>
                </a:solidFill>
              </a:rPr>
            </a:br>
            <a:r>
              <a:rPr lang="pl-PL" altLang="en-US" sz="2000" dirty="0" smtClean="0">
                <a:solidFill>
                  <a:srgbClr val="003300"/>
                </a:solidFill>
              </a:rPr>
              <a:t>(w stronę rosnących adresów).  Analogiczne  działa  odejmowanie 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pl-PL" altLang="en-US" sz="2000" dirty="0" smtClean="0">
                <a:solidFill>
                  <a:srgbClr val="003300"/>
                </a:solidFill>
              </a:rPr>
              <a:t>Przesuniecie  w  adresacji  jest  skalowane  zgodnie  z  rozmiarem   wskazywanych obiektów (w szczególności elementów tablicy),  tzn.  powiększenie   wskaźnika o 1 powoduje przesuniecie w pamięci o  tyle  bajtów  ile wynosi rozmiar elementu</a:t>
            </a:r>
          </a:p>
          <a:p>
            <a:pPr>
              <a:buFontTx/>
              <a:buNone/>
            </a:pPr>
            <a:r>
              <a:rPr lang="pl-PL" altLang="en-US" sz="2000" dirty="0" smtClean="0">
                <a:solidFill>
                  <a:srgbClr val="003300"/>
                </a:solidFill>
              </a:rPr>
              <a:t>Uwaga: </a:t>
            </a:r>
            <a:r>
              <a:rPr lang="pl-PL" altLang="en-US" sz="2000" i="1" dirty="0" err="1" smtClean="0"/>
              <a:t>int</a:t>
            </a:r>
            <a:r>
              <a:rPr lang="pl-PL" altLang="en-US" sz="2000" i="1" dirty="0" smtClean="0"/>
              <a:t> * </a:t>
            </a:r>
            <a:r>
              <a:rPr lang="pl-PL" altLang="en-US" sz="2000" i="1" dirty="0" err="1" smtClean="0"/>
              <a:t>ip</a:t>
            </a:r>
            <a:r>
              <a:rPr lang="pl-PL" altLang="en-US" sz="2000" i="1" dirty="0" smtClean="0"/>
              <a:t>, x</a:t>
            </a:r>
            <a:r>
              <a:rPr lang="pl-PL" altLang="en-US" sz="1800" i="1" dirty="0" smtClean="0"/>
              <a:t>[30];</a:t>
            </a:r>
            <a:r>
              <a:rPr lang="pl-PL" altLang="en-US" sz="2000" i="1" dirty="0" smtClean="0"/>
              <a:t> </a:t>
            </a:r>
            <a:endParaRPr lang="pl-PL" altLang="en-US" sz="2000" dirty="0" smtClean="0">
              <a:solidFill>
                <a:srgbClr val="003300"/>
              </a:solidFill>
            </a:endParaRPr>
          </a:p>
          <a:p>
            <a:pPr>
              <a:buFontTx/>
              <a:buNone/>
            </a:pPr>
            <a:r>
              <a:rPr lang="pl-PL" altLang="en-US" sz="2000" dirty="0" smtClean="0">
                <a:solidFill>
                  <a:srgbClr val="003300"/>
                </a:solidFill>
              </a:rPr>
              <a:t>		Wskaźnik jest  zmienną,  wiec  operacje:  </a:t>
            </a:r>
            <a:r>
              <a:rPr lang="pl-PL" altLang="en-US" sz="2000" i="1" dirty="0" err="1" smtClean="0"/>
              <a:t>ip</a:t>
            </a:r>
            <a:r>
              <a:rPr lang="pl-PL" altLang="en-US" sz="2000" i="1" dirty="0" smtClean="0"/>
              <a:t>=x</a:t>
            </a:r>
            <a:r>
              <a:rPr lang="pl-PL" altLang="en-US" sz="2000" dirty="0" smtClean="0">
                <a:solidFill>
                  <a:srgbClr val="003300"/>
                </a:solidFill>
              </a:rPr>
              <a:t>  czy  </a:t>
            </a:r>
            <a:r>
              <a:rPr lang="pl-PL" altLang="en-US" sz="2000" i="1" dirty="0" err="1" smtClean="0"/>
              <a:t>ip</a:t>
            </a:r>
            <a:r>
              <a:rPr lang="pl-PL" altLang="en-US" sz="2000" i="1" dirty="0" smtClean="0"/>
              <a:t>++</a:t>
            </a:r>
            <a:r>
              <a:rPr lang="pl-PL" altLang="en-US" sz="2000" dirty="0" smtClean="0">
                <a:solidFill>
                  <a:srgbClr val="003300"/>
                </a:solidFill>
              </a:rPr>
              <a:t>  są </a:t>
            </a:r>
          </a:p>
          <a:p>
            <a:pPr>
              <a:buFontTx/>
              <a:buNone/>
            </a:pPr>
            <a:r>
              <a:rPr lang="pl-PL" altLang="en-US" sz="2000" dirty="0" smtClean="0">
                <a:solidFill>
                  <a:srgbClr val="003300"/>
                </a:solidFill>
              </a:rPr>
              <a:t>       	dozwolone.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  <a:noFill/>
        </p:spPr>
        <p:txBody>
          <a:bodyPr/>
          <a:lstStyle/>
          <a:p>
            <a:r>
              <a:rPr lang="pl-PL" altLang="en-US" sz="3200" b="1" smtClean="0"/>
              <a:t>Arytmetyka adresowa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3200" b="1" smtClean="0"/>
              <a:t>Tablica o elementach typu </a:t>
            </a:r>
            <a:r>
              <a:rPr lang="pl-PL" altLang="en-US" sz="3200" b="1" i="1" smtClean="0"/>
              <a:t>T</a:t>
            </a:r>
            <a:r>
              <a:rPr lang="pl-PL" altLang="en-US" sz="3200" b="1" smtClean="0"/>
              <a:t>  </a:t>
            </a:r>
            <a:br>
              <a:rPr lang="pl-PL" altLang="en-US" sz="3200" b="1" smtClean="0"/>
            </a:br>
            <a:r>
              <a:rPr lang="pl-PL" altLang="en-US" sz="3200" b="1" smtClean="0"/>
              <a:t>i wskazanie do elementu typu </a:t>
            </a:r>
            <a:r>
              <a:rPr lang="pl-PL" altLang="en-US" sz="3200" b="1" i="1" smtClean="0"/>
              <a:t>T</a:t>
            </a:r>
            <a:endParaRPr lang="pl-PL" altLang="en-US" smtClean="0">
              <a:solidFill>
                <a:schemeClr val="tx1"/>
              </a:solidFill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95300" y="1219200"/>
            <a:ext cx="815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>
                <a:solidFill>
                  <a:srgbClr val="003300"/>
                </a:solidFill>
              </a:rPr>
              <a:t>Identyfikator tablicy jest wskazaniem (czyli adresem) jej pierwszego elementu czyli elementu o numerze 0.</a:t>
            </a:r>
            <a:r>
              <a:rPr lang="pl-PL" altLang="en-US" sz="1800" i="1"/>
              <a:t>     </a:t>
            </a:r>
            <a:endParaRPr lang="pl-PL" altLang="en-US" sz="1800"/>
          </a:p>
        </p:txBody>
      </p:sp>
      <p:sp>
        <p:nvSpPr>
          <p:cNvPr id="7172" name="Text Box 12"/>
          <p:cNvSpPr txBox="1">
            <a:spLocks noChangeArrowheads="1"/>
          </p:cNvSpPr>
          <p:nvPr/>
        </p:nvSpPr>
        <p:spPr bwMode="auto">
          <a:xfrm>
            <a:off x="152400" y="4275138"/>
            <a:ext cx="8839200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pl-PL" altLang="en-US" sz="1800">
                <a:solidFill>
                  <a:srgbClr val="003300"/>
                </a:solidFill>
              </a:rPr>
              <a:t>  Identyfikator  tablicy  jest  używany jako jej adres  w PAO. Jedynym wyjątkiem jest</a:t>
            </a:r>
            <a:br>
              <a:rPr lang="pl-PL" altLang="en-US" sz="1800">
                <a:solidFill>
                  <a:srgbClr val="003300"/>
                </a:solidFill>
              </a:rPr>
            </a:br>
            <a:r>
              <a:rPr lang="pl-PL" altLang="en-US" sz="1800">
                <a:solidFill>
                  <a:srgbClr val="003300"/>
                </a:solidFill>
              </a:rPr>
              <a:t>   przypadek, gdy identyfikator  jest  operandem  jednoargumentowego operatora  </a:t>
            </a:r>
            <a:r>
              <a:rPr lang="pl-PL" altLang="en-US" sz="1800" i="1"/>
              <a:t>sizeof</a:t>
            </a:r>
            <a:r>
              <a:rPr lang="pl-PL" altLang="en-US" sz="1800">
                <a:solidFill>
                  <a:srgbClr val="003300"/>
                </a:solidFill>
              </a:rPr>
              <a:t>, </a:t>
            </a:r>
            <a:br>
              <a:rPr lang="pl-PL" altLang="en-US" sz="1800">
                <a:solidFill>
                  <a:srgbClr val="003300"/>
                </a:solidFill>
              </a:rPr>
            </a:br>
            <a:r>
              <a:rPr lang="pl-PL" altLang="en-US" sz="1800">
                <a:solidFill>
                  <a:srgbClr val="003300"/>
                </a:solidFill>
              </a:rPr>
              <a:t>   w którym to przypadku </a:t>
            </a:r>
            <a:r>
              <a:rPr lang="pl-PL" altLang="en-US" sz="1800" i="1"/>
              <a:t>sizeof</a:t>
            </a:r>
            <a:r>
              <a:rPr lang="pl-PL" altLang="en-US" sz="1800">
                <a:solidFill>
                  <a:srgbClr val="003300"/>
                </a:solidFill>
              </a:rPr>
              <a:t> zwraca  rozmiar całej tablicy a nie rozmiar wskazania do jej</a:t>
            </a:r>
            <a:br>
              <a:rPr lang="pl-PL" altLang="en-US" sz="1800">
                <a:solidFill>
                  <a:srgbClr val="003300"/>
                </a:solidFill>
              </a:rPr>
            </a:br>
            <a:r>
              <a:rPr lang="pl-PL" altLang="en-US" sz="1800">
                <a:solidFill>
                  <a:srgbClr val="003300"/>
                </a:solidFill>
              </a:rPr>
              <a:t>   pierwszego elementu. </a:t>
            </a:r>
          </a:p>
          <a:p>
            <a:pPr>
              <a:spcBef>
                <a:spcPct val="0"/>
              </a:spcBef>
            </a:pPr>
            <a:r>
              <a:rPr lang="pl-PL" altLang="en-US" sz="1800">
                <a:solidFill>
                  <a:srgbClr val="003300"/>
                </a:solidFill>
              </a:rPr>
              <a:t>  Indeksowanie tablicy jest zdefiniowane przez operacje arytmetyki adresowej.</a:t>
            </a:r>
          </a:p>
          <a:p>
            <a:pPr>
              <a:buFontTx/>
              <a:buNone/>
            </a:pPr>
            <a:r>
              <a:rPr lang="pl-PL" altLang="en-US" sz="1800" u="sng">
                <a:solidFill>
                  <a:srgbClr val="CC0000"/>
                </a:solidFill>
              </a:rPr>
              <a:t>Uwaga:</a:t>
            </a:r>
            <a:r>
              <a:rPr lang="pl-PL" altLang="en-US" sz="1800">
                <a:solidFill>
                  <a:srgbClr val="003300"/>
                </a:solidFill>
              </a:rPr>
              <a:t> </a:t>
            </a:r>
            <a:r>
              <a:rPr lang="pl-PL" altLang="en-US" sz="2000" i="1"/>
              <a:t>int * ip, </a:t>
            </a:r>
            <a:r>
              <a:rPr lang="pl-PL" altLang="en-US" sz="1800" i="1"/>
              <a:t>x[30];</a:t>
            </a:r>
            <a:r>
              <a:rPr lang="pl-PL" altLang="en-US" sz="2000" i="1"/>
              <a:t> </a:t>
            </a:r>
            <a:endParaRPr lang="pl-PL" altLang="en-US" sz="1800">
              <a:solidFill>
                <a:srgbClr val="003300"/>
              </a:solidFill>
            </a:endParaRPr>
          </a:p>
          <a:p>
            <a:pPr>
              <a:buFontTx/>
              <a:buNone/>
            </a:pPr>
            <a:r>
              <a:rPr lang="pl-PL" altLang="en-US" sz="1800">
                <a:solidFill>
                  <a:srgbClr val="003300"/>
                </a:solidFill>
              </a:rPr>
              <a:t>             </a:t>
            </a:r>
            <a:r>
              <a:rPr lang="pl-PL" altLang="en-US" sz="1800">
                <a:solidFill>
                  <a:srgbClr val="CC0000"/>
                </a:solidFill>
              </a:rPr>
              <a:t>Nazwa tablicy nie jest zmienną, a wiec konstrukcje</a:t>
            </a:r>
            <a:r>
              <a:rPr lang="pl-PL" altLang="en-US" sz="1800">
                <a:solidFill>
                  <a:srgbClr val="003300"/>
                </a:solidFill>
              </a:rPr>
              <a:t> </a:t>
            </a:r>
            <a:r>
              <a:rPr lang="pl-PL" altLang="en-US" sz="1800" i="1"/>
              <a:t>x=ip</a:t>
            </a:r>
            <a:r>
              <a:rPr lang="pl-PL" altLang="en-US" sz="1800">
                <a:solidFill>
                  <a:srgbClr val="003300"/>
                </a:solidFill>
              </a:rPr>
              <a:t> </a:t>
            </a:r>
            <a:r>
              <a:rPr lang="pl-PL" altLang="en-US" sz="1800">
                <a:solidFill>
                  <a:srgbClr val="CC0000"/>
                </a:solidFill>
              </a:rPr>
              <a:t>czy</a:t>
            </a:r>
            <a:r>
              <a:rPr lang="pl-PL" altLang="en-US" sz="1800">
                <a:solidFill>
                  <a:srgbClr val="003300"/>
                </a:solidFill>
              </a:rPr>
              <a:t> </a:t>
            </a:r>
            <a:r>
              <a:rPr lang="pl-PL" altLang="en-US" sz="1800" i="1"/>
              <a:t>x++</a:t>
            </a:r>
            <a:r>
              <a:rPr lang="pl-PL" altLang="en-US" sz="1800">
                <a:solidFill>
                  <a:srgbClr val="003300"/>
                </a:solidFill>
              </a:rPr>
              <a:t> </a:t>
            </a:r>
            <a:r>
              <a:rPr lang="pl-PL" altLang="en-US" sz="1800">
                <a:solidFill>
                  <a:srgbClr val="CC0000"/>
                </a:solidFill>
              </a:rPr>
              <a:t>są niedozwolone!!!</a:t>
            </a:r>
          </a:p>
        </p:txBody>
      </p:sp>
      <p:grpSp>
        <p:nvGrpSpPr>
          <p:cNvPr id="7173" name="Group 23"/>
          <p:cNvGrpSpPr>
            <a:grpSpLocks/>
          </p:cNvGrpSpPr>
          <p:nvPr/>
        </p:nvGrpSpPr>
        <p:grpSpPr bwMode="auto">
          <a:xfrm>
            <a:off x="1050925" y="2286000"/>
            <a:ext cx="7178675" cy="1219200"/>
            <a:chOff x="662" y="1584"/>
            <a:chExt cx="4522" cy="768"/>
          </a:xfrm>
        </p:grpSpPr>
        <p:graphicFrame>
          <p:nvGraphicFramePr>
            <p:cNvPr id="7176" name="Object 4"/>
            <p:cNvGraphicFramePr>
              <a:graphicFrameLocks noChangeAspect="1"/>
            </p:cNvGraphicFramePr>
            <p:nvPr/>
          </p:nvGraphicFramePr>
          <p:xfrm>
            <a:off x="720" y="1584"/>
            <a:ext cx="4325" cy="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10" name="Arkusz" r:id="rId3" imgW="2962493" imgH="171663" progId="Excel.Sheet.8">
                    <p:embed/>
                  </p:oleObj>
                </mc:Choice>
                <mc:Fallback>
                  <p:oleObj name="Arkusz" r:id="rId3" imgW="2962493" imgH="171663" progId="Excel.Sheet.8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1584"/>
                          <a:ext cx="4325" cy="2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77" name="Line 7"/>
            <p:cNvSpPr>
              <a:spLocks noChangeShapeType="1"/>
            </p:cNvSpPr>
            <p:nvPr/>
          </p:nvSpPr>
          <p:spPr bwMode="auto">
            <a:xfrm flipV="1">
              <a:off x="720" y="18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7178" name="Line 8"/>
            <p:cNvSpPr>
              <a:spLocks noChangeShapeType="1"/>
            </p:cNvSpPr>
            <p:nvPr/>
          </p:nvSpPr>
          <p:spPr bwMode="auto">
            <a:xfrm flipV="1">
              <a:off x="1016" y="18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7179" name="Line 9"/>
            <p:cNvSpPr>
              <a:spLocks noChangeShapeType="1"/>
            </p:cNvSpPr>
            <p:nvPr/>
          </p:nvSpPr>
          <p:spPr bwMode="auto">
            <a:xfrm flipV="1">
              <a:off x="1312" y="18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7180" name="Line 10"/>
            <p:cNvSpPr>
              <a:spLocks noChangeShapeType="1"/>
            </p:cNvSpPr>
            <p:nvPr/>
          </p:nvSpPr>
          <p:spPr bwMode="auto">
            <a:xfrm flipV="1">
              <a:off x="4688" y="18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7181" name="Text Box 11"/>
            <p:cNvSpPr txBox="1">
              <a:spLocks noChangeArrowheads="1"/>
            </p:cNvSpPr>
            <p:nvPr/>
          </p:nvSpPr>
          <p:spPr bwMode="auto">
            <a:xfrm>
              <a:off x="662" y="1920"/>
              <a:ext cx="428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pl-PL" altLang="en-US" sz="1400"/>
                <a:t>x     x+1      x+2                                                                                                                  x+49    </a:t>
              </a:r>
            </a:p>
          </p:txBody>
        </p:sp>
        <p:sp>
          <p:nvSpPr>
            <p:cNvPr id="7182" name="Text Box 13"/>
            <p:cNvSpPr txBox="1">
              <a:spLocks noChangeArrowheads="1"/>
            </p:cNvSpPr>
            <p:nvPr/>
          </p:nvSpPr>
          <p:spPr bwMode="auto">
            <a:xfrm>
              <a:off x="710" y="2160"/>
              <a:ext cx="447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pl-PL" altLang="en-US" sz="1400">
                  <a:solidFill>
                    <a:schemeClr val="accent2"/>
                  </a:solidFill>
                </a:rPr>
                <a:t>x[0]    x[1]      x[2]                                                                                                                x[49]    </a:t>
              </a:r>
            </a:p>
          </p:txBody>
        </p:sp>
        <p:sp>
          <p:nvSpPr>
            <p:cNvPr id="7183" name="Line 17"/>
            <p:cNvSpPr>
              <a:spLocks noChangeShapeType="1"/>
            </p:cNvSpPr>
            <p:nvPr/>
          </p:nvSpPr>
          <p:spPr bwMode="auto">
            <a:xfrm flipV="1">
              <a:off x="864" y="1728"/>
              <a:ext cx="0" cy="43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7184" name="Line 18"/>
            <p:cNvSpPr>
              <a:spLocks noChangeShapeType="1"/>
            </p:cNvSpPr>
            <p:nvPr/>
          </p:nvSpPr>
          <p:spPr bwMode="auto">
            <a:xfrm flipV="1">
              <a:off x="1152" y="1728"/>
              <a:ext cx="0" cy="43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7185" name="Line 19"/>
            <p:cNvSpPr>
              <a:spLocks noChangeShapeType="1"/>
            </p:cNvSpPr>
            <p:nvPr/>
          </p:nvSpPr>
          <p:spPr bwMode="auto">
            <a:xfrm flipV="1">
              <a:off x="1488" y="1728"/>
              <a:ext cx="0" cy="43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7186" name="Line 20"/>
            <p:cNvSpPr>
              <a:spLocks noChangeShapeType="1"/>
            </p:cNvSpPr>
            <p:nvPr/>
          </p:nvSpPr>
          <p:spPr bwMode="auto">
            <a:xfrm flipV="1">
              <a:off x="4896" y="1728"/>
              <a:ext cx="0" cy="43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7174" name="Text Box 21"/>
          <p:cNvSpPr txBox="1">
            <a:spLocks noChangeArrowheads="1"/>
          </p:cNvSpPr>
          <p:nvPr/>
        </p:nvSpPr>
        <p:spPr bwMode="auto">
          <a:xfrm>
            <a:off x="304800" y="3505200"/>
            <a:ext cx="88534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 i="1"/>
              <a:t>x</a:t>
            </a:r>
            <a:r>
              <a:rPr lang="pl-PL" altLang="en-US" sz="1800">
                <a:solidFill>
                  <a:srgbClr val="003300"/>
                </a:solidFill>
              </a:rPr>
              <a:t> – adres (wskazanie) zerowego elementu tablicy x, </a:t>
            </a:r>
            <a:r>
              <a:rPr lang="pl-PL" altLang="en-US" sz="1800" i="1"/>
              <a:t>x[0]</a:t>
            </a:r>
            <a:r>
              <a:rPr lang="pl-PL" altLang="en-US" sz="1800">
                <a:solidFill>
                  <a:srgbClr val="003300"/>
                </a:solidFill>
              </a:rPr>
              <a:t> albo </a:t>
            </a:r>
            <a:r>
              <a:rPr lang="pl-PL" altLang="en-US" sz="1800" i="1"/>
              <a:t>*(x+0)</a:t>
            </a:r>
            <a:r>
              <a:rPr lang="pl-PL" altLang="en-US" sz="1800">
                <a:solidFill>
                  <a:srgbClr val="003300"/>
                </a:solidFill>
              </a:rPr>
              <a:t> to wartość tego elementu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800" i="1"/>
              <a:t>x+i</a:t>
            </a:r>
            <a:r>
              <a:rPr lang="pl-PL" altLang="en-US" sz="1800">
                <a:solidFill>
                  <a:srgbClr val="003300"/>
                </a:solidFill>
              </a:rPr>
              <a:t> – adres i-tego elementu tablicy x, </a:t>
            </a:r>
            <a:r>
              <a:rPr lang="pl-PL" altLang="en-US" sz="1800" i="1"/>
              <a:t>x[i]</a:t>
            </a:r>
            <a:r>
              <a:rPr lang="pl-PL" altLang="en-US" sz="1800">
                <a:solidFill>
                  <a:srgbClr val="003300"/>
                </a:solidFill>
              </a:rPr>
              <a:t> albo </a:t>
            </a:r>
            <a:r>
              <a:rPr lang="pl-PL" altLang="en-US" sz="1800" i="1"/>
              <a:t>*(x+i)</a:t>
            </a:r>
            <a:r>
              <a:rPr lang="pl-PL" altLang="en-US" sz="1800">
                <a:solidFill>
                  <a:srgbClr val="003300"/>
                </a:solidFill>
              </a:rPr>
              <a:t> to wartość tego elementu</a:t>
            </a:r>
          </a:p>
        </p:txBody>
      </p:sp>
      <p:sp>
        <p:nvSpPr>
          <p:cNvPr id="7175" name="Text Box 22"/>
          <p:cNvSpPr txBox="1">
            <a:spLocks noChangeArrowheads="1"/>
          </p:cNvSpPr>
          <p:nvPr/>
        </p:nvSpPr>
        <p:spPr bwMode="auto">
          <a:xfrm>
            <a:off x="441325" y="1828800"/>
            <a:ext cx="1162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 i="1"/>
              <a:t>int x[50];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09600"/>
          </a:xfrm>
        </p:spPr>
        <p:txBody>
          <a:bodyPr/>
          <a:lstStyle/>
          <a:p>
            <a:r>
              <a:rPr lang="pl-PL" altLang="en-US" sz="3200" b="1" smtClean="0"/>
              <a:t>Obiekt typu </a:t>
            </a:r>
            <a:r>
              <a:rPr lang="pl-PL" altLang="en-US" sz="3200" b="1" i="1" smtClean="0"/>
              <a:t>TStringGrid</a:t>
            </a:r>
            <a:endParaRPr lang="pl-PL" altLang="en-US" sz="3200" b="1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3429000" cy="44196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45000"/>
              </a:spcBef>
            </a:pPr>
            <a:r>
              <a:rPr lang="pl-PL" altLang="en-US" sz="1800" smtClean="0">
                <a:solidFill>
                  <a:srgbClr val="000000"/>
                </a:solidFill>
              </a:rPr>
              <a:t>Komponent </a:t>
            </a:r>
            <a:r>
              <a:rPr lang="pl-PL" altLang="en-US" sz="1800" b="1" i="1" smtClean="0">
                <a:solidFill>
                  <a:srgbClr val="000000"/>
                </a:solidFill>
              </a:rPr>
              <a:t>StringGrid</a:t>
            </a:r>
            <a:r>
              <a:rPr lang="pl-PL" altLang="en-US" sz="1800" smtClean="0">
                <a:solidFill>
                  <a:srgbClr val="000000"/>
                </a:solidFill>
              </a:rPr>
              <a:t> (siatka tekstów) wyświetla siatkę złożoną z komórek, w których można umieszczać dane w postaci łańcuchów znakowych (</a:t>
            </a:r>
            <a:r>
              <a:rPr lang="pl-PL" altLang="en-US" sz="1800" i="1" smtClean="0">
                <a:solidFill>
                  <a:srgbClr val="000000"/>
                </a:solidFill>
              </a:rPr>
              <a:t>AnsiString</a:t>
            </a:r>
            <a:r>
              <a:rPr lang="pl-PL" altLang="en-US" sz="1800" smtClean="0">
                <a:solidFill>
                  <a:srgbClr val="000000"/>
                </a:solidFill>
              </a:rPr>
              <a:t>).</a:t>
            </a:r>
          </a:p>
          <a:p>
            <a:pPr>
              <a:lnSpc>
                <a:spcPct val="90000"/>
              </a:lnSpc>
              <a:spcBef>
                <a:spcPct val="45000"/>
              </a:spcBef>
            </a:pPr>
            <a:r>
              <a:rPr lang="pl-PL" altLang="en-US" sz="1800" smtClean="0">
                <a:solidFill>
                  <a:srgbClr val="000000"/>
                </a:solidFill>
              </a:rPr>
              <a:t>Jest umieszczony w zakładce </a:t>
            </a:r>
            <a:r>
              <a:rPr lang="pl-PL" altLang="en-US" sz="1800" i="1" smtClean="0">
                <a:solidFill>
                  <a:srgbClr val="000000"/>
                </a:solidFill>
              </a:rPr>
              <a:t>Additional</a:t>
            </a:r>
            <a:r>
              <a:rPr lang="pl-PL" altLang="en-US" sz="1800" smtClean="0">
                <a:solidFill>
                  <a:srgbClr val="000000"/>
                </a:solidFill>
              </a:rPr>
              <a:t>. </a:t>
            </a:r>
          </a:p>
          <a:p>
            <a:pPr>
              <a:lnSpc>
                <a:spcPct val="90000"/>
              </a:lnSpc>
              <a:spcBef>
                <a:spcPct val="45000"/>
              </a:spcBef>
            </a:pPr>
            <a:r>
              <a:rPr lang="pl-PL" altLang="en-US" sz="1800" smtClean="0">
                <a:solidFill>
                  <a:srgbClr val="000000"/>
                </a:solidFill>
              </a:rPr>
              <a:t>Przemieszczanie po komórkach wykonuje się za pomocą strzałek i myszy.</a:t>
            </a:r>
          </a:p>
          <a:p>
            <a:pPr>
              <a:lnSpc>
                <a:spcPct val="90000"/>
              </a:lnSpc>
              <a:spcBef>
                <a:spcPct val="45000"/>
              </a:spcBef>
            </a:pPr>
            <a:r>
              <a:rPr lang="pl-PL" altLang="en-US" sz="1800" smtClean="0">
                <a:solidFill>
                  <a:srgbClr val="000000"/>
                </a:solidFill>
              </a:rPr>
              <a:t>Jest możliwe automatyczne dodanie pasków przewijania.</a:t>
            </a:r>
          </a:p>
          <a:p>
            <a:pPr>
              <a:lnSpc>
                <a:spcPct val="90000"/>
              </a:lnSpc>
              <a:spcBef>
                <a:spcPct val="45000"/>
              </a:spcBef>
            </a:pPr>
            <a:r>
              <a:rPr lang="pl-PL" altLang="en-US" sz="1800" smtClean="0">
                <a:solidFill>
                  <a:srgbClr val="000000"/>
                </a:solidFill>
              </a:rPr>
              <a:t>Wiersze i kolumny siatki są numerowane od zera!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733800" y="4648200"/>
            <a:ext cx="5181600" cy="18034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solidFill>
                  <a:srgbClr val="000000"/>
                </a:solidFill>
              </a:rPr>
              <a:t>Właściwość</a:t>
            </a:r>
            <a:r>
              <a:rPr lang="pl-PL" altLang="en-US" sz="1600" i="1" dirty="0">
                <a:solidFill>
                  <a:srgbClr val="000000"/>
                </a:solidFill>
              </a:rPr>
              <a:t> </a:t>
            </a:r>
            <a:r>
              <a:rPr lang="pl-PL" altLang="en-US" sz="1600" i="1" dirty="0" err="1">
                <a:solidFill>
                  <a:srgbClr val="000000"/>
                </a:solidFill>
              </a:rPr>
              <a:t>Cells</a:t>
            </a:r>
            <a:r>
              <a:rPr lang="pl-PL" altLang="en-US" sz="1600" dirty="0">
                <a:solidFill>
                  <a:srgbClr val="000000"/>
                </a:solidFill>
              </a:rPr>
              <a:t> to kolekcja komórek siatki zawierających teksty (</a:t>
            </a:r>
            <a:r>
              <a:rPr lang="pl-PL" altLang="en-US" sz="1600" i="1" dirty="0" err="1">
                <a:solidFill>
                  <a:srgbClr val="000000"/>
                </a:solidFill>
              </a:rPr>
              <a:t>AnsiString</a:t>
            </a:r>
            <a:r>
              <a:rPr lang="pl-PL" altLang="en-US" sz="1600" dirty="0">
                <a:solidFill>
                  <a:srgbClr val="000000"/>
                </a:solidFill>
              </a:rPr>
              <a:t>). Element w kolumnie </a:t>
            </a:r>
            <a:r>
              <a:rPr lang="pl-PL" altLang="en-US" sz="1600" i="1" dirty="0">
                <a:solidFill>
                  <a:srgbClr val="000000"/>
                </a:solidFill>
              </a:rPr>
              <a:t>k</a:t>
            </a:r>
            <a:r>
              <a:rPr lang="pl-PL" altLang="en-US" sz="1600" dirty="0">
                <a:solidFill>
                  <a:srgbClr val="000000"/>
                </a:solidFill>
              </a:rPr>
              <a:t> i wierszu </a:t>
            </a:r>
            <a:r>
              <a:rPr lang="pl-PL" altLang="en-US" sz="1600" i="1" dirty="0">
                <a:solidFill>
                  <a:srgbClr val="000000"/>
                </a:solidFill>
              </a:rPr>
              <a:t>w </a:t>
            </a:r>
            <a:r>
              <a:rPr lang="pl-PL" altLang="en-US" sz="1600" dirty="0">
                <a:solidFill>
                  <a:srgbClr val="000000"/>
                </a:solidFill>
              </a:rPr>
              <a:t>przykładowego</a:t>
            </a:r>
            <a:r>
              <a:rPr lang="pl-PL" altLang="en-US" sz="1600" i="1" dirty="0">
                <a:solidFill>
                  <a:srgbClr val="000000"/>
                </a:solidFill>
              </a:rPr>
              <a:t> </a:t>
            </a:r>
            <a:r>
              <a:rPr lang="pl-PL" altLang="en-US" sz="1600" dirty="0">
                <a:solidFill>
                  <a:srgbClr val="000000"/>
                </a:solidFill>
              </a:rPr>
              <a:t>obiektu</a:t>
            </a:r>
            <a:r>
              <a:rPr lang="pl-PL" altLang="en-US" sz="1600" i="1" dirty="0">
                <a:solidFill>
                  <a:srgbClr val="000000"/>
                </a:solidFill>
              </a:rPr>
              <a:t> StringGrid1</a:t>
            </a:r>
            <a:r>
              <a:rPr lang="pl-PL" altLang="en-US" sz="1600" dirty="0">
                <a:solidFill>
                  <a:srgbClr val="000000"/>
                </a:solidFill>
              </a:rPr>
              <a:t> określa się następująco: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b="1" i="1" dirty="0">
                <a:solidFill>
                  <a:srgbClr val="000000"/>
                </a:solidFill>
              </a:rPr>
              <a:t>	</a:t>
            </a:r>
            <a:r>
              <a:rPr lang="pl-PL" altLang="en-US" sz="16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StringGrid</a:t>
            </a:r>
            <a:r>
              <a:rPr lang="pl-PL" altLang="en-US" sz="1600" b="1" i="1" dirty="0">
                <a:solidFill>
                  <a:srgbClr val="000000"/>
                </a:solidFill>
              </a:rPr>
              <a:t>1</a:t>
            </a:r>
            <a:r>
              <a:rPr lang="pl-PL" altLang="en-US" sz="16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-&gt;</a:t>
            </a:r>
            <a:r>
              <a:rPr lang="pl-PL" altLang="en-US" sz="1600" b="1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Cells</a:t>
            </a:r>
            <a:r>
              <a:rPr lang="pl-PL" altLang="en-US" sz="16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[</a:t>
            </a:r>
            <a:r>
              <a:rPr lang="pl-PL" altLang="en-US" sz="1600" b="1" i="1" dirty="0">
                <a:solidFill>
                  <a:srgbClr val="000000"/>
                </a:solidFill>
              </a:rPr>
              <a:t>k</a:t>
            </a:r>
            <a:r>
              <a:rPr lang="pl-PL" altLang="en-US" sz="16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][</a:t>
            </a:r>
            <a:r>
              <a:rPr lang="pl-PL" altLang="en-US" sz="1600" b="1" i="1" dirty="0">
                <a:solidFill>
                  <a:srgbClr val="000000"/>
                </a:solidFill>
              </a:rPr>
              <a:t>w</a:t>
            </a:r>
            <a:r>
              <a:rPr lang="pl-PL" altLang="en-US" sz="16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]</a:t>
            </a:r>
            <a:r>
              <a:rPr lang="pl-PL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endParaRPr lang="pl-PL" altLang="en-US" sz="16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solidFill>
                  <a:srgbClr val="000000"/>
                </a:solidFill>
              </a:rPr>
              <a:t>Przykład: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solidFill>
                  <a:srgbClr val="000000"/>
                </a:solidFill>
              </a:rPr>
              <a:t> </a:t>
            </a:r>
            <a:r>
              <a:rPr lang="pl-PL" altLang="en-US" sz="1600" i="1" dirty="0">
                <a:solidFill>
                  <a:srgbClr val="000000"/>
                </a:solidFill>
              </a:rPr>
              <a:t>StringGrid1-&gt;</a:t>
            </a:r>
            <a:r>
              <a:rPr lang="pl-PL" altLang="en-US" sz="1600" i="1" dirty="0" err="1">
                <a:solidFill>
                  <a:srgbClr val="000000"/>
                </a:solidFill>
              </a:rPr>
              <a:t>Cells</a:t>
            </a:r>
            <a:r>
              <a:rPr lang="pl-PL" altLang="en-US" sz="1600" i="1" dirty="0">
                <a:solidFill>
                  <a:srgbClr val="000000"/>
                </a:solidFill>
              </a:rPr>
              <a:t>[0][0] = "Student";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i="1" dirty="0">
                <a:solidFill>
                  <a:srgbClr val="000000"/>
                </a:solidFill>
              </a:rPr>
              <a:t> StringGrid1-&gt;</a:t>
            </a:r>
            <a:r>
              <a:rPr lang="pl-PL" altLang="en-US" sz="1600" i="1" dirty="0" err="1">
                <a:solidFill>
                  <a:srgbClr val="000000"/>
                </a:solidFill>
              </a:rPr>
              <a:t>Cells</a:t>
            </a:r>
            <a:r>
              <a:rPr lang="pl-PL" altLang="en-US" sz="1600" i="1" dirty="0">
                <a:solidFill>
                  <a:srgbClr val="000000"/>
                </a:solidFill>
              </a:rPr>
              <a:t>[1][0] = "Ocena studenta";</a:t>
            </a:r>
            <a:r>
              <a:rPr lang="pl-PL" altLang="en-US" sz="1600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295400"/>
            <a:ext cx="314325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630613" y="4076700"/>
            <a:ext cx="19700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400"/>
              <a:t>StringGrid1-&gt;Cells[0][2]</a:t>
            </a: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V="1">
            <a:off x="5181600" y="19812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586413" y="4076700"/>
            <a:ext cx="19700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400"/>
              <a:t>StringGrid1-&gt;Cells[1][2]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V="1">
            <a:off x="6400800" y="19812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624"/>
            <a:ext cx="9144000" cy="57606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3200" b="1" dirty="0" smtClean="0"/>
              <a:t>Wybrane właściwości komponentu </a:t>
            </a:r>
            <a:r>
              <a:rPr lang="pl-PL" altLang="en-US" sz="3200" b="1" i="1" dirty="0" err="1" smtClean="0"/>
              <a:t>TStringGrid</a:t>
            </a:r>
            <a:endParaRPr lang="pl-PL" altLang="en-US" sz="3200" b="1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20688"/>
            <a:ext cx="8077200" cy="5760640"/>
          </a:xfrm>
        </p:spPr>
        <p:txBody>
          <a:bodyPr/>
          <a:lstStyle/>
          <a:p>
            <a:pPr marL="376238" indent="-376238" defTabSz="2193925">
              <a:spcBef>
                <a:spcPct val="40000"/>
              </a:spcBef>
            </a:pPr>
            <a:r>
              <a:rPr lang="pl-PL" altLang="en-US" sz="1800" i="1" dirty="0" err="1" smtClean="0">
                <a:solidFill>
                  <a:srgbClr val="000000"/>
                </a:solidFill>
              </a:rPr>
              <a:t>Align</a:t>
            </a:r>
            <a:r>
              <a:rPr lang="pl-PL" altLang="en-US" sz="1800" dirty="0" smtClean="0">
                <a:solidFill>
                  <a:srgbClr val="000000"/>
                </a:solidFill>
              </a:rPr>
              <a:t> – sposób wyrównywania tekstów w siatce (np. </a:t>
            </a:r>
            <a:r>
              <a:rPr lang="pl-PL" altLang="en-US" sz="1800" i="1" dirty="0" err="1" smtClean="0">
                <a:solidFill>
                  <a:srgbClr val="000000"/>
                </a:solidFill>
              </a:rPr>
              <a:t>alLeft</a:t>
            </a:r>
            <a:r>
              <a:rPr lang="pl-PL" altLang="en-US" sz="1800" dirty="0" smtClean="0">
                <a:solidFill>
                  <a:srgbClr val="000000"/>
                </a:solidFill>
              </a:rPr>
              <a:t>, </a:t>
            </a:r>
            <a:r>
              <a:rPr lang="pl-PL" altLang="en-US" sz="1800" i="1" dirty="0" err="1" smtClean="0">
                <a:solidFill>
                  <a:srgbClr val="000000"/>
                </a:solidFill>
              </a:rPr>
              <a:t>alRight</a:t>
            </a:r>
            <a:r>
              <a:rPr lang="pl-PL" altLang="en-US" sz="1800" dirty="0" smtClean="0">
                <a:solidFill>
                  <a:srgbClr val="000000"/>
                </a:solidFill>
              </a:rPr>
              <a:t>, </a:t>
            </a:r>
            <a:r>
              <a:rPr lang="pl-PL" altLang="en-US" sz="1800" i="1" dirty="0" err="1" smtClean="0">
                <a:solidFill>
                  <a:srgbClr val="000000"/>
                </a:solidFill>
              </a:rPr>
              <a:t>alTop</a:t>
            </a:r>
            <a:r>
              <a:rPr lang="pl-PL" altLang="en-US" sz="1800" dirty="0" smtClean="0">
                <a:solidFill>
                  <a:srgbClr val="000000"/>
                </a:solidFill>
              </a:rPr>
              <a:t>, </a:t>
            </a:r>
            <a:r>
              <a:rPr lang="pl-PL" altLang="en-US" sz="1800" i="1" dirty="0" err="1" smtClean="0">
                <a:solidFill>
                  <a:srgbClr val="000000"/>
                </a:solidFill>
              </a:rPr>
              <a:t>alBottom</a:t>
            </a:r>
            <a:endParaRPr lang="pl-PL" altLang="en-US" sz="1800" dirty="0" smtClean="0">
              <a:solidFill>
                <a:srgbClr val="000000"/>
              </a:solidFill>
            </a:endParaRPr>
          </a:p>
          <a:p>
            <a:pPr marL="376238" indent="-376238" defTabSz="2193925">
              <a:spcBef>
                <a:spcPct val="40000"/>
              </a:spcBef>
            </a:pPr>
            <a:r>
              <a:rPr lang="pl-PL" altLang="en-US" sz="1800" i="1" dirty="0" err="1" smtClean="0">
                <a:solidFill>
                  <a:srgbClr val="000000"/>
                </a:solidFill>
              </a:rPr>
              <a:t>ColCount</a:t>
            </a:r>
            <a:r>
              <a:rPr lang="pl-PL" altLang="en-US" sz="1800" dirty="0" smtClean="0">
                <a:solidFill>
                  <a:srgbClr val="000000"/>
                </a:solidFill>
              </a:rPr>
              <a:t> i </a:t>
            </a:r>
            <a:r>
              <a:rPr lang="pl-PL" altLang="en-US" sz="1800" i="1" dirty="0" err="1" smtClean="0">
                <a:solidFill>
                  <a:srgbClr val="000000"/>
                </a:solidFill>
              </a:rPr>
              <a:t>RowCount</a:t>
            </a:r>
            <a:r>
              <a:rPr lang="pl-PL" altLang="en-US" sz="1800" i="1" dirty="0" smtClean="0">
                <a:solidFill>
                  <a:srgbClr val="000000"/>
                </a:solidFill>
              </a:rPr>
              <a:t> – </a:t>
            </a:r>
            <a:r>
              <a:rPr lang="pl-PL" altLang="en-US" sz="1800" dirty="0" smtClean="0">
                <a:solidFill>
                  <a:srgbClr val="000000"/>
                </a:solidFill>
              </a:rPr>
              <a:t>liczba kolumn i wierszy siatki</a:t>
            </a:r>
          </a:p>
          <a:p>
            <a:pPr marL="376238" indent="-376238" defTabSz="2193925">
              <a:spcBef>
                <a:spcPct val="40000"/>
              </a:spcBef>
            </a:pPr>
            <a:r>
              <a:rPr lang="pl-PL" altLang="en-US" sz="1800" i="1" dirty="0" err="1" smtClean="0">
                <a:solidFill>
                  <a:srgbClr val="000000"/>
                </a:solidFill>
              </a:rPr>
              <a:t>FixedCols</a:t>
            </a:r>
            <a:r>
              <a:rPr lang="pl-PL" altLang="en-US" sz="1800" dirty="0" smtClean="0">
                <a:solidFill>
                  <a:srgbClr val="000000"/>
                </a:solidFill>
              </a:rPr>
              <a:t> i </a:t>
            </a:r>
            <a:r>
              <a:rPr lang="pl-PL" altLang="en-US" sz="1800" i="1" dirty="0" err="1" smtClean="0">
                <a:solidFill>
                  <a:srgbClr val="000000"/>
                </a:solidFill>
              </a:rPr>
              <a:t>FixedRows</a:t>
            </a:r>
            <a:r>
              <a:rPr lang="pl-PL" altLang="en-US" sz="1800" dirty="0" smtClean="0">
                <a:solidFill>
                  <a:srgbClr val="000000"/>
                </a:solidFill>
              </a:rPr>
              <a:t> – liczba zablokowanych kolumn i wierszy licząc od elementu o numerze zero</a:t>
            </a:r>
          </a:p>
          <a:p>
            <a:pPr marL="376238" indent="-376238" defTabSz="2193925">
              <a:spcBef>
                <a:spcPct val="40000"/>
              </a:spcBef>
            </a:pPr>
            <a:r>
              <a:rPr lang="pl-PL" altLang="en-US" sz="1800" i="1" dirty="0" err="1" smtClean="0">
                <a:solidFill>
                  <a:srgbClr val="000000"/>
                </a:solidFill>
              </a:rPr>
              <a:t>Height</a:t>
            </a:r>
            <a:r>
              <a:rPr lang="pl-PL" altLang="en-US" sz="1800" dirty="0" smtClean="0">
                <a:solidFill>
                  <a:srgbClr val="000000"/>
                </a:solidFill>
              </a:rPr>
              <a:t> i </a:t>
            </a:r>
            <a:r>
              <a:rPr lang="pl-PL" altLang="en-US" sz="1800" i="1" dirty="0" err="1" smtClean="0">
                <a:solidFill>
                  <a:srgbClr val="000000"/>
                </a:solidFill>
              </a:rPr>
              <a:t>Width</a:t>
            </a:r>
            <a:r>
              <a:rPr lang="pl-PL" altLang="en-US" sz="1800" dirty="0" smtClean="0">
                <a:solidFill>
                  <a:srgbClr val="000000"/>
                </a:solidFill>
              </a:rPr>
              <a:t> – wysokość i szerokość całej siatki</a:t>
            </a:r>
          </a:p>
          <a:p>
            <a:pPr marL="376238" indent="-376238" defTabSz="2193925">
              <a:spcBef>
                <a:spcPct val="40000"/>
              </a:spcBef>
            </a:pPr>
            <a:r>
              <a:rPr lang="pl-PL" altLang="en-US" sz="1800" i="1" dirty="0" err="1" smtClean="0">
                <a:solidFill>
                  <a:srgbClr val="000000"/>
                </a:solidFill>
              </a:rPr>
              <a:t>Left</a:t>
            </a:r>
            <a:r>
              <a:rPr lang="pl-PL" altLang="en-US" sz="1800" dirty="0" smtClean="0">
                <a:solidFill>
                  <a:srgbClr val="000000"/>
                </a:solidFill>
              </a:rPr>
              <a:t> i </a:t>
            </a:r>
            <a:r>
              <a:rPr lang="pl-PL" altLang="en-US" sz="1800" i="1" dirty="0" smtClean="0">
                <a:solidFill>
                  <a:srgbClr val="000000"/>
                </a:solidFill>
              </a:rPr>
              <a:t>Top – </a:t>
            </a:r>
            <a:r>
              <a:rPr lang="pl-PL" altLang="en-US" sz="1800" dirty="0" smtClean="0">
                <a:solidFill>
                  <a:srgbClr val="000000"/>
                </a:solidFill>
              </a:rPr>
              <a:t>współrzędne lewego górnego wierzchołka siatki</a:t>
            </a:r>
          </a:p>
          <a:p>
            <a:pPr marL="376238" indent="-376238" defTabSz="2193925">
              <a:spcBef>
                <a:spcPct val="40000"/>
              </a:spcBef>
            </a:pPr>
            <a:r>
              <a:rPr lang="pl-PL" altLang="en-US" sz="1800" i="1" dirty="0" err="1" smtClean="0">
                <a:solidFill>
                  <a:srgbClr val="000000"/>
                </a:solidFill>
              </a:rPr>
              <a:t>ColWidths</a:t>
            </a:r>
            <a:r>
              <a:rPr lang="pl-PL" altLang="en-US" sz="1800" i="1" dirty="0" smtClean="0">
                <a:solidFill>
                  <a:srgbClr val="000000"/>
                </a:solidFill>
              </a:rPr>
              <a:t>[nr] – </a:t>
            </a:r>
            <a:r>
              <a:rPr lang="pl-PL" altLang="en-US" sz="1800" dirty="0" smtClean="0">
                <a:solidFill>
                  <a:srgbClr val="000000"/>
                </a:solidFill>
              </a:rPr>
              <a:t>szerokość kolumny o numerze </a:t>
            </a:r>
            <a:r>
              <a:rPr lang="pl-PL" altLang="en-US" sz="1800" i="1" dirty="0" smtClean="0">
                <a:solidFill>
                  <a:srgbClr val="000000"/>
                </a:solidFill>
              </a:rPr>
              <a:t>nr</a:t>
            </a:r>
          </a:p>
          <a:p>
            <a:pPr marL="376238" indent="-376238" defTabSz="2193925">
              <a:spcBef>
                <a:spcPct val="40000"/>
              </a:spcBef>
            </a:pPr>
            <a:r>
              <a:rPr lang="pl-PL" altLang="en-US" sz="1800" i="1" dirty="0" err="1" smtClean="0">
                <a:solidFill>
                  <a:srgbClr val="000000"/>
                </a:solidFill>
              </a:rPr>
              <a:t>RowHeights</a:t>
            </a:r>
            <a:r>
              <a:rPr lang="pl-PL" altLang="en-US" sz="1800" i="1" dirty="0" smtClean="0">
                <a:solidFill>
                  <a:srgbClr val="000000"/>
                </a:solidFill>
              </a:rPr>
              <a:t>[nr] – </a:t>
            </a:r>
            <a:r>
              <a:rPr lang="pl-PL" altLang="en-US" sz="1800" dirty="0" smtClean="0">
                <a:solidFill>
                  <a:srgbClr val="000000"/>
                </a:solidFill>
              </a:rPr>
              <a:t>wysokość wiersza o numerze </a:t>
            </a:r>
            <a:r>
              <a:rPr lang="pl-PL" altLang="en-US" sz="1800" i="1" dirty="0" smtClean="0">
                <a:solidFill>
                  <a:srgbClr val="000000"/>
                </a:solidFill>
              </a:rPr>
              <a:t>nr</a:t>
            </a:r>
          </a:p>
          <a:p>
            <a:pPr marL="376238" indent="-376238" defTabSz="2193925">
              <a:spcBef>
                <a:spcPct val="40000"/>
              </a:spcBef>
            </a:pPr>
            <a:r>
              <a:rPr lang="pl-PL" altLang="en-US" sz="1800" i="1" dirty="0" smtClean="0">
                <a:solidFill>
                  <a:srgbClr val="000000"/>
                </a:solidFill>
              </a:rPr>
              <a:t>Col</a:t>
            </a:r>
            <a:r>
              <a:rPr lang="pl-PL" altLang="en-US" sz="1800" dirty="0" smtClean="0">
                <a:solidFill>
                  <a:srgbClr val="000000"/>
                </a:solidFill>
              </a:rPr>
              <a:t>, </a:t>
            </a:r>
            <a:r>
              <a:rPr lang="pl-PL" altLang="en-US" sz="1800" i="1" dirty="0" err="1" smtClean="0">
                <a:solidFill>
                  <a:srgbClr val="000000"/>
                </a:solidFill>
              </a:rPr>
              <a:t>Row</a:t>
            </a:r>
            <a:r>
              <a:rPr lang="pl-PL" altLang="en-US" sz="1800" dirty="0" smtClean="0">
                <a:solidFill>
                  <a:srgbClr val="000000"/>
                </a:solidFill>
              </a:rPr>
              <a:t> – określenie numeru bieżącej kolumny i wiersza (metoda </a:t>
            </a:r>
            <a:r>
              <a:rPr lang="pl-PL" altLang="en-US" sz="1800" i="1" dirty="0" err="1" smtClean="0">
                <a:solidFill>
                  <a:srgbClr val="000000"/>
                </a:solidFill>
              </a:rPr>
              <a:t>SetFocus</a:t>
            </a:r>
            <a:r>
              <a:rPr lang="pl-PL" altLang="en-US" sz="1800" dirty="0" smtClean="0">
                <a:solidFill>
                  <a:srgbClr val="000000"/>
                </a:solidFill>
              </a:rPr>
              <a:t>() ustawia kursor w bieżącej komórce)</a:t>
            </a:r>
            <a:endParaRPr lang="pl-PL" altLang="en-US" sz="1800" i="1" dirty="0" smtClean="0">
              <a:solidFill>
                <a:srgbClr val="000000"/>
              </a:solidFill>
            </a:endParaRPr>
          </a:p>
          <a:p>
            <a:pPr marL="376238" indent="-376238" defTabSz="2193925">
              <a:spcBef>
                <a:spcPct val="40000"/>
              </a:spcBef>
            </a:pPr>
            <a:r>
              <a:rPr lang="pl-PL" altLang="en-US" sz="1800" i="1" dirty="0" err="1" smtClean="0">
                <a:solidFill>
                  <a:srgbClr val="000000"/>
                </a:solidFill>
              </a:rPr>
              <a:t>Options</a:t>
            </a:r>
            <a:r>
              <a:rPr lang="pl-PL" altLang="en-US" sz="1800" dirty="0" smtClean="0">
                <a:solidFill>
                  <a:srgbClr val="000000"/>
                </a:solidFill>
              </a:rPr>
              <a:t> – zbiór opcji definiujących ustawienia (wygląd i funkcje) siatki, w szczególności możliwości:</a:t>
            </a:r>
          </a:p>
          <a:p>
            <a:pPr marL="1717675" lvl="1" defTabSz="2193925">
              <a:spcBef>
                <a:spcPct val="0"/>
              </a:spcBef>
            </a:pPr>
            <a:r>
              <a:rPr lang="pl-PL" altLang="en-US" sz="1800" i="1" dirty="0" err="1" smtClean="0">
                <a:solidFill>
                  <a:srgbClr val="000000"/>
                </a:solidFill>
              </a:rPr>
              <a:t>goEditing</a:t>
            </a:r>
            <a:r>
              <a:rPr lang="pl-PL" altLang="en-US" sz="1800" dirty="0" smtClean="0">
                <a:solidFill>
                  <a:srgbClr val="000000"/>
                </a:solidFill>
              </a:rPr>
              <a:t> – edycji</a:t>
            </a:r>
          </a:p>
          <a:p>
            <a:pPr marL="1717675" lvl="1" defTabSz="2193925">
              <a:spcBef>
                <a:spcPct val="0"/>
              </a:spcBef>
            </a:pPr>
            <a:r>
              <a:rPr lang="pl-PL" altLang="en-US" sz="1800" i="1" dirty="0" err="1" smtClean="0">
                <a:solidFill>
                  <a:srgbClr val="000000"/>
                </a:solidFill>
              </a:rPr>
              <a:t>goTabs</a:t>
            </a:r>
            <a:r>
              <a:rPr lang="pl-PL" altLang="en-US" sz="1800" dirty="0" smtClean="0">
                <a:solidFill>
                  <a:srgbClr val="000000"/>
                </a:solidFill>
              </a:rPr>
              <a:t> – przechodzenia za pomocą tabulacji</a:t>
            </a:r>
          </a:p>
          <a:p>
            <a:pPr marL="1717675" lvl="1" defTabSz="2193925">
              <a:spcBef>
                <a:spcPct val="0"/>
              </a:spcBef>
            </a:pPr>
            <a:r>
              <a:rPr lang="pl-PL" sz="1800" i="1" dirty="0" err="1" smtClean="0">
                <a:solidFill>
                  <a:srgbClr val="000000"/>
                </a:solidFill>
              </a:rPr>
              <a:t>goVertLine</a:t>
            </a:r>
            <a:r>
              <a:rPr lang="pl-PL" sz="1800" i="1" dirty="0" smtClean="0">
                <a:solidFill>
                  <a:srgbClr val="000000"/>
                </a:solidFill>
              </a:rPr>
              <a:t> </a:t>
            </a:r>
            <a:r>
              <a:rPr lang="pl-PL" altLang="en-US" sz="1800" dirty="0" smtClean="0">
                <a:solidFill>
                  <a:srgbClr val="000000"/>
                </a:solidFill>
              </a:rPr>
              <a:t>– rysowanie linii oddzielających wiersze	</a:t>
            </a:r>
          </a:p>
          <a:p>
            <a:pPr marL="1717675" lvl="1" defTabSz="2193925">
              <a:spcBef>
                <a:spcPct val="0"/>
              </a:spcBef>
            </a:pPr>
            <a:r>
              <a:rPr lang="pl-PL" altLang="en-US" sz="1800" i="1" dirty="0" err="1" smtClean="0">
                <a:solidFill>
                  <a:srgbClr val="000000"/>
                </a:solidFill>
              </a:rPr>
              <a:t>goColSizing</a:t>
            </a:r>
            <a:r>
              <a:rPr lang="pl-PL" altLang="en-US" sz="1800" dirty="0" smtClean="0">
                <a:solidFill>
                  <a:srgbClr val="000000"/>
                </a:solidFill>
              </a:rPr>
              <a:t> – zmiany rozmiaru kolumn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31" y="620688"/>
            <a:ext cx="2480245" cy="2880320"/>
          </a:xfrm>
          <a:noFill/>
        </p:spPr>
        <p:txBody>
          <a:bodyPr/>
          <a:lstStyle/>
          <a:p>
            <a:pPr algn="l"/>
            <a:r>
              <a:rPr lang="pl-PL" altLang="en-US" sz="3200" b="1" dirty="0" smtClean="0"/>
              <a:t>Przykładowa obsługa obiektu </a:t>
            </a:r>
            <a:r>
              <a:rPr lang="pl-PL" altLang="en-US" sz="3200" b="1" dirty="0" err="1" smtClean="0"/>
              <a:t>StringGrid</a:t>
            </a:r>
            <a:endParaRPr lang="pl-PL" altLang="en-US" sz="3200" b="1" dirty="0" smtClean="0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552253" y="133464"/>
            <a:ext cx="6484243" cy="6247864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void</a:t>
            </a:r>
            <a:r>
              <a:rPr lang="pl-PL" alt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__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fastcall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TForm1::Button2Click(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TObject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*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Sender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i, 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nn,n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min, max, 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srednia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y[100];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nn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= StringGrid1-&gt;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RowCount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;  </a:t>
            </a:r>
            <a:r>
              <a:rPr lang="pl-PL" altLang="en-US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// jak </a:t>
            </a:r>
            <a:r>
              <a:rPr lang="pl-PL" altLang="en-US" sz="1600" dirty="0" err="1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wyznaczyc</a:t>
            </a:r>
            <a:r>
              <a:rPr lang="pl-PL" altLang="en-US" sz="160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liczbę niepustych wierszy?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for (i=1; i&lt;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nn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; i++)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 y[i-1]=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StrToFloat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(StringGrid1-&gt;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[1][i]);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nn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&gt; 0)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 {  min = max = y[0]; 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srednia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=0;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    n=nn-1;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    for (i = 0; i &lt; n; i++)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     { 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(y[i] &lt;  min)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          min = y[i];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(y[i] &gt; max)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          max = y[i];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srednia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+=y[i];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     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srednia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/=n;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    StringGrid2-&gt;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[1][1] = 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FloatToStrF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(min, 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ffGeneral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5,1);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    StringGrid2-&gt;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[1][2] = 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FloatToStrF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(max, 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ffGeneral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5,1);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    StringGrid2-&gt;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[1][3] = 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FloatToStrF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srednia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ffGeneral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5,2);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  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else</a:t>
            </a:r>
            <a:endParaRPr lang="pl-PL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pl-PL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ShowMessage</a:t>
            </a: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("Brak danych");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4624"/>
            <a:ext cx="8534400" cy="457200"/>
          </a:xfrm>
        </p:spPr>
        <p:txBody>
          <a:bodyPr/>
          <a:lstStyle/>
          <a:p>
            <a:r>
              <a:rPr lang="pl-PL" altLang="en-US" sz="3200" b="1" dirty="0" smtClean="0"/>
              <a:t>Tworzenie nowego ciągu - 1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0525" y="548680"/>
            <a:ext cx="5779827" cy="2630393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115616" y="3356992"/>
            <a:ext cx="5976664" cy="329320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float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x[10] ={10, -30, -50, 70, -90, 29, 17, -50, 90, -99}; </a:t>
            </a:r>
            <a:endParaRPr lang="pl-PL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x - globalne</a:t>
            </a:r>
          </a:p>
          <a:p>
            <a:r>
              <a:rPr lang="pl-PL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void</a:t>
            </a: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__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fastcall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TForm1::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FormActivate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TObject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*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Sender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{  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i, 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nx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 StringGrid1-&gt;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RowCount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=11;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 StringGrid1-&gt;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[0][0]="Ciąg X";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nx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=10;	</a:t>
            </a: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wartościowanie 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nx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na podstawie rozmiaru tablicy x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 for (i=0; i&lt;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nx;i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++)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	StringGrid1-&gt;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[0][i+1] = 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FloatToStr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(*(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x+i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));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 // 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pryzgotowanie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grida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dla nowego ciągu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 StringGrid2-&gt;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[0][0]="Nr elementu";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 StringGrid2-&gt;</a:t>
            </a:r>
            <a:r>
              <a:rPr 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[1][0]="Wartość elementu";</a:t>
            </a:r>
          </a:p>
          <a:p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6388968" y="5553583"/>
            <a:ext cx="2575520" cy="1077218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Wprowadzić poprawkę do programu, tak aby dane do tablicy </a:t>
            </a:r>
            <a:r>
              <a:rPr lang="pl-PL" altLang="en-US" sz="16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pl-PL" alt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były </a:t>
            </a:r>
            <a:r>
              <a:rPr lang="pl-PL" altLang="en-US" sz="16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pobierane z </a:t>
            </a:r>
            <a:r>
              <a:rPr lang="pl-PL" alt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obiektu </a:t>
            </a:r>
            <a:r>
              <a:rPr lang="pl-PL" altLang="en-US" sz="16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StringGrid1</a:t>
            </a:r>
            <a:r>
              <a:rPr lang="pl-PL" alt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6" name="Prostokąt 5"/>
          <p:cNvSpPr/>
          <p:nvPr/>
        </p:nvSpPr>
        <p:spPr>
          <a:xfrm>
            <a:off x="275062" y="649156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StringGrid1</a:t>
            </a:r>
            <a:endParaRPr lang="pl-PL" sz="1800" dirty="0"/>
          </a:p>
        </p:txBody>
      </p:sp>
      <p:grpSp>
        <p:nvGrpSpPr>
          <p:cNvPr id="14" name="Grupa 13"/>
          <p:cNvGrpSpPr/>
          <p:nvPr/>
        </p:nvGrpSpPr>
        <p:grpSpPr>
          <a:xfrm>
            <a:off x="899592" y="1018488"/>
            <a:ext cx="1060933" cy="539695"/>
            <a:chOff x="899592" y="1018488"/>
            <a:chExt cx="1060933" cy="539695"/>
          </a:xfrm>
        </p:grpSpPr>
        <p:cxnSp>
          <p:nvCxnSpPr>
            <p:cNvPr id="8" name="Łącznik prosty ze strzałką 7"/>
            <p:cNvCxnSpPr/>
            <p:nvPr/>
          </p:nvCxnSpPr>
          <p:spPr bwMode="auto">
            <a:xfrm flipV="1">
              <a:off x="899592" y="1551070"/>
              <a:ext cx="1060933" cy="711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Łącznik prosty 11"/>
            <p:cNvCxnSpPr>
              <a:stCxn id="6" idx="2"/>
            </p:cNvCxnSpPr>
            <p:nvPr/>
          </p:nvCxnSpPr>
          <p:spPr bwMode="auto">
            <a:xfrm>
              <a:off x="899592" y="1018488"/>
              <a:ext cx="0" cy="53258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">
      <a:dk1>
        <a:srgbClr val="0000CC"/>
      </a:dk1>
      <a:lt1>
        <a:srgbClr val="FFFFCC"/>
      </a:lt1>
      <a:dk2>
        <a:srgbClr val="6633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AE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</TotalTime>
  <Words>863</Words>
  <Application>Microsoft Office PowerPoint</Application>
  <PresentationFormat>Pokaz na ekranie (4:3)</PresentationFormat>
  <Paragraphs>139</Paragraphs>
  <Slides>10</Slides>
  <Notes>2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Calibri</vt:lpstr>
      <vt:lpstr>Symbol</vt:lpstr>
      <vt:lpstr>Times New Roman</vt:lpstr>
      <vt:lpstr>Projekt domyślny</vt:lpstr>
      <vt:lpstr>Arkusz</vt:lpstr>
      <vt:lpstr>Wskaźniki Praca z tablicami numerycznymi</vt:lpstr>
      <vt:lpstr>Plan wykładu</vt:lpstr>
      <vt:lpstr>Dane typu wskaźnikowego</vt:lpstr>
      <vt:lpstr>Arytmetyka adresowa</vt:lpstr>
      <vt:lpstr>Tablica o elementach typu T   i wskazanie do elementu typu T</vt:lpstr>
      <vt:lpstr>Obiekt typu TStringGrid</vt:lpstr>
      <vt:lpstr>Wybrane właściwości komponentu TStringGrid</vt:lpstr>
      <vt:lpstr>Przykładowa obsługa obiektu StringGrid</vt:lpstr>
      <vt:lpstr>Tworzenie nowego ciągu - 1</vt:lpstr>
      <vt:lpstr>Tworzenie nowego ciągu - 2</vt:lpstr>
    </vt:vector>
  </TitlesOfParts>
  <Company>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tytułu slajdu</dc:title>
  <dc:creator>x</dc:creator>
  <cp:lastModifiedBy>HP2</cp:lastModifiedBy>
  <cp:revision>184</cp:revision>
  <dcterms:created xsi:type="dcterms:W3CDTF">2003-09-30T15:45:46Z</dcterms:created>
  <dcterms:modified xsi:type="dcterms:W3CDTF">2024-11-19T14:10:53Z</dcterms:modified>
</cp:coreProperties>
</file>