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0"/>
  </p:notesMasterIdLst>
  <p:sldIdLst>
    <p:sldId id="267" r:id="rId2"/>
    <p:sldId id="268" r:id="rId3"/>
    <p:sldId id="282" r:id="rId4"/>
    <p:sldId id="283" r:id="rId5"/>
    <p:sldId id="276" r:id="rId6"/>
    <p:sldId id="286" r:id="rId7"/>
    <p:sldId id="287" r:id="rId8"/>
    <p:sldId id="288" r:id="rId9"/>
    <p:sldId id="279" r:id="rId10"/>
    <p:sldId id="274" r:id="rId11"/>
    <p:sldId id="275" r:id="rId12"/>
    <p:sldId id="284" r:id="rId13"/>
    <p:sldId id="262" r:id="rId14"/>
    <p:sldId id="263" r:id="rId15"/>
    <p:sldId id="264" r:id="rId16"/>
    <p:sldId id="285" r:id="rId17"/>
    <p:sldId id="266" r:id="rId18"/>
    <p:sldId id="265" r:id="rId19"/>
  </p:sldIdLst>
  <p:sldSz cx="9144000" cy="6858000" type="screen4x3"/>
  <p:notesSz cx="6858000" cy="9144000"/>
  <p:defaultTextStyle>
    <a:defPPr>
      <a:defRPr lang="pl-PL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800000"/>
    <a:srgbClr val="FFFFFF"/>
    <a:srgbClr val="FF0000"/>
    <a:srgbClr val="003300"/>
    <a:srgbClr val="008000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32787"/>
    <p:restoredTop sz="90929"/>
  </p:normalViewPr>
  <p:slideViewPr>
    <p:cSldViewPr>
      <p:cViewPr>
        <p:scale>
          <a:sx n="80" d="100"/>
          <a:sy n="80" d="100"/>
        </p:scale>
        <p:origin x="1554" y="13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_rels/viewProps.xml.rels><?xml version="1.0" encoding="UTF-8" standalone="yes"?>
<Relationships xmlns="http://schemas.openxmlformats.org/package/2006/relationships"><Relationship Id="rId3" Type="http://schemas.openxmlformats.org/officeDocument/2006/relationships/slide" Target="slides/slide15.xml"/><Relationship Id="rId2" Type="http://schemas.openxmlformats.org/officeDocument/2006/relationships/slide" Target="slides/slide13.xml"/><Relationship Id="rId1" Type="http://schemas.openxmlformats.org/officeDocument/2006/relationships/slide" Target="slides/slide12.xml"/><Relationship Id="rId4" Type="http://schemas.openxmlformats.org/officeDocument/2006/relationships/slide" Target="slides/slide16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image" Target="../media/image5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16387" name="Rectangle 1027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2052" name="Rectangle 1028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9" name="Rectangle 1029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noProof="0" smtClean="0"/>
              <a:t>Kliknij, aby edytować style wzorca tekstu</a:t>
            </a:r>
          </a:p>
          <a:p>
            <a:pPr lvl="1"/>
            <a:r>
              <a:rPr lang="pl-PL" noProof="0" smtClean="0"/>
              <a:t>Drugi poziom</a:t>
            </a:r>
          </a:p>
          <a:p>
            <a:pPr lvl="2"/>
            <a:r>
              <a:rPr lang="pl-PL" noProof="0" smtClean="0"/>
              <a:t>Trzeci poziom</a:t>
            </a:r>
          </a:p>
          <a:p>
            <a:pPr lvl="3"/>
            <a:r>
              <a:rPr lang="pl-PL" noProof="0" smtClean="0"/>
              <a:t>Czwarty poziom</a:t>
            </a:r>
          </a:p>
          <a:p>
            <a:pPr lvl="4"/>
            <a:r>
              <a:rPr lang="pl-PL" noProof="0" smtClean="0"/>
              <a:t>Piąty poziom</a:t>
            </a:r>
          </a:p>
        </p:txBody>
      </p:sp>
      <p:sp>
        <p:nvSpPr>
          <p:cNvPr id="16390" name="Rectangle 1030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16391" name="Rectangle 1031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AED44051-D8B3-4CCB-936C-29722EFD7455}" type="slidenum">
              <a:rPr lang="pl-PL" altLang="en-US"/>
              <a:pPr>
                <a:defRPr/>
              </a:pPr>
              <a:t>‹#›</a:t>
            </a:fld>
            <a:endParaRPr lang="pl-PL" altLang="en-US"/>
          </a:p>
        </p:txBody>
      </p:sp>
    </p:spTree>
    <p:extLst>
      <p:ext uri="{BB962C8B-B14F-4D97-AF65-F5344CB8AC3E}">
        <p14:creationId xmlns:p14="http://schemas.microsoft.com/office/powerpoint/2010/main" val="6186366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E4644D72-AF38-4C6D-A17E-5FA39E27048A}" type="slidenum">
              <a:rPr lang="pl-PL" altLang="en-US" sz="1200" smtClean="0"/>
              <a:pPr/>
              <a:t>1</a:t>
            </a:fld>
            <a:endParaRPr lang="pl-PL" altLang="en-US" sz="1200" smtClean="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US" altLang="en-US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62579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4F6D7689-529B-4D9E-AD35-F555A534A700}" type="slidenum">
              <a:rPr lang="pl-PL" altLang="en-US" sz="1200" smtClean="0"/>
              <a:pPr/>
              <a:t>2</a:t>
            </a:fld>
            <a:endParaRPr lang="pl-PL" altLang="en-US" sz="1200" smtClean="0"/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US" altLang="en-US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678567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B8DB0EC8-781D-4200-B388-41607AA243C0}" type="slidenum">
              <a:rPr lang="pl-PL" altLang="en-US" sz="1200" smtClean="0"/>
              <a:pPr/>
              <a:t>6</a:t>
            </a:fld>
            <a:endParaRPr lang="pl-PL" altLang="en-US" sz="1200" smtClean="0"/>
          </a:p>
        </p:txBody>
      </p:sp>
      <p:sp>
        <p:nvSpPr>
          <p:cNvPr id="11267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1268" name="Rectangle 1027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US" altLang="en-US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44485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FEF9DA-B26F-4F22-8549-3B62FB66717E}" type="slidenum">
              <a:rPr lang="pl-PL" altLang="en-US"/>
              <a:pPr>
                <a:defRPr/>
              </a:pPr>
              <a:t>‹#›</a:t>
            </a:fld>
            <a:endParaRPr lang="pl-PL" altLang="en-US"/>
          </a:p>
        </p:txBody>
      </p:sp>
    </p:spTree>
    <p:extLst>
      <p:ext uri="{BB962C8B-B14F-4D97-AF65-F5344CB8AC3E}">
        <p14:creationId xmlns:p14="http://schemas.microsoft.com/office/powerpoint/2010/main" val="14942032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37F138-04CA-446C-9D18-0115B930B3F8}" type="slidenum">
              <a:rPr lang="pl-PL" altLang="en-US"/>
              <a:pPr>
                <a:defRPr/>
              </a:pPr>
              <a:t>‹#›</a:t>
            </a:fld>
            <a:endParaRPr lang="pl-PL" altLang="en-US"/>
          </a:p>
        </p:txBody>
      </p:sp>
    </p:spTree>
    <p:extLst>
      <p:ext uri="{BB962C8B-B14F-4D97-AF65-F5344CB8AC3E}">
        <p14:creationId xmlns:p14="http://schemas.microsoft.com/office/powerpoint/2010/main" val="41725874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646E54-5EE5-4603-949C-BFF63DC39864}" type="slidenum">
              <a:rPr lang="pl-PL" altLang="en-US"/>
              <a:pPr>
                <a:defRPr/>
              </a:pPr>
              <a:t>‹#›</a:t>
            </a:fld>
            <a:endParaRPr lang="pl-PL" altLang="en-US"/>
          </a:p>
        </p:txBody>
      </p:sp>
    </p:spTree>
    <p:extLst>
      <p:ext uri="{BB962C8B-B14F-4D97-AF65-F5344CB8AC3E}">
        <p14:creationId xmlns:p14="http://schemas.microsoft.com/office/powerpoint/2010/main" val="4790710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r>
              <a:rPr lang="pl-PL" dirty="0" smtClean="0"/>
              <a:t>Kliknij, aby edytować styl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5CF0F1-3818-4B0C-B797-D95730F06F54}" type="slidenum">
              <a:rPr lang="pl-PL" altLang="en-US"/>
              <a:pPr>
                <a:defRPr/>
              </a:pPr>
              <a:t>‹#›</a:t>
            </a:fld>
            <a:endParaRPr lang="pl-PL" altLang="en-US"/>
          </a:p>
        </p:txBody>
      </p:sp>
    </p:spTree>
    <p:extLst>
      <p:ext uri="{BB962C8B-B14F-4D97-AF65-F5344CB8AC3E}">
        <p14:creationId xmlns:p14="http://schemas.microsoft.com/office/powerpoint/2010/main" val="16971002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D708A0-0BC3-47AF-87CF-7F9610F1947F}" type="slidenum">
              <a:rPr lang="pl-PL" altLang="en-US"/>
              <a:pPr>
                <a:defRPr/>
              </a:pPr>
              <a:t>‹#›</a:t>
            </a:fld>
            <a:endParaRPr lang="pl-PL" altLang="en-US"/>
          </a:p>
        </p:txBody>
      </p:sp>
    </p:spTree>
    <p:extLst>
      <p:ext uri="{BB962C8B-B14F-4D97-AF65-F5344CB8AC3E}">
        <p14:creationId xmlns:p14="http://schemas.microsoft.com/office/powerpoint/2010/main" val="4562352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575CE8-04EB-47A1-9AD3-549124BC0E71}" type="slidenum">
              <a:rPr lang="pl-PL" altLang="en-US"/>
              <a:pPr>
                <a:defRPr/>
              </a:pPr>
              <a:t>‹#›</a:t>
            </a:fld>
            <a:endParaRPr lang="pl-PL" altLang="en-US"/>
          </a:p>
        </p:txBody>
      </p:sp>
    </p:spTree>
    <p:extLst>
      <p:ext uri="{BB962C8B-B14F-4D97-AF65-F5344CB8AC3E}">
        <p14:creationId xmlns:p14="http://schemas.microsoft.com/office/powerpoint/2010/main" val="27107282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F6A432-5DE5-4BDF-B04A-73E1C1FD524A}" type="slidenum">
              <a:rPr lang="pl-PL" altLang="en-US"/>
              <a:pPr>
                <a:defRPr/>
              </a:pPr>
              <a:t>‹#›</a:t>
            </a:fld>
            <a:endParaRPr lang="pl-PL" altLang="en-US"/>
          </a:p>
        </p:txBody>
      </p:sp>
    </p:spTree>
    <p:extLst>
      <p:ext uri="{BB962C8B-B14F-4D97-AF65-F5344CB8AC3E}">
        <p14:creationId xmlns:p14="http://schemas.microsoft.com/office/powerpoint/2010/main" val="37596446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025932-B0C9-4E00-ADF1-617BD7C08450}" type="slidenum">
              <a:rPr lang="pl-PL" altLang="en-US"/>
              <a:pPr>
                <a:defRPr/>
              </a:pPr>
              <a:t>‹#›</a:t>
            </a:fld>
            <a:endParaRPr lang="pl-PL" altLang="en-US"/>
          </a:p>
        </p:txBody>
      </p:sp>
    </p:spTree>
    <p:extLst>
      <p:ext uri="{BB962C8B-B14F-4D97-AF65-F5344CB8AC3E}">
        <p14:creationId xmlns:p14="http://schemas.microsoft.com/office/powerpoint/2010/main" val="8503621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9A64CD-85CC-49A8-81B1-32D1071D9ACC}" type="slidenum">
              <a:rPr lang="pl-PL" altLang="en-US"/>
              <a:pPr>
                <a:defRPr/>
              </a:pPr>
              <a:t>‹#›</a:t>
            </a:fld>
            <a:endParaRPr lang="pl-PL" altLang="en-US"/>
          </a:p>
        </p:txBody>
      </p:sp>
    </p:spTree>
    <p:extLst>
      <p:ext uri="{BB962C8B-B14F-4D97-AF65-F5344CB8AC3E}">
        <p14:creationId xmlns:p14="http://schemas.microsoft.com/office/powerpoint/2010/main" val="38303644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D95709-E2DE-4EF9-A2F1-371CB8E4EA75}" type="slidenum">
              <a:rPr lang="pl-PL" altLang="en-US"/>
              <a:pPr>
                <a:defRPr/>
              </a:pPr>
              <a:t>‹#›</a:t>
            </a:fld>
            <a:endParaRPr lang="pl-PL" altLang="en-US"/>
          </a:p>
        </p:txBody>
      </p:sp>
    </p:spTree>
    <p:extLst>
      <p:ext uri="{BB962C8B-B14F-4D97-AF65-F5344CB8AC3E}">
        <p14:creationId xmlns:p14="http://schemas.microsoft.com/office/powerpoint/2010/main" val="33051257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l-PL" noProof="0" smtClean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E9C721-D89E-4FC6-A220-C85241561F56}" type="slidenum">
              <a:rPr lang="pl-PL" altLang="en-US"/>
              <a:pPr>
                <a:defRPr/>
              </a:pPr>
              <a:t>‹#›</a:t>
            </a:fld>
            <a:endParaRPr lang="pl-PL" altLang="en-US"/>
          </a:p>
        </p:txBody>
      </p:sp>
    </p:spTree>
    <p:extLst>
      <p:ext uri="{BB962C8B-B14F-4D97-AF65-F5344CB8AC3E}">
        <p14:creationId xmlns:p14="http://schemas.microsoft.com/office/powerpoint/2010/main" val="1522018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>
            <a:alpha val="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en-US" smtClean="0"/>
              <a:t>Kliknij, aby edytować wzorzec stylu tytułu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en-US" smtClean="0"/>
              <a:t>Kliknij, aby edytować wzorce stylu tekstu</a:t>
            </a:r>
          </a:p>
          <a:p>
            <a:pPr lvl="1"/>
            <a:r>
              <a:rPr lang="pl-PL" altLang="en-US" smtClean="0"/>
              <a:t>Drugi poziom</a:t>
            </a:r>
          </a:p>
          <a:p>
            <a:pPr lvl="2"/>
            <a:r>
              <a:rPr lang="pl-PL" altLang="en-US" smtClean="0"/>
              <a:t>Trzeci poziom</a:t>
            </a:r>
          </a:p>
          <a:p>
            <a:pPr lvl="3"/>
            <a:r>
              <a:rPr lang="pl-PL" altLang="en-US" smtClean="0"/>
              <a:t>Czwarty poziom</a:t>
            </a:r>
          </a:p>
          <a:p>
            <a:pPr lvl="4"/>
            <a:r>
              <a:rPr lang="pl-PL" altLang="en-US" smtClean="0"/>
              <a:t>Piąty poziom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Times New Roman" charset="0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Times New Roman" charset="0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089A3A8E-F398-44DC-A354-B0D7C55B40EA}" type="slidenum">
              <a:rPr lang="pl-PL" altLang="en-US"/>
              <a:pPr>
                <a:defRPr/>
              </a:pPr>
              <a:t>‹#›</a:t>
            </a:fld>
            <a:endParaRPr lang="pl-PL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6.e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5.emf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1752600"/>
            <a:ext cx="8382000" cy="1676400"/>
          </a:xfrm>
        </p:spPr>
        <p:txBody>
          <a:bodyPr/>
          <a:lstStyle/>
          <a:p>
            <a:r>
              <a:rPr lang="pl-PL" altLang="en-US" sz="3600" b="1" dirty="0" smtClean="0"/>
              <a:t>Podstawy tworzenie projektu w ECB</a:t>
            </a:r>
            <a:br>
              <a:rPr lang="pl-PL" altLang="en-US" sz="3600" b="1" dirty="0" smtClean="0"/>
            </a:br>
            <a:r>
              <a:rPr lang="pl-PL" altLang="en-US" sz="3600" b="1" dirty="0" smtClean="0"/>
              <a:t>Tablice i przetwarzanie iteracyjne</a:t>
            </a:r>
          </a:p>
        </p:txBody>
      </p:sp>
      <p:sp>
        <p:nvSpPr>
          <p:cNvPr id="3075" name="Rectangle 3"/>
          <p:cNvSpPr>
            <a:spLocks noChangeArrowheads="1"/>
          </p:cNvSpPr>
          <p:nvPr/>
        </p:nvSpPr>
        <p:spPr bwMode="auto">
          <a:xfrm>
            <a:off x="0" y="4191000"/>
            <a:ext cx="9144000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buFontTx/>
              <a:buNone/>
            </a:pPr>
            <a:r>
              <a:rPr lang="pl-PL" altLang="en-US" sz="2400" b="1">
                <a:solidFill>
                  <a:srgbClr val="000000"/>
                </a:solidFill>
              </a:rPr>
              <a:t>Marzena Nowakowska </a:t>
            </a:r>
          </a:p>
          <a:p>
            <a:pPr algn="ctr">
              <a:buFontTx/>
              <a:buNone/>
            </a:pPr>
            <a:r>
              <a:rPr lang="pl-PL" altLang="en-US" sz="2400" b="1">
                <a:solidFill>
                  <a:srgbClr val="000000"/>
                </a:solidFill>
              </a:rPr>
              <a:t>Wydział Zarządzania i Modelowania Komputerowego </a:t>
            </a:r>
            <a:br>
              <a:rPr lang="pl-PL" altLang="en-US" sz="2400" b="1">
                <a:solidFill>
                  <a:srgbClr val="000000"/>
                </a:solidFill>
              </a:rPr>
            </a:br>
            <a:r>
              <a:rPr lang="pl-PL" altLang="en-US" sz="2400" b="1">
                <a:solidFill>
                  <a:srgbClr val="000000"/>
                </a:solidFill>
              </a:rPr>
              <a:t>Politechnika Świętokrzyska</a:t>
            </a:r>
          </a:p>
        </p:txBody>
      </p:sp>
      <p:sp>
        <p:nvSpPr>
          <p:cNvPr id="3076" name="Text Box 4"/>
          <p:cNvSpPr txBox="1">
            <a:spLocks noChangeArrowheads="1"/>
          </p:cNvSpPr>
          <p:nvPr/>
        </p:nvSpPr>
        <p:spPr bwMode="auto">
          <a:xfrm>
            <a:off x="2663825" y="762000"/>
            <a:ext cx="39925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l-PL" altLang="en-US" sz="2400" b="1">
                <a:solidFill>
                  <a:srgbClr val="000000"/>
                </a:solidFill>
              </a:rPr>
              <a:t>Języki programowania - C++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62000" y="838200"/>
            <a:ext cx="7848600" cy="5257800"/>
          </a:xfrm>
        </p:spPr>
        <p:txBody>
          <a:bodyPr/>
          <a:lstStyle/>
          <a:p>
            <a:r>
              <a:rPr lang="pl-PL" altLang="en-US" sz="2400" dirty="0" smtClean="0">
                <a:solidFill>
                  <a:srgbClr val="003300"/>
                </a:solidFill>
              </a:rPr>
              <a:t>Deklaracja tablicy</a:t>
            </a:r>
            <a:endParaRPr lang="pl-PL" altLang="en-US" sz="2400" dirty="0" smtClean="0"/>
          </a:p>
          <a:p>
            <a:pPr lvl="1">
              <a:buFontTx/>
              <a:buNone/>
            </a:pPr>
            <a:r>
              <a:rPr lang="pl-PL" altLang="en-US" b="1" i="1" dirty="0" smtClean="0"/>
              <a:t>	</a:t>
            </a:r>
            <a:r>
              <a:rPr lang="pl-PL" altLang="en-US" sz="2400" b="1" i="1" dirty="0" smtClean="0"/>
              <a:t>typ</a:t>
            </a:r>
            <a:r>
              <a:rPr lang="pl-PL" altLang="en-US" sz="2400" b="1" dirty="0" smtClean="0"/>
              <a:t> </a:t>
            </a:r>
            <a:r>
              <a:rPr lang="pl-PL" altLang="en-US" sz="2400" b="1" i="1" dirty="0" smtClean="0"/>
              <a:t>identyfikator</a:t>
            </a:r>
            <a:r>
              <a:rPr lang="pl-PL" altLang="en-US" sz="2400" b="1" dirty="0" smtClean="0"/>
              <a:t> [ </a:t>
            </a:r>
            <a:r>
              <a:rPr lang="pl-PL" altLang="en-US" sz="2400" b="1" i="1" dirty="0" smtClean="0"/>
              <a:t>opcjonalnie: rozmiar tablicy</a:t>
            </a:r>
            <a:r>
              <a:rPr lang="pl-PL" altLang="en-US" sz="2400" b="1" dirty="0" smtClean="0"/>
              <a:t> ]</a:t>
            </a:r>
            <a:r>
              <a:rPr lang="pl-PL" altLang="en-US" sz="2400" i="1" dirty="0" smtClean="0"/>
              <a:t>;</a:t>
            </a:r>
          </a:p>
          <a:p>
            <a:r>
              <a:rPr lang="pl-PL" altLang="en-US" sz="2400" dirty="0" smtClean="0">
                <a:solidFill>
                  <a:srgbClr val="003300"/>
                </a:solidFill>
              </a:rPr>
              <a:t>Odwołanie klasyczne do elementu tablicy</a:t>
            </a:r>
            <a:r>
              <a:rPr lang="pl-PL" altLang="en-US" sz="2800" dirty="0" smtClean="0">
                <a:solidFill>
                  <a:srgbClr val="003300"/>
                </a:solidFill>
              </a:rPr>
              <a:t>:</a:t>
            </a:r>
          </a:p>
          <a:p>
            <a:pPr lvl="1">
              <a:buFontTx/>
              <a:buNone/>
            </a:pPr>
            <a:r>
              <a:rPr lang="pl-PL" altLang="en-US" b="1" i="1" dirty="0" smtClean="0"/>
              <a:t>	</a:t>
            </a:r>
            <a:r>
              <a:rPr lang="pl-PL" altLang="en-US" sz="2400" b="1" i="1" dirty="0" smtClean="0"/>
              <a:t>identyfikator</a:t>
            </a:r>
            <a:r>
              <a:rPr lang="pl-PL" altLang="en-US" sz="2400" b="1" dirty="0" smtClean="0"/>
              <a:t>[</a:t>
            </a:r>
            <a:r>
              <a:rPr lang="pl-PL" altLang="en-US" sz="2400" b="1" i="1" dirty="0" smtClean="0"/>
              <a:t>indeks elementu</a:t>
            </a:r>
            <a:r>
              <a:rPr lang="pl-PL" altLang="en-US" sz="2400" b="1" dirty="0" smtClean="0"/>
              <a:t>]</a:t>
            </a:r>
            <a:endParaRPr lang="pl-PL" altLang="en-US" sz="2400" b="1" i="1" dirty="0" smtClean="0"/>
          </a:p>
          <a:p>
            <a:r>
              <a:rPr lang="pl-PL" altLang="en-US" sz="2400" dirty="0" smtClean="0">
                <a:solidFill>
                  <a:srgbClr val="003300"/>
                </a:solidFill>
              </a:rPr>
              <a:t>Przykład deklaracji</a:t>
            </a:r>
            <a:r>
              <a:rPr lang="pl-PL" altLang="en-US" sz="2800" dirty="0" smtClean="0">
                <a:solidFill>
                  <a:srgbClr val="003300"/>
                </a:solidFill>
              </a:rPr>
              <a:t>:</a:t>
            </a:r>
            <a:r>
              <a:rPr lang="pl-PL" altLang="en-US" sz="2800" dirty="0" smtClean="0"/>
              <a:t> </a:t>
            </a:r>
          </a:p>
          <a:p>
            <a:pPr lvl="2">
              <a:buFontTx/>
              <a:buNone/>
            </a:pPr>
            <a:r>
              <a:rPr lang="pl-PL" altLang="en-US" b="1" dirty="0" err="1" smtClean="0"/>
              <a:t>int</a:t>
            </a:r>
            <a:r>
              <a:rPr lang="pl-PL" altLang="en-US" b="1" dirty="0" smtClean="0"/>
              <a:t> A[3]; </a:t>
            </a:r>
          </a:p>
          <a:p>
            <a:pPr lvl="1">
              <a:buFontTx/>
              <a:buNone/>
            </a:pPr>
            <a:r>
              <a:rPr lang="pl-PL" altLang="en-US" sz="2400" dirty="0" smtClean="0">
                <a:solidFill>
                  <a:srgbClr val="003300"/>
                </a:solidFill>
              </a:rPr>
              <a:t>tablica A składa się z elementów </a:t>
            </a:r>
            <a:r>
              <a:rPr lang="pl-PL" altLang="en-US" sz="2400" dirty="0" smtClean="0"/>
              <a:t>A[0]</a:t>
            </a:r>
            <a:r>
              <a:rPr lang="pl-PL" altLang="en-US" sz="2400" dirty="0" smtClean="0">
                <a:solidFill>
                  <a:srgbClr val="003300"/>
                </a:solidFill>
              </a:rPr>
              <a:t>, </a:t>
            </a:r>
            <a:r>
              <a:rPr lang="pl-PL" altLang="en-US" sz="2400" dirty="0" smtClean="0"/>
              <a:t>A[1]</a:t>
            </a:r>
            <a:r>
              <a:rPr lang="pl-PL" altLang="en-US" sz="2400" dirty="0" smtClean="0">
                <a:solidFill>
                  <a:srgbClr val="003300"/>
                </a:solidFill>
              </a:rPr>
              <a:t>, </a:t>
            </a:r>
            <a:r>
              <a:rPr lang="pl-PL" altLang="en-US" sz="2400" dirty="0" smtClean="0"/>
              <a:t>A[2]</a:t>
            </a:r>
            <a:r>
              <a:rPr lang="pl-PL" altLang="en-US" sz="2400" dirty="0" smtClean="0">
                <a:solidFill>
                  <a:srgbClr val="003300"/>
                </a:solidFill>
              </a:rPr>
              <a:t>; w tym</a:t>
            </a:r>
          </a:p>
          <a:p>
            <a:pPr lvl="1">
              <a:buFontTx/>
              <a:buNone/>
            </a:pPr>
            <a:r>
              <a:rPr lang="pl-PL" altLang="en-US" sz="2400" dirty="0" smtClean="0">
                <a:solidFill>
                  <a:srgbClr val="003300"/>
                </a:solidFill>
              </a:rPr>
              <a:t>przypadku zajmuje 6/12 bajtów (3 * 2/4 bajty dla  typu  </a:t>
            </a:r>
            <a:r>
              <a:rPr lang="pl-PL" altLang="en-US" sz="2400" i="1" dirty="0" err="1" smtClean="0">
                <a:solidFill>
                  <a:srgbClr val="003300"/>
                </a:solidFill>
              </a:rPr>
              <a:t>int</a:t>
            </a:r>
            <a:r>
              <a:rPr lang="pl-PL" altLang="en-US" sz="2400" dirty="0" smtClean="0">
                <a:solidFill>
                  <a:srgbClr val="003300"/>
                </a:solidFill>
              </a:rPr>
              <a:t>)</a:t>
            </a:r>
          </a:p>
          <a:p>
            <a:r>
              <a:rPr lang="pl-PL" altLang="en-US" sz="2400" dirty="0" smtClean="0">
                <a:solidFill>
                  <a:srgbClr val="003300"/>
                </a:solidFill>
              </a:rPr>
              <a:t>Niekompletny typ tablicy: możliwość pozostawienia bez rozmiaru pierwszego wymiaru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533400"/>
          </a:xfrm>
          <a:noFill/>
        </p:spPr>
        <p:txBody>
          <a:bodyPr/>
          <a:lstStyle/>
          <a:p>
            <a:r>
              <a:rPr lang="pl-PL" altLang="en-US" sz="3200" b="1" smtClean="0"/>
              <a:t>Tablica w C++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381000"/>
          </a:xfrm>
        </p:spPr>
        <p:txBody>
          <a:bodyPr/>
          <a:lstStyle/>
          <a:p>
            <a:r>
              <a:rPr lang="pl-PL" altLang="en-US" sz="3200" b="1" smtClean="0">
                <a:solidFill>
                  <a:srgbClr val="000000"/>
                </a:solidFill>
              </a:rPr>
              <a:t>Inicjowanie tablicy</a:t>
            </a:r>
            <a:endParaRPr lang="pl-PL" altLang="en-US" smtClean="0">
              <a:solidFill>
                <a:srgbClr val="000000"/>
              </a:solidFill>
            </a:endParaRPr>
          </a:p>
        </p:txBody>
      </p:sp>
      <p:sp>
        <p:nvSpPr>
          <p:cNvPr id="16387" name="Text Box 3"/>
          <p:cNvSpPr txBox="1">
            <a:spLocks noChangeArrowheads="1"/>
          </p:cNvSpPr>
          <p:nvPr/>
        </p:nvSpPr>
        <p:spPr bwMode="auto">
          <a:xfrm>
            <a:off x="228600" y="685800"/>
            <a:ext cx="88392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pl-PL" altLang="en-US" sz="2000">
                <a:solidFill>
                  <a:srgbClr val="003300"/>
                </a:solidFill>
              </a:rPr>
              <a:t>  Inicjowanie tablicy polega na nadaniu wartości jej elementom w miejscu deklaracji.</a:t>
            </a:r>
            <a:endParaRPr lang="pl-PL" altLang="en-US" sz="2000"/>
          </a:p>
        </p:txBody>
      </p:sp>
      <p:sp>
        <p:nvSpPr>
          <p:cNvPr id="16388" name="Text Box 4"/>
          <p:cNvSpPr txBox="1">
            <a:spLocks noChangeArrowheads="1"/>
          </p:cNvSpPr>
          <p:nvPr/>
        </p:nvSpPr>
        <p:spPr bwMode="auto">
          <a:xfrm>
            <a:off x="381000" y="3048000"/>
            <a:ext cx="8305800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pl-PL" altLang="en-US" sz="2000">
                <a:solidFill>
                  <a:srgbClr val="003300"/>
                </a:solidFill>
              </a:rPr>
              <a:t>Przykłady</a:t>
            </a:r>
            <a:r>
              <a:rPr lang="pl-PL" altLang="en-US" sz="2000"/>
              <a:t>:</a:t>
            </a:r>
          </a:p>
          <a:p>
            <a:pPr lvl="1">
              <a:spcBef>
                <a:spcPct val="0"/>
              </a:spcBef>
              <a:buFontTx/>
              <a:buNone/>
            </a:pPr>
            <a:r>
              <a:rPr lang="pl-PL" altLang="en-US" sz="2000"/>
              <a:t>int a[10]= {1, 3, 5, 7, 9, -29, -17, -5, 0, -8};</a:t>
            </a:r>
          </a:p>
          <a:p>
            <a:pPr lvl="1">
              <a:spcBef>
                <a:spcPct val="0"/>
              </a:spcBef>
              <a:buFontTx/>
              <a:buNone/>
            </a:pPr>
            <a:r>
              <a:rPr lang="pl-PL" altLang="en-US" sz="2000"/>
              <a:t>float b[20]= {1.1, 3.3, 5.5, 7.7, 9.9, -29.29, -17.17};</a:t>
            </a:r>
          </a:p>
        </p:txBody>
      </p:sp>
      <p:sp>
        <p:nvSpPr>
          <p:cNvPr id="16389" name="Rectangle 5"/>
          <p:cNvSpPr>
            <a:spLocks noChangeArrowheads="1"/>
          </p:cNvSpPr>
          <p:nvPr/>
        </p:nvSpPr>
        <p:spPr bwMode="auto">
          <a:xfrm>
            <a:off x="0" y="1143000"/>
            <a:ext cx="8915400" cy="175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pl-PL" altLang="en-US" sz="1800">
                <a:solidFill>
                  <a:srgbClr val="003300"/>
                </a:solidFill>
              </a:rPr>
              <a:t>	Jeśli rozmiar tablicy nie jest znany, to jest on wyznaczony na podstawie liczby inicjatorów. W ten sposób typ tablicowy staje się kompletny. </a:t>
            </a:r>
          </a:p>
          <a:p>
            <a:pPr>
              <a:buFontTx/>
              <a:buNone/>
            </a:pPr>
            <a:r>
              <a:rPr lang="pl-PL" altLang="en-US" sz="1800">
                <a:solidFill>
                  <a:srgbClr val="003300"/>
                </a:solidFill>
              </a:rPr>
              <a:t>	Jeśli tablica ma ustalony rozmiar, to liczba inicjatorów nie może przekroczyć rozmiaru tablicy (w p.p. wystąpi błąd); jeśli jest ich mniej to reszta tablicy jest uzupełniana zerami właściwego typu. </a:t>
            </a:r>
          </a:p>
          <a:p>
            <a:pPr>
              <a:buFontTx/>
              <a:buNone/>
            </a:pPr>
            <a:r>
              <a:rPr lang="pl-PL" altLang="en-US" sz="1800">
                <a:solidFill>
                  <a:srgbClr val="003300"/>
                </a:solidFill>
              </a:rPr>
              <a:t>	Pierwszy element ma numer 0.</a:t>
            </a:r>
          </a:p>
        </p:txBody>
      </p:sp>
      <p:graphicFrame>
        <p:nvGraphicFramePr>
          <p:cNvPr id="16390" name="Object 6"/>
          <p:cNvGraphicFramePr>
            <a:graphicFrameLocks noChangeAspect="1"/>
          </p:cNvGraphicFramePr>
          <p:nvPr/>
        </p:nvGraphicFramePr>
        <p:xfrm>
          <a:off x="1219200" y="4572000"/>
          <a:ext cx="5589588" cy="350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57" name="Arkusz" r:id="rId3" imgW="2686467" imgH="171663" progId="Excel.Sheet.8">
                  <p:embed/>
                </p:oleObj>
              </mc:Choice>
              <mc:Fallback>
                <p:oleObj name="Arkusz" r:id="rId3" imgW="2686467" imgH="171663" progId="Excel.Sheet.8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9200" y="4572000"/>
                        <a:ext cx="5589588" cy="3508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391" name="Object 7"/>
          <p:cNvGraphicFramePr>
            <a:graphicFrameLocks noChangeAspect="1"/>
          </p:cNvGraphicFramePr>
          <p:nvPr/>
        </p:nvGraphicFramePr>
        <p:xfrm>
          <a:off x="479425" y="5715000"/>
          <a:ext cx="8183563" cy="314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58" name="Arkusz" r:id="rId5" imgW="8811077" imgH="333573" progId="Excel.Sheet.8">
                  <p:embed/>
                </p:oleObj>
              </mc:Choice>
              <mc:Fallback>
                <p:oleObj name="Arkusz" r:id="rId5" imgW="8811077" imgH="333573" progId="Excel.Sheet.8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9425" y="5715000"/>
                        <a:ext cx="8183563" cy="314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392" name="Text Box 9"/>
          <p:cNvSpPr txBox="1">
            <a:spLocks noChangeArrowheads="1"/>
          </p:cNvSpPr>
          <p:nvPr/>
        </p:nvSpPr>
        <p:spPr bwMode="auto">
          <a:xfrm>
            <a:off x="3352800" y="5029200"/>
            <a:ext cx="29654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pl-PL" altLang="en-US" sz="2000"/>
              <a:t>to są elementy o numerze 0</a:t>
            </a:r>
          </a:p>
        </p:txBody>
      </p:sp>
      <p:sp>
        <p:nvSpPr>
          <p:cNvPr id="16393" name="Line 10"/>
          <p:cNvSpPr>
            <a:spLocks noChangeShapeType="1"/>
          </p:cNvSpPr>
          <p:nvPr/>
        </p:nvSpPr>
        <p:spPr bwMode="auto">
          <a:xfrm flipH="1" flipV="1">
            <a:off x="2667000" y="4876800"/>
            <a:ext cx="6096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16394" name="Line 11"/>
          <p:cNvSpPr>
            <a:spLocks noChangeShapeType="1"/>
          </p:cNvSpPr>
          <p:nvPr/>
        </p:nvSpPr>
        <p:spPr bwMode="auto">
          <a:xfrm flipH="1">
            <a:off x="1371600" y="5181600"/>
            <a:ext cx="19050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16395" name="Text Box 12"/>
          <p:cNvSpPr txBox="1">
            <a:spLocks noChangeArrowheads="1"/>
          </p:cNvSpPr>
          <p:nvPr/>
        </p:nvSpPr>
        <p:spPr bwMode="auto">
          <a:xfrm>
            <a:off x="2438400" y="4191000"/>
            <a:ext cx="565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pl-PL" altLang="en-US" sz="1800">
                <a:solidFill>
                  <a:srgbClr val="003300"/>
                </a:solidFill>
                <a:latin typeface="Arial" panose="020B0604020202020204" pitchFamily="34" charset="0"/>
              </a:rPr>
              <a:t>a[0]</a:t>
            </a:r>
          </a:p>
        </p:txBody>
      </p:sp>
      <p:sp>
        <p:nvSpPr>
          <p:cNvPr id="16396" name="Text Box 13"/>
          <p:cNvSpPr txBox="1">
            <a:spLocks noChangeArrowheads="1"/>
          </p:cNvSpPr>
          <p:nvPr/>
        </p:nvSpPr>
        <p:spPr bwMode="auto">
          <a:xfrm>
            <a:off x="6324600" y="4191000"/>
            <a:ext cx="552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pl-PL" altLang="en-US" sz="1800">
                <a:solidFill>
                  <a:srgbClr val="003300"/>
                </a:solidFill>
              </a:rPr>
              <a:t>a[9]</a:t>
            </a:r>
          </a:p>
        </p:txBody>
      </p:sp>
      <p:sp>
        <p:nvSpPr>
          <p:cNvPr id="16397" name="Text Box 14"/>
          <p:cNvSpPr txBox="1">
            <a:spLocks noChangeArrowheads="1"/>
          </p:cNvSpPr>
          <p:nvPr/>
        </p:nvSpPr>
        <p:spPr bwMode="auto">
          <a:xfrm>
            <a:off x="914400" y="6019800"/>
            <a:ext cx="565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pl-PL" altLang="en-US" sz="1800">
                <a:solidFill>
                  <a:srgbClr val="003300"/>
                </a:solidFill>
                <a:latin typeface="Arial" panose="020B0604020202020204" pitchFamily="34" charset="0"/>
              </a:rPr>
              <a:t>b[0]</a:t>
            </a:r>
          </a:p>
        </p:txBody>
      </p:sp>
      <p:sp>
        <p:nvSpPr>
          <p:cNvPr id="16398" name="Text Box 15"/>
          <p:cNvSpPr txBox="1">
            <a:spLocks noChangeArrowheads="1"/>
          </p:cNvSpPr>
          <p:nvPr/>
        </p:nvSpPr>
        <p:spPr bwMode="auto">
          <a:xfrm>
            <a:off x="8166100" y="6021388"/>
            <a:ext cx="692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pl-PL" altLang="en-US" sz="1800">
                <a:solidFill>
                  <a:srgbClr val="003300"/>
                </a:solidFill>
                <a:latin typeface="Arial" panose="020B0604020202020204" pitchFamily="34" charset="0"/>
              </a:rPr>
              <a:t>b[19]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3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533400"/>
          </a:xfrm>
          <a:noFill/>
        </p:spPr>
        <p:txBody>
          <a:bodyPr/>
          <a:lstStyle/>
          <a:p>
            <a:r>
              <a:rPr lang="pl-PL" altLang="en-US" sz="3200" b="1" dirty="0" smtClean="0"/>
              <a:t>Wartości logiczne w ECB</a:t>
            </a:r>
          </a:p>
        </p:txBody>
      </p:sp>
      <p:sp>
        <p:nvSpPr>
          <p:cNvPr id="17411" name="Text Box 4"/>
          <p:cNvSpPr txBox="1">
            <a:spLocks noChangeArrowheads="1"/>
          </p:cNvSpPr>
          <p:nvPr/>
        </p:nvSpPr>
        <p:spPr bwMode="auto">
          <a:xfrm>
            <a:off x="800100" y="1431925"/>
            <a:ext cx="7543800" cy="37487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927100">
              <a:spcBef>
                <a:spcPct val="20000"/>
              </a:spcBef>
              <a:buChar char="•"/>
              <a:tabLst>
                <a:tab pos="1428750" algn="l"/>
              </a:tabLs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52500" indent="-566738" defTabSz="927100">
              <a:spcBef>
                <a:spcPct val="20000"/>
              </a:spcBef>
              <a:buChar char="–"/>
              <a:tabLst>
                <a:tab pos="1428750" algn="l"/>
              </a:tabLs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27100">
              <a:spcBef>
                <a:spcPct val="20000"/>
              </a:spcBef>
              <a:buChar char="•"/>
              <a:tabLst>
                <a:tab pos="142875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27100">
              <a:spcBef>
                <a:spcPct val="20000"/>
              </a:spcBef>
              <a:buChar char="–"/>
              <a:tabLst>
                <a:tab pos="1428750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27100">
              <a:spcBef>
                <a:spcPct val="20000"/>
              </a:spcBef>
              <a:buChar char="»"/>
              <a:tabLst>
                <a:tab pos="1428750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271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428750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271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428750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271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428750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271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428750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110000"/>
              </a:lnSpc>
              <a:spcBef>
                <a:spcPct val="0"/>
              </a:spcBef>
              <a:buFontTx/>
              <a:buNone/>
            </a:pPr>
            <a:r>
              <a:rPr lang="pl-PL" altLang="en-US" sz="1800" dirty="0">
                <a:solidFill>
                  <a:srgbClr val="003300"/>
                </a:solidFill>
              </a:rPr>
              <a:t>Wartości logiczne w </a:t>
            </a:r>
            <a:r>
              <a:rPr lang="pl-PL" altLang="en-US" sz="1800" dirty="0" smtClean="0">
                <a:solidFill>
                  <a:srgbClr val="003300"/>
                </a:solidFill>
              </a:rPr>
              <a:t>ECB </a:t>
            </a:r>
            <a:r>
              <a:rPr lang="pl-PL" altLang="en-US" sz="1800" dirty="0">
                <a:solidFill>
                  <a:srgbClr val="003300"/>
                </a:solidFill>
              </a:rPr>
              <a:t>są identyfikowane stałymi predefiniowanymi: </a:t>
            </a:r>
          </a:p>
          <a:p>
            <a:pPr>
              <a:lnSpc>
                <a:spcPct val="110000"/>
              </a:lnSpc>
              <a:spcBef>
                <a:spcPct val="0"/>
              </a:spcBef>
              <a:buFontTx/>
              <a:buNone/>
            </a:pPr>
            <a:r>
              <a:rPr lang="pl-PL" altLang="en-US" sz="1800" i="1" dirty="0" err="1"/>
              <a:t>true</a:t>
            </a:r>
            <a:r>
              <a:rPr lang="pl-PL" altLang="en-US" sz="1800" dirty="0">
                <a:solidFill>
                  <a:srgbClr val="003300"/>
                </a:solidFill>
              </a:rPr>
              <a:t> (prawda) oraz </a:t>
            </a:r>
            <a:r>
              <a:rPr lang="pl-PL" altLang="en-US" sz="1800" i="1" dirty="0" err="1"/>
              <a:t>false</a:t>
            </a:r>
            <a:r>
              <a:rPr lang="pl-PL" altLang="en-US" sz="1800" dirty="0">
                <a:solidFill>
                  <a:srgbClr val="003300"/>
                </a:solidFill>
              </a:rPr>
              <a:t> (fałsz). </a:t>
            </a:r>
          </a:p>
          <a:p>
            <a:pPr>
              <a:lnSpc>
                <a:spcPct val="110000"/>
              </a:lnSpc>
              <a:spcBef>
                <a:spcPct val="0"/>
              </a:spcBef>
              <a:buFontTx/>
              <a:buNone/>
            </a:pPr>
            <a:r>
              <a:rPr lang="pl-PL" altLang="en-US" sz="1800" dirty="0">
                <a:solidFill>
                  <a:srgbClr val="003300"/>
                </a:solidFill>
              </a:rPr>
              <a:t>Deklaracja zmiennych typu logicznego może mieć przykładową postać:</a:t>
            </a:r>
          </a:p>
          <a:p>
            <a:pPr lvl="1">
              <a:lnSpc>
                <a:spcPct val="110000"/>
              </a:lnSpc>
              <a:spcBef>
                <a:spcPct val="0"/>
              </a:spcBef>
              <a:buFontTx/>
              <a:buNone/>
            </a:pPr>
            <a:r>
              <a:rPr lang="pl-PL" altLang="en-US" sz="1800" i="1" dirty="0" err="1"/>
              <a:t>bool</a:t>
            </a:r>
            <a:r>
              <a:rPr lang="pl-PL" altLang="en-US" sz="1800" i="1" dirty="0"/>
              <a:t> zmienna1, zmienna2;</a:t>
            </a:r>
          </a:p>
          <a:p>
            <a:pPr>
              <a:lnSpc>
                <a:spcPct val="110000"/>
              </a:lnSpc>
              <a:spcBef>
                <a:spcPct val="0"/>
              </a:spcBef>
              <a:buFontTx/>
              <a:buNone/>
            </a:pPr>
            <a:r>
              <a:rPr lang="pl-PL" altLang="en-US" sz="1800" dirty="0">
                <a:solidFill>
                  <a:srgbClr val="003300"/>
                </a:solidFill>
              </a:rPr>
              <a:t>Wartości </a:t>
            </a:r>
            <a:r>
              <a:rPr lang="pl-PL" altLang="en-US" sz="1800" i="1" dirty="0" err="1"/>
              <a:t>true</a:t>
            </a:r>
            <a:r>
              <a:rPr lang="pl-PL" altLang="en-US" sz="1800" dirty="0">
                <a:solidFill>
                  <a:srgbClr val="003300"/>
                </a:solidFill>
              </a:rPr>
              <a:t> odpowiada numeryczna wartość 1, a wartości </a:t>
            </a:r>
            <a:r>
              <a:rPr lang="pl-PL" altLang="en-US" sz="1800" i="1" dirty="0" err="1"/>
              <a:t>false</a:t>
            </a:r>
            <a:r>
              <a:rPr lang="pl-PL" altLang="en-US" sz="1800" dirty="0">
                <a:solidFill>
                  <a:srgbClr val="003300"/>
                </a:solidFill>
              </a:rPr>
              <a:t> numeryczna wartość zero. </a:t>
            </a:r>
          </a:p>
          <a:p>
            <a:pPr>
              <a:lnSpc>
                <a:spcPct val="110000"/>
              </a:lnSpc>
              <a:spcBef>
                <a:spcPct val="0"/>
              </a:spcBef>
              <a:buFontTx/>
              <a:buNone/>
            </a:pPr>
            <a:r>
              <a:rPr lang="pl-PL" altLang="en-US" sz="1800" dirty="0">
                <a:solidFill>
                  <a:srgbClr val="003300"/>
                </a:solidFill>
              </a:rPr>
              <a:t>Nie można konwertować danych typu </a:t>
            </a:r>
            <a:r>
              <a:rPr lang="pl-PL" altLang="en-US" sz="1800" i="1" dirty="0" err="1"/>
              <a:t>bool</a:t>
            </a:r>
            <a:r>
              <a:rPr lang="pl-PL" altLang="en-US" sz="1800" dirty="0">
                <a:solidFill>
                  <a:srgbClr val="003300"/>
                </a:solidFill>
              </a:rPr>
              <a:t> na dane typu </a:t>
            </a:r>
            <a:r>
              <a:rPr lang="pl-PL" altLang="en-US" sz="1800" i="1" dirty="0" err="1"/>
              <a:t>int</a:t>
            </a:r>
            <a:r>
              <a:rPr lang="pl-PL" altLang="en-US" sz="1800" dirty="0">
                <a:solidFill>
                  <a:srgbClr val="003300"/>
                </a:solidFill>
              </a:rPr>
              <a:t>.</a:t>
            </a:r>
          </a:p>
          <a:p>
            <a:pPr>
              <a:lnSpc>
                <a:spcPct val="110000"/>
              </a:lnSpc>
              <a:spcBef>
                <a:spcPct val="0"/>
              </a:spcBef>
              <a:buFontTx/>
              <a:buNone/>
            </a:pPr>
            <a:r>
              <a:rPr lang="pl-PL" altLang="en-US" sz="1800" dirty="0">
                <a:solidFill>
                  <a:srgbClr val="003300"/>
                </a:solidFill>
              </a:rPr>
              <a:t>Odwrotna konwersja jest dopuszczalna, wg poniższych reguł:</a:t>
            </a:r>
          </a:p>
          <a:p>
            <a:pPr>
              <a:lnSpc>
                <a:spcPct val="110000"/>
              </a:lnSpc>
              <a:spcBef>
                <a:spcPct val="0"/>
              </a:spcBef>
            </a:pPr>
            <a:r>
              <a:rPr lang="pl-PL" altLang="en-US" sz="1800" dirty="0">
                <a:solidFill>
                  <a:srgbClr val="003300"/>
                </a:solidFill>
              </a:rPr>
              <a:t>   wartość zero i adres (wskaźnik) pusty są konwertowane na logiczną wartość</a:t>
            </a:r>
            <a:br>
              <a:rPr lang="pl-PL" altLang="en-US" sz="1800" dirty="0">
                <a:solidFill>
                  <a:srgbClr val="003300"/>
                </a:solidFill>
              </a:rPr>
            </a:br>
            <a:r>
              <a:rPr lang="pl-PL" altLang="en-US" sz="1800" dirty="0">
                <a:solidFill>
                  <a:srgbClr val="003300"/>
                </a:solidFill>
              </a:rPr>
              <a:t>    </a:t>
            </a:r>
            <a:r>
              <a:rPr lang="pl-PL" altLang="en-US" sz="1800" i="1" dirty="0" err="1"/>
              <a:t>false</a:t>
            </a:r>
            <a:r>
              <a:rPr lang="pl-PL" altLang="en-US" sz="1800" dirty="0">
                <a:solidFill>
                  <a:srgbClr val="003300"/>
                </a:solidFill>
              </a:rPr>
              <a:t>,</a:t>
            </a:r>
          </a:p>
          <a:p>
            <a:pPr>
              <a:lnSpc>
                <a:spcPct val="110000"/>
              </a:lnSpc>
              <a:spcBef>
                <a:spcPct val="0"/>
              </a:spcBef>
            </a:pPr>
            <a:r>
              <a:rPr lang="pl-PL" altLang="en-US" sz="1800" dirty="0">
                <a:solidFill>
                  <a:srgbClr val="003300"/>
                </a:solidFill>
              </a:rPr>
              <a:t>   każda niezerowa wartość całkowita i każdy niezerowy wskaźnik są</a:t>
            </a:r>
            <a:br>
              <a:rPr lang="pl-PL" altLang="en-US" sz="1800" dirty="0">
                <a:solidFill>
                  <a:srgbClr val="003300"/>
                </a:solidFill>
              </a:rPr>
            </a:br>
            <a:r>
              <a:rPr lang="pl-PL" altLang="en-US" sz="1800" dirty="0">
                <a:solidFill>
                  <a:srgbClr val="003300"/>
                </a:solidFill>
              </a:rPr>
              <a:t>    konwertowane na </a:t>
            </a:r>
            <a:r>
              <a:rPr lang="pl-PL" altLang="en-US" sz="1800" i="1" dirty="0" err="1"/>
              <a:t>true</a:t>
            </a:r>
            <a:r>
              <a:rPr lang="pl-PL" altLang="en-US" sz="1800" dirty="0">
                <a:solidFill>
                  <a:srgbClr val="003300"/>
                </a:solidFill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914400"/>
            <a:ext cx="3200400" cy="1143000"/>
          </a:xfrm>
        </p:spPr>
        <p:txBody>
          <a:bodyPr/>
          <a:lstStyle/>
          <a:p>
            <a:pPr>
              <a:lnSpc>
                <a:spcPct val="70000"/>
              </a:lnSpc>
              <a:buFontTx/>
              <a:buNone/>
            </a:pPr>
            <a:r>
              <a:rPr lang="pl-PL" altLang="en-US" sz="2400" b="1" smtClean="0"/>
              <a:t>while (</a:t>
            </a:r>
            <a:r>
              <a:rPr lang="pl-PL" altLang="en-US" sz="2400" b="1" i="1" smtClean="0"/>
              <a:t>wyrażenie</a:t>
            </a:r>
            <a:r>
              <a:rPr lang="pl-PL" altLang="en-US" sz="2400" b="1" smtClean="0"/>
              <a:t>)</a:t>
            </a:r>
          </a:p>
          <a:p>
            <a:pPr>
              <a:lnSpc>
                <a:spcPct val="70000"/>
              </a:lnSpc>
              <a:buFontTx/>
              <a:buNone/>
            </a:pPr>
            <a:r>
              <a:rPr lang="pl-PL" altLang="en-US" sz="2400" b="1" smtClean="0"/>
              <a:t>          </a:t>
            </a:r>
            <a:r>
              <a:rPr lang="pl-PL" altLang="en-US" sz="2400" b="1" i="1" smtClean="0"/>
              <a:t>instrukcja;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533400"/>
          </a:xfrm>
          <a:noFill/>
        </p:spPr>
        <p:txBody>
          <a:bodyPr/>
          <a:lstStyle/>
          <a:p>
            <a:r>
              <a:rPr lang="pl-PL" altLang="en-US" sz="3200" b="1" smtClean="0"/>
              <a:t>Instrukcja pętli z warunkiem na początku</a:t>
            </a:r>
          </a:p>
        </p:txBody>
      </p:sp>
      <p:sp>
        <p:nvSpPr>
          <p:cNvPr id="18436" name="Text Box 4"/>
          <p:cNvSpPr txBox="1">
            <a:spLocks noChangeArrowheads="1"/>
          </p:cNvSpPr>
          <p:nvPr/>
        </p:nvSpPr>
        <p:spPr bwMode="auto">
          <a:xfrm>
            <a:off x="2933700" y="3048000"/>
            <a:ext cx="3390900" cy="2957861"/>
          </a:xfrm>
          <a:prstGeom prst="rect">
            <a:avLst/>
          </a:prstGeom>
          <a:solidFill>
            <a:srgbClr val="CC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70000"/>
              </a:lnSpc>
              <a:spcBef>
                <a:spcPct val="0"/>
              </a:spcBef>
              <a:spcAft>
                <a:spcPct val="50000"/>
              </a:spcAft>
              <a:buFontTx/>
              <a:buNone/>
            </a:pPr>
            <a:r>
              <a:rPr lang="pl-PL" altLang="en-US" sz="1800" dirty="0">
                <a:solidFill>
                  <a:srgbClr val="00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Przykład 1a.</a:t>
            </a:r>
          </a:p>
          <a:p>
            <a:pPr>
              <a:lnSpc>
                <a:spcPct val="70000"/>
              </a:lnSpc>
              <a:spcBef>
                <a:spcPct val="0"/>
              </a:spcBef>
              <a:spcAft>
                <a:spcPct val="50000"/>
              </a:spcAft>
              <a:buFontTx/>
              <a:buNone/>
            </a:pPr>
            <a:r>
              <a:rPr lang="pl-PL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pl-PL" altLang="en-US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int</a:t>
            </a:r>
            <a:r>
              <a:rPr lang="pl-PL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liczba1, liczba2, licznik=0;</a:t>
            </a:r>
          </a:p>
          <a:p>
            <a:pPr>
              <a:lnSpc>
                <a:spcPct val="70000"/>
              </a:lnSpc>
              <a:spcBef>
                <a:spcPct val="0"/>
              </a:spcBef>
              <a:spcAft>
                <a:spcPct val="50000"/>
              </a:spcAft>
              <a:buFontTx/>
              <a:buNone/>
            </a:pPr>
            <a:r>
              <a:rPr lang="pl-PL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 liczba1 = </a:t>
            </a:r>
            <a:r>
              <a:rPr lang="pl-PL" altLang="en-US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StrToInt</a:t>
            </a:r>
            <a:r>
              <a:rPr lang="pl-PL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(Edit1-&gt;</a:t>
            </a:r>
            <a:r>
              <a:rPr lang="pl-PL" altLang="en-US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Text</a:t>
            </a:r>
            <a:r>
              <a:rPr lang="pl-PL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);</a:t>
            </a:r>
          </a:p>
          <a:p>
            <a:pPr>
              <a:lnSpc>
                <a:spcPct val="70000"/>
              </a:lnSpc>
              <a:spcBef>
                <a:spcPct val="0"/>
              </a:spcBef>
              <a:spcAft>
                <a:spcPct val="50000"/>
              </a:spcAft>
              <a:buFontTx/>
              <a:buNone/>
            </a:pPr>
            <a:r>
              <a:rPr lang="pl-PL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pl-PL" altLang="en-US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randomize</a:t>
            </a:r>
            <a:r>
              <a:rPr lang="pl-PL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();</a:t>
            </a:r>
          </a:p>
          <a:p>
            <a:pPr>
              <a:lnSpc>
                <a:spcPct val="70000"/>
              </a:lnSpc>
              <a:spcBef>
                <a:spcPct val="0"/>
              </a:spcBef>
              <a:spcAft>
                <a:spcPct val="50000"/>
              </a:spcAft>
              <a:buFontTx/>
              <a:buNone/>
            </a:pPr>
            <a:r>
              <a:rPr lang="pl-PL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 liczba2 = </a:t>
            </a:r>
            <a:r>
              <a:rPr lang="pl-PL" altLang="en-US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random</a:t>
            </a:r>
            <a:r>
              <a:rPr lang="pl-PL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(100);</a:t>
            </a:r>
          </a:p>
          <a:p>
            <a:pPr>
              <a:lnSpc>
                <a:spcPct val="70000"/>
              </a:lnSpc>
              <a:spcBef>
                <a:spcPct val="0"/>
              </a:spcBef>
              <a:spcAft>
                <a:spcPct val="50000"/>
              </a:spcAft>
              <a:buFontTx/>
              <a:buNone/>
            </a:pPr>
            <a:r>
              <a:rPr lang="pl-PL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pl-PL" altLang="en-US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while</a:t>
            </a:r>
            <a:r>
              <a:rPr lang="pl-PL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(liczba1 != liczba2)</a:t>
            </a:r>
          </a:p>
          <a:p>
            <a:pPr>
              <a:lnSpc>
                <a:spcPct val="70000"/>
              </a:lnSpc>
              <a:spcBef>
                <a:spcPct val="0"/>
              </a:spcBef>
              <a:spcAft>
                <a:spcPct val="50000"/>
              </a:spcAft>
              <a:buFontTx/>
              <a:buNone/>
            </a:pPr>
            <a:r>
              <a:rPr lang="pl-PL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    {licznik++;</a:t>
            </a:r>
          </a:p>
          <a:p>
            <a:pPr>
              <a:lnSpc>
                <a:spcPct val="70000"/>
              </a:lnSpc>
              <a:spcBef>
                <a:spcPct val="0"/>
              </a:spcBef>
              <a:spcAft>
                <a:spcPct val="50000"/>
              </a:spcAft>
              <a:buFontTx/>
              <a:buNone/>
            </a:pPr>
            <a:r>
              <a:rPr lang="pl-PL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      liczba2 = </a:t>
            </a:r>
            <a:r>
              <a:rPr lang="pl-PL" altLang="en-US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random</a:t>
            </a:r>
            <a:r>
              <a:rPr lang="pl-PL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(100);</a:t>
            </a:r>
          </a:p>
          <a:p>
            <a:pPr>
              <a:lnSpc>
                <a:spcPct val="70000"/>
              </a:lnSpc>
              <a:spcBef>
                <a:spcPct val="0"/>
              </a:spcBef>
              <a:spcAft>
                <a:spcPct val="50000"/>
              </a:spcAft>
              <a:buFontTx/>
              <a:buNone/>
            </a:pPr>
            <a:r>
              <a:rPr lang="pl-PL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     }</a:t>
            </a:r>
          </a:p>
        </p:txBody>
      </p:sp>
      <p:sp>
        <p:nvSpPr>
          <p:cNvPr id="18437" name="Rectangle 5"/>
          <p:cNvSpPr>
            <a:spLocks noChangeArrowheads="1"/>
          </p:cNvSpPr>
          <p:nvPr/>
        </p:nvSpPr>
        <p:spPr bwMode="auto">
          <a:xfrm>
            <a:off x="4953000" y="762000"/>
            <a:ext cx="32004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70000"/>
              </a:lnSpc>
              <a:buFontTx/>
              <a:buNone/>
            </a:pPr>
            <a:r>
              <a:rPr lang="pl-PL" altLang="en-US" sz="2000" b="1" dirty="0" err="1"/>
              <a:t>while</a:t>
            </a:r>
            <a:r>
              <a:rPr lang="pl-PL" altLang="en-US" sz="2000" b="1" dirty="0"/>
              <a:t> (</a:t>
            </a:r>
            <a:r>
              <a:rPr lang="pl-PL" altLang="en-US" sz="2000" b="1" i="1" dirty="0"/>
              <a:t>wyrażenie</a:t>
            </a:r>
            <a:r>
              <a:rPr lang="pl-PL" altLang="en-US" sz="2000" b="1" dirty="0"/>
              <a:t>)</a:t>
            </a:r>
          </a:p>
          <a:p>
            <a:pPr>
              <a:lnSpc>
                <a:spcPct val="70000"/>
              </a:lnSpc>
              <a:buFontTx/>
              <a:buNone/>
            </a:pPr>
            <a:r>
              <a:rPr lang="pl-PL" altLang="en-US" sz="2000" b="1" dirty="0"/>
              <a:t>    { </a:t>
            </a:r>
            <a:r>
              <a:rPr lang="pl-PL" altLang="en-US" sz="2000" b="1" i="1" dirty="0"/>
              <a:t>instrukcja_1;</a:t>
            </a:r>
          </a:p>
          <a:p>
            <a:pPr>
              <a:lnSpc>
                <a:spcPct val="70000"/>
              </a:lnSpc>
              <a:buFontTx/>
              <a:buNone/>
            </a:pPr>
            <a:r>
              <a:rPr lang="pl-PL" altLang="en-US" sz="2000" b="1" i="1" dirty="0"/>
              <a:t>       ....</a:t>
            </a:r>
          </a:p>
          <a:p>
            <a:pPr>
              <a:lnSpc>
                <a:spcPct val="70000"/>
              </a:lnSpc>
              <a:buFontTx/>
              <a:buNone/>
            </a:pPr>
            <a:r>
              <a:rPr lang="pl-PL" altLang="en-US" sz="2000" b="1" i="1" dirty="0"/>
              <a:t>       </a:t>
            </a:r>
            <a:r>
              <a:rPr lang="pl-PL" altLang="en-US" sz="2000" b="1" i="1" dirty="0" err="1"/>
              <a:t>instrukcja_n</a:t>
            </a:r>
            <a:r>
              <a:rPr lang="pl-PL" altLang="en-US" sz="2000" b="1" i="1" dirty="0"/>
              <a:t>; </a:t>
            </a:r>
          </a:p>
          <a:p>
            <a:pPr>
              <a:lnSpc>
                <a:spcPct val="70000"/>
              </a:lnSpc>
              <a:buFontTx/>
              <a:buNone/>
            </a:pPr>
            <a:r>
              <a:rPr lang="pl-PL" altLang="en-US" sz="2000" b="1" i="1" dirty="0"/>
              <a:t>    </a:t>
            </a:r>
            <a:r>
              <a:rPr lang="pl-PL" altLang="en-US" sz="2000" b="1" dirty="0"/>
              <a:t>}</a:t>
            </a:r>
          </a:p>
        </p:txBody>
      </p:sp>
      <p:sp>
        <p:nvSpPr>
          <p:cNvPr id="14342" name="Text Box 6"/>
          <p:cNvSpPr txBox="1">
            <a:spLocks noChangeArrowheads="1"/>
          </p:cNvSpPr>
          <p:nvPr/>
        </p:nvSpPr>
        <p:spPr bwMode="auto">
          <a:xfrm>
            <a:off x="381000" y="2211586"/>
            <a:ext cx="86868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pl-PL" sz="1800" dirty="0">
                <a:solidFill>
                  <a:srgbClr val="000000"/>
                </a:solidFill>
                <a:latin typeface="Times New Roman" charset="0"/>
              </a:rPr>
              <a:t>Podczas gdy</a:t>
            </a:r>
            <a:r>
              <a:rPr lang="pl-PL" sz="1800" dirty="0">
                <a:solidFill>
                  <a:srgbClr val="000000"/>
                </a:solidFill>
                <a:latin typeface="Times New Roman" charset="0"/>
                <a:cs typeface="Times New Roman" charset="0"/>
              </a:rPr>
              <a:t> jest prawdziwe </a:t>
            </a:r>
            <a:r>
              <a:rPr lang="pl-PL" sz="1800" i="1" dirty="0">
                <a:solidFill>
                  <a:schemeClr val="tx1">
                    <a:lumMod val="75000"/>
                  </a:schemeClr>
                </a:solidFill>
                <a:latin typeface="Times New Roman" charset="0"/>
                <a:cs typeface="Times New Roman" charset="0"/>
              </a:rPr>
              <a:t>wyrażenie</a:t>
            </a:r>
            <a:r>
              <a:rPr lang="pl-PL" sz="1800" dirty="0">
                <a:solidFill>
                  <a:srgbClr val="000000"/>
                </a:solidFill>
                <a:latin typeface="Times New Roman" charset="0"/>
                <a:cs typeface="Times New Roman" charset="0"/>
              </a:rPr>
              <a:t> wykonuje się </a:t>
            </a:r>
            <a:r>
              <a:rPr lang="pl-PL" sz="1800" i="1" dirty="0">
                <a:solidFill>
                  <a:schemeClr val="tx1">
                    <a:lumMod val="75000"/>
                  </a:schemeClr>
                </a:solidFill>
                <a:latin typeface="Times New Roman" charset="0"/>
                <a:cs typeface="Times New Roman" charset="0"/>
              </a:rPr>
              <a:t>instrukcja</a:t>
            </a:r>
            <a:r>
              <a:rPr lang="pl-PL" sz="1800" i="1" dirty="0">
                <a:solidFill>
                  <a:srgbClr val="000000"/>
                </a:solidFill>
                <a:latin typeface="Times New Roman" charset="0"/>
              </a:rPr>
              <a:t> </a:t>
            </a:r>
            <a:r>
              <a:rPr lang="pl-PL" sz="1800" dirty="0">
                <a:solidFill>
                  <a:srgbClr val="000000"/>
                </a:solidFill>
                <a:latin typeface="Times New Roman" charset="0"/>
              </a:rPr>
              <a:t>(lub </a:t>
            </a:r>
            <a:r>
              <a:rPr lang="pl-PL" sz="1800" dirty="0">
                <a:solidFill>
                  <a:srgbClr val="7030A0"/>
                </a:solidFill>
                <a:latin typeface="Times New Roman" charset="0"/>
              </a:rPr>
              <a:t>grupa instrukcji w obrębie bloku</a:t>
            </a:r>
            <a:r>
              <a:rPr lang="pl-PL" sz="1800" dirty="0">
                <a:solidFill>
                  <a:srgbClr val="000000"/>
                </a:solidFill>
                <a:latin typeface="Times New Roman" charset="0"/>
              </a:rPr>
              <a:t>)</a:t>
            </a:r>
            <a:r>
              <a:rPr lang="pl-PL" sz="1800" b="1" dirty="0">
                <a:solidFill>
                  <a:srgbClr val="000000"/>
                </a:solidFill>
                <a:latin typeface="Times New Roman" charset="0"/>
                <a:cs typeface="Times New Roman" charset="0"/>
              </a:rPr>
              <a:t>. </a:t>
            </a:r>
            <a:r>
              <a:rPr lang="pl-PL" sz="1800" dirty="0">
                <a:solidFill>
                  <a:srgbClr val="000000"/>
                </a:solidFill>
                <a:latin typeface="Times New Roman" charset="0"/>
                <a:cs typeface="Times New Roman" charset="0"/>
              </a:rPr>
              <a:t>Warunek jest sprawdzany przed pierwszym wykonaniem instrukcji.</a:t>
            </a:r>
            <a:r>
              <a:rPr lang="pl-PL" sz="1800" dirty="0">
                <a:latin typeface="Times New Roman" charset="0"/>
              </a:rPr>
              <a:t> </a:t>
            </a:r>
          </a:p>
        </p:txBody>
      </p:sp>
      <p:sp>
        <p:nvSpPr>
          <p:cNvPr id="14343" name="Text Box 9"/>
          <p:cNvSpPr txBox="1">
            <a:spLocks noChangeArrowheads="1"/>
          </p:cNvSpPr>
          <p:nvPr/>
        </p:nvSpPr>
        <p:spPr bwMode="auto">
          <a:xfrm>
            <a:off x="6553200" y="4876800"/>
            <a:ext cx="23622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pl-PL" altLang="en-US" sz="1800">
                <a:solidFill>
                  <a:srgbClr val="C00000"/>
                </a:solidFill>
                <a:cs typeface="Times New Roman" panose="02020603050405020304" pitchFamily="18" charset="0"/>
              </a:rPr>
              <a:t>Jak długo będzie pracowała ww. pętla?</a:t>
            </a:r>
          </a:p>
        </p:txBody>
      </p:sp>
      <p:sp>
        <p:nvSpPr>
          <p:cNvPr id="14344" name="Text Box 10"/>
          <p:cNvSpPr txBox="1">
            <a:spLocks noChangeArrowheads="1"/>
          </p:cNvSpPr>
          <p:nvPr/>
        </p:nvSpPr>
        <p:spPr bwMode="auto">
          <a:xfrm>
            <a:off x="381000" y="3429000"/>
            <a:ext cx="2362200" cy="203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pl-PL" sz="1800" dirty="0">
                <a:solidFill>
                  <a:srgbClr val="000000"/>
                </a:solidFill>
                <a:latin typeface="Times New Roman" charset="0"/>
              </a:rPr>
              <a:t>Uwaga, aby skorzystać z funkcji  </a:t>
            </a:r>
            <a:r>
              <a:rPr lang="pl-PL" sz="1800" i="1" dirty="0" err="1">
                <a:solidFill>
                  <a:schemeClr val="tx1">
                    <a:lumMod val="75000"/>
                  </a:schemeClr>
                </a:solidFill>
                <a:latin typeface="Times New Roman" charset="0"/>
              </a:rPr>
              <a:t>randomize</a:t>
            </a:r>
            <a:r>
              <a:rPr lang="pl-PL" sz="1800" dirty="0">
                <a:solidFill>
                  <a:srgbClr val="000000"/>
                </a:solidFill>
                <a:latin typeface="Times New Roman" charset="0"/>
              </a:rPr>
              <a:t> i </a:t>
            </a:r>
            <a:r>
              <a:rPr lang="pl-PL" sz="1800" i="1" dirty="0">
                <a:solidFill>
                  <a:schemeClr val="tx1">
                    <a:lumMod val="75000"/>
                  </a:schemeClr>
                </a:solidFill>
                <a:latin typeface="Times New Roman" charset="0"/>
              </a:rPr>
              <a:t>random</a:t>
            </a:r>
            <a:r>
              <a:rPr lang="pl-PL" sz="1800" dirty="0">
                <a:solidFill>
                  <a:srgbClr val="000000"/>
                </a:solidFill>
                <a:latin typeface="Times New Roman" charset="0"/>
              </a:rPr>
              <a:t> należy przyłączyć plik nagłówkowy w grupie dyrektyw preprocesora:</a:t>
            </a:r>
          </a:p>
          <a:p>
            <a:pPr>
              <a:defRPr/>
            </a:pPr>
            <a:r>
              <a:rPr lang="pl-PL" sz="1800" dirty="0">
                <a:latin typeface="Times New Roman" charset="0"/>
              </a:rPr>
              <a:t>#</a:t>
            </a:r>
            <a:r>
              <a:rPr lang="pl-PL" sz="1800" dirty="0" err="1">
                <a:latin typeface="Times New Roman" charset="0"/>
              </a:rPr>
              <a:t>include</a:t>
            </a:r>
            <a:r>
              <a:rPr lang="pl-PL" sz="1800" dirty="0">
                <a:latin typeface="Times New Roman" charset="0"/>
              </a:rPr>
              <a:t> &lt;</a:t>
            </a:r>
            <a:r>
              <a:rPr lang="pl-PL" sz="1800" dirty="0" err="1">
                <a:latin typeface="Times New Roman" charset="0"/>
              </a:rPr>
              <a:t>stdlib.h</a:t>
            </a:r>
            <a:r>
              <a:rPr lang="pl-PL" sz="1800" dirty="0">
                <a:latin typeface="Times New Roman" charset="0"/>
              </a:rPr>
              <a:t>&gt;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43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4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62000" y="838200"/>
            <a:ext cx="3073400" cy="1295400"/>
          </a:xfrm>
        </p:spPr>
        <p:txBody>
          <a:bodyPr/>
          <a:lstStyle/>
          <a:p>
            <a:pPr lvl="1">
              <a:spcBef>
                <a:spcPct val="0"/>
              </a:spcBef>
              <a:buFontTx/>
              <a:buNone/>
            </a:pPr>
            <a:r>
              <a:rPr lang="pl-PL" altLang="en-US" sz="2400" b="1" dirty="0" smtClean="0"/>
              <a:t>do</a:t>
            </a:r>
            <a:r>
              <a:rPr lang="pl-PL" altLang="en-US" sz="2400" b="1" i="1" dirty="0" smtClean="0"/>
              <a:t> </a:t>
            </a:r>
            <a:endParaRPr lang="pl-PL" altLang="en-US" sz="2400" b="1" i="1" dirty="0" smtClean="0"/>
          </a:p>
          <a:p>
            <a:pPr lvl="1">
              <a:spcBef>
                <a:spcPct val="0"/>
              </a:spcBef>
              <a:buFontTx/>
              <a:buNone/>
            </a:pPr>
            <a:r>
              <a:rPr lang="pl-PL" altLang="en-US" sz="2400" b="1" dirty="0" smtClean="0"/>
              <a:t>     </a:t>
            </a:r>
            <a:r>
              <a:rPr lang="pl-PL" altLang="en-US" sz="2400" b="1" i="1" dirty="0" smtClean="0"/>
              <a:t>instrukcja;</a:t>
            </a:r>
            <a:endParaRPr lang="pl-PL" altLang="en-US" sz="2400" b="1" dirty="0" smtClean="0"/>
          </a:p>
          <a:p>
            <a:pPr lvl="1">
              <a:spcBef>
                <a:spcPct val="0"/>
              </a:spcBef>
              <a:buFontTx/>
              <a:buNone/>
            </a:pPr>
            <a:r>
              <a:rPr lang="pl-PL" altLang="en-US" sz="2400" b="1" dirty="0" err="1" smtClean="0"/>
              <a:t>while</a:t>
            </a:r>
            <a:r>
              <a:rPr lang="pl-PL" altLang="en-US" sz="2400" b="1" dirty="0" smtClean="0"/>
              <a:t> (</a:t>
            </a:r>
            <a:r>
              <a:rPr lang="pl-PL" altLang="en-US" sz="2400" b="1" i="1" dirty="0" smtClean="0"/>
              <a:t>wyrażenie</a:t>
            </a:r>
            <a:r>
              <a:rPr lang="pl-PL" altLang="en-US" sz="2400" b="1" dirty="0" smtClean="0"/>
              <a:t>);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533400"/>
          </a:xfrm>
          <a:noFill/>
        </p:spPr>
        <p:txBody>
          <a:bodyPr/>
          <a:lstStyle/>
          <a:p>
            <a:r>
              <a:rPr lang="pl-PL" altLang="en-US" sz="3200" b="1" smtClean="0"/>
              <a:t>Instrukcja pętli z warunkiem na końcu</a:t>
            </a:r>
          </a:p>
        </p:txBody>
      </p:sp>
      <p:sp>
        <p:nvSpPr>
          <p:cNvPr id="19460" name="Text Box 5"/>
          <p:cNvSpPr txBox="1">
            <a:spLocks noChangeArrowheads="1"/>
          </p:cNvSpPr>
          <p:nvPr/>
        </p:nvSpPr>
        <p:spPr bwMode="auto">
          <a:xfrm>
            <a:off x="685800" y="3241675"/>
            <a:ext cx="7924800" cy="3387725"/>
          </a:xfrm>
          <a:prstGeom prst="rect">
            <a:avLst/>
          </a:prstGeom>
          <a:solidFill>
            <a:srgbClr val="CC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pl-PL" altLang="en-US" sz="1800" dirty="0">
                <a:solidFill>
                  <a:srgbClr val="00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Przykład 2.</a:t>
            </a:r>
            <a:endParaRPr lang="pl-PL" altLang="en-US" sz="1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pl-PL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l-PL" altLang="en-US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int</a:t>
            </a:r>
            <a:r>
              <a:rPr lang="pl-PL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k;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pl-PL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pl-PL" altLang="en-US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float</a:t>
            </a:r>
            <a:r>
              <a:rPr lang="pl-PL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y[100] = {1.1, 3.3, 5.5, 7.7, 9.9, -2.5, -1.7, -5.3, 0.7, -9.4, 1.4, 3.5, -7.8};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pl-PL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 Extended iloczyn, granica;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pl-PL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 granica = </a:t>
            </a:r>
            <a:r>
              <a:rPr lang="pl-PL" altLang="en-US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StrToInt</a:t>
            </a:r>
            <a:r>
              <a:rPr lang="pl-PL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(Edit3-&gt;</a:t>
            </a:r>
            <a:r>
              <a:rPr lang="pl-PL" altLang="en-US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Text</a:t>
            </a:r>
            <a:r>
              <a:rPr lang="pl-PL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);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pl-PL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 k = 0; iloczyn = 1</a:t>
            </a:r>
            <a:r>
              <a:rPr lang="pl-PL" altLang="en-US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;</a:t>
            </a:r>
            <a:endParaRPr lang="pl-PL" altLang="en-US" sz="1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pl-PL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  do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pl-PL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     { iloczyn *</a:t>
            </a:r>
            <a:r>
              <a:rPr lang="pl-PL" altLang="en-US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= </a:t>
            </a:r>
            <a:r>
              <a:rPr lang="pl-PL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y[k];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pl-PL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        k++;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pl-PL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     }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pl-PL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  </a:t>
            </a:r>
            <a:r>
              <a:rPr lang="pl-PL" altLang="en-US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while</a:t>
            </a:r>
            <a:r>
              <a:rPr lang="pl-PL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(</a:t>
            </a:r>
            <a:r>
              <a:rPr lang="pl-PL" altLang="en-US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fabs</a:t>
            </a:r>
            <a:r>
              <a:rPr lang="pl-PL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(iloczyn) &lt; granica);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pl-PL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  </a:t>
            </a:r>
            <a:r>
              <a:rPr lang="pl-PL" altLang="en-US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ShowMessage</a:t>
            </a:r>
            <a:r>
              <a:rPr lang="pl-PL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pl-PL" altLang="en-US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FloatToStr</a:t>
            </a:r>
            <a:r>
              <a:rPr lang="pl-PL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(iloczyn));</a:t>
            </a:r>
          </a:p>
        </p:txBody>
      </p:sp>
      <p:sp>
        <p:nvSpPr>
          <p:cNvPr id="19461" name="Rectangle 6"/>
          <p:cNvSpPr>
            <a:spLocks noChangeArrowheads="1"/>
          </p:cNvSpPr>
          <p:nvPr/>
        </p:nvSpPr>
        <p:spPr bwMode="auto">
          <a:xfrm>
            <a:off x="4866010" y="685800"/>
            <a:ext cx="3200400" cy="175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70000"/>
              </a:lnSpc>
              <a:buFontTx/>
              <a:buNone/>
            </a:pPr>
            <a:r>
              <a:rPr lang="pl-PL" altLang="en-US" sz="2000" b="1" dirty="0"/>
              <a:t>do</a:t>
            </a:r>
          </a:p>
          <a:p>
            <a:pPr>
              <a:lnSpc>
                <a:spcPct val="70000"/>
              </a:lnSpc>
              <a:buFontTx/>
              <a:buNone/>
            </a:pPr>
            <a:r>
              <a:rPr lang="pl-PL" altLang="en-US" sz="2000" b="1" dirty="0"/>
              <a:t>    { </a:t>
            </a:r>
            <a:r>
              <a:rPr lang="pl-PL" altLang="en-US" sz="2000" b="1" i="1" dirty="0"/>
              <a:t>instrukcja_1;</a:t>
            </a:r>
          </a:p>
          <a:p>
            <a:pPr>
              <a:lnSpc>
                <a:spcPct val="70000"/>
              </a:lnSpc>
              <a:buFontTx/>
              <a:buNone/>
            </a:pPr>
            <a:r>
              <a:rPr lang="pl-PL" altLang="en-US" sz="2000" b="1" i="1" dirty="0"/>
              <a:t>       ....</a:t>
            </a:r>
          </a:p>
          <a:p>
            <a:pPr>
              <a:lnSpc>
                <a:spcPct val="70000"/>
              </a:lnSpc>
              <a:buFontTx/>
              <a:buNone/>
            </a:pPr>
            <a:r>
              <a:rPr lang="pl-PL" altLang="en-US" sz="2000" b="1" i="1" dirty="0"/>
              <a:t>       </a:t>
            </a:r>
            <a:r>
              <a:rPr lang="pl-PL" altLang="en-US" sz="2000" b="1" i="1" dirty="0" err="1"/>
              <a:t>instrukcja_n</a:t>
            </a:r>
            <a:r>
              <a:rPr lang="pl-PL" altLang="en-US" sz="2000" b="1" i="1" dirty="0"/>
              <a:t>; </a:t>
            </a:r>
          </a:p>
          <a:p>
            <a:pPr>
              <a:lnSpc>
                <a:spcPct val="70000"/>
              </a:lnSpc>
              <a:buFontTx/>
              <a:buNone/>
            </a:pPr>
            <a:r>
              <a:rPr lang="pl-PL" altLang="en-US" sz="2000" b="1" i="1" dirty="0"/>
              <a:t>    </a:t>
            </a:r>
            <a:r>
              <a:rPr lang="pl-PL" altLang="en-US" sz="2000" b="1" dirty="0"/>
              <a:t>}</a:t>
            </a:r>
          </a:p>
          <a:p>
            <a:pPr>
              <a:lnSpc>
                <a:spcPct val="70000"/>
              </a:lnSpc>
              <a:buFontTx/>
              <a:buNone/>
            </a:pPr>
            <a:r>
              <a:rPr lang="pl-PL" altLang="en-US" sz="2000" b="1" dirty="0" err="1"/>
              <a:t>while</a:t>
            </a:r>
            <a:r>
              <a:rPr lang="pl-PL" altLang="en-US" sz="2000" b="1" dirty="0"/>
              <a:t> (</a:t>
            </a:r>
            <a:r>
              <a:rPr lang="pl-PL" altLang="en-US" sz="2000" b="1" i="1" dirty="0"/>
              <a:t>wyrażenie</a:t>
            </a:r>
            <a:r>
              <a:rPr lang="pl-PL" altLang="en-US" sz="2000" b="1" dirty="0"/>
              <a:t>);</a:t>
            </a:r>
          </a:p>
        </p:txBody>
      </p:sp>
      <p:sp>
        <p:nvSpPr>
          <p:cNvPr id="15366" name="Text Box 7"/>
          <p:cNvSpPr txBox="1">
            <a:spLocks noChangeArrowheads="1"/>
          </p:cNvSpPr>
          <p:nvPr/>
        </p:nvSpPr>
        <p:spPr bwMode="auto">
          <a:xfrm>
            <a:off x="228600" y="2438400"/>
            <a:ext cx="86868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pl-PL" sz="1800" i="1" dirty="0">
                <a:solidFill>
                  <a:schemeClr val="tx1">
                    <a:lumMod val="75000"/>
                  </a:schemeClr>
                </a:solidFill>
                <a:latin typeface="Times New Roman" charset="0"/>
                <a:cs typeface="Times New Roman" charset="0"/>
              </a:rPr>
              <a:t>instrukcja</a:t>
            </a:r>
            <a:r>
              <a:rPr lang="pl-PL" sz="1800" i="1" dirty="0">
                <a:solidFill>
                  <a:srgbClr val="000000"/>
                </a:solidFill>
                <a:latin typeface="Times New Roman" charset="0"/>
              </a:rPr>
              <a:t> </a:t>
            </a:r>
            <a:r>
              <a:rPr lang="pl-PL" sz="1800" dirty="0">
                <a:solidFill>
                  <a:srgbClr val="000000"/>
                </a:solidFill>
                <a:latin typeface="Times New Roman" charset="0"/>
              </a:rPr>
              <a:t>(lub </a:t>
            </a:r>
            <a:r>
              <a:rPr lang="pl-PL" sz="1800" dirty="0">
                <a:solidFill>
                  <a:srgbClr val="7030A0"/>
                </a:solidFill>
                <a:latin typeface="Times New Roman" charset="0"/>
              </a:rPr>
              <a:t>grupa instrukcji w obrębie bloku</a:t>
            </a:r>
            <a:r>
              <a:rPr lang="pl-PL" sz="1800" dirty="0">
                <a:solidFill>
                  <a:srgbClr val="000000"/>
                </a:solidFill>
                <a:latin typeface="Times New Roman" charset="0"/>
              </a:rPr>
              <a:t>) wykonuje się dopóki jest </a:t>
            </a:r>
            <a:r>
              <a:rPr lang="pl-PL" sz="1800" dirty="0">
                <a:solidFill>
                  <a:srgbClr val="000000"/>
                </a:solidFill>
                <a:latin typeface="Times New Roman" charset="0"/>
                <a:cs typeface="Times New Roman" charset="0"/>
              </a:rPr>
              <a:t>prawdziwe </a:t>
            </a:r>
            <a:r>
              <a:rPr lang="pl-PL" sz="1800" i="1" dirty="0">
                <a:solidFill>
                  <a:schemeClr val="tx1">
                    <a:lumMod val="75000"/>
                  </a:schemeClr>
                </a:solidFill>
                <a:latin typeface="Times New Roman" charset="0"/>
                <a:cs typeface="Times New Roman" charset="0"/>
              </a:rPr>
              <a:t>wyrażenie</a:t>
            </a:r>
            <a:r>
              <a:rPr lang="pl-PL" sz="1800" dirty="0">
                <a:solidFill>
                  <a:srgbClr val="000000"/>
                </a:solidFill>
                <a:latin typeface="Times New Roman" charset="0"/>
                <a:cs typeface="Times New Roman" charset="0"/>
              </a:rPr>
              <a:t> </a:t>
            </a:r>
            <a:r>
              <a:rPr lang="pl-PL" sz="1800" b="1" dirty="0">
                <a:solidFill>
                  <a:srgbClr val="000000"/>
                </a:solidFill>
                <a:latin typeface="Times New Roman" charset="0"/>
                <a:cs typeface="Times New Roman" charset="0"/>
              </a:rPr>
              <a:t>. </a:t>
            </a:r>
            <a:r>
              <a:rPr lang="pl-PL" sz="1800" dirty="0">
                <a:solidFill>
                  <a:srgbClr val="000000"/>
                </a:solidFill>
                <a:latin typeface="Times New Roman" charset="0"/>
                <a:cs typeface="Times New Roman" charset="0"/>
              </a:rPr>
              <a:t>Warunek jest sprawdzany </a:t>
            </a:r>
            <a:r>
              <a:rPr lang="pl-PL" sz="1800" dirty="0">
                <a:solidFill>
                  <a:srgbClr val="000000"/>
                </a:solidFill>
                <a:latin typeface="Times New Roman" charset="0"/>
              </a:rPr>
              <a:t>po</a:t>
            </a:r>
            <a:r>
              <a:rPr lang="pl-PL" sz="1800" dirty="0">
                <a:solidFill>
                  <a:srgbClr val="000000"/>
                </a:solidFill>
                <a:latin typeface="Times New Roman" charset="0"/>
                <a:cs typeface="Times New Roman" charset="0"/>
              </a:rPr>
              <a:t> pierwszym wykonani</a:t>
            </a:r>
            <a:r>
              <a:rPr lang="pl-PL" sz="1800" dirty="0">
                <a:solidFill>
                  <a:srgbClr val="000000"/>
                </a:solidFill>
                <a:latin typeface="Times New Roman" charset="0"/>
              </a:rPr>
              <a:t>u</a:t>
            </a:r>
            <a:r>
              <a:rPr lang="pl-PL" sz="1800" dirty="0">
                <a:solidFill>
                  <a:srgbClr val="000000"/>
                </a:solidFill>
                <a:latin typeface="Times New Roman" charset="0"/>
                <a:cs typeface="Times New Roman" charset="0"/>
              </a:rPr>
              <a:t> instrukcji.</a:t>
            </a:r>
            <a:r>
              <a:rPr lang="pl-PL" sz="1800" dirty="0">
                <a:latin typeface="Times New Roman" charset="0"/>
              </a:rPr>
              <a:t> </a:t>
            </a:r>
          </a:p>
        </p:txBody>
      </p:sp>
      <p:sp>
        <p:nvSpPr>
          <p:cNvPr id="9224" name="Text Box 8"/>
          <p:cNvSpPr txBox="1">
            <a:spLocks noChangeArrowheads="1"/>
          </p:cNvSpPr>
          <p:nvPr/>
        </p:nvSpPr>
        <p:spPr bwMode="auto">
          <a:xfrm>
            <a:off x="4876800" y="4572000"/>
            <a:ext cx="3200400" cy="925513"/>
          </a:xfrm>
          <a:prstGeom prst="rect">
            <a:avLst/>
          </a:prstGeom>
          <a:noFill/>
          <a:ln w="952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pl-PL" altLang="en-US" sz="1800">
                <a:solidFill>
                  <a:srgbClr val="C00000"/>
                </a:solidFill>
              </a:rPr>
              <a:t>Co trzeba poprawić w tym programie, aby wyznaczyć sumę elementów tablicy </a:t>
            </a:r>
            <a:r>
              <a:rPr lang="pl-PL" altLang="en-US" sz="1800" i="1">
                <a:solidFill>
                  <a:srgbClr val="C00000"/>
                </a:solidFill>
              </a:rPr>
              <a:t>y</a:t>
            </a:r>
            <a:r>
              <a:rPr lang="pl-PL" altLang="en-US" sz="1800">
                <a:solidFill>
                  <a:srgbClr val="C00000"/>
                </a:solidFill>
              </a:rPr>
              <a:t>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4" grpId="0" animBg="1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0" y="838200"/>
            <a:ext cx="8763000" cy="990600"/>
          </a:xfrm>
        </p:spPr>
        <p:txBody>
          <a:bodyPr/>
          <a:lstStyle/>
          <a:p>
            <a:pPr lvl="1">
              <a:lnSpc>
                <a:spcPct val="120000"/>
              </a:lnSpc>
              <a:buFontTx/>
              <a:buNone/>
            </a:pPr>
            <a:r>
              <a:rPr lang="pl-PL" altLang="en-US" sz="2400" b="1" smtClean="0"/>
              <a:t>for (</a:t>
            </a:r>
            <a:r>
              <a:rPr lang="pl-PL" altLang="en-US" sz="2400" b="1" i="1" smtClean="0"/>
              <a:t>wyrażenie inicjujące; wyrażenie logiczne; wyrażenie kroku)           </a:t>
            </a:r>
          </a:p>
          <a:p>
            <a:pPr lvl="1">
              <a:lnSpc>
                <a:spcPct val="120000"/>
              </a:lnSpc>
              <a:buFontTx/>
              <a:buNone/>
            </a:pPr>
            <a:r>
              <a:rPr lang="pl-PL" altLang="en-US" sz="2400" b="1" i="1" smtClean="0"/>
              <a:t>	</a:t>
            </a:r>
            <a:r>
              <a:rPr lang="pl-PL" altLang="en-US" sz="2400" b="1" smtClean="0"/>
              <a:t>          </a:t>
            </a:r>
            <a:r>
              <a:rPr lang="pl-PL" altLang="en-US" sz="2400" b="1" i="1" smtClean="0"/>
              <a:t>instrukcja;</a:t>
            </a:r>
            <a:r>
              <a:rPr lang="pl-PL" altLang="en-US" sz="2400" b="1" smtClean="0"/>
              <a:t>        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533400"/>
          </a:xfrm>
          <a:noFill/>
        </p:spPr>
        <p:txBody>
          <a:bodyPr/>
          <a:lstStyle/>
          <a:p>
            <a:r>
              <a:rPr lang="pl-PL" altLang="en-US" sz="3200" b="1" smtClean="0"/>
              <a:t>Instrukcja pętli for</a:t>
            </a:r>
          </a:p>
        </p:txBody>
      </p:sp>
      <p:sp>
        <p:nvSpPr>
          <p:cNvPr id="20484" name="Text Box 6"/>
          <p:cNvSpPr txBox="1">
            <a:spLocks noChangeArrowheads="1"/>
          </p:cNvSpPr>
          <p:nvPr/>
        </p:nvSpPr>
        <p:spPr bwMode="auto">
          <a:xfrm>
            <a:off x="2209800" y="762000"/>
            <a:ext cx="273050" cy="304800"/>
          </a:xfrm>
          <a:prstGeom prst="rect">
            <a:avLst/>
          </a:prstGeom>
          <a:solidFill>
            <a:srgbClr val="CC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pl-PL" altLang="en-US" sz="1400" b="1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20485" name="Text Box 7"/>
          <p:cNvSpPr txBox="1">
            <a:spLocks noChangeArrowheads="1"/>
          </p:cNvSpPr>
          <p:nvPr/>
        </p:nvSpPr>
        <p:spPr bwMode="auto">
          <a:xfrm>
            <a:off x="4876800" y="762000"/>
            <a:ext cx="273050" cy="304800"/>
          </a:xfrm>
          <a:prstGeom prst="rect">
            <a:avLst/>
          </a:prstGeom>
          <a:solidFill>
            <a:srgbClr val="CC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pl-PL" altLang="en-US" sz="1400" b="1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20486" name="Text Box 8"/>
          <p:cNvSpPr txBox="1">
            <a:spLocks noChangeArrowheads="1"/>
          </p:cNvSpPr>
          <p:nvPr/>
        </p:nvSpPr>
        <p:spPr bwMode="auto">
          <a:xfrm>
            <a:off x="2586038" y="1249363"/>
            <a:ext cx="185737" cy="307975"/>
          </a:xfrm>
          <a:prstGeom prst="rect">
            <a:avLst/>
          </a:prstGeom>
          <a:solidFill>
            <a:srgbClr val="CC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pl-PL" altLang="en-US" sz="1400" b="1">
                <a:solidFill>
                  <a:srgbClr val="FF0000"/>
                </a:solidFill>
              </a:rPr>
              <a:t>3</a:t>
            </a:r>
          </a:p>
        </p:txBody>
      </p:sp>
      <p:sp>
        <p:nvSpPr>
          <p:cNvPr id="20487" name="Text Box 9"/>
          <p:cNvSpPr txBox="1">
            <a:spLocks noChangeArrowheads="1"/>
          </p:cNvSpPr>
          <p:nvPr/>
        </p:nvSpPr>
        <p:spPr bwMode="auto">
          <a:xfrm>
            <a:off x="7162800" y="762000"/>
            <a:ext cx="273050" cy="304800"/>
          </a:xfrm>
          <a:prstGeom prst="rect">
            <a:avLst/>
          </a:prstGeom>
          <a:solidFill>
            <a:srgbClr val="CC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pl-PL" altLang="en-US" sz="1400" b="1">
                <a:solidFill>
                  <a:srgbClr val="FF0000"/>
                </a:solidFill>
              </a:rPr>
              <a:t>4</a:t>
            </a:r>
          </a:p>
        </p:txBody>
      </p:sp>
      <p:sp>
        <p:nvSpPr>
          <p:cNvPr id="16392" name="Text Box 10"/>
          <p:cNvSpPr txBox="1">
            <a:spLocks noChangeArrowheads="1"/>
          </p:cNvSpPr>
          <p:nvPr/>
        </p:nvSpPr>
        <p:spPr bwMode="auto">
          <a:xfrm>
            <a:off x="342900" y="3962400"/>
            <a:ext cx="8458200" cy="2386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93675" defTabSz="1235075">
              <a:tabLst>
                <a:tab pos="1519238" algn="l"/>
              </a:tabLst>
              <a:defRPr/>
            </a:pPr>
            <a:r>
              <a:rPr lang="pl-PL" sz="1800" b="1" i="1" dirty="0">
                <a:latin typeface="Times New Roman" charset="0"/>
                <a:cs typeface="Times New Roman" charset="0"/>
              </a:rPr>
              <a:t>wyrażenie inicjujące</a:t>
            </a:r>
            <a:r>
              <a:rPr lang="pl-PL" sz="1800" dirty="0">
                <a:solidFill>
                  <a:srgbClr val="000000"/>
                </a:solidFill>
                <a:latin typeface="Times New Roman" charset="0"/>
                <a:cs typeface="Times New Roman" charset="0"/>
              </a:rPr>
              <a:t> </a:t>
            </a:r>
            <a:r>
              <a:rPr lang="pl-PL" sz="1800" b="1" dirty="0">
                <a:solidFill>
                  <a:srgbClr val="000000"/>
                </a:solidFill>
                <a:latin typeface="Times New Roman" charset="0"/>
                <a:cs typeface="Times New Roman" charset="0"/>
              </a:rPr>
              <a:t> -</a:t>
            </a:r>
            <a:r>
              <a:rPr lang="pl-PL" sz="1800" dirty="0">
                <a:solidFill>
                  <a:srgbClr val="000000"/>
                </a:solidFill>
                <a:latin typeface="Times New Roman" charset="0"/>
              </a:rPr>
              <a:t> </a:t>
            </a:r>
            <a:r>
              <a:rPr lang="pl-PL" sz="1800" dirty="0">
                <a:solidFill>
                  <a:srgbClr val="000000"/>
                </a:solidFill>
                <a:latin typeface="Times New Roman" charset="0"/>
                <a:cs typeface="Times New Roman" charset="0"/>
              </a:rPr>
              <a:t>najczęściej służy do zainicjowania zmiennej, która steruje pętlą</a:t>
            </a:r>
            <a:endParaRPr lang="pl-PL" sz="1800" dirty="0">
              <a:latin typeface="Times New Roman" charset="0"/>
              <a:cs typeface="Times New Roman" charset="0"/>
            </a:endParaRPr>
          </a:p>
          <a:p>
            <a:pPr marL="193675" defTabSz="1235075">
              <a:tabLst>
                <a:tab pos="1519238" algn="l"/>
              </a:tabLst>
              <a:defRPr/>
            </a:pPr>
            <a:r>
              <a:rPr lang="pl-PL" sz="1800" b="1" i="1" dirty="0">
                <a:latin typeface="Times New Roman" charset="0"/>
              </a:rPr>
              <a:t>wyrażenie logiczne  </a:t>
            </a:r>
            <a:r>
              <a:rPr lang="pl-PL" sz="1800" b="1" dirty="0">
                <a:solidFill>
                  <a:srgbClr val="000000"/>
                </a:solidFill>
                <a:latin typeface="Times New Roman" charset="0"/>
                <a:cs typeface="Times New Roman" charset="0"/>
              </a:rPr>
              <a:t>  -  </a:t>
            </a:r>
            <a:r>
              <a:rPr lang="pl-PL" sz="1800" dirty="0">
                <a:solidFill>
                  <a:srgbClr val="000000"/>
                </a:solidFill>
                <a:latin typeface="Times New Roman" charset="0"/>
                <a:cs typeface="Times New Roman" charset="0"/>
              </a:rPr>
              <a:t>warunek logiczny, kontroluje liczbę powtórzeń pętli</a:t>
            </a:r>
            <a:endParaRPr lang="pl-PL" sz="1800" dirty="0">
              <a:latin typeface="Times New Roman" charset="0"/>
              <a:cs typeface="Times New Roman" charset="0"/>
            </a:endParaRPr>
          </a:p>
          <a:p>
            <a:pPr marL="193675" defTabSz="1235075">
              <a:tabLst>
                <a:tab pos="1519238" algn="l"/>
              </a:tabLst>
              <a:defRPr/>
            </a:pPr>
            <a:r>
              <a:rPr lang="pl-PL" sz="1800" b="1" i="1" dirty="0">
                <a:latin typeface="Times New Roman" charset="0"/>
                <a:cs typeface="Times New Roman" charset="0"/>
              </a:rPr>
              <a:t>wyrażenie kroku</a:t>
            </a:r>
            <a:r>
              <a:rPr lang="pl-PL" sz="1800" dirty="0">
                <a:solidFill>
                  <a:srgbClr val="000000"/>
                </a:solidFill>
                <a:latin typeface="Times New Roman" charset="0"/>
              </a:rPr>
              <a:t>        </a:t>
            </a:r>
            <a:r>
              <a:rPr lang="pl-PL" sz="1800" b="1" dirty="0">
                <a:solidFill>
                  <a:srgbClr val="000000"/>
                </a:solidFill>
                <a:latin typeface="Times New Roman" charset="0"/>
                <a:cs typeface="Times New Roman" charset="0"/>
              </a:rPr>
              <a:t>-</a:t>
            </a:r>
            <a:r>
              <a:rPr lang="pl-PL" sz="1800" dirty="0">
                <a:solidFill>
                  <a:srgbClr val="000000"/>
                </a:solidFill>
                <a:latin typeface="Times New Roman" charset="0"/>
              </a:rPr>
              <a:t> </a:t>
            </a:r>
            <a:r>
              <a:rPr lang="pl-PL" sz="1800" dirty="0">
                <a:solidFill>
                  <a:srgbClr val="000000"/>
                </a:solidFill>
                <a:latin typeface="Times New Roman" charset="0"/>
                <a:cs typeface="Times New Roman" charset="0"/>
              </a:rPr>
              <a:t>najczęściej modyfikuje zmienną sterującą pętlą</a:t>
            </a:r>
            <a:endParaRPr lang="pl-PL" sz="1800" dirty="0">
              <a:latin typeface="Times New Roman" charset="0"/>
              <a:cs typeface="Times New Roman" charset="0"/>
            </a:endParaRPr>
          </a:p>
          <a:p>
            <a:pPr marL="193675" defTabSz="1235075">
              <a:spcBef>
                <a:spcPts val="600"/>
              </a:spcBef>
              <a:tabLst>
                <a:tab pos="1519238" algn="l"/>
              </a:tabLst>
              <a:defRPr/>
            </a:pPr>
            <a:r>
              <a:rPr lang="pl-PL" sz="1800" dirty="0">
                <a:solidFill>
                  <a:srgbClr val="000000"/>
                </a:solidFill>
                <a:latin typeface="Times New Roman" charset="0"/>
                <a:cs typeface="Times New Roman" charset="0"/>
              </a:rPr>
              <a:t>Instrukcja  jest wykonywana w następujący sposób:</a:t>
            </a:r>
            <a:endParaRPr lang="pl-PL" sz="1800" dirty="0">
              <a:latin typeface="Times New Roman" charset="0"/>
            </a:endParaRPr>
          </a:p>
          <a:p>
            <a:pPr marL="193675" defTabSz="1235075">
              <a:buFontTx/>
              <a:buChar char="•"/>
              <a:tabLst>
                <a:tab pos="1519238" algn="l"/>
              </a:tabLst>
              <a:defRPr/>
            </a:pPr>
            <a:r>
              <a:rPr lang="pl-PL" sz="1800" dirty="0">
                <a:solidFill>
                  <a:srgbClr val="000000"/>
                </a:solidFill>
                <a:latin typeface="Times New Roman" charset="0"/>
                <a:cs typeface="Times New Roman" charset="0"/>
              </a:rPr>
              <a:t>   jest obliczane/wykonywane </a:t>
            </a:r>
            <a:r>
              <a:rPr lang="pl-PL" sz="1800" b="1" i="1" dirty="0">
                <a:solidFill>
                  <a:schemeClr val="tx1">
                    <a:lumMod val="75000"/>
                  </a:schemeClr>
                </a:solidFill>
                <a:latin typeface="Times New Roman" charset="0"/>
                <a:cs typeface="Times New Roman" charset="0"/>
              </a:rPr>
              <a:t>wyrażenie inicjujące</a:t>
            </a:r>
            <a:r>
              <a:rPr lang="pl-PL" sz="1800" dirty="0">
                <a:solidFill>
                  <a:schemeClr val="tx1">
                    <a:lumMod val="75000"/>
                  </a:schemeClr>
                </a:solidFill>
                <a:latin typeface="Times New Roman" charset="0"/>
                <a:cs typeface="Times New Roman" charset="0"/>
              </a:rPr>
              <a:t> </a:t>
            </a:r>
            <a:r>
              <a:rPr lang="pl-PL" sz="1800" dirty="0">
                <a:solidFill>
                  <a:srgbClr val="000000"/>
                </a:solidFill>
                <a:latin typeface="Times New Roman" charset="0"/>
              </a:rPr>
              <a:t>(</a:t>
            </a:r>
            <a:r>
              <a:rPr lang="pl-PL" sz="1800" dirty="0">
                <a:solidFill>
                  <a:srgbClr val="000000"/>
                </a:solidFill>
                <a:latin typeface="Times New Roman" charset="0"/>
                <a:cs typeface="Times New Roman" charset="0"/>
              </a:rPr>
              <a:t>1</a:t>
            </a:r>
            <a:r>
              <a:rPr lang="pl-PL" sz="1800" b="1" dirty="0">
                <a:solidFill>
                  <a:srgbClr val="000000"/>
                </a:solidFill>
                <a:latin typeface="Times New Roman" charset="0"/>
              </a:rPr>
              <a:t>)</a:t>
            </a:r>
            <a:endParaRPr lang="pl-PL" sz="1800" dirty="0">
              <a:latin typeface="Times New Roman" charset="0"/>
            </a:endParaRPr>
          </a:p>
          <a:p>
            <a:pPr marL="193675" defTabSz="1235075">
              <a:buFontTx/>
              <a:buChar char="•"/>
              <a:tabLst>
                <a:tab pos="1519238" algn="l"/>
              </a:tabLst>
              <a:defRPr/>
            </a:pPr>
            <a:r>
              <a:rPr lang="pl-PL" sz="1800" dirty="0">
                <a:solidFill>
                  <a:srgbClr val="000000"/>
                </a:solidFill>
                <a:latin typeface="Times New Roman" charset="0"/>
              </a:rPr>
              <a:t>   </a:t>
            </a:r>
            <a:r>
              <a:rPr lang="pl-PL" sz="1800" dirty="0">
                <a:solidFill>
                  <a:srgbClr val="000000"/>
                </a:solidFill>
                <a:latin typeface="Times New Roman" charset="0"/>
                <a:cs typeface="Times New Roman" charset="0"/>
              </a:rPr>
              <a:t>dopóki</a:t>
            </a:r>
            <a:r>
              <a:rPr lang="pl-PL" sz="1800" i="1" dirty="0">
                <a:solidFill>
                  <a:srgbClr val="000000"/>
                </a:solidFill>
                <a:latin typeface="Times New Roman" charset="0"/>
                <a:cs typeface="Times New Roman" charset="0"/>
              </a:rPr>
              <a:t> </a:t>
            </a:r>
            <a:r>
              <a:rPr lang="pl-PL" sz="1800" b="1" i="1" dirty="0">
                <a:solidFill>
                  <a:schemeClr val="tx1">
                    <a:lumMod val="75000"/>
                  </a:schemeClr>
                </a:solidFill>
                <a:latin typeface="Times New Roman" charset="0"/>
                <a:cs typeface="Times New Roman" charset="0"/>
              </a:rPr>
              <a:t>wyrażenie logiczne </a:t>
            </a:r>
            <a:r>
              <a:rPr lang="pl-PL" sz="1800" dirty="0">
                <a:solidFill>
                  <a:srgbClr val="000000"/>
                </a:solidFill>
                <a:latin typeface="Times New Roman" charset="0"/>
              </a:rPr>
              <a:t>(2)</a:t>
            </a:r>
            <a:r>
              <a:rPr lang="pl-PL" sz="1800" dirty="0">
                <a:solidFill>
                  <a:srgbClr val="000000"/>
                </a:solidFill>
                <a:latin typeface="Times New Roman" charset="0"/>
                <a:cs typeface="Times New Roman" charset="0"/>
              </a:rPr>
              <a:t> jest prawdziwe</a:t>
            </a:r>
            <a:r>
              <a:rPr lang="pl-PL" sz="1800" dirty="0">
                <a:solidFill>
                  <a:srgbClr val="000000"/>
                </a:solidFill>
                <a:latin typeface="Times New Roman" charset="0"/>
              </a:rPr>
              <a:t>:</a:t>
            </a:r>
          </a:p>
          <a:p>
            <a:pPr marL="576263" lvl="1" defTabSz="1235075">
              <a:buFontTx/>
              <a:buChar char="–"/>
              <a:tabLst>
                <a:tab pos="1519238" algn="l"/>
              </a:tabLst>
              <a:defRPr/>
            </a:pPr>
            <a:r>
              <a:rPr lang="pl-PL" sz="1800" dirty="0">
                <a:solidFill>
                  <a:srgbClr val="000000"/>
                </a:solidFill>
                <a:latin typeface="Times New Roman" charset="0"/>
              </a:rPr>
              <a:t>   </a:t>
            </a:r>
            <a:r>
              <a:rPr lang="pl-PL" sz="1800" dirty="0">
                <a:solidFill>
                  <a:srgbClr val="000000"/>
                </a:solidFill>
                <a:latin typeface="Times New Roman" charset="0"/>
                <a:cs typeface="Times New Roman" charset="0"/>
              </a:rPr>
              <a:t>jest wykonywana </a:t>
            </a:r>
            <a:r>
              <a:rPr lang="pl-PL" sz="1800" b="1" i="1" dirty="0">
                <a:solidFill>
                  <a:schemeClr val="tx1">
                    <a:lumMod val="75000"/>
                  </a:schemeClr>
                </a:solidFill>
                <a:latin typeface="Times New Roman" charset="0"/>
                <a:cs typeface="Times New Roman" charset="0"/>
              </a:rPr>
              <a:t>instrukcja</a:t>
            </a:r>
            <a:r>
              <a:rPr lang="pl-PL" sz="1800" dirty="0">
                <a:solidFill>
                  <a:srgbClr val="000000"/>
                </a:solidFill>
                <a:latin typeface="Times New Roman" charset="0"/>
              </a:rPr>
              <a:t> (3) lub  </a:t>
            </a:r>
            <a:r>
              <a:rPr lang="pl-PL" sz="1800" dirty="0">
                <a:solidFill>
                  <a:srgbClr val="7030A0"/>
                </a:solidFill>
                <a:latin typeface="Times New Roman" charset="0"/>
              </a:rPr>
              <a:t>grupa instrukcji w obrębie bloku</a:t>
            </a:r>
          </a:p>
          <a:p>
            <a:pPr marL="576263" lvl="1" defTabSz="1235075">
              <a:buFontTx/>
              <a:buChar char="–"/>
              <a:tabLst>
                <a:tab pos="1519238" algn="l"/>
              </a:tabLst>
              <a:defRPr/>
            </a:pPr>
            <a:r>
              <a:rPr lang="pl-PL" sz="1800" dirty="0">
                <a:solidFill>
                  <a:srgbClr val="000000"/>
                </a:solidFill>
                <a:latin typeface="Times New Roman" charset="0"/>
              </a:rPr>
              <a:t>   </a:t>
            </a:r>
            <a:r>
              <a:rPr lang="pl-PL" sz="1800" dirty="0">
                <a:solidFill>
                  <a:srgbClr val="000000"/>
                </a:solidFill>
                <a:latin typeface="Times New Roman" charset="0"/>
                <a:cs typeface="Times New Roman" charset="0"/>
              </a:rPr>
              <a:t>następnie </a:t>
            </a:r>
            <a:r>
              <a:rPr lang="pl-PL" sz="1800" dirty="0">
                <a:solidFill>
                  <a:srgbClr val="000000"/>
                </a:solidFill>
                <a:latin typeface="Times New Roman" charset="0"/>
              </a:rPr>
              <a:t>jest obliczane </a:t>
            </a:r>
            <a:r>
              <a:rPr lang="pl-PL" sz="1800" b="1" i="1" dirty="0">
                <a:solidFill>
                  <a:schemeClr val="tx1">
                    <a:lumMod val="75000"/>
                  </a:schemeClr>
                </a:solidFill>
                <a:latin typeface="Times New Roman" charset="0"/>
                <a:cs typeface="Times New Roman" charset="0"/>
              </a:rPr>
              <a:t>wyrażenie kroku </a:t>
            </a:r>
            <a:r>
              <a:rPr lang="pl-PL" sz="1800" dirty="0">
                <a:solidFill>
                  <a:srgbClr val="000000"/>
                </a:solidFill>
                <a:latin typeface="Times New Roman" charset="0"/>
              </a:rPr>
              <a:t>(4)</a:t>
            </a:r>
            <a:endParaRPr lang="pl-PL" sz="1800" dirty="0">
              <a:latin typeface="Times New Roman" charset="0"/>
            </a:endParaRPr>
          </a:p>
        </p:txBody>
      </p:sp>
      <p:sp>
        <p:nvSpPr>
          <p:cNvPr id="20489" name="Rectangle 11"/>
          <p:cNvSpPr>
            <a:spLocks noChangeArrowheads="1"/>
          </p:cNvSpPr>
          <p:nvPr/>
        </p:nvSpPr>
        <p:spPr bwMode="auto">
          <a:xfrm>
            <a:off x="190500" y="1981200"/>
            <a:ext cx="8763000" cy="175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1">
              <a:buFontTx/>
              <a:buNone/>
            </a:pPr>
            <a:r>
              <a:rPr lang="pl-PL" altLang="en-US" sz="2000" b="1"/>
              <a:t>for (</a:t>
            </a:r>
            <a:r>
              <a:rPr lang="pl-PL" altLang="en-US" sz="2000" b="1" i="1"/>
              <a:t>wyrażenie inicjujące; wyrażenie logiczne; wyrażenie kroku)           </a:t>
            </a:r>
          </a:p>
          <a:p>
            <a:pPr lvl="1">
              <a:buFontTx/>
              <a:buNone/>
            </a:pPr>
            <a:r>
              <a:rPr lang="pl-PL" altLang="en-US" sz="2000" b="1" i="1"/>
              <a:t>	</a:t>
            </a:r>
            <a:r>
              <a:rPr lang="pl-PL" altLang="en-US" sz="2000" b="1"/>
              <a:t>{  </a:t>
            </a:r>
            <a:r>
              <a:rPr lang="pl-PL" altLang="en-US" sz="2000" b="1" i="1"/>
              <a:t>instrukcja_1;</a:t>
            </a:r>
            <a:r>
              <a:rPr lang="pl-PL" altLang="en-US" sz="2000" b="1"/>
              <a:t>       </a:t>
            </a:r>
          </a:p>
          <a:p>
            <a:pPr lvl="1">
              <a:buFontTx/>
              <a:buNone/>
            </a:pPr>
            <a:r>
              <a:rPr lang="pl-PL" altLang="en-US" sz="2000" b="1"/>
              <a:t>       ...</a:t>
            </a:r>
          </a:p>
          <a:p>
            <a:pPr lvl="1">
              <a:buFontTx/>
              <a:buNone/>
            </a:pPr>
            <a:r>
              <a:rPr lang="pl-PL" altLang="en-US" sz="2000" b="1"/>
              <a:t>       </a:t>
            </a:r>
            <a:r>
              <a:rPr lang="pl-PL" altLang="en-US" sz="2000" b="1" i="1"/>
              <a:t>instrukcja_n</a:t>
            </a:r>
            <a:r>
              <a:rPr lang="pl-PL" altLang="en-US" sz="2000" b="1"/>
              <a:t>;</a:t>
            </a:r>
          </a:p>
          <a:p>
            <a:pPr lvl="1">
              <a:buFontTx/>
              <a:buNone/>
            </a:pPr>
            <a:r>
              <a:rPr lang="pl-PL" altLang="en-US" sz="2000" b="1"/>
              <a:t>     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3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533400"/>
          </a:xfrm>
          <a:noFill/>
        </p:spPr>
        <p:txBody>
          <a:bodyPr/>
          <a:lstStyle/>
          <a:p>
            <a:r>
              <a:rPr lang="pl-PL" altLang="en-US" sz="3200" b="1" smtClean="0"/>
              <a:t>Przykład dla instrukcji pętli for</a:t>
            </a:r>
          </a:p>
        </p:txBody>
      </p:sp>
      <p:sp>
        <p:nvSpPr>
          <p:cNvPr id="21507" name="Text Box 4"/>
          <p:cNvSpPr txBox="1">
            <a:spLocks noChangeArrowheads="1"/>
          </p:cNvSpPr>
          <p:nvPr/>
        </p:nvSpPr>
        <p:spPr bwMode="auto">
          <a:xfrm>
            <a:off x="1403648" y="688540"/>
            <a:ext cx="7581900" cy="5570538"/>
          </a:xfrm>
          <a:prstGeom prst="rect">
            <a:avLst/>
          </a:prstGeom>
          <a:solidFill>
            <a:srgbClr val="CC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pl-PL" altLang="en-US" sz="1800" dirty="0">
                <a:solidFill>
                  <a:srgbClr val="00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Przykład 3.</a:t>
            </a:r>
            <a:endParaRPr lang="pl-PL" altLang="en-US" sz="1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pl-PL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pl-PL" altLang="en-US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int</a:t>
            </a:r>
            <a:r>
              <a:rPr lang="pl-PL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i, </a:t>
            </a:r>
            <a:r>
              <a:rPr lang="pl-PL" altLang="en-US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nn</a:t>
            </a:r>
            <a:r>
              <a:rPr lang="pl-PL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;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pl-PL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  </a:t>
            </a:r>
            <a:r>
              <a:rPr lang="pl-PL" altLang="en-US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float</a:t>
            </a:r>
            <a:r>
              <a:rPr lang="pl-PL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min, max;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pl-PL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  </a:t>
            </a:r>
            <a:r>
              <a:rPr lang="pl-PL" altLang="en-US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float</a:t>
            </a:r>
            <a:r>
              <a:rPr lang="pl-PL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y[100] = {1.1, 3.3, 5.5, 7.7, 9.9, -2.5, -1.7,  -5.3, 0.7, -9.4, 1.4, 3.5, -7.8};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pl-PL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  </a:t>
            </a:r>
            <a:r>
              <a:rPr lang="pl-PL" altLang="en-US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nn</a:t>
            </a:r>
            <a:r>
              <a:rPr lang="pl-PL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= </a:t>
            </a:r>
            <a:r>
              <a:rPr lang="pl-PL" altLang="en-US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StrToInt</a:t>
            </a:r>
            <a:r>
              <a:rPr lang="pl-PL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(Edit2-&gt;</a:t>
            </a:r>
            <a:r>
              <a:rPr lang="pl-PL" altLang="en-US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Text</a:t>
            </a:r>
            <a:r>
              <a:rPr lang="pl-PL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);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pl-PL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  </a:t>
            </a:r>
            <a:r>
              <a:rPr lang="pl-PL" altLang="en-US" sz="1800" dirty="0" err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if</a:t>
            </a:r>
            <a:r>
              <a:rPr lang="pl-PL" altLang="en-US" sz="18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(</a:t>
            </a:r>
            <a:r>
              <a:rPr lang="pl-PL" altLang="en-US" sz="1800" dirty="0" err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nn</a:t>
            </a:r>
            <a:r>
              <a:rPr lang="pl-PL" altLang="en-US" sz="18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&gt; 0 &amp;&amp; </a:t>
            </a:r>
            <a:r>
              <a:rPr lang="pl-PL" altLang="en-US" sz="1800" dirty="0" err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nn</a:t>
            </a:r>
            <a:r>
              <a:rPr lang="pl-PL" altLang="en-US" sz="18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&lt;</a:t>
            </a:r>
            <a:r>
              <a:rPr lang="pl-PL" altLang="en-US" sz="1800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101)</a:t>
            </a:r>
            <a:endParaRPr lang="pl-PL" altLang="en-US" sz="1800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pl-PL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    {  min = max = y[0];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pl-PL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        </a:t>
            </a:r>
            <a:r>
              <a:rPr lang="pl-PL" altLang="en-US" sz="2000" b="1" dirty="0">
                <a:latin typeface="Calibri" panose="020F0502020204030204" pitchFamily="34" charset="0"/>
                <a:cs typeface="Calibri" panose="020F0502020204030204" pitchFamily="34" charset="0"/>
              </a:rPr>
              <a:t>for (i = 0; i &lt; </a:t>
            </a:r>
            <a:r>
              <a:rPr lang="pl-PL" altLang="en-US" sz="2000" b="1" dirty="0" err="1">
                <a:latin typeface="Calibri" panose="020F0502020204030204" pitchFamily="34" charset="0"/>
                <a:cs typeface="Calibri" panose="020F0502020204030204" pitchFamily="34" charset="0"/>
              </a:rPr>
              <a:t>nn</a:t>
            </a:r>
            <a:r>
              <a:rPr lang="pl-PL" altLang="en-US" sz="2000" b="1" dirty="0">
                <a:latin typeface="Calibri" panose="020F0502020204030204" pitchFamily="34" charset="0"/>
                <a:cs typeface="Calibri" panose="020F0502020204030204" pitchFamily="34" charset="0"/>
              </a:rPr>
              <a:t>; i++)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pl-PL" altLang="en-US" sz="2000" b="1" dirty="0">
                <a:latin typeface="Calibri" panose="020F0502020204030204" pitchFamily="34" charset="0"/>
                <a:cs typeface="Calibri" panose="020F0502020204030204" pitchFamily="34" charset="0"/>
              </a:rPr>
              <a:t>           {   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pl-PL" altLang="en-US" sz="2000" b="1" dirty="0">
                <a:latin typeface="Calibri" panose="020F0502020204030204" pitchFamily="34" charset="0"/>
                <a:cs typeface="Calibri" panose="020F0502020204030204" pitchFamily="34" charset="0"/>
              </a:rPr>
              <a:t>                </a:t>
            </a:r>
            <a:r>
              <a:rPr lang="pl-PL" altLang="en-US" sz="2000" b="1" dirty="0" err="1">
                <a:latin typeface="Calibri" panose="020F0502020204030204" pitchFamily="34" charset="0"/>
                <a:cs typeface="Calibri" panose="020F0502020204030204" pitchFamily="34" charset="0"/>
              </a:rPr>
              <a:t>if</a:t>
            </a:r>
            <a:r>
              <a:rPr lang="pl-PL" altLang="en-US" sz="2000" b="1" dirty="0">
                <a:latin typeface="Calibri" panose="020F0502020204030204" pitchFamily="34" charset="0"/>
                <a:cs typeface="Calibri" panose="020F0502020204030204" pitchFamily="34" charset="0"/>
              </a:rPr>
              <a:t> (y[i] &lt;  min)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pl-PL" altLang="en-US" sz="2000" b="1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  min = y[i];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pl-PL" altLang="en-US" sz="2000" b="1" dirty="0">
                <a:latin typeface="Calibri" panose="020F0502020204030204" pitchFamily="34" charset="0"/>
                <a:cs typeface="Calibri" panose="020F0502020204030204" pitchFamily="34" charset="0"/>
              </a:rPr>
              <a:t>                </a:t>
            </a:r>
            <a:r>
              <a:rPr lang="pl-PL" altLang="en-US" sz="2000" b="1" dirty="0" err="1">
                <a:latin typeface="Calibri" panose="020F0502020204030204" pitchFamily="34" charset="0"/>
                <a:cs typeface="Calibri" panose="020F0502020204030204" pitchFamily="34" charset="0"/>
              </a:rPr>
              <a:t>if</a:t>
            </a:r>
            <a:r>
              <a:rPr lang="pl-PL" altLang="en-US" sz="2000" b="1" dirty="0">
                <a:latin typeface="Calibri" panose="020F0502020204030204" pitchFamily="34" charset="0"/>
                <a:cs typeface="Calibri" panose="020F0502020204030204" pitchFamily="34" charset="0"/>
              </a:rPr>
              <a:t> (y[i] &gt; max</a:t>
            </a:r>
            <a:r>
              <a:rPr lang="pl-PL" altLang="en-US" sz="20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)				</a:t>
            </a:r>
            <a:endParaRPr lang="pl-PL" altLang="en-US" sz="20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pl-PL" altLang="en-US" sz="2000" b="1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  max = y[i];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pl-PL" altLang="en-US" sz="2000" b="1" dirty="0">
                <a:latin typeface="Calibri" panose="020F0502020204030204" pitchFamily="34" charset="0"/>
                <a:cs typeface="Calibri" panose="020F0502020204030204" pitchFamily="34" charset="0"/>
              </a:rPr>
              <a:t>            }		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pl-PL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        Label5-&gt;</a:t>
            </a:r>
            <a:r>
              <a:rPr lang="pl-PL" altLang="en-US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Caption</a:t>
            </a:r>
            <a:r>
              <a:rPr lang="pl-PL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= </a:t>
            </a:r>
            <a:r>
              <a:rPr lang="pl-PL" altLang="en-US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FloatToStr</a:t>
            </a:r>
            <a:r>
              <a:rPr lang="pl-PL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(min);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pl-PL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        Label6-&gt;</a:t>
            </a:r>
            <a:r>
              <a:rPr lang="pl-PL" altLang="en-US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Caption</a:t>
            </a:r>
            <a:r>
              <a:rPr lang="pl-PL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= </a:t>
            </a:r>
            <a:r>
              <a:rPr lang="pl-PL" altLang="en-US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FloatToStrF</a:t>
            </a:r>
            <a:r>
              <a:rPr lang="pl-PL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pl-PL" altLang="en-US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max,ffGeneral</a:t>
            </a:r>
            <a:r>
              <a:rPr lang="pl-PL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, 5,2 );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pl-PL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     }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pl-PL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  </a:t>
            </a:r>
            <a:r>
              <a:rPr lang="pl-PL" altLang="en-US" sz="1800" dirty="0" err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else</a:t>
            </a:r>
            <a:endParaRPr lang="pl-PL" altLang="en-US" sz="1800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pl-PL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     </a:t>
            </a:r>
            <a:r>
              <a:rPr lang="pl-PL" altLang="en-US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ShowMessage</a:t>
            </a:r>
            <a:r>
              <a:rPr lang="pl-PL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("Rezygnacja z badania </a:t>
            </a:r>
            <a:r>
              <a:rPr lang="pl-PL" altLang="en-US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ciagu</a:t>
            </a:r>
            <a:r>
              <a:rPr lang="pl-PL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(albo podobny komunikat)");</a:t>
            </a:r>
          </a:p>
        </p:txBody>
      </p:sp>
      <p:grpSp>
        <p:nvGrpSpPr>
          <p:cNvPr id="21508" name="Group 19"/>
          <p:cNvGrpSpPr>
            <a:grpSpLocks/>
          </p:cNvGrpSpPr>
          <p:nvPr/>
        </p:nvGrpSpPr>
        <p:grpSpPr bwMode="auto">
          <a:xfrm rot="10800000">
            <a:off x="1270000" y="3116263"/>
            <a:ext cx="685800" cy="1485900"/>
            <a:chOff x="1872" y="2208"/>
            <a:chExt cx="432" cy="816"/>
          </a:xfrm>
        </p:grpSpPr>
        <p:sp>
          <p:nvSpPr>
            <p:cNvPr id="21519" name="Line 11"/>
            <p:cNvSpPr>
              <a:spLocks noChangeShapeType="1"/>
            </p:cNvSpPr>
            <p:nvPr/>
          </p:nvSpPr>
          <p:spPr bwMode="auto">
            <a:xfrm>
              <a:off x="2304" y="2208"/>
              <a:ext cx="0" cy="81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l-PL"/>
            </a:p>
          </p:txBody>
        </p:sp>
        <p:grpSp>
          <p:nvGrpSpPr>
            <p:cNvPr id="21520" name="Group 14"/>
            <p:cNvGrpSpPr>
              <a:grpSpLocks/>
            </p:cNvGrpSpPr>
            <p:nvPr/>
          </p:nvGrpSpPr>
          <p:grpSpPr bwMode="auto">
            <a:xfrm>
              <a:off x="1872" y="2208"/>
              <a:ext cx="432" cy="816"/>
              <a:chOff x="1872" y="2160"/>
              <a:chExt cx="432" cy="816"/>
            </a:xfrm>
          </p:grpSpPr>
          <p:sp>
            <p:nvSpPr>
              <p:cNvPr id="21521" name="Line 12"/>
              <p:cNvSpPr>
                <a:spLocks noChangeShapeType="1"/>
              </p:cNvSpPr>
              <p:nvPr/>
            </p:nvSpPr>
            <p:spPr bwMode="auto">
              <a:xfrm flipH="1">
                <a:off x="1872" y="2160"/>
                <a:ext cx="432" cy="0"/>
              </a:xfrm>
              <a:prstGeom prst="line">
                <a:avLst/>
              </a:prstGeom>
              <a:noFill/>
              <a:ln w="25400">
                <a:solidFill>
                  <a:srgbClr val="FF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pl-PL"/>
              </a:p>
            </p:txBody>
          </p:sp>
          <p:sp>
            <p:nvSpPr>
              <p:cNvPr id="21522" name="Line 13"/>
              <p:cNvSpPr>
                <a:spLocks noChangeShapeType="1"/>
              </p:cNvSpPr>
              <p:nvPr/>
            </p:nvSpPr>
            <p:spPr bwMode="auto">
              <a:xfrm flipH="1">
                <a:off x="1872" y="2976"/>
                <a:ext cx="432" cy="0"/>
              </a:xfrm>
              <a:prstGeom prst="line">
                <a:avLst/>
              </a:prstGeom>
              <a:noFill/>
              <a:ln w="25400">
                <a:solidFill>
                  <a:srgbClr val="FF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pl-PL"/>
              </a:p>
            </p:txBody>
          </p:sp>
        </p:grpSp>
      </p:grpSp>
      <p:grpSp>
        <p:nvGrpSpPr>
          <p:cNvPr id="21509" name="Group 20"/>
          <p:cNvGrpSpPr>
            <a:grpSpLocks/>
          </p:cNvGrpSpPr>
          <p:nvPr/>
        </p:nvGrpSpPr>
        <p:grpSpPr bwMode="auto">
          <a:xfrm rot="10800000">
            <a:off x="457200" y="2544763"/>
            <a:ext cx="990600" cy="2971800"/>
            <a:chOff x="1872" y="2208"/>
            <a:chExt cx="432" cy="816"/>
          </a:xfrm>
        </p:grpSpPr>
        <p:sp>
          <p:nvSpPr>
            <p:cNvPr id="21515" name="Line 21"/>
            <p:cNvSpPr>
              <a:spLocks noChangeShapeType="1"/>
            </p:cNvSpPr>
            <p:nvPr/>
          </p:nvSpPr>
          <p:spPr bwMode="auto">
            <a:xfrm>
              <a:off x="2304" y="2208"/>
              <a:ext cx="0" cy="81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l-PL"/>
            </a:p>
          </p:txBody>
        </p:sp>
        <p:grpSp>
          <p:nvGrpSpPr>
            <p:cNvPr id="21516" name="Group 22"/>
            <p:cNvGrpSpPr>
              <a:grpSpLocks/>
            </p:cNvGrpSpPr>
            <p:nvPr/>
          </p:nvGrpSpPr>
          <p:grpSpPr bwMode="auto">
            <a:xfrm>
              <a:off x="1872" y="2208"/>
              <a:ext cx="432" cy="816"/>
              <a:chOff x="1872" y="2160"/>
              <a:chExt cx="432" cy="816"/>
            </a:xfrm>
          </p:grpSpPr>
          <p:sp>
            <p:nvSpPr>
              <p:cNvPr id="21517" name="Line 23"/>
              <p:cNvSpPr>
                <a:spLocks noChangeShapeType="1"/>
              </p:cNvSpPr>
              <p:nvPr/>
            </p:nvSpPr>
            <p:spPr bwMode="auto">
              <a:xfrm flipH="1">
                <a:off x="1872" y="2160"/>
                <a:ext cx="432" cy="0"/>
              </a:xfrm>
              <a:prstGeom prst="line">
                <a:avLst/>
              </a:prstGeom>
              <a:noFill/>
              <a:ln w="25400">
                <a:solidFill>
                  <a:srgbClr val="FF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pl-PL"/>
              </a:p>
            </p:txBody>
          </p:sp>
          <p:sp>
            <p:nvSpPr>
              <p:cNvPr id="21518" name="Line 24"/>
              <p:cNvSpPr>
                <a:spLocks noChangeShapeType="1"/>
              </p:cNvSpPr>
              <p:nvPr/>
            </p:nvSpPr>
            <p:spPr bwMode="auto">
              <a:xfrm flipH="1">
                <a:off x="1872" y="2976"/>
                <a:ext cx="432" cy="0"/>
              </a:xfrm>
              <a:prstGeom prst="line">
                <a:avLst/>
              </a:prstGeom>
              <a:noFill/>
              <a:ln w="25400">
                <a:solidFill>
                  <a:srgbClr val="FF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pl-PL"/>
              </a:p>
            </p:txBody>
          </p:sp>
        </p:grpSp>
      </p:grpSp>
      <p:grpSp>
        <p:nvGrpSpPr>
          <p:cNvPr id="21510" name="Group 26"/>
          <p:cNvGrpSpPr>
            <a:grpSpLocks/>
          </p:cNvGrpSpPr>
          <p:nvPr/>
        </p:nvGrpSpPr>
        <p:grpSpPr bwMode="auto">
          <a:xfrm rot="10800000">
            <a:off x="457200" y="5949950"/>
            <a:ext cx="990600" cy="190500"/>
            <a:chOff x="1872" y="2208"/>
            <a:chExt cx="432" cy="816"/>
          </a:xfrm>
        </p:grpSpPr>
        <p:sp>
          <p:nvSpPr>
            <p:cNvPr id="21511" name="Line 27"/>
            <p:cNvSpPr>
              <a:spLocks noChangeShapeType="1"/>
            </p:cNvSpPr>
            <p:nvPr/>
          </p:nvSpPr>
          <p:spPr bwMode="auto">
            <a:xfrm>
              <a:off x="2304" y="2208"/>
              <a:ext cx="0" cy="81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l-PL"/>
            </a:p>
          </p:txBody>
        </p:sp>
        <p:grpSp>
          <p:nvGrpSpPr>
            <p:cNvPr id="21512" name="Group 28"/>
            <p:cNvGrpSpPr>
              <a:grpSpLocks/>
            </p:cNvGrpSpPr>
            <p:nvPr/>
          </p:nvGrpSpPr>
          <p:grpSpPr bwMode="auto">
            <a:xfrm>
              <a:off x="1872" y="2208"/>
              <a:ext cx="432" cy="816"/>
              <a:chOff x="1872" y="2160"/>
              <a:chExt cx="432" cy="816"/>
            </a:xfrm>
          </p:grpSpPr>
          <p:sp>
            <p:nvSpPr>
              <p:cNvPr id="21513" name="Line 29"/>
              <p:cNvSpPr>
                <a:spLocks noChangeShapeType="1"/>
              </p:cNvSpPr>
              <p:nvPr/>
            </p:nvSpPr>
            <p:spPr bwMode="auto">
              <a:xfrm flipH="1">
                <a:off x="1872" y="2160"/>
                <a:ext cx="432" cy="0"/>
              </a:xfrm>
              <a:prstGeom prst="line">
                <a:avLst/>
              </a:prstGeom>
              <a:noFill/>
              <a:ln w="25400">
                <a:solidFill>
                  <a:srgbClr val="FF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pl-PL"/>
              </a:p>
            </p:txBody>
          </p:sp>
          <p:sp>
            <p:nvSpPr>
              <p:cNvPr id="21514" name="Line 30"/>
              <p:cNvSpPr>
                <a:spLocks noChangeShapeType="1"/>
              </p:cNvSpPr>
              <p:nvPr/>
            </p:nvSpPr>
            <p:spPr bwMode="auto">
              <a:xfrm flipH="1">
                <a:off x="1872" y="2976"/>
                <a:ext cx="432" cy="0"/>
              </a:xfrm>
              <a:prstGeom prst="line">
                <a:avLst/>
              </a:prstGeom>
              <a:noFill/>
              <a:ln w="25400">
                <a:solidFill>
                  <a:srgbClr val="FF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pl-PL"/>
              </a:p>
            </p:txBody>
          </p:sp>
        </p:grpSp>
      </p:grpSp>
      <p:grpSp>
        <p:nvGrpSpPr>
          <p:cNvPr id="19" name="Group 23"/>
          <p:cNvGrpSpPr>
            <a:grpSpLocks/>
          </p:cNvGrpSpPr>
          <p:nvPr/>
        </p:nvGrpSpPr>
        <p:grpSpPr bwMode="auto">
          <a:xfrm>
            <a:off x="3851920" y="3397617"/>
            <a:ext cx="4533900" cy="609600"/>
            <a:chOff x="1845" y="2102"/>
            <a:chExt cx="2856" cy="384"/>
          </a:xfrm>
        </p:grpSpPr>
        <p:sp>
          <p:nvSpPr>
            <p:cNvPr id="20" name="Text Box 14"/>
            <p:cNvSpPr txBox="1">
              <a:spLocks noChangeArrowheads="1"/>
            </p:cNvSpPr>
            <p:nvPr/>
          </p:nvSpPr>
          <p:spPr bwMode="auto">
            <a:xfrm>
              <a:off x="2037" y="2150"/>
              <a:ext cx="2664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pl-PL" altLang="en-US" sz="1800" dirty="0">
                  <a:solidFill>
                    <a:srgbClr val="000000"/>
                  </a:solidFill>
                </a:rPr>
                <a:t>dlaczego to rozwiązanie nie jest optymalne?</a:t>
              </a:r>
            </a:p>
          </p:txBody>
        </p:sp>
        <p:grpSp>
          <p:nvGrpSpPr>
            <p:cNvPr id="21" name="Group 21"/>
            <p:cNvGrpSpPr>
              <a:grpSpLocks/>
            </p:cNvGrpSpPr>
            <p:nvPr/>
          </p:nvGrpSpPr>
          <p:grpSpPr bwMode="auto">
            <a:xfrm>
              <a:off x="1845" y="2102"/>
              <a:ext cx="192" cy="384"/>
              <a:chOff x="1920" y="2256"/>
              <a:chExt cx="192" cy="384"/>
            </a:xfrm>
          </p:grpSpPr>
          <p:sp>
            <p:nvSpPr>
              <p:cNvPr id="22" name="Line 18"/>
              <p:cNvSpPr>
                <a:spLocks noChangeShapeType="1"/>
              </p:cNvSpPr>
              <p:nvPr/>
            </p:nvSpPr>
            <p:spPr bwMode="auto">
              <a:xfrm>
                <a:off x="2112" y="2256"/>
                <a:ext cx="0" cy="384"/>
              </a:xfrm>
              <a:prstGeom prst="line">
                <a:avLst/>
              </a:prstGeom>
              <a:noFill/>
              <a:ln w="9525">
                <a:solidFill>
                  <a:srgbClr val="0033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pl-PL"/>
              </a:p>
            </p:txBody>
          </p:sp>
          <p:sp>
            <p:nvSpPr>
              <p:cNvPr id="23" name="Line 19"/>
              <p:cNvSpPr>
                <a:spLocks noChangeShapeType="1"/>
              </p:cNvSpPr>
              <p:nvPr/>
            </p:nvSpPr>
            <p:spPr bwMode="auto">
              <a:xfrm flipH="1">
                <a:off x="1920" y="2640"/>
                <a:ext cx="192" cy="0"/>
              </a:xfrm>
              <a:prstGeom prst="line">
                <a:avLst/>
              </a:prstGeom>
              <a:noFill/>
              <a:ln w="9525">
                <a:solidFill>
                  <a:srgbClr val="0033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pl-PL"/>
              </a:p>
            </p:txBody>
          </p:sp>
          <p:sp>
            <p:nvSpPr>
              <p:cNvPr id="24" name="Line 20"/>
              <p:cNvSpPr>
                <a:spLocks noChangeShapeType="1"/>
              </p:cNvSpPr>
              <p:nvPr/>
            </p:nvSpPr>
            <p:spPr bwMode="auto">
              <a:xfrm flipH="1">
                <a:off x="1920" y="2256"/>
                <a:ext cx="192" cy="0"/>
              </a:xfrm>
              <a:prstGeom prst="line">
                <a:avLst/>
              </a:prstGeom>
              <a:noFill/>
              <a:ln w="9525">
                <a:solidFill>
                  <a:srgbClr val="0033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pl-PL"/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266700" y="0"/>
            <a:ext cx="8610600" cy="685800"/>
          </a:xfrm>
        </p:spPr>
        <p:txBody>
          <a:bodyPr/>
          <a:lstStyle/>
          <a:p>
            <a:r>
              <a:rPr lang="pl-PL" altLang="en-US" sz="3200" b="1" smtClean="0">
                <a:solidFill>
                  <a:srgbClr val="000000"/>
                </a:solidFill>
              </a:rPr>
              <a:t>Instrukcja przerwania: break</a:t>
            </a:r>
          </a:p>
        </p:txBody>
      </p:sp>
      <p:grpSp>
        <p:nvGrpSpPr>
          <p:cNvPr id="22531" name="Group 31"/>
          <p:cNvGrpSpPr>
            <a:grpSpLocks/>
          </p:cNvGrpSpPr>
          <p:nvPr/>
        </p:nvGrpSpPr>
        <p:grpSpPr bwMode="auto">
          <a:xfrm>
            <a:off x="533400" y="5019377"/>
            <a:ext cx="2743200" cy="1577975"/>
            <a:chOff x="3456" y="816"/>
            <a:chExt cx="1728" cy="994"/>
          </a:xfrm>
        </p:grpSpPr>
        <p:sp>
          <p:nvSpPr>
            <p:cNvPr id="22551" name="Text Box 5"/>
            <p:cNvSpPr txBox="1">
              <a:spLocks noChangeArrowheads="1"/>
            </p:cNvSpPr>
            <p:nvPr/>
          </p:nvSpPr>
          <p:spPr bwMode="auto">
            <a:xfrm>
              <a:off x="3456" y="816"/>
              <a:ext cx="1584" cy="994"/>
            </a:xfrm>
            <a:prstGeom prst="rect">
              <a:avLst/>
            </a:prstGeom>
            <a:solidFill>
              <a:srgbClr val="FFFF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lnSpc>
                  <a:spcPct val="90000"/>
                </a:lnSpc>
                <a:spcBef>
                  <a:spcPct val="0"/>
                </a:spcBef>
                <a:buFontTx/>
                <a:buNone/>
              </a:pPr>
              <a:r>
                <a:rPr lang="pl-PL" altLang="en-US" sz="1800" dirty="0">
                  <a:latin typeface="Calibri" panose="020F0502020204030204" pitchFamily="34" charset="0"/>
                  <a:cs typeface="Calibri" panose="020F0502020204030204" pitchFamily="34" charset="0"/>
                </a:rPr>
                <a:t>for (... ; ... ; ...)</a:t>
              </a:r>
            </a:p>
            <a:p>
              <a:pPr>
                <a:lnSpc>
                  <a:spcPct val="90000"/>
                </a:lnSpc>
                <a:spcBef>
                  <a:spcPct val="0"/>
                </a:spcBef>
                <a:buFontTx/>
                <a:buNone/>
              </a:pPr>
              <a:r>
                <a:rPr lang="pl-PL" altLang="en-US" sz="1800" dirty="0">
                  <a:latin typeface="Calibri" panose="020F0502020204030204" pitchFamily="34" charset="0"/>
                  <a:cs typeface="Calibri" panose="020F0502020204030204" pitchFamily="34" charset="0"/>
                </a:rPr>
                <a:t>{ ...</a:t>
              </a:r>
            </a:p>
            <a:p>
              <a:pPr>
                <a:lnSpc>
                  <a:spcPct val="90000"/>
                </a:lnSpc>
                <a:spcBef>
                  <a:spcPct val="0"/>
                </a:spcBef>
                <a:buFontTx/>
                <a:buNone/>
              </a:pPr>
              <a:r>
                <a:rPr lang="pl-PL" altLang="en-US" sz="1800" dirty="0">
                  <a:latin typeface="Calibri" panose="020F0502020204030204" pitchFamily="34" charset="0"/>
                  <a:cs typeface="Calibri" panose="020F0502020204030204" pitchFamily="34" charset="0"/>
                </a:rPr>
                <a:t>   </a:t>
              </a:r>
              <a:r>
                <a:rPr lang="pl-PL" altLang="en-US" sz="1800" dirty="0" err="1">
                  <a:latin typeface="Calibri" panose="020F0502020204030204" pitchFamily="34" charset="0"/>
                  <a:cs typeface="Calibri" panose="020F0502020204030204" pitchFamily="34" charset="0"/>
                </a:rPr>
                <a:t>if</a:t>
              </a:r>
              <a:r>
                <a:rPr lang="pl-PL" altLang="en-US" sz="1800" dirty="0">
                  <a:latin typeface="Calibri" panose="020F0502020204030204" pitchFamily="34" charset="0"/>
                  <a:cs typeface="Calibri" panose="020F0502020204030204" pitchFamily="34" charset="0"/>
                </a:rPr>
                <a:t> (</a:t>
              </a:r>
              <a:r>
                <a:rPr lang="pl-PL" altLang="en-US" sz="1800" i="1" dirty="0">
                  <a:latin typeface="Calibri" panose="020F0502020204030204" pitchFamily="34" charset="0"/>
                  <a:cs typeface="Calibri" panose="020F0502020204030204" pitchFamily="34" charset="0"/>
                </a:rPr>
                <a:t>warunek</a:t>
              </a:r>
              <a:r>
                <a:rPr lang="pl-PL" altLang="en-US" sz="1800" dirty="0">
                  <a:latin typeface="Calibri" panose="020F0502020204030204" pitchFamily="34" charset="0"/>
                  <a:cs typeface="Calibri" panose="020F0502020204030204" pitchFamily="34" charset="0"/>
                </a:rPr>
                <a:t>) </a:t>
              </a:r>
              <a:r>
                <a:rPr lang="pl-PL" altLang="en-US" sz="1800" dirty="0" err="1">
                  <a:latin typeface="Calibri" panose="020F0502020204030204" pitchFamily="34" charset="0"/>
                  <a:cs typeface="Calibri" panose="020F0502020204030204" pitchFamily="34" charset="0"/>
                </a:rPr>
                <a:t>break</a:t>
              </a:r>
              <a:r>
                <a:rPr lang="pl-PL" altLang="en-US" sz="1800" dirty="0">
                  <a:latin typeface="Calibri" panose="020F0502020204030204" pitchFamily="34" charset="0"/>
                  <a:cs typeface="Calibri" panose="020F0502020204030204" pitchFamily="34" charset="0"/>
                </a:rPr>
                <a:t>;</a:t>
              </a:r>
            </a:p>
            <a:p>
              <a:pPr>
                <a:lnSpc>
                  <a:spcPct val="90000"/>
                </a:lnSpc>
                <a:spcBef>
                  <a:spcPct val="0"/>
                </a:spcBef>
                <a:buFontTx/>
                <a:buNone/>
              </a:pPr>
              <a:r>
                <a:rPr lang="pl-PL" altLang="en-US" sz="1800" dirty="0">
                  <a:latin typeface="Calibri" panose="020F0502020204030204" pitchFamily="34" charset="0"/>
                  <a:cs typeface="Calibri" panose="020F0502020204030204" pitchFamily="34" charset="0"/>
                </a:rPr>
                <a:t>   ...</a:t>
              </a:r>
            </a:p>
            <a:p>
              <a:pPr>
                <a:lnSpc>
                  <a:spcPct val="90000"/>
                </a:lnSpc>
                <a:spcBef>
                  <a:spcPct val="0"/>
                </a:spcBef>
                <a:buFontTx/>
                <a:buNone/>
              </a:pPr>
              <a:r>
                <a:rPr lang="pl-PL" altLang="en-US" sz="1800" dirty="0">
                  <a:latin typeface="Calibri" panose="020F0502020204030204" pitchFamily="34" charset="0"/>
                  <a:cs typeface="Calibri" panose="020F0502020204030204" pitchFamily="34" charset="0"/>
                </a:rPr>
                <a:t>}</a:t>
              </a:r>
            </a:p>
            <a:p>
              <a:pPr>
                <a:lnSpc>
                  <a:spcPct val="90000"/>
                </a:lnSpc>
                <a:spcBef>
                  <a:spcPct val="0"/>
                </a:spcBef>
                <a:buFontTx/>
                <a:buNone/>
              </a:pPr>
              <a:r>
                <a:rPr lang="pl-PL" altLang="en-US" sz="1800" dirty="0">
                  <a:latin typeface="Calibri" panose="020F0502020204030204" pitchFamily="34" charset="0"/>
                  <a:cs typeface="Calibri" panose="020F0502020204030204" pitchFamily="34" charset="0"/>
                </a:rPr>
                <a:t>...</a:t>
              </a:r>
            </a:p>
          </p:txBody>
        </p:sp>
        <p:grpSp>
          <p:nvGrpSpPr>
            <p:cNvPr id="22552" name="Group 10"/>
            <p:cNvGrpSpPr>
              <a:grpSpLocks/>
            </p:cNvGrpSpPr>
            <p:nvPr/>
          </p:nvGrpSpPr>
          <p:grpSpPr bwMode="auto">
            <a:xfrm>
              <a:off x="3792" y="1248"/>
              <a:ext cx="1392" cy="480"/>
              <a:chOff x="1104" y="2256"/>
              <a:chExt cx="960" cy="480"/>
            </a:xfrm>
          </p:grpSpPr>
          <p:sp>
            <p:nvSpPr>
              <p:cNvPr id="22553" name="Line 11"/>
              <p:cNvSpPr>
                <a:spLocks noChangeShapeType="1"/>
              </p:cNvSpPr>
              <p:nvPr/>
            </p:nvSpPr>
            <p:spPr bwMode="auto">
              <a:xfrm>
                <a:off x="1968" y="2256"/>
                <a:ext cx="96" cy="0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pl-PL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22554" name="Line 12"/>
              <p:cNvSpPr>
                <a:spLocks noChangeShapeType="1"/>
              </p:cNvSpPr>
              <p:nvPr/>
            </p:nvSpPr>
            <p:spPr bwMode="auto">
              <a:xfrm flipV="1">
                <a:off x="2064" y="2256"/>
                <a:ext cx="0" cy="480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pl-PL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22555" name="Line 13"/>
              <p:cNvSpPr>
                <a:spLocks noChangeShapeType="1"/>
              </p:cNvSpPr>
              <p:nvPr/>
            </p:nvSpPr>
            <p:spPr bwMode="auto">
              <a:xfrm flipH="1">
                <a:off x="1104" y="2736"/>
                <a:ext cx="960" cy="0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pl-PL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p:grpSp>
      </p:grpSp>
      <p:grpSp>
        <p:nvGrpSpPr>
          <p:cNvPr id="22532" name="Group 29"/>
          <p:cNvGrpSpPr>
            <a:grpSpLocks/>
          </p:cNvGrpSpPr>
          <p:nvPr/>
        </p:nvGrpSpPr>
        <p:grpSpPr bwMode="auto">
          <a:xfrm>
            <a:off x="457200" y="990600"/>
            <a:ext cx="2667000" cy="1577975"/>
            <a:chOff x="768" y="816"/>
            <a:chExt cx="1680" cy="994"/>
          </a:xfrm>
        </p:grpSpPr>
        <p:sp>
          <p:nvSpPr>
            <p:cNvPr id="22546" name="Text Box 3"/>
            <p:cNvSpPr txBox="1">
              <a:spLocks noChangeArrowheads="1"/>
            </p:cNvSpPr>
            <p:nvPr/>
          </p:nvSpPr>
          <p:spPr bwMode="auto">
            <a:xfrm>
              <a:off x="768" y="816"/>
              <a:ext cx="1584" cy="994"/>
            </a:xfrm>
            <a:prstGeom prst="rect">
              <a:avLst/>
            </a:prstGeom>
            <a:solidFill>
              <a:srgbClr val="FFFF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lnSpc>
                  <a:spcPct val="90000"/>
                </a:lnSpc>
                <a:spcBef>
                  <a:spcPct val="30000"/>
                </a:spcBef>
                <a:buFontTx/>
                <a:buNone/>
              </a:pPr>
              <a:r>
                <a:rPr lang="pl-PL" altLang="en-US" sz="1800" dirty="0" err="1">
                  <a:latin typeface="Calibri" panose="020F0502020204030204" pitchFamily="34" charset="0"/>
                  <a:cs typeface="Calibri" panose="020F0502020204030204" pitchFamily="34" charset="0"/>
                </a:rPr>
                <a:t>while</a:t>
              </a:r>
              <a:r>
                <a:rPr lang="pl-PL" altLang="en-US" sz="1800" dirty="0">
                  <a:latin typeface="Calibri" panose="020F0502020204030204" pitchFamily="34" charset="0"/>
                  <a:cs typeface="Calibri" panose="020F0502020204030204" pitchFamily="34" charset="0"/>
                </a:rPr>
                <a:t> (...)</a:t>
              </a:r>
            </a:p>
            <a:p>
              <a:pPr>
                <a:lnSpc>
                  <a:spcPct val="90000"/>
                </a:lnSpc>
                <a:spcBef>
                  <a:spcPct val="0"/>
                </a:spcBef>
                <a:buFontTx/>
                <a:buNone/>
              </a:pPr>
              <a:r>
                <a:rPr lang="pl-PL" altLang="en-US" sz="1800" dirty="0">
                  <a:latin typeface="Calibri" panose="020F0502020204030204" pitchFamily="34" charset="0"/>
                  <a:cs typeface="Calibri" panose="020F0502020204030204" pitchFamily="34" charset="0"/>
                </a:rPr>
                <a:t>{ ...</a:t>
              </a:r>
            </a:p>
            <a:p>
              <a:pPr>
                <a:lnSpc>
                  <a:spcPct val="90000"/>
                </a:lnSpc>
                <a:spcBef>
                  <a:spcPct val="0"/>
                </a:spcBef>
                <a:buFontTx/>
                <a:buNone/>
              </a:pPr>
              <a:r>
                <a:rPr lang="pl-PL" altLang="en-US" sz="1800" dirty="0">
                  <a:latin typeface="Calibri" panose="020F0502020204030204" pitchFamily="34" charset="0"/>
                  <a:cs typeface="Calibri" panose="020F0502020204030204" pitchFamily="34" charset="0"/>
                </a:rPr>
                <a:t>   </a:t>
              </a:r>
              <a:r>
                <a:rPr lang="pl-PL" altLang="en-US" sz="1800" dirty="0" err="1">
                  <a:latin typeface="Calibri" panose="020F0502020204030204" pitchFamily="34" charset="0"/>
                  <a:cs typeface="Calibri" panose="020F0502020204030204" pitchFamily="34" charset="0"/>
                </a:rPr>
                <a:t>if</a:t>
              </a:r>
              <a:r>
                <a:rPr lang="pl-PL" altLang="en-US" sz="1800" dirty="0">
                  <a:latin typeface="Calibri" panose="020F0502020204030204" pitchFamily="34" charset="0"/>
                  <a:cs typeface="Calibri" panose="020F0502020204030204" pitchFamily="34" charset="0"/>
                </a:rPr>
                <a:t> (</a:t>
              </a:r>
              <a:r>
                <a:rPr lang="pl-PL" altLang="en-US" sz="1800" i="1" dirty="0">
                  <a:latin typeface="Calibri" panose="020F0502020204030204" pitchFamily="34" charset="0"/>
                  <a:cs typeface="Calibri" panose="020F0502020204030204" pitchFamily="34" charset="0"/>
                </a:rPr>
                <a:t>warunek</a:t>
              </a:r>
              <a:r>
                <a:rPr lang="pl-PL" altLang="en-US" sz="1800" dirty="0">
                  <a:latin typeface="Calibri" panose="020F0502020204030204" pitchFamily="34" charset="0"/>
                  <a:cs typeface="Calibri" panose="020F0502020204030204" pitchFamily="34" charset="0"/>
                </a:rPr>
                <a:t>) </a:t>
              </a:r>
              <a:r>
                <a:rPr lang="pl-PL" altLang="en-US" sz="1800" dirty="0" err="1">
                  <a:latin typeface="Calibri" panose="020F0502020204030204" pitchFamily="34" charset="0"/>
                  <a:cs typeface="Calibri" panose="020F0502020204030204" pitchFamily="34" charset="0"/>
                </a:rPr>
                <a:t>break</a:t>
              </a:r>
              <a:r>
                <a:rPr lang="pl-PL" altLang="en-US" sz="1800" dirty="0">
                  <a:latin typeface="Calibri" panose="020F0502020204030204" pitchFamily="34" charset="0"/>
                  <a:cs typeface="Calibri" panose="020F0502020204030204" pitchFamily="34" charset="0"/>
                </a:rPr>
                <a:t>;</a:t>
              </a:r>
            </a:p>
            <a:p>
              <a:pPr>
                <a:lnSpc>
                  <a:spcPct val="90000"/>
                </a:lnSpc>
                <a:spcBef>
                  <a:spcPct val="0"/>
                </a:spcBef>
                <a:buFontTx/>
                <a:buNone/>
              </a:pPr>
              <a:r>
                <a:rPr lang="pl-PL" altLang="en-US" sz="1800" dirty="0">
                  <a:latin typeface="Calibri" panose="020F0502020204030204" pitchFamily="34" charset="0"/>
                  <a:cs typeface="Calibri" panose="020F0502020204030204" pitchFamily="34" charset="0"/>
                </a:rPr>
                <a:t>   ...</a:t>
              </a:r>
            </a:p>
            <a:p>
              <a:pPr>
                <a:lnSpc>
                  <a:spcPct val="90000"/>
                </a:lnSpc>
                <a:spcBef>
                  <a:spcPct val="0"/>
                </a:spcBef>
                <a:buFontTx/>
                <a:buNone/>
              </a:pPr>
              <a:r>
                <a:rPr lang="pl-PL" altLang="en-US" sz="1800" dirty="0">
                  <a:latin typeface="Calibri" panose="020F0502020204030204" pitchFamily="34" charset="0"/>
                  <a:cs typeface="Calibri" panose="020F0502020204030204" pitchFamily="34" charset="0"/>
                </a:rPr>
                <a:t>}</a:t>
              </a:r>
            </a:p>
            <a:p>
              <a:pPr>
                <a:lnSpc>
                  <a:spcPct val="90000"/>
                </a:lnSpc>
                <a:spcBef>
                  <a:spcPct val="0"/>
                </a:spcBef>
                <a:buFontTx/>
                <a:buNone/>
              </a:pPr>
              <a:r>
                <a:rPr lang="pl-PL" altLang="en-US" sz="1800" dirty="0">
                  <a:latin typeface="Calibri" panose="020F0502020204030204" pitchFamily="34" charset="0"/>
                  <a:cs typeface="Calibri" panose="020F0502020204030204" pitchFamily="34" charset="0"/>
                </a:rPr>
                <a:t>...</a:t>
              </a:r>
            </a:p>
          </p:txBody>
        </p:sp>
        <p:grpSp>
          <p:nvGrpSpPr>
            <p:cNvPr id="22547" name="Group 23"/>
            <p:cNvGrpSpPr>
              <a:grpSpLocks/>
            </p:cNvGrpSpPr>
            <p:nvPr/>
          </p:nvGrpSpPr>
          <p:grpSpPr bwMode="auto">
            <a:xfrm>
              <a:off x="1200" y="1248"/>
              <a:ext cx="1248" cy="480"/>
              <a:chOff x="1200" y="1248"/>
              <a:chExt cx="1248" cy="480"/>
            </a:xfrm>
          </p:grpSpPr>
          <p:sp>
            <p:nvSpPr>
              <p:cNvPr id="22548" name="Line 7"/>
              <p:cNvSpPr>
                <a:spLocks noChangeShapeType="1"/>
              </p:cNvSpPr>
              <p:nvPr/>
            </p:nvSpPr>
            <p:spPr bwMode="auto">
              <a:xfrm>
                <a:off x="2352" y="1248"/>
                <a:ext cx="96" cy="0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pl-PL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22549" name="Line 8"/>
              <p:cNvSpPr>
                <a:spLocks noChangeShapeType="1"/>
              </p:cNvSpPr>
              <p:nvPr/>
            </p:nvSpPr>
            <p:spPr bwMode="auto">
              <a:xfrm flipV="1">
                <a:off x="2448" y="1248"/>
                <a:ext cx="0" cy="480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pl-PL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22550" name="Line 19"/>
              <p:cNvSpPr>
                <a:spLocks noChangeShapeType="1"/>
              </p:cNvSpPr>
              <p:nvPr/>
            </p:nvSpPr>
            <p:spPr bwMode="auto">
              <a:xfrm flipH="1">
                <a:off x="1200" y="1728"/>
                <a:ext cx="1248" cy="0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pl-PL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p:grpSp>
      </p:grpSp>
      <p:grpSp>
        <p:nvGrpSpPr>
          <p:cNvPr id="22533" name="Group 30"/>
          <p:cNvGrpSpPr>
            <a:grpSpLocks/>
          </p:cNvGrpSpPr>
          <p:nvPr/>
        </p:nvGrpSpPr>
        <p:grpSpPr bwMode="auto">
          <a:xfrm>
            <a:off x="533400" y="2899519"/>
            <a:ext cx="2590800" cy="1825625"/>
            <a:chOff x="768" y="2256"/>
            <a:chExt cx="1632" cy="1150"/>
          </a:xfrm>
        </p:grpSpPr>
        <p:sp>
          <p:nvSpPr>
            <p:cNvPr id="22541" name="Text Box 4"/>
            <p:cNvSpPr txBox="1">
              <a:spLocks noChangeArrowheads="1"/>
            </p:cNvSpPr>
            <p:nvPr/>
          </p:nvSpPr>
          <p:spPr bwMode="auto">
            <a:xfrm>
              <a:off x="768" y="2256"/>
              <a:ext cx="1536" cy="1150"/>
            </a:xfrm>
            <a:prstGeom prst="rect">
              <a:avLst/>
            </a:prstGeom>
            <a:solidFill>
              <a:srgbClr val="FFFF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lnSpc>
                  <a:spcPct val="90000"/>
                </a:lnSpc>
                <a:spcBef>
                  <a:spcPct val="0"/>
                </a:spcBef>
                <a:buFontTx/>
                <a:buNone/>
              </a:pPr>
              <a:r>
                <a:rPr lang="pl-PL" altLang="en-US" sz="1800">
                  <a:latin typeface="Calibri" panose="020F0502020204030204" pitchFamily="34" charset="0"/>
                  <a:cs typeface="Calibri" panose="020F0502020204030204" pitchFamily="34" charset="0"/>
                </a:rPr>
                <a:t>do</a:t>
              </a:r>
            </a:p>
            <a:p>
              <a:pPr>
                <a:lnSpc>
                  <a:spcPct val="90000"/>
                </a:lnSpc>
                <a:spcBef>
                  <a:spcPct val="0"/>
                </a:spcBef>
                <a:buFontTx/>
                <a:buNone/>
              </a:pPr>
              <a:r>
                <a:rPr lang="pl-PL" altLang="en-US" sz="1800">
                  <a:latin typeface="Calibri" panose="020F0502020204030204" pitchFamily="34" charset="0"/>
                  <a:cs typeface="Calibri" panose="020F0502020204030204" pitchFamily="34" charset="0"/>
                </a:rPr>
                <a:t>{ ...</a:t>
              </a:r>
            </a:p>
            <a:p>
              <a:pPr>
                <a:lnSpc>
                  <a:spcPct val="90000"/>
                </a:lnSpc>
                <a:spcBef>
                  <a:spcPct val="0"/>
                </a:spcBef>
                <a:buFontTx/>
                <a:buNone/>
              </a:pPr>
              <a:r>
                <a:rPr lang="pl-PL" altLang="en-US" sz="1800">
                  <a:latin typeface="Calibri" panose="020F0502020204030204" pitchFamily="34" charset="0"/>
                  <a:cs typeface="Calibri" panose="020F0502020204030204" pitchFamily="34" charset="0"/>
                </a:rPr>
                <a:t>   if (</a:t>
              </a:r>
              <a:r>
                <a:rPr lang="pl-PL" altLang="en-US" sz="1800" i="1">
                  <a:latin typeface="Calibri" panose="020F0502020204030204" pitchFamily="34" charset="0"/>
                  <a:cs typeface="Calibri" panose="020F0502020204030204" pitchFamily="34" charset="0"/>
                </a:rPr>
                <a:t>warunek</a:t>
              </a:r>
              <a:r>
                <a:rPr lang="pl-PL" altLang="en-US" sz="1800">
                  <a:latin typeface="Calibri" panose="020F0502020204030204" pitchFamily="34" charset="0"/>
                  <a:cs typeface="Calibri" panose="020F0502020204030204" pitchFamily="34" charset="0"/>
                </a:rPr>
                <a:t>) break;</a:t>
              </a:r>
            </a:p>
            <a:p>
              <a:pPr>
                <a:lnSpc>
                  <a:spcPct val="90000"/>
                </a:lnSpc>
                <a:spcBef>
                  <a:spcPct val="0"/>
                </a:spcBef>
                <a:buFontTx/>
                <a:buNone/>
              </a:pPr>
              <a:r>
                <a:rPr lang="pl-PL" altLang="en-US" sz="1800">
                  <a:latin typeface="Calibri" panose="020F0502020204030204" pitchFamily="34" charset="0"/>
                  <a:cs typeface="Calibri" panose="020F0502020204030204" pitchFamily="34" charset="0"/>
                </a:rPr>
                <a:t>   ...</a:t>
              </a:r>
            </a:p>
            <a:p>
              <a:pPr>
                <a:lnSpc>
                  <a:spcPct val="90000"/>
                </a:lnSpc>
                <a:spcBef>
                  <a:spcPct val="0"/>
                </a:spcBef>
                <a:buFontTx/>
                <a:buNone/>
              </a:pPr>
              <a:r>
                <a:rPr lang="pl-PL" altLang="en-US" sz="1800">
                  <a:latin typeface="Calibri" panose="020F0502020204030204" pitchFamily="34" charset="0"/>
                  <a:cs typeface="Calibri" panose="020F0502020204030204" pitchFamily="34" charset="0"/>
                </a:rPr>
                <a:t>}</a:t>
              </a:r>
            </a:p>
            <a:p>
              <a:pPr>
                <a:lnSpc>
                  <a:spcPct val="90000"/>
                </a:lnSpc>
                <a:spcBef>
                  <a:spcPct val="0"/>
                </a:spcBef>
                <a:buFontTx/>
                <a:buNone/>
              </a:pPr>
              <a:r>
                <a:rPr lang="pl-PL" altLang="en-US" sz="1800">
                  <a:latin typeface="Calibri" panose="020F0502020204030204" pitchFamily="34" charset="0"/>
                  <a:cs typeface="Calibri" panose="020F0502020204030204" pitchFamily="34" charset="0"/>
                </a:rPr>
                <a:t>while (...);</a:t>
              </a:r>
            </a:p>
            <a:p>
              <a:pPr>
                <a:lnSpc>
                  <a:spcPct val="90000"/>
                </a:lnSpc>
                <a:spcBef>
                  <a:spcPct val="0"/>
                </a:spcBef>
                <a:buFontTx/>
                <a:buNone/>
              </a:pPr>
              <a:r>
                <a:rPr lang="pl-PL" altLang="en-US" sz="1800">
                  <a:latin typeface="Calibri" panose="020F0502020204030204" pitchFamily="34" charset="0"/>
                  <a:cs typeface="Calibri" panose="020F0502020204030204" pitchFamily="34" charset="0"/>
                </a:rPr>
                <a:t>...</a:t>
              </a:r>
            </a:p>
          </p:txBody>
        </p:sp>
        <p:grpSp>
          <p:nvGrpSpPr>
            <p:cNvPr id="22542" name="Group 22"/>
            <p:cNvGrpSpPr>
              <a:grpSpLocks/>
            </p:cNvGrpSpPr>
            <p:nvPr/>
          </p:nvGrpSpPr>
          <p:grpSpPr bwMode="auto">
            <a:xfrm>
              <a:off x="1152" y="2688"/>
              <a:ext cx="1248" cy="632"/>
              <a:chOff x="1248" y="2688"/>
              <a:chExt cx="1248" cy="632"/>
            </a:xfrm>
          </p:grpSpPr>
          <p:sp>
            <p:nvSpPr>
              <p:cNvPr id="22543" name="Line 15"/>
              <p:cNvSpPr>
                <a:spLocks noChangeShapeType="1"/>
              </p:cNvSpPr>
              <p:nvPr/>
            </p:nvSpPr>
            <p:spPr bwMode="auto">
              <a:xfrm>
                <a:off x="2400" y="2688"/>
                <a:ext cx="96" cy="0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pl-PL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22544" name="Line 16"/>
              <p:cNvSpPr>
                <a:spLocks noChangeShapeType="1"/>
              </p:cNvSpPr>
              <p:nvPr/>
            </p:nvSpPr>
            <p:spPr bwMode="auto">
              <a:xfrm flipV="1">
                <a:off x="2496" y="2688"/>
                <a:ext cx="0" cy="624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pl-PL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22545" name="Line 20"/>
              <p:cNvSpPr>
                <a:spLocks noChangeShapeType="1"/>
              </p:cNvSpPr>
              <p:nvPr/>
            </p:nvSpPr>
            <p:spPr bwMode="auto">
              <a:xfrm flipH="1">
                <a:off x="1248" y="3320"/>
                <a:ext cx="1248" cy="0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pl-PL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p:grpSp>
      </p:grpSp>
      <p:grpSp>
        <p:nvGrpSpPr>
          <p:cNvPr id="22534" name="Group 32"/>
          <p:cNvGrpSpPr>
            <a:grpSpLocks/>
          </p:cNvGrpSpPr>
          <p:nvPr/>
        </p:nvGrpSpPr>
        <p:grpSpPr bwMode="auto">
          <a:xfrm>
            <a:off x="4572000" y="5091386"/>
            <a:ext cx="2743200" cy="1577975"/>
            <a:chOff x="3360" y="2736"/>
            <a:chExt cx="1728" cy="994"/>
          </a:xfrm>
        </p:grpSpPr>
        <p:sp>
          <p:nvSpPr>
            <p:cNvPr id="22536" name="Text Box 18"/>
            <p:cNvSpPr txBox="1">
              <a:spLocks noChangeArrowheads="1"/>
            </p:cNvSpPr>
            <p:nvPr/>
          </p:nvSpPr>
          <p:spPr bwMode="auto">
            <a:xfrm>
              <a:off x="3360" y="2736"/>
              <a:ext cx="1584" cy="994"/>
            </a:xfrm>
            <a:prstGeom prst="rect">
              <a:avLst/>
            </a:prstGeom>
            <a:solidFill>
              <a:srgbClr val="FFFF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lnSpc>
                  <a:spcPct val="90000"/>
                </a:lnSpc>
                <a:spcBef>
                  <a:spcPct val="0"/>
                </a:spcBef>
                <a:buFontTx/>
                <a:buNone/>
              </a:pPr>
              <a:r>
                <a:rPr lang="pl-PL" altLang="en-US" sz="1800" dirty="0" err="1">
                  <a:latin typeface="Calibri" panose="020F0502020204030204" pitchFamily="34" charset="0"/>
                  <a:cs typeface="Calibri" panose="020F0502020204030204" pitchFamily="34" charset="0"/>
                </a:rPr>
                <a:t>switch</a:t>
              </a:r>
              <a:r>
                <a:rPr lang="pl-PL" altLang="en-US" sz="1800" dirty="0">
                  <a:latin typeface="Calibri" panose="020F0502020204030204" pitchFamily="34" charset="0"/>
                  <a:cs typeface="Calibri" panose="020F0502020204030204" pitchFamily="34" charset="0"/>
                </a:rPr>
                <a:t> (...)</a:t>
              </a:r>
            </a:p>
            <a:p>
              <a:pPr>
                <a:lnSpc>
                  <a:spcPct val="90000"/>
                </a:lnSpc>
                <a:spcBef>
                  <a:spcPct val="0"/>
                </a:spcBef>
                <a:buFontTx/>
                <a:buNone/>
              </a:pPr>
              <a:r>
                <a:rPr lang="pl-PL" altLang="en-US" sz="1800" dirty="0">
                  <a:latin typeface="Calibri" panose="020F0502020204030204" pitchFamily="34" charset="0"/>
                  <a:cs typeface="Calibri" panose="020F0502020204030204" pitchFamily="34" charset="0"/>
                </a:rPr>
                <a:t>{ ...</a:t>
              </a:r>
            </a:p>
            <a:p>
              <a:pPr>
                <a:lnSpc>
                  <a:spcPct val="90000"/>
                </a:lnSpc>
                <a:spcBef>
                  <a:spcPct val="0"/>
                </a:spcBef>
                <a:buFontTx/>
                <a:buNone/>
              </a:pPr>
              <a:r>
                <a:rPr lang="pl-PL" altLang="en-US" sz="1800" dirty="0">
                  <a:latin typeface="Calibri" panose="020F0502020204030204" pitchFamily="34" charset="0"/>
                  <a:cs typeface="Calibri" panose="020F0502020204030204" pitchFamily="34" charset="0"/>
                </a:rPr>
                <a:t>    </a:t>
              </a:r>
              <a:r>
                <a:rPr lang="pl-PL" altLang="en-US" sz="1800" dirty="0" err="1">
                  <a:latin typeface="Calibri" panose="020F0502020204030204" pitchFamily="34" charset="0"/>
                  <a:cs typeface="Calibri" panose="020F0502020204030204" pitchFamily="34" charset="0"/>
                </a:rPr>
                <a:t>case</a:t>
              </a:r>
              <a:r>
                <a:rPr lang="pl-PL" altLang="en-US" sz="1800" dirty="0">
                  <a:latin typeface="Calibri" panose="020F0502020204030204" pitchFamily="34" charset="0"/>
                  <a:cs typeface="Calibri" panose="020F0502020204030204" pitchFamily="34" charset="0"/>
                </a:rPr>
                <a:t> ... :  ...  ; </a:t>
              </a:r>
              <a:r>
                <a:rPr lang="pl-PL" altLang="en-US" sz="1800" dirty="0" err="1">
                  <a:latin typeface="Calibri" panose="020F0502020204030204" pitchFamily="34" charset="0"/>
                  <a:cs typeface="Calibri" panose="020F0502020204030204" pitchFamily="34" charset="0"/>
                </a:rPr>
                <a:t>break</a:t>
              </a:r>
              <a:r>
                <a:rPr lang="pl-PL" altLang="en-US" sz="1800" dirty="0">
                  <a:latin typeface="Calibri" panose="020F0502020204030204" pitchFamily="34" charset="0"/>
                  <a:cs typeface="Calibri" panose="020F0502020204030204" pitchFamily="34" charset="0"/>
                </a:rPr>
                <a:t>;</a:t>
              </a:r>
            </a:p>
            <a:p>
              <a:pPr>
                <a:lnSpc>
                  <a:spcPct val="90000"/>
                </a:lnSpc>
                <a:spcBef>
                  <a:spcPct val="0"/>
                </a:spcBef>
                <a:buFontTx/>
                <a:buNone/>
              </a:pPr>
              <a:r>
                <a:rPr lang="pl-PL" altLang="en-US" sz="1800" dirty="0">
                  <a:latin typeface="Calibri" panose="020F0502020204030204" pitchFamily="34" charset="0"/>
                  <a:cs typeface="Calibri" panose="020F0502020204030204" pitchFamily="34" charset="0"/>
                </a:rPr>
                <a:t>   ...</a:t>
              </a:r>
            </a:p>
            <a:p>
              <a:pPr>
                <a:lnSpc>
                  <a:spcPct val="90000"/>
                </a:lnSpc>
                <a:spcBef>
                  <a:spcPct val="0"/>
                </a:spcBef>
                <a:buFontTx/>
                <a:buNone/>
              </a:pPr>
              <a:r>
                <a:rPr lang="pl-PL" altLang="en-US" sz="1800" dirty="0">
                  <a:latin typeface="Calibri" panose="020F0502020204030204" pitchFamily="34" charset="0"/>
                  <a:cs typeface="Calibri" panose="020F0502020204030204" pitchFamily="34" charset="0"/>
                </a:rPr>
                <a:t>}</a:t>
              </a:r>
            </a:p>
            <a:p>
              <a:pPr>
                <a:lnSpc>
                  <a:spcPct val="90000"/>
                </a:lnSpc>
                <a:spcBef>
                  <a:spcPct val="0"/>
                </a:spcBef>
                <a:buFontTx/>
                <a:buNone/>
              </a:pPr>
              <a:r>
                <a:rPr lang="pl-PL" altLang="en-US" sz="1800" dirty="0">
                  <a:latin typeface="Calibri" panose="020F0502020204030204" pitchFamily="34" charset="0"/>
                  <a:cs typeface="Calibri" panose="020F0502020204030204" pitchFamily="34" charset="0"/>
                </a:rPr>
                <a:t>...</a:t>
              </a:r>
            </a:p>
          </p:txBody>
        </p:sp>
        <p:grpSp>
          <p:nvGrpSpPr>
            <p:cNvPr id="22537" name="Group 24"/>
            <p:cNvGrpSpPr>
              <a:grpSpLocks/>
            </p:cNvGrpSpPr>
            <p:nvPr/>
          </p:nvGrpSpPr>
          <p:grpSpPr bwMode="auto">
            <a:xfrm>
              <a:off x="3696" y="3168"/>
              <a:ext cx="1392" cy="480"/>
              <a:chOff x="1104" y="2256"/>
              <a:chExt cx="960" cy="480"/>
            </a:xfrm>
          </p:grpSpPr>
          <p:sp>
            <p:nvSpPr>
              <p:cNvPr id="22538" name="Line 25"/>
              <p:cNvSpPr>
                <a:spLocks noChangeShapeType="1"/>
              </p:cNvSpPr>
              <p:nvPr/>
            </p:nvSpPr>
            <p:spPr bwMode="auto">
              <a:xfrm>
                <a:off x="1968" y="2256"/>
                <a:ext cx="96" cy="0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pl-PL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22539" name="Line 26"/>
              <p:cNvSpPr>
                <a:spLocks noChangeShapeType="1"/>
              </p:cNvSpPr>
              <p:nvPr/>
            </p:nvSpPr>
            <p:spPr bwMode="auto">
              <a:xfrm flipV="1">
                <a:off x="2064" y="2256"/>
                <a:ext cx="0" cy="480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pl-PL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22540" name="Line 27"/>
              <p:cNvSpPr>
                <a:spLocks noChangeShapeType="1"/>
              </p:cNvSpPr>
              <p:nvPr/>
            </p:nvSpPr>
            <p:spPr bwMode="auto">
              <a:xfrm flipH="1">
                <a:off x="1104" y="2736"/>
                <a:ext cx="960" cy="0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pl-PL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p:grpSp>
      </p:grpSp>
      <p:sp>
        <p:nvSpPr>
          <p:cNvPr id="12321" name="Text Box 33"/>
          <p:cNvSpPr txBox="1">
            <a:spLocks noChangeArrowheads="1"/>
          </p:cNvSpPr>
          <p:nvPr/>
        </p:nvSpPr>
        <p:spPr bwMode="auto">
          <a:xfrm>
            <a:off x="4572000" y="588501"/>
            <a:ext cx="3581400" cy="4280659"/>
          </a:xfrm>
          <a:prstGeom prst="rect">
            <a:avLst/>
          </a:prstGeom>
          <a:solidFill>
            <a:srgbClr val="CC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70000"/>
              </a:lnSpc>
              <a:spcBef>
                <a:spcPct val="0"/>
              </a:spcBef>
              <a:spcAft>
                <a:spcPct val="50000"/>
              </a:spcAft>
              <a:buFontTx/>
              <a:buNone/>
            </a:pPr>
            <a:r>
              <a:rPr lang="pl-PL" altLang="en-US" sz="1800" dirty="0">
                <a:solidFill>
                  <a:srgbClr val="00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Przykład 1b.</a:t>
            </a:r>
          </a:p>
          <a:p>
            <a:pPr>
              <a:lnSpc>
                <a:spcPct val="70000"/>
              </a:lnSpc>
              <a:spcBef>
                <a:spcPct val="0"/>
              </a:spcBef>
              <a:spcAft>
                <a:spcPct val="50000"/>
              </a:spcAft>
              <a:buFontTx/>
              <a:buNone/>
            </a:pPr>
            <a:r>
              <a:rPr lang="pl-PL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pl-PL" altLang="en-US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const</a:t>
            </a:r>
            <a:r>
              <a:rPr lang="pl-PL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l-PL" altLang="en-US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max_liczba_prob</a:t>
            </a:r>
            <a:r>
              <a:rPr lang="pl-PL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=1205;</a:t>
            </a:r>
          </a:p>
          <a:p>
            <a:pPr>
              <a:lnSpc>
                <a:spcPct val="70000"/>
              </a:lnSpc>
              <a:spcBef>
                <a:spcPct val="0"/>
              </a:spcBef>
              <a:spcAft>
                <a:spcPct val="50000"/>
              </a:spcAft>
              <a:buFontTx/>
              <a:buNone/>
            </a:pPr>
            <a:r>
              <a:rPr lang="pl-PL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pl-PL" altLang="en-US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int</a:t>
            </a:r>
            <a:r>
              <a:rPr lang="pl-PL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liczba1, liczba2, licznik=0;</a:t>
            </a:r>
          </a:p>
          <a:p>
            <a:pPr>
              <a:lnSpc>
                <a:spcPct val="70000"/>
              </a:lnSpc>
              <a:spcBef>
                <a:spcPct val="0"/>
              </a:spcBef>
              <a:spcAft>
                <a:spcPct val="50000"/>
              </a:spcAft>
              <a:buFontTx/>
              <a:buNone/>
            </a:pPr>
            <a:r>
              <a:rPr lang="pl-PL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 liczba1=</a:t>
            </a:r>
            <a:r>
              <a:rPr lang="pl-PL" altLang="en-US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StrToInt</a:t>
            </a:r>
            <a:r>
              <a:rPr lang="pl-PL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(Edit1-&gt;</a:t>
            </a:r>
            <a:r>
              <a:rPr lang="pl-PL" altLang="en-US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Text</a:t>
            </a:r>
            <a:r>
              <a:rPr lang="pl-PL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);</a:t>
            </a:r>
          </a:p>
          <a:p>
            <a:pPr>
              <a:lnSpc>
                <a:spcPct val="70000"/>
              </a:lnSpc>
              <a:spcBef>
                <a:spcPct val="0"/>
              </a:spcBef>
              <a:spcAft>
                <a:spcPct val="50000"/>
              </a:spcAft>
              <a:buFontTx/>
              <a:buNone/>
            </a:pPr>
            <a:r>
              <a:rPr lang="pl-PL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pl-PL" altLang="en-US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randomize</a:t>
            </a:r>
            <a:r>
              <a:rPr lang="pl-PL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();</a:t>
            </a:r>
          </a:p>
          <a:p>
            <a:pPr>
              <a:lnSpc>
                <a:spcPct val="70000"/>
              </a:lnSpc>
              <a:spcBef>
                <a:spcPct val="0"/>
              </a:spcBef>
              <a:spcAft>
                <a:spcPct val="50000"/>
              </a:spcAft>
              <a:buFontTx/>
              <a:buNone/>
            </a:pPr>
            <a:r>
              <a:rPr lang="pl-PL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 liczba2=</a:t>
            </a:r>
            <a:r>
              <a:rPr lang="pl-PL" altLang="en-US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random</a:t>
            </a:r>
            <a:r>
              <a:rPr lang="pl-PL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(100);</a:t>
            </a:r>
          </a:p>
          <a:p>
            <a:pPr>
              <a:lnSpc>
                <a:spcPct val="70000"/>
              </a:lnSpc>
              <a:spcBef>
                <a:spcPct val="0"/>
              </a:spcBef>
              <a:spcAft>
                <a:spcPct val="50000"/>
              </a:spcAft>
              <a:buFontTx/>
              <a:buNone/>
            </a:pPr>
            <a:r>
              <a:rPr lang="pl-PL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pl-PL" altLang="en-US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while</a:t>
            </a:r>
            <a:r>
              <a:rPr lang="pl-PL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(liczba1!=liczba2)</a:t>
            </a:r>
          </a:p>
          <a:p>
            <a:pPr>
              <a:lnSpc>
                <a:spcPct val="70000"/>
              </a:lnSpc>
              <a:spcBef>
                <a:spcPct val="0"/>
              </a:spcBef>
              <a:spcAft>
                <a:spcPct val="50000"/>
              </a:spcAft>
              <a:buFontTx/>
              <a:buNone/>
            </a:pPr>
            <a:r>
              <a:rPr lang="pl-PL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    { </a:t>
            </a:r>
            <a:r>
              <a:rPr lang="pl-PL" altLang="en-US" sz="1800" dirty="0" err="1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if</a:t>
            </a:r>
            <a:r>
              <a:rPr lang="pl-PL" altLang="en-US" sz="18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(</a:t>
            </a:r>
            <a:r>
              <a:rPr lang="pl-PL" altLang="en-US" sz="1800" dirty="0" smtClean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licznik &gt; </a:t>
            </a:r>
            <a:r>
              <a:rPr lang="pl-PL" altLang="en-US" sz="1800" dirty="0" err="1" smtClean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max_liczba_prob</a:t>
            </a:r>
            <a:r>
              <a:rPr lang="pl-PL" altLang="en-US" sz="18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  <a:p>
            <a:pPr>
              <a:lnSpc>
                <a:spcPct val="70000"/>
              </a:lnSpc>
              <a:spcBef>
                <a:spcPct val="0"/>
              </a:spcBef>
              <a:spcAft>
                <a:spcPct val="50000"/>
              </a:spcAft>
              <a:buFontTx/>
              <a:buNone/>
            </a:pPr>
            <a:r>
              <a:rPr lang="pl-PL" altLang="en-US" sz="18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   </a:t>
            </a:r>
            <a:r>
              <a:rPr lang="pl-PL" altLang="en-US" sz="1800" dirty="0" err="1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break</a:t>
            </a:r>
            <a:r>
              <a:rPr lang="pl-PL" altLang="en-US" sz="18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;</a:t>
            </a:r>
          </a:p>
          <a:p>
            <a:pPr>
              <a:lnSpc>
                <a:spcPct val="70000"/>
              </a:lnSpc>
              <a:spcBef>
                <a:spcPct val="0"/>
              </a:spcBef>
              <a:spcAft>
                <a:spcPct val="50000"/>
              </a:spcAft>
              <a:buFontTx/>
              <a:buNone/>
            </a:pPr>
            <a:r>
              <a:rPr lang="pl-PL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      licznik++;</a:t>
            </a:r>
          </a:p>
          <a:p>
            <a:pPr>
              <a:lnSpc>
                <a:spcPct val="70000"/>
              </a:lnSpc>
              <a:spcBef>
                <a:spcPct val="0"/>
              </a:spcBef>
              <a:spcAft>
                <a:spcPct val="50000"/>
              </a:spcAft>
              <a:buFontTx/>
              <a:buNone/>
            </a:pPr>
            <a:r>
              <a:rPr lang="pl-PL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      liczba2=</a:t>
            </a:r>
            <a:r>
              <a:rPr lang="pl-PL" altLang="en-US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random</a:t>
            </a:r>
            <a:r>
              <a:rPr lang="pl-PL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(100);</a:t>
            </a:r>
          </a:p>
          <a:p>
            <a:pPr>
              <a:lnSpc>
                <a:spcPct val="70000"/>
              </a:lnSpc>
              <a:spcBef>
                <a:spcPct val="0"/>
              </a:spcBef>
              <a:spcAft>
                <a:spcPct val="50000"/>
              </a:spcAft>
              <a:buFontTx/>
              <a:buNone/>
            </a:pPr>
            <a:r>
              <a:rPr lang="pl-PL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     }</a:t>
            </a:r>
          </a:p>
          <a:p>
            <a:pPr>
              <a:lnSpc>
                <a:spcPct val="70000"/>
              </a:lnSpc>
              <a:spcBef>
                <a:spcPct val="0"/>
              </a:spcBef>
              <a:spcAft>
                <a:spcPct val="50000"/>
              </a:spcAft>
              <a:buFontTx/>
              <a:buNone/>
            </a:pPr>
            <a:r>
              <a:rPr lang="pl-PL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// ciąg dalszy programu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3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3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321" grpId="0" animBg="1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3"/>
          <p:cNvSpPr>
            <a:spLocks noGrp="1" noChangeArrowheads="1"/>
          </p:cNvSpPr>
          <p:nvPr>
            <p:ph type="title"/>
          </p:nvPr>
        </p:nvSpPr>
        <p:spPr>
          <a:xfrm>
            <a:off x="152400" y="152400"/>
            <a:ext cx="8763000" cy="533400"/>
          </a:xfrm>
          <a:noFill/>
        </p:spPr>
        <p:txBody>
          <a:bodyPr/>
          <a:lstStyle/>
          <a:p>
            <a:r>
              <a:rPr lang="pl-PL" altLang="en-US" sz="3200" b="1" smtClean="0"/>
              <a:t>Instrukcja kontynuacji: </a:t>
            </a:r>
            <a:r>
              <a:rPr lang="pl-PL" altLang="en-US" sz="3200" b="1" dirty="0" err="1" smtClean="0"/>
              <a:t>continue</a:t>
            </a:r>
            <a:endParaRPr lang="pl-PL" altLang="en-US" sz="3200" b="1" dirty="0" smtClean="0"/>
          </a:p>
        </p:txBody>
      </p:sp>
      <p:grpSp>
        <p:nvGrpSpPr>
          <p:cNvPr id="23555" name="Group 56"/>
          <p:cNvGrpSpPr>
            <a:grpSpLocks/>
          </p:cNvGrpSpPr>
          <p:nvPr/>
        </p:nvGrpSpPr>
        <p:grpSpPr bwMode="auto">
          <a:xfrm>
            <a:off x="533400" y="1219200"/>
            <a:ext cx="2590800" cy="1330325"/>
            <a:chOff x="864" y="816"/>
            <a:chExt cx="1632" cy="838"/>
          </a:xfrm>
        </p:grpSpPr>
        <p:sp>
          <p:nvSpPr>
            <p:cNvPr id="23574" name="Text Box 5"/>
            <p:cNvSpPr txBox="1">
              <a:spLocks noChangeArrowheads="1"/>
            </p:cNvSpPr>
            <p:nvPr/>
          </p:nvSpPr>
          <p:spPr bwMode="auto">
            <a:xfrm>
              <a:off x="864" y="816"/>
              <a:ext cx="1536" cy="838"/>
            </a:xfrm>
            <a:prstGeom prst="rect">
              <a:avLst/>
            </a:prstGeom>
            <a:solidFill>
              <a:srgbClr val="FFFF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lnSpc>
                  <a:spcPct val="90000"/>
                </a:lnSpc>
                <a:spcBef>
                  <a:spcPct val="30000"/>
                </a:spcBef>
                <a:buFontTx/>
                <a:buNone/>
              </a:pPr>
              <a:r>
                <a:rPr lang="pl-PL" altLang="en-US" sz="1800">
                  <a:latin typeface="Calibri" panose="020F0502020204030204" pitchFamily="34" charset="0"/>
                  <a:cs typeface="Calibri" panose="020F0502020204030204" pitchFamily="34" charset="0"/>
                </a:rPr>
                <a:t>while (...)</a:t>
              </a:r>
            </a:p>
            <a:p>
              <a:pPr>
                <a:lnSpc>
                  <a:spcPct val="90000"/>
                </a:lnSpc>
                <a:spcBef>
                  <a:spcPct val="0"/>
                </a:spcBef>
                <a:buFontTx/>
                <a:buNone/>
              </a:pPr>
              <a:r>
                <a:rPr lang="pl-PL" altLang="en-US" sz="1800">
                  <a:latin typeface="Calibri" panose="020F0502020204030204" pitchFamily="34" charset="0"/>
                  <a:cs typeface="Calibri" panose="020F0502020204030204" pitchFamily="34" charset="0"/>
                </a:rPr>
                <a:t>{ ...</a:t>
              </a:r>
            </a:p>
            <a:p>
              <a:pPr>
                <a:lnSpc>
                  <a:spcPct val="90000"/>
                </a:lnSpc>
                <a:spcBef>
                  <a:spcPct val="0"/>
                </a:spcBef>
                <a:buFontTx/>
                <a:buNone/>
              </a:pPr>
              <a:r>
                <a:rPr lang="pl-PL" altLang="en-US" sz="1800">
                  <a:latin typeface="Calibri" panose="020F0502020204030204" pitchFamily="34" charset="0"/>
                  <a:cs typeface="Calibri" panose="020F0502020204030204" pitchFamily="34" charset="0"/>
                </a:rPr>
                <a:t>   if (</a:t>
              </a:r>
              <a:r>
                <a:rPr lang="pl-PL" altLang="en-US" sz="1800" i="1">
                  <a:latin typeface="Calibri" panose="020F0502020204030204" pitchFamily="34" charset="0"/>
                  <a:cs typeface="Calibri" panose="020F0502020204030204" pitchFamily="34" charset="0"/>
                </a:rPr>
                <a:t>warunek</a:t>
              </a:r>
              <a:r>
                <a:rPr lang="pl-PL" altLang="en-US" sz="1800">
                  <a:latin typeface="Calibri" panose="020F0502020204030204" pitchFamily="34" charset="0"/>
                  <a:cs typeface="Calibri" panose="020F0502020204030204" pitchFamily="34" charset="0"/>
                </a:rPr>
                <a:t>) continue;</a:t>
              </a:r>
            </a:p>
            <a:p>
              <a:pPr>
                <a:lnSpc>
                  <a:spcPct val="90000"/>
                </a:lnSpc>
                <a:spcBef>
                  <a:spcPct val="0"/>
                </a:spcBef>
                <a:buFontTx/>
                <a:buNone/>
              </a:pPr>
              <a:r>
                <a:rPr lang="pl-PL" altLang="en-US" sz="1800">
                  <a:latin typeface="Calibri" panose="020F0502020204030204" pitchFamily="34" charset="0"/>
                  <a:cs typeface="Calibri" panose="020F0502020204030204" pitchFamily="34" charset="0"/>
                </a:rPr>
                <a:t>   ...</a:t>
              </a:r>
            </a:p>
            <a:p>
              <a:pPr>
                <a:lnSpc>
                  <a:spcPct val="90000"/>
                </a:lnSpc>
                <a:spcBef>
                  <a:spcPct val="0"/>
                </a:spcBef>
                <a:buFontTx/>
                <a:buNone/>
              </a:pPr>
              <a:r>
                <a:rPr lang="pl-PL" altLang="en-US" sz="1800">
                  <a:latin typeface="Calibri" panose="020F0502020204030204" pitchFamily="34" charset="0"/>
                  <a:cs typeface="Calibri" panose="020F0502020204030204" pitchFamily="34" charset="0"/>
                </a:rPr>
                <a:t>}</a:t>
              </a:r>
            </a:p>
          </p:txBody>
        </p:sp>
        <p:grpSp>
          <p:nvGrpSpPr>
            <p:cNvPr id="23575" name="Group 11"/>
            <p:cNvGrpSpPr>
              <a:grpSpLocks/>
            </p:cNvGrpSpPr>
            <p:nvPr/>
          </p:nvGrpSpPr>
          <p:grpSpPr bwMode="auto">
            <a:xfrm>
              <a:off x="1536" y="912"/>
              <a:ext cx="960" cy="336"/>
              <a:chOff x="1104" y="912"/>
              <a:chExt cx="960" cy="336"/>
            </a:xfrm>
          </p:grpSpPr>
          <p:sp>
            <p:nvSpPr>
              <p:cNvPr id="23576" name="Line 8"/>
              <p:cNvSpPr>
                <a:spLocks noChangeShapeType="1"/>
              </p:cNvSpPr>
              <p:nvPr/>
            </p:nvSpPr>
            <p:spPr bwMode="auto">
              <a:xfrm>
                <a:off x="1968" y="1248"/>
                <a:ext cx="96" cy="0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pl-PL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23577" name="Line 9"/>
              <p:cNvSpPr>
                <a:spLocks noChangeShapeType="1"/>
              </p:cNvSpPr>
              <p:nvPr/>
            </p:nvSpPr>
            <p:spPr bwMode="auto">
              <a:xfrm flipV="1">
                <a:off x="2064" y="912"/>
                <a:ext cx="0" cy="336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pl-PL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23578" name="Line 10"/>
              <p:cNvSpPr>
                <a:spLocks noChangeShapeType="1"/>
              </p:cNvSpPr>
              <p:nvPr/>
            </p:nvSpPr>
            <p:spPr bwMode="auto">
              <a:xfrm flipH="1">
                <a:off x="1104" y="912"/>
                <a:ext cx="960" cy="0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pl-PL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p:grpSp>
      </p:grpSp>
      <p:grpSp>
        <p:nvGrpSpPr>
          <p:cNvPr id="23556" name="Group 58"/>
          <p:cNvGrpSpPr>
            <a:grpSpLocks/>
          </p:cNvGrpSpPr>
          <p:nvPr/>
        </p:nvGrpSpPr>
        <p:grpSpPr bwMode="auto">
          <a:xfrm>
            <a:off x="533400" y="4648200"/>
            <a:ext cx="2590800" cy="1371600"/>
            <a:chOff x="864" y="2976"/>
            <a:chExt cx="1632" cy="864"/>
          </a:xfrm>
        </p:grpSpPr>
        <p:sp>
          <p:nvSpPr>
            <p:cNvPr id="23564" name="Text Box 7"/>
            <p:cNvSpPr txBox="1">
              <a:spLocks noChangeArrowheads="1"/>
            </p:cNvSpPr>
            <p:nvPr/>
          </p:nvSpPr>
          <p:spPr bwMode="auto">
            <a:xfrm>
              <a:off x="864" y="3002"/>
              <a:ext cx="1536" cy="838"/>
            </a:xfrm>
            <a:prstGeom prst="rect">
              <a:avLst/>
            </a:prstGeom>
            <a:solidFill>
              <a:srgbClr val="FFFF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lnSpc>
                  <a:spcPct val="90000"/>
                </a:lnSpc>
                <a:spcBef>
                  <a:spcPct val="0"/>
                </a:spcBef>
                <a:buFontTx/>
                <a:buNone/>
              </a:pPr>
              <a:r>
                <a:rPr lang="pl-PL" altLang="en-US" sz="1800">
                  <a:latin typeface="Calibri" panose="020F0502020204030204" pitchFamily="34" charset="0"/>
                  <a:cs typeface="Calibri" panose="020F0502020204030204" pitchFamily="34" charset="0"/>
                </a:rPr>
                <a:t>for (... ; ... ; ...)</a:t>
              </a:r>
            </a:p>
            <a:p>
              <a:pPr>
                <a:lnSpc>
                  <a:spcPct val="90000"/>
                </a:lnSpc>
                <a:spcBef>
                  <a:spcPct val="0"/>
                </a:spcBef>
                <a:buFontTx/>
                <a:buNone/>
              </a:pPr>
              <a:r>
                <a:rPr lang="pl-PL" altLang="en-US" sz="1800">
                  <a:latin typeface="Calibri" panose="020F0502020204030204" pitchFamily="34" charset="0"/>
                  <a:cs typeface="Calibri" panose="020F0502020204030204" pitchFamily="34" charset="0"/>
                </a:rPr>
                <a:t>{ ...</a:t>
              </a:r>
            </a:p>
            <a:p>
              <a:pPr>
                <a:lnSpc>
                  <a:spcPct val="90000"/>
                </a:lnSpc>
                <a:spcBef>
                  <a:spcPct val="0"/>
                </a:spcBef>
                <a:buFontTx/>
                <a:buNone/>
              </a:pPr>
              <a:r>
                <a:rPr lang="pl-PL" altLang="en-US" sz="1800">
                  <a:latin typeface="Calibri" panose="020F0502020204030204" pitchFamily="34" charset="0"/>
                  <a:cs typeface="Calibri" panose="020F0502020204030204" pitchFamily="34" charset="0"/>
                </a:rPr>
                <a:t>   if (</a:t>
              </a:r>
              <a:r>
                <a:rPr lang="pl-PL" altLang="en-US" sz="1800" i="1">
                  <a:latin typeface="Calibri" panose="020F0502020204030204" pitchFamily="34" charset="0"/>
                  <a:cs typeface="Calibri" panose="020F0502020204030204" pitchFamily="34" charset="0"/>
                </a:rPr>
                <a:t>warunek</a:t>
              </a:r>
              <a:r>
                <a:rPr lang="pl-PL" altLang="en-US" sz="1800">
                  <a:latin typeface="Calibri" panose="020F0502020204030204" pitchFamily="34" charset="0"/>
                  <a:cs typeface="Calibri" panose="020F0502020204030204" pitchFamily="34" charset="0"/>
                </a:rPr>
                <a:t>) continue;</a:t>
              </a:r>
            </a:p>
            <a:p>
              <a:pPr>
                <a:lnSpc>
                  <a:spcPct val="90000"/>
                </a:lnSpc>
                <a:spcBef>
                  <a:spcPct val="0"/>
                </a:spcBef>
                <a:buFontTx/>
                <a:buNone/>
              </a:pPr>
              <a:r>
                <a:rPr lang="pl-PL" altLang="en-US" sz="1800">
                  <a:latin typeface="Calibri" panose="020F0502020204030204" pitchFamily="34" charset="0"/>
                  <a:cs typeface="Calibri" panose="020F0502020204030204" pitchFamily="34" charset="0"/>
                </a:rPr>
                <a:t>   ...</a:t>
              </a:r>
            </a:p>
            <a:p>
              <a:pPr>
                <a:lnSpc>
                  <a:spcPct val="90000"/>
                </a:lnSpc>
                <a:spcBef>
                  <a:spcPct val="0"/>
                </a:spcBef>
                <a:buFontTx/>
                <a:buNone/>
              </a:pPr>
              <a:r>
                <a:rPr lang="pl-PL" altLang="en-US" sz="1800">
                  <a:latin typeface="Calibri" panose="020F0502020204030204" pitchFamily="34" charset="0"/>
                  <a:cs typeface="Calibri" panose="020F0502020204030204" pitchFamily="34" charset="0"/>
                </a:rPr>
                <a:t>}</a:t>
              </a:r>
            </a:p>
          </p:txBody>
        </p:sp>
        <p:grpSp>
          <p:nvGrpSpPr>
            <p:cNvPr id="23565" name="Group 17"/>
            <p:cNvGrpSpPr>
              <a:grpSpLocks/>
            </p:cNvGrpSpPr>
            <p:nvPr/>
          </p:nvGrpSpPr>
          <p:grpSpPr bwMode="auto">
            <a:xfrm>
              <a:off x="1632" y="2976"/>
              <a:ext cx="864" cy="472"/>
              <a:chOff x="1152" y="2976"/>
              <a:chExt cx="864" cy="472"/>
            </a:xfrm>
          </p:grpSpPr>
          <p:sp>
            <p:nvSpPr>
              <p:cNvPr id="23570" name="Line 13"/>
              <p:cNvSpPr>
                <a:spLocks noChangeShapeType="1"/>
              </p:cNvSpPr>
              <p:nvPr/>
            </p:nvSpPr>
            <p:spPr bwMode="auto">
              <a:xfrm>
                <a:off x="1920" y="3448"/>
                <a:ext cx="96" cy="0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pl-PL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23571" name="Line 14"/>
              <p:cNvSpPr>
                <a:spLocks noChangeShapeType="1"/>
              </p:cNvSpPr>
              <p:nvPr/>
            </p:nvSpPr>
            <p:spPr bwMode="auto">
              <a:xfrm flipV="1">
                <a:off x="2016" y="2976"/>
                <a:ext cx="0" cy="472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pl-PL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23572" name="Line 15"/>
              <p:cNvSpPr>
                <a:spLocks noChangeShapeType="1"/>
              </p:cNvSpPr>
              <p:nvPr/>
            </p:nvSpPr>
            <p:spPr bwMode="auto">
              <a:xfrm flipH="1">
                <a:off x="1152" y="2976"/>
                <a:ext cx="864" cy="0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pl-PL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23573" name="Line 16"/>
              <p:cNvSpPr>
                <a:spLocks noChangeShapeType="1"/>
              </p:cNvSpPr>
              <p:nvPr/>
            </p:nvSpPr>
            <p:spPr bwMode="auto">
              <a:xfrm>
                <a:off x="1152" y="2976"/>
                <a:ext cx="0" cy="144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pl-PL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p:grpSp>
        <p:grpSp>
          <p:nvGrpSpPr>
            <p:cNvPr id="23566" name="Group 23"/>
            <p:cNvGrpSpPr>
              <a:grpSpLocks/>
            </p:cNvGrpSpPr>
            <p:nvPr/>
          </p:nvGrpSpPr>
          <p:grpSpPr bwMode="auto">
            <a:xfrm>
              <a:off x="1440" y="3168"/>
              <a:ext cx="192" cy="96"/>
              <a:chOff x="960" y="3168"/>
              <a:chExt cx="192" cy="96"/>
            </a:xfrm>
          </p:grpSpPr>
          <p:sp>
            <p:nvSpPr>
              <p:cNvPr id="23567" name="Line 18"/>
              <p:cNvSpPr>
                <a:spLocks noChangeShapeType="1"/>
              </p:cNvSpPr>
              <p:nvPr/>
            </p:nvSpPr>
            <p:spPr bwMode="auto">
              <a:xfrm>
                <a:off x="1152" y="3168"/>
                <a:ext cx="0" cy="96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pl-PL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23568" name="Line 19"/>
              <p:cNvSpPr>
                <a:spLocks noChangeShapeType="1"/>
              </p:cNvSpPr>
              <p:nvPr/>
            </p:nvSpPr>
            <p:spPr bwMode="auto">
              <a:xfrm flipH="1">
                <a:off x="960" y="3264"/>
                <a:ext cx="192" cy="0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pl-PL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23569" name="Line 20"/>
              <p:cNvSpPr>
                <a:spLocks noChangeShapeType="1"/>
              </p:cNvSpPr>
              <p:nvPr/>
            </p:nvSpPr>
            <p:spPr bwMode="auto">
              <a:xfrm flipV="1">
                <a:off x="960" y="3168"/>
                <a:ext cx="0" cy="96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pl-PL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p:grpSp>
      </p:grpSp>
      <p:grpSp>
        <p:nvGrpSpPr>
          <p:cNvPr id="23557" name="Group 57"/>
          <p:cNvGrpSpPr>
            <a:grpSpLocks/>
          </p:cNvGrpSpPr>
          <p:nvPr/>
        </p:nvGrpSpPr>
        <p:grpSpPr bwMode="auto">
          <a:xfrm>
            <a:off x="533400" y="2819400"/>
            <a:ext cx="2590800" cy="1577975"/>
            <a:chOff x="864" y="1824"/>
            <a:chExt cx="1632" cy="994"/>
          </a:xfrm>
        </p:grpSpPr>
        <p:sp>
          <p:nvSpPr>
            <p:cNvPr id="23559" name="Text Box 6"/>
            <p:cNvSpPr txBox="1">
              <a:spLocks noChangeArrowheads="1"/>
            </p:cNvSpPr>
            <p:nvPr/>
          </p:nvSpPr>
          <p:spPr bwMode="auto">
            <a:xfrm>
              <a:off x="864" y="1824"/>
              <a:ext cx="1536" cy="994"/>
            </a:xfrm>
            <a:prstGeom prst="rect">
              <a:avLst/>
            </a:prstGeom>
            <a:solidFill>
              <a:srgbClr val="FFFF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lnSpc>
                  <a:spcPct val="90000"/>
                </a:lnSpc>
                <a:spcBef>
                  <a:spcPct val="0"/>
                </a:spcBef>
                <a:buFontTx/>
                <a:buNone/>
              </a:pPr>
              <a:r>
                <a:rPr lang="pl-PL" altLang="en-US" sz="1800">
                  <a:latin typeface="Calibri" panose="020F0502020204030204" pitchFamily="34" charset="0"/>
                  <a:cs typeface="Calibri" panose="020F0502020204030204" pitchFamily="34" charset="0"/>
                </a:rPr>
                <a:t>do</a:t>
              </a:r>
            </a:p>
            <a:p>
              <a:pPr>
                <a:lnSpc>
                  <a:spcPct val="90000"/>
                </a:lnSpc>
                <a:spcBef>
                  <a:spcPct val="0"/>
                </a:spcBef>
                <a:buFontTx/>
                <a:buNone/>
              </a:pPr>
              <a:r>
                <a:rPr lang="pl-PL" altLang="en-US" sz="1800">
                  <a:latin typeface="Calibri" panose="020F0502020204030204" pitchFamily="34" charset="0"/>
                  <a:cs typeface="Calibri" panose="020F0502020204030204" pitchFamily="34" charset="0"/>
                </a:rPr>
                <a:t>{ ...</a:t>
              </a:r>
            </a:p>
            <a:p>
              <a:pPr>
                <a:lnSpc>
                  <a:spcPct val="90000"/>
                </a:lnSpc>
                <a:spcBef>
                  <a:spcPct val="0"/>
                </a:spcBef>
                <a:buFontTx/>
                <a:buNone/>
              </a:pPr>
              <a:r>
                <a:rPr lang="pl-PL" altLang="en-US" sz="1800">
                  <a:latin typeface="Calibri" panose="020F0502020204030204" pitchFamily="34" charset="0"/>
                  <a:cs typeface="Calibri" panose="020F0502020204030204" pitchFamily="34" charset="0"/>
                </a:rPr>
                <a:t>   if (</a:t>
              </a:r>
              <a:r>
                <a:rPr lang="pl-PL" altLang="en-US" sz="1800" i="1">
                  <a:latin typeface="Calibri" panose="020F0502020204030204" pitchFamily="34" charset="0"/>
                  <a:cs typeface="Calibri" panose="020F0502020204030204" pitchFamily="34" charset="0"/>
                </a:rPr>
                <a:t>warunek</a:t>
              </a:r>
              <a:r>
                <a:rPr lang="pl-PL" altLang="en-US" sz="1800">
                  <a:latin typeface="Calibri" panose="020F0502020204030204" pitchFamily="34" charset="0"/>
                  <a:cs typeface="Calibri" panose="020F0502020204030204" pitchFamily="34" charset="0"/>
                </a:rPr>
                <a:t>) continue;</a:t>
              </a:r>
            </a:p>
            <a:p>
              <a:pPr>
                <a:lnSpc>
                  <a:spcPct val="90000"/>
                </a:lnSpc>
                <a:spcBef>
                  <a:spcPct val="0"/>
                </a:spcBef>
                <a:buFontTx/>
                <a:buNone/>
              </a:pPr>
              <a:r>
                <a:rPr lang="pl-PL" altLang="en-US" sz="1800">
                  <a:latin typeface="Calibri" panose="020F0502020204030204" pitchFamily="34" charset="0"/>
                  <a:cs typeface="Calibri" panose="020F0502020204030204" pitchFamily="34" charset="0"/>
                </a:rPr>
                <a:t>   ...</a:t>
              </a:r>
            </a:p>
            <a:p>
              <a:pPr>
                <a:lnSpc>
                  <a:spcPct val="90000"/>
                </a:lnSpc>
                <a:spcBef>
                  <a:spcPct val="0"/>
                </a:spcBef>
                <a:buFontTx/>
                <a:buNone/>
              </a:pPr>
              <a:r>
                <a:rPr lang="pl-PL" altLang="en-US" sz="1800">
                  <a:latin typeface="Calibri" panose="020F0502020204030204" pitchFamily="34" charset="0"/>
                  <a:cs typeface="Calibri" panose="020F0502020204030204" pitchFamily="34" charset="0"/>
                </a:rPr>
                <a:t>}</a:t>
              </a:r>
            </a:p>
            <a:p>
              <a:pPr>
                <a:lnSpc>
                  <a:spcPct val="90000"/>
                </a:lnSpc>
                <a:spcBef>
                  <a:spcPct val="0"/>
                </a:spcBef>
                <a:buFontTx/>
                <a:buNone/>
              </a:pPr>
              <a:r>
                <a:rPr lang="pl-PL" altLang="en-US" sz="1800">
                  <a:latin typeface="Calibri" panose="020F0502020204030204" pitchFamily="34" charset="0"/>
                  <a:cs typeface="Calibri" panose="020F0502020204030204" pitchFamily="34" charset="0"/>
                </a:rPr>
                <a:t>while (...);</a:t>
              </a:r>
            </a:p>
          </p:txBody>
        </p:sp>
        <p:grpSp>
          <p:nvGrpSpPr>
            <p:cNvPr id="23560" name="Group 28"/>
            <p:cNvGrpSpPr>
              <a:grpSpLocks/>
            </p:cNvGrpSpPr>
            <p:nvPr/>
          </p:nvGrpSpPr>
          <p:grpSpPr bwMode="auto">
            <a:xfrm>
              <a:off x="1536" y="2256"/>
              <a:ext cx="960" cy="480"/>
              <a:chOff x="1104" y="2256"/>
              <a:chExt cx="960" cy="480"/>
            </a:xfrm>
          </p:grpSpPr>
          <p:sp>
            <p:nvSpPr>
              <p:cNvPr id="23561" name="Line 25"/>
              <p:cNvSpPr>
                <a:spLocks noChangeShapeType="1"/>
              </p:cNvSpPr>
              <p:nvPr/>
            </p:nvSpPr>
            <p:spPr bwMode="auto">
              <a:xfrm>
                <a:off x="1968" y="2256"/>
                <a:ext cx="96" cy="0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pl-PL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23562" name="Line 26"/>
              <p:cNvSpPr>
                <a:spLocks noChangeShapeType="1"/>
              </p:cNvSpPr>
              <p:nvPr/>
            </p:nvSpPr>
            <p:spPr bwMode="auto">
              <a:xfrm flipV="1">
                <a:off x="2064" y="2256"/>
                <a:ext cx="0" cy="480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pl-PL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23563" name="Line 27"/>
              <p:cNvSpPr>
                <a:spLocks noChangeShapeType="1"/>
              </p:cNvSpPr>
              <p:nvPr/>
            </p:nvSpPr>
            <p:spPr bwMode="auto">
              <a:xfrm flipH="1">
                <a:off x="1104" y="2736"/>
                <a:ext cx="960" cy="0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pl-PL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p:grpSp>
      </p:grpSp>
      <p:sp>
        <p:nvSpPr>
          <p:cNvPr id="23558" name="Text Box 55"/>
          <p:cNvSpPr txBox="1">
            <a:spLocks noChangeArrowheads="1"/>
          </p:cNvSpPr>
          <p:nvPr/>
        </p:nvSpPr>
        <p:spPr bwMode="auto">
          <a:xfrm>
            <a:off x="3581400" y="2009775"/>
            <a:ext cx="5410200" cy="3662363"/>
          </a:xfrm>
          <a:prstGeom prst="rect">
            <a:avLst/>
          </a:prstGeom>
          <a:solidFill>
            <a:srgbClr val="CC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pl-PL" altLang="en-US" sz="1800" dirty="0">
                <a:solidFill>
                  <a:srgbClr val="00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Przykład 4.</a:t>
            </a:r>
            <a:r>
              <a:rPr lang="pl-PL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pl-PL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pl-PL" altLang="en-US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int</a:t>
            </a:r>
            <a:r>
              <a:rPr lang="pl-PL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l, </a:t>
            </a:r>
            <a:r>
              <a:rPr lang="pl-PL" altLang="en-US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nn</a:t>
            </a:r>
            <a:r>
              <a:rPr lang="pl-PL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;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pl-PL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pl-PL" altLang="en-US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int</a:t>
            </a:r>
            <a:r>
              <a:rPr lang="pl-PL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x[100] = {5, 1, 10, 1, 15, 1, 20, 1, 25, 1, 30, 1, 35};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pl-PL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pl-PL" altLang="en-US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long</a:t>
            </a:r>
            <a:r>
              <a:rPr lang="pl-PL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suma;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pl-PL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 l = -1; suma = 0;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pl-PL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pl-PL" altLang="en-US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nn</a:t>
            </a:r>
            <a:r>
              <a:rPr lang="pl-PL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= 13;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pl-PL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 do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pl-PL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   { l++;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pl-PL" altLang="en-US" sz="18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</a:t>
            </a:r>
            <a:r>
              <a:rPr lang="pl-PL" altLang="en-US" sz="1800" dirty="0" err="1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if</a:t>
            </a:r>
            <a:r>
              <a:rPr lang="pl-PL" altLang="en-US" sz="18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(x[l] % 5 == 0) </a:t>
            </a:r>
            <a:r>
              <a:rPr lang="pl-PL" altLang="en-US" sz="1800" dirty="0" err="1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continue</a:t>
            </a:r>
            <a:r>
              <a:rPr lang="pl-PL" altLang="en-US" sz="18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;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pl-PL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     suma += x[l];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pl-PL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    }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pl-PL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pl-PL" altLang="en-US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while</a:t>
            </a:r>
            <a:r>
              <a:rPr lang="pl-PL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(l &lt; </a:t>
            </a:r>
            <a:r>
              <a:rPr lang="pl-PL" altLang="en-US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nn</a:t>
            </a:r>
            <a:r>
              <a:rPr lang="pl-PL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);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pl-PL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pl-PL" altLang="en-US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ShowMessage</a:t>
            </a:r>
            <a:r>
              <a:rPr lang="pl-PL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pl-PL" altLang="en-US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IntToStr</a:t>
            </a:r>
            <a:r>
              <a:rPr lang="pl-PL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(suma));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28600"/>
            <a:ext cx="9144000" cy="838200"/>
          </a:xfrm>
        </p:spPr>
        <p:txBody>
          <a:bodyPr/>
          <a:lstStyle/>
          <a:p>
            <a:r>
              <a:rPr lang="pl-PL" altLang="en-US" sz="4000" b="1" smtClean="0"/>
              <a:t>Plan wykładu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0" y="1371600"/>
            <a:ext cx="6096000" cy="3914775"/>
          </a:xfrm>
        </p:spPr>
        <p:txBody>
          <a:bodyPr/>
          <a:lstStyle/>
          <a:p>
            <a:pPr>
              <a:lnSpc>
                <a:spcPct val="80000"/>
              </a:lnSpc>
              <a:spcBef>
                <a:spcPct val="25000"/>
              </a:spcBef>
            </a:pPr>
            <a:r>
              <a:rPr lang="pl-PL" altLang="en-US" sz="2400" dirty="0" smtClean="0">
                <a:solidFill>
                  <a:srgbClr val="000000"/>
                </a:solidFill>
              </a:rPr>
              <a:t>Typy i deklaracje danych</a:t>
            </a:r>
          </a:p>
          <a:p>
            <a:pPr>
              <a:lnSpc>
                <a:spcPct val="80000"/>
              </a:lnSpc>
              <a:spcBef>
                <a:spcPct val="25000"/>
              </a:spcBef>
            </a:pPr>
            <a:r>
              <a:rPr lang="pl-PL" altLang="en-US" sz="2400" dirty="0" smtClean="0">
                <a:solidFill>
                  <a:srgbClr val="000000"/>
                </a:solidFill>
              </a:rPr>
              <a:t>Wybrane operatory arytmetyczne</a:t>
            </a:r>
          </a:p>
          <a:p>
            <a:pPr>
              <a:lnSpc>
                <a:spcPct val="80000"/>
              </a:lnSpc>
              <a:spcBef>
                <a:spcPct val="25000"/>
              </a:spcBef>
            </a:pPr>
            <a:r>
              <a:rPr lang="pl-PL" altLang="en-US" sz="2400" dirty="0" smtClean="0">
                <a:solidFill>
                  <a:srgbClr val="000000"/>
                </a:solidFill>
              </a:rPr>
              <a:t>Podstawowe wiadomości o aplikacji w ECB</a:t>
            </a:r>
          </a:p>
          <a:p>
            <a:pPr>
              <a:lnSpc>
                <a:spcPct val="80000"/>
              </a:lnSpc>
              <a:spcBef>
                <a:spcPct val="25000"/>
              </a:spcBef>
            </a:pPr>
            <a:r>
              <a:rPr lang="pl-PL" altLang="en-US" sz="2400" dirty="0" smtClean="0">
                <a:solidFill>
                  <a:srgbClr val="000000"/>
                </a:solidFill>
              </a:rPr>
              <a:t>Tablica w C++</a:t>
            </a:r>
          </a:p>
          <a:p>
            <a:pPr>
              <a:lnSpc>
                <a:spcPct val="80000"/>
              </a:lnSpc>
              <a:spcBef>
                <a:spcPct val="25000"/>
              </a:spcBef>
            </a:pPr>
            <a:r>
              <a:rPr lang="pl-PL" altLang="en-US" sz="2400" dirty="0" smtClean="0">
                <a:solidFill>
                  <a:srgbClr val="000000"/>
                </a:solidFill>
              </a:rPr>
              <a:t>Instrukcje pętli:</a:t>
            </a:r>
          </a:p>
          <a:p>
            <a:pPr lvl="1">
              <a:lnSpc>
                <a:spcPct val="80000"/>
              </a:lnSpc>
              <a:spcBef>
                <a:spcPct val="25000"/>
              </a:spcBef>
            </a:pPr>
            <a:r>
              <a:rPr lang="pl-PL" altLang="en-US" sz="2400" dirty="0" smtClean="0">
                <a:solidFill>
                  <a:srgbClr val="000000"/>
                </a:solidFill>
              </a:rPr>
              <a:t>warunek podtrzymujący na początku pętli</a:t>
            </a:r>
          </a:p>
          <a:p>
            <a:pPr lvl="1">
              <a:lnSpc>
                <a:spcPct val="80000"/>
              </a:lnSpc>
              <a:spcBef>
                <a:spcPct val="25000"/>
              </a:spcBef>
            </a:pPr>
            <a:r>
              <a:rPr lang="pl-PL" altLang="en-US" sz="2400" dirty="0" smtClean="0">
                <a:solidFill>
                  <a:srgbClr val="000000"/>
                </a:solidFill>
              </a:rPr>
              <a:t>warunek podtrzymujący na końcu pętli</a:t>
            </a:r>
          </a:p>
          <a:p>
            <a:pPr lvl="1">
              <a:lnSpc>
                <a:spcPct val="80000"/>
              </a:lnSpc>
              <a:spcBef>
                <a:spcPct val="25000"/>
              </a:spcBef>
            </a:pPr>
            <a:r>
              <a:rPr lang="pl-PL" altLang="en-US" sz="2400" dirty="0" smtClean="0">
                <a:solidFill>
                  <a:srgbClr val="000000"/>
                </a:solidFill>
              </a:rPr>
              <a:t>pętla </a:t>
            </a:r>
            <a:r>
              <a:rPr lang="pl-PL" altLang="en-US" sz="2400" i="1" dirty="0" smtClean="0">
                <a:solidFill>
                  <a:srgbClr val="000000"/>
                </a:solidFill>
              </a:rPr>
              <a:t>for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1026"/>
          <p:cNvSpPr>
            <a:spLocks noGrp="1" noChangeArrowheads="1"/>
          </p:cNvSpPr>
          <p:nvPr>
            <p:ph type="body" idx="1"/>
          </p:nvPr>
        </p:nvSpPr>
        <p:spPr>
          <a:xfrm>
            <a:off x="381000" y="857250"/>
            <a:ext cx="8134350" cy="5619750"/>
          </a:xfrm>
        </p:spPr>
        <p:txBody>
          <a:bodyPr/>
          <a:lstStyle/>
          <a:p>
            <a:pPr>
              <a:lnSpc>
                <a:spcPct val="90000"/>
              </a:lnSpc>
              <a:tabLst>
                <a:tab pos="2187575" algn="l"/>
              </a:tabLst>
            </a:pPr>
            <a:r>
              <a:rPr lang="pl-PL" altLang="en-US" sz="1600" smtClean="0"/>
              <a:t>Typy całkowite są zdefiniowane w pliku nagłówkowym </a:t>
            </a:r>
            <a:r>
              <a:rPr lang="pl-PL" altLang="en-US" sz="1600" i="1" smtClean="0">
                <a:solidFill>
                  <a:srgbClr val="003300"/>
                </a:solidFill>
              </a:rPr>
              <a:t>limits.h</a:t>
            </a:r>
            <a:r>
              <a:rPr lang="pl-PL" altLang="en-US" sz="1600" smtClean="0">
                <a:solidFill>
                  <a:srgbClr val="003300"/>
                </a:solidFill>
              </a:rPr>
              <a:t>:</a:t>
            </a:r>
          </a:p>
          <a:p>
            <a:pPr lvl="2">
              <a:lnSpc>
                <a:spcPct val="90000"/>
              </a:lnSpc>
              <a:buFontTx/>
              <a:buNone/>
              <a:tabLst>
                <a:tab pos="2187575" algn="l"/>
              </a:tabLst>
            </a:pPr>
            <a:r>
              <a:rPr lang="pl-PL" altLang="en-US" sz="1600" i="1" smtClean="0">
                <a:solidFill>
                  <a:srgbClr val="003300"/>
                </a:solidFill>
              </a:rPr>
              <a:t>char</a:t>
            </a:r>
            <a:r>
              <a:rPr lang="pl-PL" altLang="en-US" sz="1600" smtClean="0"/>
              <a:t>         	bardzo krótka całkowita lub znak: 1 bajt	</a:t>
            </a:r>
          </a:p>
          <a:p>
            <a:pPr lvl="2">
              <a:lnSpc>
                <a:spcPct val="90000"/>
              </a:lnSpc>
              <a:buFontTx/>
              <a:buNone/>
              <a:tabLst>
                <a:tab pos="2187575" algn="l"/>
              </a:tabLst>
            </a:pPr>
            <a:r>
              <a:rPr lang="pl-PL" altLang="en-US" sz="1600" i="1" smtClean="0">
                <a:solidFill>
                  <a:srgbClr val="003300"/>
                </a:solidFill>
              </a:rPr>
              <a:t>int</a:t>
            </a:r>
            <a:r>
              <a:rPr lang="pl-PL" altLang="en-US" sz="1600" smtClean="0"/>
              <a:t>      	trochę dłuższa całkowita: 4 bajty lub więcej</a:t>
            </a:r>
          </a:p>
          <a:p>
            <a:pPr lvl="2">
              <a:lnSpc>
                <a:spcPct val="90000"/>
              </a:lnSpc>
              <a:buFontTx/>
              <a:buNone/>
              <a:tabLst>
                <a:tab pos="2187575" algn="l"/>
              </a:tabLst>
            </a:pPr>
            <a:r>
              <a:rPr lang="pl-PL" altLang="en-US" sz="1600" i="1" smtClean="0">
                <a:solidFill>
                  <a:srgbClr val="003300"/>
                </a:solidFill>
              </a:rPr>
              <a:t>long</a:t>
            </a:r>
            <a:r>
              <a:rPr lang="pl-PL" altLang="en-US" sz="1600" smtClean="0"/>
              <a:t>   	długa całkowita: 8 bajtów lub więcej</a:t>
            </a:r>
          </a:p>
          <a:p>
            <a:pPr>
              <a:lnSpc>
                <a:spcPct val="90000"/>
              </a:lnSpc>
              <a:tabLst>
                <a:tab pos="2187575" algn="l"/>
              </a:tabLst>
            </a:pPr>
            <a:r>
              <a:rPr lang="pl-PL" altLang="en-US" sz="1600" smtClean="0"/>
              <a:t>Typy rzeczywiste są zdefiniowane w pliku nagłówkowym </a:t>
            </a:r>
            <a:r>
              <a:rPr lang="pl-PL" altLang="en-US" sz="1600" i="1" smtClean="0">
                <a:solidFill>
                  <a:srgbClr val="003300"/>
                </a:solidFill>
              </a:rPr>
              <a:t>float.h</a:t>
            </a:r>
            <a:r>
              <a:rPr lang="pl-PL" altLang="en-US" sz="1600" smtClean="0">
                <a:solidFill>
                  <a:srgbClr val="003300"/>
                </a:solidFill>
              </a:rPr>
              <a:t>:</a:t>
            </a:r>
            <a:endParaRPr lang="pl-PL" altLang="en-US" sz="1600" i="1" smtClean="0">
              <a:solidFill>
                <a:srgbClr val="003300"/>
              </a:solidFill>
            </a:endParaRPr>
          </a:p>
          <a:p>
            <a:pPr lvl="2">
              <a:lnSpc>
                <a:spcPct val="90000"/>
              </a:lnSpc>
              <a:buFontTx/>
              <a:buNone/>
              <a:tabLst>
                <a:tab pos="2187575" algn="l"/>
              </a:tabLst>
            </a:pPr>
            <a:r>
              <a:rPr lang="pl-PL" altLang="en-US" sz="1600" i="1" smtClean="0">
                <a:solidFill>
                  <a:srgbClr val="003300"/>
                </a:solidFill>
              </a:rPr>
              <a:t>float</a:t>
            </a:r>
            <a:r>
              <a:rPr lang="pl-PL" altLang="en-US" sz="1600" i="1" smtClean="0"/>
              <a:t> 	</a:t>
            </a:r>
            <a:r>
              <a:rPr lang="pl-PL" altLang="en-US" sz="1600" smtClean="0"/>
              <a:t>rzeczywista: 4 bajty (lub więcej zależne od platformy)</a:t>
            </a:r>
            <a:endParaRPr lang="pl-PL" altLang="en-US" sz="1600" i="1" smtClean="0"/>
          </a:p>
          <a:p>
            <a:pPr lvl="2">
              <a:lnSpc>
                <a:spcPct val="90000"/>
              </a:lnSpc>
              <a:buFontTx/>
              <a:buNone/>
              <a:tabLst>
                <a:tab pos="2187575" algn="l"/>
              </a:tabLst>
            </a:pPr>
            <a:r>
              <a:rPr lang="pl-PL" altLang="en-US" sz="1600" i="1" smtClean="0">
                <a:solidFill>
                  <a:srgbClr val="003300"/>
                </a:solidFill>
              </a:rPr>
              <a:t>double</a:t>
            </a:r>
            <a:r>
              <a:rPr lang="pl-PL" altLang="en-US" sz="1600" i="1" smtClean="0"/>
              <a:t>	</a:t>
            </a:r>
            <a:r>
              <a:rPr lang="pl-PL" altLang="en-US" sz="1600" smtClean="0"/>
              <a:t>długa liczba rzeczywista: 8 bajtów lub więcej</a:t>
            </a:r>
            <a:endParaRPr lang="pl-PL" altLang="en-US" sz="1600" i="1" smtClean="0"/>
          </a:p>
          <a:p>
            <a:pPr lvl="2">
              <a:lnSpc>
                <a:spcPct val="90000"/>
              </a:lnSpc>
              <a:buFontTx/>
              <a:buNone/>
              <a:tabLst>
                <a:tab pos="2187575" algn="l"/>
              </a:tabLst>
            </a:pPr>
            <a:r>
              <a:rPr lang="pl-PL" altLang="en-US" sz="1600" i="1" smtClean="0">
                <a:solidFill>
                  <a:srgbClr val="003300"/>
                </a:solidFill>
              </a:rPr>
              <a:t>Extended</a:t>
            </a:r>
            <a:r>
              <a:rPr lang="pl-PL" altLang="en-US" sz="1600" i="1" smtClean="0"/>
              <a:t> 	</a:t>
            </a:r>
            <a:r>
              <a:rPr lang="pl-PL" altLang="en-US" sz="1600" smtClean="0"/>
              <a:t>(Delphi) bardzo długa liczba rzeczywista: 10 bajtów lub więcej</a:t>
            </a:r>
          </a:p>
          <a:p>
            <a:pPr>
              <a:lnSpc>
                <a:spcPct val="90000"/>
              </a:lnSpc>
              <a:tabLst>
                <a:tab pos="2187575" algn="l"/>
              </a:tabLst>
            </a:pPr>
            <a:r>
              <a:rPr lang="pl-PL" altLang="en-US" sz="1600" smtClean="0"/>
              <a:t>Nazwy (identyfikatory) stałych i zmiennych mogą zawierać:</a:t>
            </a:r>
          </a:p>
          <a:p>
            <a:pPr lvl="1">
              <a:lnSpc>
                <a:spcPct val="90000"/>
              </a:lnSpc>
              <a:tabLst>
                <a:tab pos="2187575" algn="l"/>
              </a:tabLst>
            </a:pPr>
            <a:r>
              <a:rPr lang="pl-PL" altLang="en-US" sz="1600" smtClean="0"/>
              <a:t>litery, np. </a:t>
            </a:r>
            <a:r>
              <a:rPr lang="pl-PL" altLang="en-US" sz="1600" i="1" smtClean="0">
                <a:solidFill>
                  <a:srgbClr val="003300"/>
                </a:solidFill>
              </a:rPr>
              <a:t>x</a:t>
            </a:r>
            <a:r>
              <a:rPr lang="pl-PL" altLang="en-US" sz="1600" smtClean="0"/>
              <a:t>, </a:t>
            </a:r>
            <a:r>
              <a:rPr lang="pl-PL" altLang="en-US" sz="1600" i="1" smtClean="0">
                <a:solidFill>
                  <a:srgbClr val="003300"/>
                </a:solidFill>
              </a:rPr>
              <a:t>odp</a:t>
            </a:r>
            <a:r>
              <a:rPr lang="pl-PL" altLang="en-US" sz="1600" smtClean="0"/>
              <a:t>, </a:t>
            </a:r>
            <a:r>
              <a:rPr lang="pl-PL" altLang="en-US" sz="1600" i="1" smtClean="0">
                <a:solidFill>
                  <a:srgbClr val="003300"/>
                </a:solidFill>
              </a:rPr>
              <a:t>JakasLiczba</a:t>
            </a:r>
          </a:p>
          <a:p>
            <a:pPr lvl="1">
              <a:lnSpc>
                <a:spcPct val="90000"/>
              </a:lnSpc>
              <a:tabLst>
                <a:tab pos="2187575" algn="l"/>
              </a:tabLst>
            </a:pPr>
            <a:r>
              <a:rPr lang="pl-PL" altLang="en-US" sz="1600" smtClean="0"/>
              <a:t>cyfry, np. </a:t>
            </a:r>
            <a:r>
              <a:rPr lang="pl-PL" altLang="en-US" sz="1600" i="1" smtClean="0">
                <a:solidFill>
                  <a:srgbClr val="003300"/>
                </a:solidFill>
              </a:rPr>
              <a:t>n1</a:t>
            </a:r>
            <a:r>
              <a:rPr lang="pl-PL" altLang="en-US" sz="1600" smtClean="0"/>
              <a:t>, </a:t>
            </a:r>
            <a:r>
              <a:rPr lang="pl-PL" altLang="en-US" sz="1600" i="1" smtClean="0">
                <a:solidFill>
                  <a:srgbClr val="003300"/>
                </a:solidFill>
              </a:rPr>
              <a:t>n3</a:t>
            </a:r>
            <a:r>
              <a:rPr lang="pl-PL" altLang="en-US" sz="1600" smtClean="0"/>
              <a:t>, </a:t>
            </a:r>
            <a:r>
              <a:rPr lang="pl-PL" altLang="en-US" sz="1600" i="1" smtClean="0">
                <a:solidFill>
                  <a:srgbClr val="003300"/>
                </a:solidFill>
              </a:rPr>
              <a:t>x33</a:t>
            </a:r>
          </a:p>
          <a:p>
            <a:pPr lvl="1">
              <a:lnSpc>
                <a:spcPct val="90000"/>
              </a:lnSpc>
              <a:tabLst>
                <a:tab pos="2187575" algn="l"/>
              </a:tabLst>
            </a:pPr>
            <a:r>
              <a:rPr lang="pl-PL" altLang="en-US" sz="1600" smtClean="0"/>
              <a:t>znaki podkreślenia, np. </a:t>
            </a:r>
            <a:r>
              <a:rPr lang="pl-PL" altLang="en-US" sz="1600" i="1" smtClean="0">
                <a:solidFill>
                  <a:srgbClr val="003300"/>
                </a:solidFill>
              </a:rPr>
              <a:t>to_jest_przykladowa_nazwa_zmiennej</a:t>
            </a:r>
          </a:p>
          <a:p>
            <a:pPr lvl="1">
              <a:lnSpc>
                <a:spcPct val="90000"/>
              </a:lnSpc>
              <a:buFontTx/>
              <a:buNone/>
              <a:tabLst>
                <a:tab pos="2187575" algn="l"/>
              </a:tabLst>
            </a:pPr>
            <a:r>
              <a:rPr lang="pl-PL" altLang="en-US" sz="1600" smtClean="0"/>
              <a:t>Znaczenia ma pierwszych 31 znaków nazwy </a:t>
            </a:r>
          </a:p>
          <a:p>
            <a:pPr>
              <a:lnSpc>
                <a:spcPct val="90000"/>
              </a:lnSpc>
              <a:tabLst>
                <a:tab pos="2187575" algn="l"/>
              </a:tabLst>
            </a:pPr>
            <a:r>
              <a:rPr lang="pl-PL" altLang="en-US" sz="1600" smtClean="0"/>
              <a:t>Operatory: </a:t>
            </a:r>
          </a:p>
          <a:p>
            <a:pPr lvl="1">
              <a:lnSpc>
                <a:spcPct val="90000"/>
              </a:lnSpc>
              <a:tabLst>
                <a:tab pos="2187575" algn="l"/>
              </a:tabLst>
            </a:pPr>
            <a:r>
              <a:rPr lang="pl-PL" altLang="en-US" sz="1600" smtClean="0"/>
              <a:t>unarne, binarne,</a:t>
            </a:r>
          </a:p>
          <a:p>
            <a:pPr lvl="1">
              <a:lnSpc>
                <a:spcPct val="90000"/>
              </a:lnSpc>
              <a:tabLst>
                <a:tab pos="2187575" algn="l"/>
              </a:tabLst>
            </a:pPr>
            <a:r>
              <a:rPr lang="pl-PL" altLang="en-US" sz="1600" smtClean="0"/>
              <a:t>priorytety,</a:t>
            </a:r>
          </a:p>
          <a:p>
            <a:pPr lvl="1">
              <a:lnSpc>
                <a:spcPct val="90000"/>
              </a:lnSpc>
              <a:tabLst>
                <a:tab pos="2187575" algn="l"/>
              </a:tabLst>
            </a:pPr>
            <a:r>
              <a:rPr lang="pl-PL" altLang="en-US" sz="1600" smtClean="0"/>
              <a:t>łączność:</a:t>
            </a:r>
          </a:p>
          <a:p>
            <a:pPr lvl="2">
              <a:lnSpc>
                <a:spcPct val="90000"/>
              </a:lnSpc>
              <a:buFontTx/>
              <a:buNone/>
              <a:tabLst>
                <a:tab pos="2187575" algn="l"/>
              </a:tabLst>
            </a:pPr>
            <a:r>
              <a:rPr lang="pl-PL" altLang="en-US" sz="1600" smtClean="0"/>
              <a:t> lewostronna:  </a:t>
            </a:r>
            <a:r>
              <a:rPr lang="pl-PL" altLang="en-US" sz="1600" i="1" smtClean="0">
                <a:solidFill>
                  <a:srgbClr val="003300"/>
                </a:solidFill>
              </a:rPr>
              <a:t>a+b+c</a:t>
            </a:r>
            <a:r>
              <a:rPr lang="pl-PL" altLang="en-US" sz="1600" smtClean="0"/>
              <a:t> </a:t>
            </a:r>
            <a:r>
              <a:rPr lang="pl-PL" altLang="en-US" sz="1600" smtClean="0">
                <a:sym typeface="Symbol" panose="05050102010706020507" pitchFamily="18" charset="2"/>
              </a:rPr>
              <a:t></a:t>
            </a:r>
            <a:r>
              <a:rPr lang="pl-PL" altLang="en-US" sz="1600" smtClean="0"/>
              <a:t> </a:t>
            </a:r>
            <a:r>
              <a:rPr lang="pl-PL" altLang="en-US" sz="1600" i="1" smtClean="0">
                <a:solidFill>
                  <a:srgbClr val="003300"/>
                </a:solidFill>
              </a:rPr>
              <a:t>(a+b)+c</a:t>
            </a:r>
          </a:p>
          <a:p>
            <a:pPr lvl="2">
              <a:lnSpc>
                <a:spcPct val="90000"/>
              </a:lnSpc>
              <a:buFontTx/>
              <a:buNone/>
              <a:tabLst>
                <a:tab pos="2187575" algn="l"/>
              </a:tabLst>
            </a:pPr>
            <a:r>
              <a:rPr lang="pl-PL" altLang="en-US" sz="1600" smtClean="0"/>
              <a:t> prawostronna: </a:t>
            </a:r>
            <a:r>
              <a:rPr lang="pl-PL" altLang="en-US" sz="1600" i="1" smtClean="0">
                <a:solidFill>
                  <a:srgbClr val="003300"/>
                </a:solidFill>
              </a:rPr>
              <a:t>&amp;wsk++</a:t>
            </a:r>
            <a:r>
              <a:rPr lang="pl-PL" altLang="en-US" sz="1600" smtClean="0"/>
              <a:t> </a:t>
            </a:r>
            <a:r>
              <a:rPr lang="pl-PL" altLang="en-US" sz="1600" smtClean="0">
                <a:sym typeface="Symbol" panose="05050102010706020507" pitchFamily="18" charset="2"/>
              </a:rPr>
              <a:t></a:t>
            </a:r>
            <a:r>
              <a:rPr lang="pl-PL" altLang="en-US" sz="1600" smtClean="0"/>
              <a:t> </a:t>
            </a:r>
            <a:r>
              <a:rPr lang="pl-PL" altLang="en-US" sz="1600" i="1" smtClean="0">
                <a:solidFill>
                  <a:srgbClr val="003300"/>
                </a:solidFill>
              </a:rPr>
              <a:t>&amp;(wsk++)</a:t>
            </a:r>
            <a:r>
              <a:rPr lang="pl-PL" altLang="en-US" sz="1600" smtClean="0"/>
              <a:t> </a:t>
            </a:r>
          </a:p>
        </p:txBody>
      </p:sp>
      <p:sp>
        <p:nvSpPr>
          <p:cNvPr id="7171" name="Rectangle 1027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533400"/>
          </a:xfrm>
          <a:noFill/>
        </p:spPr>
        <p:txBody>
          <a:bodyPr/>
          <a:lstStyle/>
          <a:p>
            <a:r>
              <a:rPr lang="pl-PL" altLang="en-US" sz="3200" b="1" smtClean="0"/>
              <a:t>Typy, stałe, zmienne, wyrażenia</a:t>
            </a:r>
          </a:p>
        </p:txBody>
      </p:sp>
      <p:sp>
        <p:nvSpPr>
          <p:cNvPr id="7172" name="pole tekstowe 3"/>
          <p:cNvSpPr txBox="1">
            <a:spLocks noChangeArrowheads="1"/>
          </p:cNvSpPr>
          <p:nvPr/>
        </p:nvSpPr>
        <p:spPr bwMode="auto">
          <a:xfrm>
            <a:off x="684213" y="6092825"/>
            <a:ext cx="45370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pl-PL" altLang="en-US" sz="2400">
                <a:solidFill>
                  <a:srgbClr val="C00000"/>
                </a:solidFill>
              </a:rPr>
              <a:t>Typ do obsługi tekstów: </a:t>
            </a:r>
            <a:r>
              <a:rPr lang="pl-PL" altLang="en-US" sz="2400" i="1">
                <a:solidFill>
                  <a:srgbClr val="C00000"/>
                </a:solidFill>
              </a:rPr>
              <a:t>AnsiString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1027"/>
          <p:cNvSpPr>
            <a:spLocks noGrp="1" noChangeArrowheads="1"/>
          </p:cNvSpPr>
          <p:nvPr>
            <p:ph type="title"/>
          </p:nvPr>
        </p:nvSpPr>
        <p:spPr>
          <a:xfrm>
            <a:off x="685800" y="115888"/>
            <a:ext cx="7772400" cy="533400"/>
          </a:xfrm>
          <a:noFill/>
        </p:spPr>
        <p:txBody>
          <a:bodyPr/>
          <a:lstStyle/>
          <a:p>
            <a:r>
              <a:rPr lang="pl-PL" altLang="en-US" sz="3200" b="1" smtClean="0"/>
              <a:t>Deklarowanie danych</a:t>
            </a:r>
          </a:p>
        </p:txBody>
      </p:sp>
      <p:sp>
        <p:nvSpPr>
          <p:cNvPr id="5" name="Rectangle 1026"/>
          <p:cNvSpPr txBox="1">
            <a:spLocks noChangeArrowheads="1"/>
          </p:cNvSpPr>
          <p:nvPr/>
        </p:nvSpPr>
        <p:spPr bwMode="auto">
          <a:xfrm>
            <a:off x="533400" y="692150"/>
            <a:ext cx="8305800" cy="5761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lnSpc>
                <a:spcPct val="90000"/>
              </a:lnSpc>
              <a:buFontTx/>
              <a:buNone/>
            </a:pPr>
            <a:r>
              <a:rPr lang="pl-PL" altLang="en-US" sz="2000" kern="0" dirty="0" smtClean="0"/>
              <a:t>Wszystkie dane muszą być w programie zadeklarowane, najlepiej na początku.</a:t>
            </a:r>
          </a:p>
          <a:p>
            <a:pPr>
              <a:lnSpc>
                <a:spcPct val="90000"/>
              </a:lnSpc>
            </a:pPr>
            <a:r>
              <a:rPr lang="pl-PL" altLang="en-US" sz="2000" kern="0" dirty="0" smtClean="0"/>
              <a:t>Deklarowanie stałych: </a:t>
            </a:r>
            <a:r>
              <a:rPr lang="pl-PL" altLang="en-US" sz="2000" kern="0" dirty="0" err="1" smtClean="0">
                <a:solidFill>
                  <a:srgbClr val="003300"/>
                </a:solidFill>
              </a:rPr>
              <a:t>const</a:t>
            </a:r>
            <a:r>
              <a:rPr lang="pl-PL" altLang="en-US" sz="2000" kern="0" dirty="0" smtClean="0">
                <a:solidFill>
                  <a:srgbClr val="003300"/>
                </a:solidFill>
              </a:rPr>
              <a:t> </a:t>
            </a:r>
            <a:r>
              <a:rPr lang="pl-PL" altLang="en-US" sz="2000" i="1" kern="0" dirty="0" smtClean="0">
                <a:solidFill>
                  <a:srgbClr val="003300"/>
                </a:solidFill>
              </a:rPr>
              <a:t>typ</a:t>
            </a:r>
            <a:r>
              <a:rPr lang="pl-PL" altLang="en-US" sz="2000" kern="0" dirty="0" smtClean="0">
                <a:solidFill>
                  <a:srgbClr val="003300"/>
                </a:solidFill>
              </a:rPr>
              <a:t> </a:t>
            </a:r>
            <a:r>
              <a:rPr lang="pl-PL" altLang="en-US" sz="2000" i="1" kern="0" dirty="0" err="1" smtClean="0">
                <a:solidFill>
                  <a:srgbClr val="003300"/>
                </a:solidFill>
              </a:rPr>
              <a:t>stala</a:t>
            </a:r>
            <a:r>
              <a:rPr lang="pl-PL" altLang="en-US" sz="2000" kern="0" dirty="0" smtClean="0">
                <a:solidFill>
                  <a:srgbClr val="003300"/>
                </a:solidFill>
              </a:rPr>
              <a:t> = </a:t>
            </a:r>
            <a:r>
              <a:rPr lang="pl-PL" altLang="en-US" sz="2000" i="1" kern="0" dirty="0" smtClean="0">
                <a:solidFill>
                  <a:srgbClr val="003300"/>
                </a:solidFill>
              </a:rPr>
              <a:t>wartość; </a:t>
            </a:r>
            <a:r>
              <a:rPr lang="pl-PL" altLang="en-US" sz="2000" kern="0" dirty="0" smtClean="0"/>
              <a:t>, np.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pl-PL" altLang="en-US" sz="2000" kern="0" dirty="0" smtClean="0"/>
              <a:t>		</a:t>
            </a:r>
            <a:r>
              <a:rPr lang="pl-PL" altLang="en-US" sz="2000" i="1" kern="0" dirty="0" err="1" smtClean="0">
                <a:solidFill>
                  <a:srgbClr val="003300"/>
                </a:solidFill>
              </a:rPr>
              <a:t>const</a:t>
            </a:r>
            <a:r>
              <a:rPr lang="pl-PL" altLang="en-US" sz="2000" i="1" kern="0" dirty="0" smtClean="0">
                <a:solidFill>
                  <a:srgbClr val="003300"/>
                </a:solidFill>
              </a:rPr>
              <a:t> </a:t>
            </a:r>
            <a:r>
              <a:rPr lang="pl-PL" altLang="en-US" sz="2000" i="1" kern="0" dirty="0" err="1" smtClean="0">
                <a:solidFill>
                  <a:srgbClr val="003300"/>
                </a:solidFill>
              </a:rPr>
              <a:t>int</a:t>
            </a:r>
            <a:r>
              <a:rPr lang="pl-PL" altLang="en-US" sz="2000" i="1" kern="0" dirty="0" smtClean="0">
                <a:solidFill>
                  <a:srgbClr val="003300"/>
                </a:solidFill>
              </a:rPr>
              <a:t> </a:t>
            </a:r>
            <a:r>
              <a:rPr lang="pl-PL" altLang="en-US" sz="2000" i="1" kern="0" dirty="0" err="1" smtClean="0">
                <a:solidFill>
                  <a:srgbClr val="003300"/>
                </a:solidFill>
              </a:rPr>
              <a:t>stala_calkowita</a:t>
            </a:r>
            <a:r>
              <a:rPr lang="pl-PL" altLang="en-US" sz="2000" i="1" kern="0" dirty="0" smtClean="0">
                <a:solidFill>
                  <a:srgbClr val="003300"/>
                </a:solidFill>
              </a:rPr>
              <a:t> = 15;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pl-PL" altLang="en-US" sz="2000" i="1" kern="0" dirty="0" smtClean="0">
                <a:solidFill>
                  <a:srgbClr val="003300"/>
                </a:solidFill>
              </a:rPr>
              <a:t>		</a:t>
            </a:r>
            <a:r>
              <a:rPr lang="pl-PL" altLang="en-US" sz="2000" i="1" kern="0" dirty="0" err="1" smtClean="0">
                <a:solidFill>
                  <a:srgbClr val="003300"/>
                </a:solidFill>
              </a:rPr>
              <a:t>conat</a:t>
            </a:r>
            <a:r>
              <a:rPr lang="pl-PL" altLang="en-US" sz="2000" i="1" kern="0" dirty="0" smtClean="0">
                <a:solidFill>
                  <a:srgbClr val="003300"/>
                </a:solidFill>
              </a:rPr>
              <a:t> </a:t>
            </a:r>
            <a:r>
              <a:rPr lang="pl-PL" altLang="en-US" sz="2000" i="1" kern="0" dirty="0" err="1" smtClean="0">
                <a:solidFill>
                  <a:srgbClr val="003300"/>
                </a:solidFill>
              </a:rPr>
              <a:t>float</a:t>
            </a:r>
            <a:r>
              <a:rPr lang="pl-PL" altLang="en-US" sz="2000" i="1" kern="0" dirty="0" smtClean="0">
                <a:solidFill>
                  <a:srgbClr val="003300"/>
                </a:solidFill>
              </a:rPr>
              <a:t> </a:t>
            </a:r>
            <a:r>
              <a:rPr lang="pl-PL" altLang="en-US" sz="2000" i="1" kern="0" dirty="0" err="1" smtClean="0">
                <a:solidFill>
                  <a:srgbClr val="003300"/>
                </a:solidFill>
              </a:rPr>
              <a:t>stala_rzeczywista</a:t>
            </a:r>
            <a:r>
              <a:rPr lang="pl-PL" altLang="en-US" sz="2000" i="1" kern="0" dirty="0" smtClean="0">
                <a:solidFill>
                  <a:srgbClr val="003300"/>
                </a:solidFill>
              </a:rPr>
              <a:t> = 33.33;</a:t>
            </a:r>
          </a:p>
          <a:p>
            <a:pPr>
              <a:lnSpc>
                <a:spcPct val="90000"/>
              </a:lnSpc>
            </a:pPr>
            <a:r>
              <a:rPr lang="pl-PL" altLang="en-US" sz="2000" kern="0" dirty="0" smtClean="0"/>
              <a:t>Deklarowanie zmiennych: </a:t>
            </a:r>
            <a:r>
              <a:rPr lang="pl-PL" altLang="en-US" sz="2000" i="1" kern="0" dirty="0" smtClean="0">
                <a:solidFill>
                  <a:srgbClr val="003300"/>
                </a:solidFill>
              </a:rPr>
              <a:t>typ</a:t>
            </a:r>
            <a:r>
              <a:rPr lang="pl-PL" altLang="en-US" sz="2000" kern="0" dirty="0" smtClean="0">
                <a:solidFill>
                  <a:srgbClr val="003300"/>
                </a:solidFill>
              </a:rPr>
              <a:t> </a:t>
            </a:r>
            <a:r>
              <a:rPr lang="pl-PL" altLang="en-US" sz="2000" i="1" kern="0" dirty="0" err="1" smtClean="0">
                <a:solidFill>
                  <a:srgbClr val="003300"/>
                </a:solidFill>
              </a:rPr>
              <a:t>lista_identyfikatorów</a:t>
            </a:r>
            <a:r>
              <a:rPr lang="pl-PL" altLang="en-US" sz="2000" i="1" kern="0" dirty="0" smtClean="0">
                <a:solidFill>
                  <a:srgbClr val="003300"/>
                </a:solidFill>
              </a:rPr>
              <a:t>;</a:t>
            </a:r>
            <a:r>
              <a:rPr lang="pl-PL" altLang="en-US" sz="2000" kern="0" dirty="0" smtClean="0">
                <a:solidFill>
                  <a:srgbClr val="003300"/>
                </a:solidFill>
              </a:rPr>
              <a:t> </a:t>
            </a:r>
            <a:r>
              <a:rPr lang="pl-PL" altLang="en-US" sz="2000" kern="0" dirty="0" smtClean="0"/>
              <a:t>, np.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pl-PL" altLang="en-US" sz="2000" kern="0" dirty="0" smtClean="0"/>
              <a:t>		</a:t>
            </a:r>
            <a:r>
              <a:rPr lang="pl-PL" altLang="en-US" sz="2000" i="1" kern="0" dirty="0" smtClean="0">
                <a:solidFill>
                  <a:srgbClr val="003300"/>
                </a:solidFill>
              </a:rPr>
              <a:t>char c1, c2;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pl-PL" altLang="en-US" sz="2000" i="1" kern="0" dirty="0" smtClean="0">
                <a:solidFill>
                  <a:srgbClr val="003300"/>
                </a:solidFill>
              </a:rPr>
              <a:t>		</a:t>
            </a:r>
            <a:r>
              <a:rPr lang="pl-PL" altLang="en-US" sz="2000" i="1" kern="0" dirty="0" err="1" smtClean="0">
                <a:solidFill>
                  <a:srgbClr val="003300"/>
                </a:solidFill>
              </a:rPr>
              <a:t>int</a:t>
            </a:r>
            <a:r>
              <a:rPr lang="pl-PL" altLang="en-US" sz="2000" i="1" kern="0" dirty="0" smtClean="0">
                <a:solidFill>
                  <a:srgbClr val="003300"/>
                </a:solidFill>
              </a:rPr>
              <a:t> i,  j;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pl-PL" altLang="en-US" sz="2000" i="1" kern="0" dirty="0" smtClean="0">
                <a:solidFill>
                  <a:srgbClr val="003300"/>
                </a:solidFill>
              </a:rPr>
              <a:t>		</a:t>
            </a:r>
            <a:r>
              <a:rPr lang="pl-PL" altLang="en-US" sz="2000" i="1" kern="0" dirty="0" err="1" smtClean="0">
                <a:solidFill>
                  <a:srgbClr val="003300"/>
                </a:solidFill>
              </a:rPr>
              <a:t>long</a:t>
            </a:r>
            <a:r>
              <a:rPr lang="pl-PL" altLang="en-US" sz="2000" i="1" kern="0" dirty="0" smtClean="0">
                <a:solidFill>
                  <a:srgbClr val="003300"/>
                </a:solidFill>
              </a:rPr>
              <a:t> </a:t>
            </a:r>
            <a:r>
              <a:rPr lang="pl-PL" altLang="en-US" sz="2000" i="1" kern="0" dirty="0" err="1" smtClean="0">
                <a:solidFill>
                  <a:srgbClr val="003300"/>
                </a:solidFill>
              </a:rPr>
              <a:t>duza_calkowita</a:t>
            </a:r>
            <a:r>
              <a:rPr lang="pl-PL" altLang="en-US" sz="2000" i="1" kern="0" dirty="0" smtClean="0">
                <a:solidFill>
                  <a:srgbClr val="003300"/>
                </a:solidFill>
              </a:rPr>
              <a:t>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pl-PL" altLang="en-US" sz="2000" i="1" kern="0" dirty="0" smtClean="0">
                <a:solidFill>
                  <a:srgbClr val="003300"/>
                </a:solidFill>
              </a:rPr>
              <a:t>		</a:t>
            </a:r>
            <a:r>
              <a:rPr lang="pl-PL" altLang="en-US" sz="2000" i="1" kern="0" dirty="0" err="1" smtClean="0">
                <a:solidFill>
                  <a:srgbClr val="003300"/>
                </a:solidFill>
              </a:rPr>
              <a:t>float</a:t>
            </a:r>
            <a:r>
              <a:rPr lang="pl-PL" altLang="en-US" sz="2000" i="1" kern="0" dirty="0" smtClean="0">
                <a:solidFill>
                  <a:srgbClr val="003300"/>
                </a:solidFill>
              </a:rPr>
              <a:t> a, b, c;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pl-PL" altLang="en-US" sz="2000" i="1" kern="0" dirty="0" smtClean="0">
                <a:solidFill>
                  <a:srgbClr val="003300"/>
                </a:solidFill>
              </a:rPr>
              <a:t>		</a:t>
            </a:r>
            <a:r>
              <a:rPr lang="pl-PL" altLang="en-US" sz="2000" i="1" kern="0" dirty="0" err="1" smtClean="0">
                <a:solidFill>
                  <a:srgbClr val="003300"/>
                </a:solidFill>
              </a:rPr>
              <a:t>double</a:t>
            </a:r>
            <a:r>
              <a:rPr lang="pl-PL" altLang="en-US" sz="2000" i="1" kern="0" dirty="0" smtClean="0">
                <a:solidFill>
                  <a:srgbClr val="003300"/>
                </a:solidFill>
              </a:rPr>
              <a:t> </a:t>
            </a:r>
            <a:r>
              <a:rPr lang="pl-PL" altLang="en-US" sz="2000" i="1" kern="0" dirty="0" err="1" smtClean="0">
                <a:solidFill>
                  <a:srgbClr val="003300"/>
                </a:solidFill>
              </a:rPr>
              <a:t>duza_rzeczywista</a:t>
            </a:r>
            <a:r>
              <a:rPr lang="pl-PL" altLang="en-US" sz="2000" kern="0" dirty="0" smtClean="0"/>
              <a:t>;</a:t>
            </a:r>
          </a:p>
          <a:p>
            <a:pPr lvl="2">
              <a:lnSpc>
                <a:spcPct val="90000"/>
              </a:lnSpc>
              <a:buFontTx/>
              <a:buNone/>
            </a:pPr>
            <a:r>
              <a:rPr lang="en-US" altLang="en-US" sz="2000" i="1" kern="0" dirty="0" err="1" smtClean="0">
                <a:solidFill>
                  <a:srgbClr val="003300"/>
                </a:solidFill>
              </a:rPr>
              <a:t>AnsiString</a:t>
            </a:r>
            <a:r>
              <a:rPr lang="en-US" altLang="en-US" sz="2000" i="1" kern="0" dirty="0" smtClean="0">
                <a:solidFill>
                  <a:srgbClr val="003300"/>
                </a:solidFill>
              </a:rPr>
              <a:t> info</a:t>
            </a:r>
            <a:r>
              <a:rPr lang="pl-PL" altLang="en-US" sz="2000" i="1" kern="0" dirty="0" smtClean="0">
                <a:solidFill>
                  <a:srgbClr val="003300"/>
                </a:solidFill>
              </a:rPr>
              <a:t>;</a:t>
            </a:r>
          </a:p>
          <a:p>
            <a:pPr>
              <a:lnSpc>
                <a:spcPct val="90000"/>
              </a:lnSpc>
            </a:pPr>
            <a:r>
              <a:rPr lang="pl-PL" altLang="en-US" sz="2000" kern="0" dirty="0" smtClean="0"/>
              <a:t>Wartościowanie zmiennych: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pl-PL" altLang="en-US" sz="2000" kern="0" dirty="0" smtClean="0"/>
              <a:t>		inicjowanie: </a:t>
            </a:r>
            <a:r>
              <a:rPr lang="pl-PL" altLang="en-US" sz="2000" i="1" kern="0" dirty="0" err="1" smtClean="0">
                <a:solidFill>
                  <a:srgbClr val="003300"/>
                </a:solidFill>
              </a:rPr>
              <a:t>int</a:t>
            </a:r>
            <a:r>
              <a:rPr lang="pl-PL" altLang="en-US" sz="2000" i="1" kern="0" dirty="0" smtClean="0">
                <a:solidFill>
                  <a:srgbClr val="003300"/>
                </a:solidFill>
              </a:rPr>
              <a:t> licznik = 0;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pl-PL" altLang="en-US" sz="2000" kern="0" dirty="0" smtClean="0"/>
              <a:t>		przypisanie: </a:t>
            </a:r>
            <a:r>
              <a:rPr lang="pl-PL" altLang="en-US" sz="2000" i="1" kern="0" dirty="0">
                <a:solidFill>
                  <a:srgbClr val="003300"/>
                </a:solidFill>
              </a:rPr>
              <a:t>c1 = 'A'; </a:t>
            </a:r>
            <a:r>
              <a:rPr lang="pl-PL" altLang="en-US" sz="2000" i="1" kern="0" dirty="0" smtClean="0">
                <a:solidFill>
                  <a:srgbClr val="003300"/>
                </a:solidFill>
              </a:rPr>
              <a:t> c2 = 65;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pl-PL" altLang="en-US" sz="2000" kern="0" dirty="0" smtClean="0"/>
              <a:t>      	operacja wejścia</a:t>
            </a:r>
          </a:p>
          <a:p>
            <a:pPr>
              <a:lnSpc>
                <a:spcPct val="90000"/>
              </a:lnSpc>
            </a:pPr>
            <a:r>
              <a:rPr lang="pl-PL" altLang="en-US" sz="2000" kern="0" dirty="0" smtClean="0"/>
              <a:t>Nie wolno zmieniać wartości stałych w treści programu, np. dla stałej </a:t>
            </a:r>
            <a:r>
              <a:rPr lang="pl-PL" altLang="en-US" sz="2000" i="1" kern="0" dirty="0" err="1" smtClean="0">
                <a:solidFill>
                  <a:srgbClr val="003300"/>
                </a:solidFill>
              </a:rPr>
              <a:t>stala_calkowita</a:t>
            </a:r>
            <a:r>
              <a:rPr lang="pl-PL" altLang="en-US" sz="2000" i="1" kern="0" dirty="0" smtClean="0">
                <a:solidFill>
                  <a:srgbClr val="003300"/>
                </a:solidFill>
              </a:rPr>
              <a:t> </a:t>
            </a:r>
            <a:r>
              <a:rPr lang="pl-PL" altLang="en-US" sz="2000" kern="0" dirty="0" smtClean="0"/>
              <a:t>jest</a:t>
            </a:r>
            <a:r>
              <a:rPr lang="pl-PL" altLang="en-US" sz="2000" i="1" kern="0" dirty="0" smtClean="0">
                <a:solidFill>
                  <a:srgbClr val="003300"/>
                </a:solidFill>
              </a:rPr>
              <a:t> </a:t>
            </a:r>
            <a:r>
              <a:rPr lang="pl-PL" altLang="en-US" sz="1600" kern="0" dirty="0" smtClean="0">
                <a:solidFill>
                  <a:srgbClr val="C00000"/>
                </a:solidFill>
              </a:rPr>
              <a:t>NIEDOPUSZCZALNE</a:t>
            </a:r>
            <a:r>
              <a:rPr lang="pl-PL" altLang="en-US" sz="1600" i="1" kern="0" dirty="0" smtClean="0">
                <a:solidFill>
                  <a:srgbClr val="C00000"/>
                </a:solidFill>
              </a:rPr>
              <a:t>: </a:t>
            </a:r>
            <a:r>
              <a:rPr lang="pl-PL" altLang="en-US" sz="1600" i="1" kern="0" dirty="0" err="1" smtClean="0">
                <a:solidFill>
                  <a:srgbClr val="003300"/>
                </a:solidFill>
              </a:rPr>
              <a:t>stala_calkowita</a:t>
            </a:r>
            <a:r>
              <a:rPr lang="pl-PL" altLang="en-US" sz="1600" i="1" kern="0" dirty="0" smtClean="0">
                <a:solidFill>
                  <a:srgbClr val="003300"/>
                </a:solidFill>
              </a:rPr>
              <a:t> = 30;</a:t>
            </a:r>
            <a:endParaRPr lang="pl-PL" altLang="en-US" sz="1600" kern="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23850" y="908050"/>
            <a:ext cx="8286750" cy="51816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pl-PL" altLang="en-US" sz="2000" dirty="0" smtClean="0">
                <a:solidFill>
                  <a:srgbClr val="003300"/>
                </a:solidFill>
              </a:rPr>
              <a:t>Operatory przypisania złożonego</a:t>
            </a:r>
            <a:endParaRPr lang="pl-PL" altLang="en-US" sz="2000" dirty="0" smtClean="0"/>
          </a:p>
          <a:p>
            <a:pPr lvl="2">
              <a:lnSpc>
                <a:spcPct val="80000"/>
              </a:lnSpc>
              <a:buFontTx/>
              <a:buNone/>
            </a:pPr>
            <a:r>
              <a:rPr lang="pl-PL" altLang="en-US" sz="2000" dirty="0" smtClean="0"/>
              <a:t>x+=5        </a:t>
            </a:r>
            <a:r>
              <a:rPr lang="pl-PL" altLang="en-US" sz="2000" dirty="0" smtClean="0">
                <a:solidFill>
                  <a:srgbClr val="003300"/>
                </a:solidFill>
              </a:rPr>
              <a:t>powiększenie x o 5</a:t>
            </a:r>
            <a:r>
              <a:rPr lang="pl-PL" altLang="en-US" sz="2000" dirty="0" smtClean="0"/>
              <a:t> (x = x+5;)</a:t>
            </a:r>
          </a:p>
          <a:p>
            <a:pPr lvl="2">
              <a:lnSpc>
                <a:spcPct val="80000"/>
              </a:lnSpc>
              <a:buFontTx/>
              <a:buNone/>
            </a:pPr>
            <a:r>
              <a:rPr lang="pl-PL" altLang="en-US" sz="2000" dirty="0" smtClean="0"/>
              <a:t>x-=5         </a:t>
            </a:r>
            <a:r>
              <a:rPr lang="pl-PL" altLang="en-US" sz="2000" dirty="0" smtClean="0">
                <a:solidFill>
                  <a:srgbClr val="003300"/>
                </a:solidFill>
              </a:rPr>
              <a:t>zmniejszenie x o 5</a:t>
            </a:r>
            <a:r>
              <a:rPr lang="pl-PL" altLang="en-US" sz="2000" dirty="0" smtClean="0"/>
              <a:t> (x = x-5;)</a:t>
            </a:r>
          </a:p>
          <a:p>
            <a:pPr lvl="2">
              <a:lnSpc>
                <a:spcPct val="80000"/>
              </a:lnSpc>
              <a:buFontTx/>
              <a:buNone/>
            </a:pPr>
            <a:r>
              <a:rPr lang="pl-PL" altLang="en-US" sz="2000" dirty="0" smtClean="0"/>
              <a:t>x*=10      </a:t>
            </a:r>
            <a:r>
              <a:rPr lang="pl-PL" altLang="en-US" sz="2000" dirty="0" smtClean="0">
                <a:solidFill>
                  <a:srgbClr val="003300"/>
                </a:solidFill>
              </a:rPr>
              <a:t>powiększenie x 10 razy</a:t>
            </a:r>
            <a:r>
              <a:rPr lang="pl-PL" altLang="en-US" sz="2000" dirty="0" smtClean="0"/>
              <a:t> (x = x*10;)</a:t>
            </a:r>
          </a:p>
          <a:p>
            <a:pPr lvl="2">
              <a:lnSpc>
                <a:spcPct val="80000"/>
              </a:lnSpc>
              <a:buFontTx/>
              <a:buNone/>
            </a:pPr>
            <a:r>
              <a:rPr lang="pl-PL" altLang="en-US" sz="2000" dirty="0" smtClean="0"/>
              <a:t>x/=3         </a:t>
            </a:r>
            <a:r>
              <a:rPr lang="pl-PL" altLang="en-US" sz="2000" dirty="0" smtClean="0">
                <a:solidFill>
                  <a:srgbClr val="003300"/>
                </a:solidFill>
              </a:rPr>
              <a:t>zmniejszenie x 3 razy</a:t>
            </a:r>
            <a:r>
              <a:rPr lang="pl-PL" altLang="en-US" sz="2000" dirty="0" smtClean="0"/>
              <a:t> (x = x/3;)</a:t>
            </a:r>
          </a:p>
          <a:p>
            <a:pPr>
              <a:lnSpc>
                <a:spcPct val="80000"/>
              </a:lnSpc>
            </a:pPr>
            <a:r>
              <a:rPr lang="pl-PL" altLang="en-US" sz="2000" dirty="0" smtClean="0">
                <a:solidFill>
                  <a:srgbClr val="003300"/>
                </a:solidFill>
              </a:rPr>
              <a:t>Operator inkrementacji = powiększenie y o 1:</a:t>
            </a:r>
          </a:p>
          <a:p>
            <a:pPr lvl="2">
              <a:lnSpc>
                <a:spcPct val="80000"/>
              </a:lnSpc>
              <a:buFontTx/>
              <a:buNone/>
            </a:pPr>
            <a:r>
              <a:rPr lang="pl-PL" altLang="en-US" sz="2000" dirty="0" smtClean="0"/>
              <a:t>y++          </a:t>
            </a:r>
            <a:r>
              <a:rPr lang="pl-PL" altLang="en-US" sz="2000" dirty="0" smtClean="0">
                <a:solidFill>
                  <a:srgbClr val="003300"/>
                </a:solidFill>
              </a:rPr>
              <a:t>postać </a:t>
            </a:r>
            <a:r>
              <a:rPr lang="pl-PL" altLang="en-US" sz="2000" dirty="0" err="1" smtClean="0">
                <a:solidFill>
                  <a:srgbClr val="003300"/>
                </a:solidFill>
              </a:rPr>
              <a:t>postfiksowa</a:t>
            </a:r>
            <a:r>
              <a:rPr lang="pl-PL" altLang="en-US" sz="2000" dirty="0" smtClean="0">
                <a:solidFill>
                  <a:srgbClr val="003300"/>
                </a:solidFill>
              </a:rPr>
              <a:t>:</a:t>
            </a:r>
            <a:r>
              <a:rPr lang="pl-PL" altLang="en-US" sz="2000" dirty="0" smtClean="0"/>
              <a:t> y = y+1;</a:t>
            </a:r>
          </a:p>
          <a:p>
            <a:pPr lvl="4">
              <a:lnSpc>
                <a:spcPct val="80000"/>
              </a:lnSpc>
              <a:buFontTx/>
              <a:buNone/>
            </a:pPr>
            <a:r>
              <a:rPr lang="pl-PL" altLang="en-US" dirty="0" smtClean="0">
                <a:solidFill>
                  <a:srgbClr val="003300"/>
                </a:solidFill>
              </a:rPr>
              <a:t>		ale</a:t>
            </a:r>
            <a:r>
              <a:rPr lang="pl-PL" altLang="en-US" dirty="0" smtClean="0"/>
              <a:t> a[i++] = 5; </a:t>
            </a:r>
            <a:r>
              <a:rPr lang="pl-PL" altLang="en-US" dirty="0" smtClean="0">
                <a:solidFill>
                  <a:srgbClr val="003300"/>
                </a:solidFill>
              </a:rPr>
              <a:t>oznacza</a:t>
            </a:r>
            <a:r>
              <a:rPr lang="pl-PL" altLang="en-US" dirty="0" smtClean="0"/>
              <a:t> {a[i]=5; i=i+1;} </a:t>
            </a:r>
          </a:p>
          <a:p>
            <a:pPr lvl="2">
              <a:lnSpc>
                <a:spcPct val="80000"/>
              </a:lnSpc>
              <a:buFontTx/>
              <a:buNone/>
            </a:pPr>
            <a:r>
              <a:rPr lang="pl-PL" altLang="en-US" sz="2000" dirty="0" smtClean="0"/>
              <a:t>++y          </a:t>
            </a:r>
            <a:r>
              <a:rPr lang="pl-PL" altLang="en-US" sz="2000" dirty="0" smtClean="0">
                <a:solidFill>
                  <a:srgbClr val="003300"/>
                </a:solidFill>
              </a:rPr>
              <a:t>postać prefiksowa:</a:t>
            </a:r>
            <a:r>
              <a:rPr lang="pl-PL" altLang="en-US" sz="2000" dirty="0" smtClean="0"/>
              <a:t> y = y+1;</a:t>
            </a:r>
          </a:p>
          <a:p>
            <a:pPr lvl="4">
              <a:lnSpc>
                <a:spcPct val="80000"/>
              </a:lnSpc>
              <a:buFontTx/>
              <a:buNone/>
            </a:pPr>
            <a:r>
              <a:rPr lang="pl-PL" altLang="en-US" dirty="0" smtClean="0">
                <a:solidFill>
                  <a:srgbClr val="003300"/>
                </a:solidFill>
              </a:rPr>
              <a:t>		ale</a:t>
            </a:r>
            <a:r>
              <a:rPr lang="pl-PL" altLang="en-US" dirty="0" smtClean="0"/>
              <a:t> a[++i] = 5; </a:t>
            </a:r>
            <a:r>
              <a:rPr lang="pl-PL" altLang="en-US" dirty="0" smtClean="0">
                <a:solidFill>
                  <a:srgbClr val="003300"/>
                </a:solidFill>
              </a:rPr>
              <a:t>oznacza</a:t>
            </a:r>
            <a:r>
              <a:rPr lang="pl-PL" altLang="en-US" dirty="0" smtClean="0"/>
              <a:t> {i=i+1; a[i]=5;}</a:t>
            </a:r>
          </a:p>
          <a:p>
            <a:pPr>
              <a:lnSpc>
                <a:spcPct val="80000"/>
              </a:lnSpc>
            </a:pPr>
            <a:r>
              <a:rPr lang="pl-PL" altLang="en-US" sz="2000" dirty="0" smtClean="0">
                <a:solidFill>
                  <a:srgbClr val="003300"/>
                </a:solidFill>
              </a:rPr>
              <a:t>Operator dekrementacji = pomniejszenie y o 1:</a:t>
            </a:r>
          </a:p>
          <a:p>
            <a:pPr lvl="2">
              <a:lnSpc>
                <a:spcPct val="80000"/>
              </a:lnSpc>
              <a:buFontTx/>
              <a:buNone/>
            </a:pPr>
            <a:r>
              <a:rPr lang="pl-PL" altLang="en-US" sz="2000" dirty="0" smtClean="0"/>
              <a:t>y--          </a:t>
            </a:r>
            <a:r>
              <a:rPr lang="pl-PL" altLang="en-US" sz="2000" dirty="0" smtClean="0">
                <a:solidFill>
                  <a:srgbClr val="003300"/>
                </a:solidFill>
              </a:rPr>
              <a:t>postać </a:t>
            </a:r>
            <a:r>
              <a:rPr lang="pl-PL" altLang="en-US" sz="2000" dirty="0" err="1" smtClean="0">
                <a:solidFill>
                  <a:srgbClr val="003300"/>
                </a:solidFill>
              </a:rPr>
              <a:t>postfiksowa</a:t>
            </a:r>
            <a:r>
              <a:rPr lang="pl-PL" altLang="en-US" sz="2000" dirty="0" smtClean="0">
                <a:solidFill>
                  <a:srgbClr val="003300"/>
                </a:solidFill>
              </a:rPr>
              <a:t>:</a:t>
            </a:r>
            <a:r>
              <a:rPr lang="pl-PL" altLang="en-US" sz="2000" dirty="0" smtClean="0"/>
              <a:t> y = y-1; </a:t>
            </a:r>
            <a:r>
              <a:rPr lang="pl-PL" altLang="en-US" sz="2000" dirty="0" smtClean="0">
                <a:solidFill>
                  <a:srgbClr val="000000"/>
                </a:solidFill>
              </a:rPr>
              <a:t>ale ... (por. wyżej)</a:t>
            </a:r>
          </a:p>
          <a:p>
            <a:pPr lvl="2">
              <a:lnSpc>
                <a:spcPct val="80000"/>
              </a:lnSpc>
              <a:buFontTx/>
              <a:buNone/>
            </a:pPr>
            <a:r>
              <a:rPr lang="pl-PL" altLang="en-US" sz="2000" dirty="0" smtClean="0"/>
              <a:t>--y          </a:t>
            </a:r>
            <a:r>
              <a:rPr lang="pl-PL" altLang="en-US" sz="2000" dirty="0" smtClean="0">
                <a:solidFill>
                  <a:srgbClr val="003300"/>
                </a:solidFill>
              </a:rPr>
              <a:t>postać prefiksowa</a:t>
            </a:r>
            <a:r>
              <a:rPr lang="pl-PL" altLang="en-US" sz="2000" dirty="0" smtClean="0"/>
              <a:t> y = y-1; </a:t>
            </a:r>
            <a:r>
              <a:rPr lang="pl-PL" altLang="en-US" sz="2000" dirty="0" smtClean="0">
                <a:solidFill>
                  <a:srgbClr val="000000"/>
                </a:solidFill>
              </a:rPr>
              <a:t>ale ... (por. wyżej)</a:t>
            </a:r>
          </a:p>
          <a:p>
            <a:pPr>
              <a:lnSpc>
                <a:spcPct val="80000"/>
              </a:lnSpc>
            </a:pPr>
            <a:r>
              <a:rPr lang="pl-PL" altLang="en-US" sz="2000" dirty="0" smtClean="0">
                <a:solidFill>
                  <a:srgbClr val="003300"/>
                </a:solidFill>
              </a:rPr>
              <a:t>Operator modulo:</a:t>
            </a:r>
          </a:p>
          <a:p>
            <a:pPr lvl="2">
              <a:lnSpc>
                <a:spcPct val="80000"/>
              </a:lnSpc>
              <a:buFontTx/>
              <a:buNone/>
            </a:pPr>
            <a:r>
              <a:rPr lang="pl-PL" altLang="en-US" sz="2000" dirty="0" smtClean="0"/>
              <a:t>a % b    </a:t>
            </a:r>
            <a:r>
              <a:rPr lang="pl-PL" altLang="en-US" sz="2000" dirty="0" smtClean="0">
                <a:solidFill>
                  <a:srgbClr val="003300"/>
                </a:solidFill>
              </a:rPr>
              <a:t>reszta z dzielenia a przez b, a i b – liczby </a:t>
            </a:r>
            <a:r>
              <a:rPr lang="pl-PL" altLang="en-US" sz="2000" u="sng" dirty="0" smtClean="0">
                <a:solidFill>
                  <a:srgbClr val="003300"/>
                </a:solidFill>
              </a:rPr>
              <a:t>całkowite</a:t>
            </a:r>
          </a:p>
          <a:p>
            <a:pPr lvl="2">
              <a:lnSpc>
                <a:spcPct val="80000"/>
              </a:lnSpc>
              <a:buFontTx/>
              <a:buNone/>
            </a:pPr>
            <a:r>
              <a:rPr lang="pl-PL" altLang="en-US" sz="2000" dirty="0" smtClean="0">
                <a:solidFill>
                  <a:srgbClr val="003300"/>
                </a:solidFill>
              </a:rPr>
              <a:t>przykłady</a:t>
            </a:r>
            <a:r>
              <a:rPr lang="pl-PL" altLang="en-US" sz="2000" dirty="0" smtClean="0"/>
              <a:t>: 5 % 2 →1, 10 % 2 → 0</a:t>
            </a:r>
            <a:endParaRPr lang="pl-PL" altLang="en-US" sz="2000" dirty="0" smtClean="0">
              <a:solidFill>
                <a:srgbClr val="FF0000"/>
              </a:solidFill>
            </a:endParaRPr>
          </a:p>
          <a:p>
            <a:pPr lvl="2">
              <a:lnSpc>
                <a:spcPct val="80000"/>
              </a:lnSpc>
              <a:buFontTx/>
              <a:buNone/>
            </a:pPr>
            <a:r>
              <a:rPr lang="pl-PL" altLang="en-US" sz="2000" dirty="0" smtClean="0">
                <a:solidFill>
                  <a:srgbClr val="FF0000"/>
                </a:solidFill>
              </a:rPr>
              <a:t>5 / 2 = 2 reszty </a:t>
            </a:r>
            <a:r>
              <a:rPr lang="pl-PL" altLang="en-US" sz="2000" b="1" dirty="0" smtClean="0">
                <a:solidFill>
                  <a:srgbClr val="FF0000"/>
                </a:solidFill>
              </a:rPr>
              <a:t>1</a:t>
            </a:r>
            <a:r>
              <a:rPr lang="pl-PL" altLang="en-US" sz="2000" dirty="0" smtClean="0">
                <a:solidFill>
                  <a:srgbClr val="FF0000"/>
                </a:solidFill>
              </a:rPr>
              <a:t>; 10 / 2 = 5 reszty </a:t>
            </a:r>
            <a:r>
              <a:rPr lang="pl-PL" altLang="en-US" sz="2000" b="1" dirty="0" smtClean="0">
                <a:solidFill>
                  <a:srgbClr val="FF0000"/>
                </a:solidFill>
              </a:rPr>
              <a:t>0</a:t>
            </a:r>
            <a:r>
              <a:rPr lang="pl-PL" altLang="en-US" sz="2000" dirty="0" smtClean="0">
                <a:solidFill>
                  <a:srgbClr val="FF0000"/>
                </a:solidFill>
              </a:rPr>
              <a:t>; 2 % 5 = 2, bo 2 / 5 = 0 reszty </a:t>
            </a:r>
            <a:r>
              <a:rPr lang="pl-PL" altLang="en-US" sz="2000" b="1" dirty="0" smtClean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533400"/>
          </a:xfrm>
          <a:noFill/>
        </p:spPr>
        <p:txBody>
          <a:bodyPr/>
          <a:lstStyle/>
          <a:p>
            <a:r>
              <a:rPr lang="pl-PL" altLang="en-US" sz="3200" b="1" smtClean="0"/>
              <a:t>Wybrane operatory arytmetyczne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1026"/>
          <p:cNvSpPr>
            <a:spLocks noGrp="1" noChangeArrowheads="1"/>
          </p:cNvSpPr>
          <p:nvPr>
            <p:ph type="title"/>
          </p:nvPr>
        </p:nvSpPr>
        <p:spPr>
          <a:xfrm>
            <a:off x="-304800" y="0"/>
            <a:ext cx="9601200" cy="914400"/>
          </a:xfrm>
        </p:spPr>
        <p:txBody>
          <a:bodyPr/>
          <a:lstStyle/>
          <a:p>
            <a:r>
              <a:rPr lang="pl-PL" altLang="en-US" sz="3400" b="1" smtClean="0"/>
              <a:t>Zawartość głównych plików aplikacji</a:t>
            </a:r>
          </a:p>
        </p:txBody>
      </p:sp>
      <p:sp>
        <p:nvSpPr>
          <p:cNvPr id="10243" name="Rectangle 1027"/>
          <p:cNvSpPr>
            <a:spLocks noGrp="1" noChangeArrowheads="1"/>
          </p:cNvSpPr>
          <p:nvPr>
            <p:ph idx="1"/>
          </p:nvPr>
        </p:nvSpPr>
        <p:spPr>
          <a:xfrm>
            <a:off x="642938" y="857250"/>
            <a:ext cx="7772400" cy="5643563"/>
          </a:xfrm>
        </p:spPr>
        <p:txBody>
          <a:bodyPr/>
          <a:lstStyle/>
          <a:p>
            <a:r>
              <a:rPr lang="pl-PL" altLang="en-US" sz="2200" i="1" smtClean="0">
                <a:solidFill>
                  <a:srgbClr val="0000FF"/>
                </a:solidFill>
                <a:cs typeface="Times New Roman" panose="02020603050405020304" pitchFamily="18" charset="0"/>
              </a:rPr>
              <a:t>Projekt_1.bpr</a:t>
            </a:r>
            <a:r>
              <a:rPr lang="pl-PL" altLang="en-US" sz="2200" smtClean="0">
                <a:solidFill>
                  <a:srgbClr val="0000FF"/>
                </a:solidFill>
                <a:cs typeface="Times New Roman" panose="02020603050405020304" pitchFamily="18" charset="0"/>
              </a:rPr>
              <a:t> – plik </a:t>
            </a:r>
            <a:r>
              <a:rPr lang="pl-PL" altLang="en-US" sz="2200" smtClean="0">
                <a:solidFill>
                  <a:srgbClr val="0000FF"/>
                </a:solidFill>
              </a:rPr>
              <a:t>zasobów </a:t>
            </a:r>
            <a:r>
              <a:rPr lang="pl-PL" altLang="en-US" sz="2200" smtClean="0">
                <a:solidFill>
                  <a:srgbClr val="0000FF"/>
                </a:solidFill>
                <a:cs typeface="Times New Roman" panose="02020603050405020304" pitchFamily="18" charset="0"/>
              </a:rPr>
              <a:t>projektu </a:t>
            </a:r>
            <a:r>
              <a:rPr lang="pl-PL" altLang="en-US" sz="2200" smtClean="0">
                <a:solidFill>
                  <a:srgbClr val="0000FF"/>
                </a:solidFill>
              </a:rPr>
              <a:t>aplikacji, ustawienia opcji i reguły budowania projektu</a:t>
            </a:r>
          </a:p>
          <a:p>
            <a:r>
              <a:rPr lang="pl-PL" altLang="en-US" sz="2200" i="1" smtClean="0">
                <a:solidFill>
                  <a:srgbClr val="0000FF"/>
                </a:solidFill>
                <a:cs typeface="Times New Roman" panose="02020603050405020304" pitchFamily="18" charset="0"/>
              </a:rPr>
              <a:t>Projekt_1.cpp</a:t>
            </a:r>
            <a:r>
              <a:rPr lang="pl-PL" altLang="en-US" sz="2200" smtClean="0">
                <a:solidFill>
                  <a:srgbClr val="0000FF"/>
                </a:solidFill>
                <a:cs typeface="Times New Roman" panose="02020603050405020304" pitchFamily="18" charset="0"/>
              </a:rPr>
              <a:t> – plik główny projektu</a:t>
            </a:r>
            <a:r>
              <a:rPr lang="pl-PL" altLang="en-US" sz="2200" smtClean="0">
                <a:solidFill>
                  <a:srgbClr val="0000FF"/>
                </a:solidFill>
              </a:rPr>
              <a:t>: </a:t>
            </a:r>
            <a:r>
              <a:rPr lang="en-US" altLang="en-US" sz="2200" i="1" smtClean="0">
                <a:solidFill>
                  <a:srgbClr val="0000FF"/>
                </a:solidFill>
                <a:cs typeface="Times New Roman" panose="02020603050405020304" pitchFamily="18" charset="0"/>
              </a:rPr>
              <a:t>WinMain</a:t>
            </a:r>
            <a:r>
              <a:rPr lang="pl-PL" altLang="en-US" sz="2200" smtClean="0">
                <a:solidFill>
                  <a:srgbClr val="0000FF"/>
                </a:solidFill>
              </a:rPr>
              <a:t>, </a:t>
            </a:r>
            <a:r>
              <a:rPr lang="pl-PL" altLang="en-US" sz="2200" i="1" smtClean="0">
                <a:solidFill>
                  <a:srgbClr val="0000FF"/>
                </a:solidFill>
                <a:cs typeface="Times New Roman" panose="02020603050405020304" pitchFamily="18" charset="0"/>
              </a:rPr>
              <a:t>try ... catch</a:t>
            </a:r>
            <a:r>
              <a:rPr lang="pl-PL" altLang="en-US" sz="2200" smtClean="0">
                <a:solidFill>
                  <a:srgbClr val="0000FF"/>
                </a:solidFill>
              </a:rPr>
              <a:t> ; odpowiedzialny za uruchomienie aplikacji</a:t>
            </a:r>
          </a:p>
          <a:p>
            <a:r>
              <a:rPr lang="pl-PL" altLang="en-US" sz="2200" i="1" smtClean="0">
                <a:solidFill>
                  <a:srgbClr val="0000FF"/>
                </a:solidFill>
                <a:cs typeface="Times New Roman" panose="02020603050405020304" pitchFamily="18" charset="0"/>
              </a:rPr>
              <a:t>Projekt_1.res</a:t>
            </a:r>
            <a:r>
              <a:rPr lang="pl-PL" altLang="en-US" sz="2200" smtClean="0">
                <a:solidFill>
                  <a:srgbClr val="0000FF"/>
                </a:solidFill>
                <a:cs typeface="Times New Roman" panose="02020603050405020304" pitchFamily="18" charset="0"/>
              </a:rPr>
              <a:t> – plik reprezentacji aplikacji</a:t>
            </a:r>
          </a:p>
          <a:p>
            <a:pPr>
              <a:buFontTx/>
              <a:buNone/>
            </a:pPr>
            <a:endParaRPr lang="pl-PL" altLang="en-US" sz="2200" smtClean="0">
              <a:solidFill>
                <a:srgbClr val="0000FF"/>
              </a:solidFill>
            </a:endParaRPr>
          </a:p>
          <a:p>
            <a:r>
              <a:rPr lang="pl-PL" altLang="en-US" sz="2200" i="1" smtClean="0">
                <a:solidFill>
                  <a:srgbClr val="800000"/>
                </a:solidFill>
                <a:cs typeface="Times New Roman" panose="02020603050405020304" pitchFamily="18" charset="0"/>
              </a:rPr>
              <a:t>Zad_1.cpp</a:t>
            </a:r>
            <a:r>
              <a:rPr lang="pl-PL" altLang="en-US" sz="2200" smtClean="0">
                <a:solidFill>
                  <a:srgbClr val="800000"/>
                </a:solidFill>
                <a:cs typeface="Times New Roman" panose="02020603050405020304" pitchFamily="18" charset="0"/>
              </a:rPr>
              <a:t> – plik modułu</a:t>
            </a:r>
            <a:r>
              <a:rPr lang="pl-PL" altLang="en-US" sz="2200" smtClean="0">
                <a:solidFill>
                  <a:srgbClr val="800000"/>
                </a:solidFill>
              </a:rPr>
              <a:t>: </a:t>
            </a:r>
          </a:p>
          <a:p>
            <a:pPr lvl="1"/>
            <a:r>
              <a:rPr lang="pl-PL" altLang="en-US" sz="2200" smtClean="0">
                <a:solidFill>
                  <a:srgbClr val="800000"/>
                </a:solidFill>
              </a:rPr>
              <a:t>d</a:t>
            </a:r>
            <a:r>
              <a:rPr lang="pl-PL" altLang="en-US" sz="2200" smtClean="0">
                <a:solidFill>
                  <a:srgbClr val="800000"/>
                </a:solidFill>
                <a:cs typeface="Times New Roman" panose="02020603050405020304" pitchFamily="18" charset="0"/>
              </a:rPr>
              <a:t>yrektywy kompilatora</a:t>
            </a:r>
            <a:r>
              <a:rPr lang="pl-PL" altLang="en-US" sz="2200" smtClean="0">
                <a:solidFill>
                  <a:srgbClr val="800000"/>
                </a:solidFill>
              </a:rPr>
              <a:t>: #</a:t>
            </a:r>
            <a:r>
              <a:rPr lang="pl-PL" altLang="en-US" sz="2200" i="1" smtClean="0">
                <a:solidFill>
                  <a:srgbClr val="800000"/>
                </a:solidFill>
                <a:cs typeface="Times New Roman" panose="02020603050405020304" pitchFamily="18" charset="0"/>
              </a:rPr>
              <a:t>include</a:t>
            </a:r>
            <a:r>
              <a:rPr lang="pl-PL" altLang="en-US" sz="2200" smtClean="0">
                <a:solidFill>
                  <a:srgbClr val="800000"/>
                </a:solidFill>
              </a:rPr>
              <a:t>, #</a:t>
            </a:r>
            <a:r>
              <a:rPr lang="pl-PL" altLang="en-US" sz="2200" i="1" smtClean="0">
                <a:solidFill>
                  <a:srgbClr val="800000"/>
                </a:solidFill>
                <a:cs typeface="Times New Roman" panose="02020603050405020304" pitchFamily="18" charset="0"/>
              </a:rPr>
              <a:t>pragma</a:t>
            </a:r>
            <a:endParaRPr lang="pl-PL" altLang="en-US" sz="2200" i="1" smtClean="0">
              <a:solidFill>
                <a:srgbClr val="800000"/>
              </a:solidFill>
            </a:endParaRPr>
          </a:p>
          <a:p>
            <a:pPr lvl="1"/>
            <a:r>
              <a:rPr lang="pl-PL" altLang="en-US" sz="2200" smtClean="0">
                <a:solidFill>
                  <a:srgbClr val="800000"/>
                </a:solidFill>
              </a:rPr>
              <a:t>d</a:t>
            </a:r>
            <a:r>
              <a:rPr lang="pl-PL" altLang="en-US" sz="2200" smtClean="0">
                <a:solidFill>
                  <a:srgbClr val="800000"/>
                </a:solidFill>
                <a:cs typeface="Times New Roman" panose="02020603050405020304" pitchFamily="18" charset="0"/>
              </a:rPr>
              <a:t>eklaracj</a:t>
            </a:r>
            <a:r>
              <a:rPr lang="pl-PL" altLang="en-US" sz="2200" smtClean="0">
                <a:solidFill>
                  <a:srgbClr val="800000"/>
                </a:solidFill>
              </a:rPr>
              <a:t>a</a:t>
            </a:r>
            <a:r>
              <a:rPr lang="pl-PL" altLang="en-US" sz="2200" smtClean="0">
                <a:solidFill>
                  <a:srgbClr val="800000"/>
                </a:solidFill>
                <a:cs typeface="Times New Roman" panose="02020603050405020304" pitchFamily="18" charset="0"/>
              </a:rPr>
              <a:t> instancji formularza </a:t>
            </a:r>
            <a:r>
              <a:rPr lang="pl-PL" altLang="en-US" sz="2200" smtClean="0">
                <a:solidFill>
                  <a:srgbClr val="800000"/>
                </a:solidFill>
              </a:rPr>
              <a:t>(obiekt) </a:t>
            </a:r>
          </a:p>
          <a:p>
            <a:pPr lvl="1"/>
            <a:r>
              <a:rPr lang="pl-PL" altLang="en-US" sz="2200" smtClean="0">
                <a:solidFill>
                  <a:srgbClr val="800000"/>
                </a:solidFill>
              </a:rPr>
              <a:t>d</a:t>
            </a:r>
            <a:r>
              <a:rPr lang="pl-PL" altLang="en-US" sz="2200" smtClean="0">
                <a:solidFill>
                  <a:srgbClr val="800000"/>
                </a:solidFill>
                <a:cs typeface="Times New Roman" panose="02020603050405020304" pitchFamily="18" charset="0"/>
              </a:rPr>
              <a:t>efinicj</a:t>
            </a:r>
            <a:r>
              <a:rPr lang="pl-PL" altLang="en-US" sz="2200" smtClean="0">
                <a:solidFill>
                  <a:srgbClr val="800000"/>
                </a:solidFill>
              </a:rPr>
              <a:t>e</a:t>
            </a:r>
            <a:r>
              <a:rPr lang="pl-PL" altLang="en-US" sz="2200" smtClean="0">
                <a:solidFill>
                  <a:srgbClr val="800000"/>
                </a:solidFill>
                <a:cs typeface="Times New Roman" panose="02020603050405020304" pitchFamily="18" charset="0"/>
              </a:rPr>
              <a:t> funkcji oprogramowania zdarze</a:t>
            </a:r>
            <a:r>
              <a:rPr lang="pl-PL" altLang="en-US" sz="2200" smtClean="0">
                <a:solidFill>
                  <a:srgbClr val="800000"/>
                </a:solidFill>
              </a:rPr>
              <a:t>ń</a:t>
            </a:r>
          </a:p>
          <a:p>
            <a:r>
              <a:rPr lang="pl-PL" altLang="en-US" sz="2200" i="1" smtClean="0">
                <a:solidFill>
                  <a:srgbClr val="800000"/>
                </a:solidFill>
                <a:cs typeface="Times New Roman" panose="02020603050405020304" pitchFamily="18" charset="0"/>
              </a:rPr>
              <a:t>Zad_1.h</a:t>
            </a:r>
            <a:r>
              <a:rPr lang="pl-PL" altLang="en-US" sz="2200" smtClean="0">
                <a:solidFill>
                  <a:srgbClr val="800000"/>
                </a:solidFill>
                <a:cs typeface="Times New Roman" panose="02020603050405020304" pitchFamily="18" charset="0"/>
              </a:rPr>
              <a:t> – plik nagłówkowy modułu</a:t>
            </a:r>
            <a:r>
              <a:rPr lang="pl-PL" altLang="en-US" sz="2200" smtClean="0">
                <a:solidFill>
                  <a:srgbClr val="800000"/>
                </a:solidFill>
              </a:rPr>
              <a:t>: definicja klasy dla nowego formularza z sekcjami: __</a:t>
            </a:r>
            <a:r>
              <a:rPr lang="pl-PL" altLang="en-US" sz="2200" i="1" smtClean="0">
                <a:solidFill>
                  <a:srgbClr val="800000"/>
                </a:solidFill>
              </a:rPr>
              <a:t>published</a:t>
            </a:r>
            <a:r>
              <a:rPr lang="pl-PL" altLang="en-US" sz="2200" smtClean="0">
                <a:solidFill>
                  <a:srgbClr val="800000"/>
                </a:solidFill>
              </a:rPr>
              <a:t>, </a:t>
            </a:r>
            <a:r>
              <a:rPr lang="pl-PL" altLang="en-US" sz="2200" i="1" smtClean="0">
                <a:solidFill>
                  <a:srgbClr val="800000"/>
                </a:solidFill>
              </a:rPr>
              <a:t>private</a:t>
            </a:r>
            <a:r>
              <a:rPr lang="pl-PL" altLang="en-US" sz="2200" smtClean="0">
                <a:solidFill>
                  <a:srgbClr val="800000"/>
                </a:solidFill>
              </a:rPr>
              <a:t>, </a:t>
            </a:r>
            <a:r>
              <a:rPr lang="pl-PL" altLang="en-US" sz="2200" i="1" smtClean="0">
                <a:solidFill>
                  <a:srgbClr val="800000"/>
                </a:solidFill>
              </a:rPr>
              <a:t>public</a:t>
            </a:r>
            <a:r>
              <a:rPr lang="pl-PL" altLang="en-US" sz="2200" smtClean="0">
                <a:solidFill>
                  <a:srgbClr val="800000"/>
                </a:solidFill>
                <a:cs typeface="Times New Roman" panose="02020603050405020304" pitchFamily="18" charset="0"/>
              </a:rPr>
              <a:t>, w tym deklaracje składowych danych i metod </a:t>
            </a:r>
          </a:p>
          <a:p>
            <a:r>
              <a:rPr lang="pl-PL" altLang="en-US" sz="2200" i="1" smtClean="0">
                <a:solidFill>
                  <a:srgbClr val="800000"/>
                </a:solidFill>
                <a:cs typeface="Times New Roman" panose="02020603050405020304" pitchFamily="18" charset="0"/>
              </a:rPr>
              <a:t>Zad_1.dfm</a:t>
            </a:r>
            <a:r>
              <a:rPr lang="pl-PL" altLang="en-US" sz="2200" smtClean="0">
                <a:solidFill>
                  <a:srgbClr val="800000"/>
                </a:solidFill>
                <a:cs typeface="Times New Roman" panose="02020603050405020304" pitchFamily="18" charset="0"/>
              </a:rPr>
              <a:t> – plik projektu formularza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-11324"/>
            <a:ext cx="3203848" cy="920044"/>
          </a:xfrm>
        </p:spPr>
        <p:txBody>
          <a:bodyPr/>
          <a:lstStyle/>
          <a:p>
            <a:r>
              <a:rPr lang="pl-PL" altLang="en-US" sz="3200" b="1" dirty="0" smtClean="0">
                <a:solidFill>
                  <a:srgbClr val="000000"/>
                </a:solidFill>
              </a:rPr>
              <a:t>Funkcja główna w ECB</a:t>
            </a:r>
          </a:p>
        </p:txBody>
      </p:sp>
      <p:sp>
        <p:nvSpPr>
          <p:cNvPr id="12291" name="Text Box 5"/>
          <p:cNvSpPr txBox="1">
            <a:spLocks noChangeArrowheads="1"/>
          </p:cNvSpPr>
          <p:nvPr/>
        </p:nvSpPr>
        <p:spPr bwMode="auto">
          <a:xfrm>
            <a:off x="285750" y="1198563"/>
            <a:ext cx="2609850" cy="394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190500" indent="-1905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spcAft>
                <a:spcPct val="30000"/>
              </a:spcAft>
            </a:pPr>
            <a:r>
              <a:rPr lang="pl-PL" altLang="en-US" sz="1800" dirty="0">
                <a:solidFill>
                  <a:srgbClr val="0000FF"/>
                </a:solidFill>
              </a:rPr>
              <a:t>Jest zapisana w pliku kodu projektu głównego (</a:t>
            </a:r>
            <a:r>
              <a:rPr lang="pl-PL" altLang="en-US" sz="1800" i="1" dirty="0">
                <a:solidFill>
                  <a:srgbClr val="0000FF"/>
                </a:solidFill>
              </a:rPr>
              <a:t>Project_1.cpp</a:t>
            </a:r>
            <a:r>
              <a:rPr lang="pl-PL" altLang="en-US" sz="1800" dirty="0">
                <a:solidFill>
                  <a:srgbClr val="0000FF"/>
                </a:solidFill>
              </a:rPr>
              <a:t>).</a:t>
            </a:r>
          </a:p>
          <a:p>
            <a:pPr>
              <a:spcBef>
                <a:spcPct val="0"/>
              </a:spcBef>
              <a:spcAft>
                <a:spcPct val="30000"/>
              </a:spcAft>
            </a:pPr>
            <a:r>
              <a:rPr lang="pl-PL" altLang="en-US" sz="1800" dirty="0" smtClean="0">
                <a:solidFill>
                  <a:srgbClr val="0000FF"/>
                </a:solidFill>
              </a:rPr>
              <a:t>ECB </a:t>
            </a:r>
            <a:r>
              <a:rPr lang="pl-PL" altLang="en-US" sz="1800" dirty="0">
                <a:solidFill>
                  <a:srgbClr val="0000FF"/>
                </a:solidFill>
              </a:rPr>
              <a:t>tworzy ją automatycznie, niezależnie od projektanta.</a:t>
            </a:r>
          </a:p>
          <a:p>
            <a:pPr>
              <a:spcBef>
                <a:spcPct val="0"/>
              </a:spcBef>
              <a:spcAft>
                <a:spcPct val="30000"/>
              </a:spcAft>
            </a:pPr>
            <a:r>
              <a:rPr lang="pl-PL" altLang="en-US" sz="1800" dirty="0">
                <a:solidFill>
                  <a:srgbClr val="0000FF"/>
                </a:solidFill>
              </a:rPr>
              <a:t>Niedoświadczeni programiści mają zakaz ingerencji w jej treść.</a:t>
            </a:r>
          </a:p>
          <a:p>
            <a:pPr>
              <a:spcBef>
                <a:spcPct val="0"/>
              </a:spcBef>
              <a:spcAft>
                <a:spcPct val="30000"/>
              </a:spcAft>
            </a:pPr>
            <a:r>
              <a:rPr lang="pl-PL" altLang="en-US" sz="1800" dirty="0">
                <a:solidFill>
                  <a:srgbClr val="0000FF"/>
                </a:solidFill>
              </a:rPr>
              <a:t>To funkcja </a:t>
            </a:r>
            <a:r>
              <a:rPr lang="pl-PL" altLang="en-US" sz="1800" i="1" dirty="0" err="1">
                <a:solidFill>
                  <a:srgbClr val="0000FF"/>
                </a:solidFill>
              </a:rPr>
              <a:t>WinMain</a:t>
            </a:r>
            <a:r>
              <a:rPr lang="pl-PL" altLang="en-US" sz="1800" dirty="0">
                <a:solidFill>
                  <a:srgbClr val="0000FF"/>
                </a:solidFill>
              </a:rPr>
              <a:t> jest odpowiedzialna za uruchomienie aplikacji.</a:t>
            </a:r>
          </a:p>
        </p:txBody>
      </p:sp>
      <p:pic>
        <p:nvPicPr>
          <p:cNvPr id="3" name="Obraz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59832" y="0"/>
            <a:ext cx="5472608" cy="6357699"/>
          </a:xfrm>
          <a:prstGeom prst="rect">
            <a:avLst/>
          </a:prstGeom>
        </p:spPr>
      </p:pic>
      <p:sp>
        <p:nvSpPr>
          <p:cNvPr id="98314" name="Rectangle 10"/>
          <p:cNvSpPr>
            <a:spLocks noChangeArrowheads="1"/>
          </p:cNvSpPr>
          <p:nvPr/>
        </p:nvSpPr>
        <p:spPr bwMode="auto">
          <a:xfrm>
            <a:off x="3186953" y="1052737"/>
            <a:ext cx="5299075" cy="504056"/>
          </a:xfrm>
          <a:prstGeom prst="rect">
            <a:avLst/>
          </a:prstGeom>
          <a:noFill/>
          <a:ln w="25400">
            <a:solidFill>
              <a:srgbClr val="C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eaVert"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8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831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01600"/>
            <a:ext cx="8229600" cy="533400"/>
          </a:xfrm>
        </p:spPr>
        <p:txBody>
          <a:bodyPr/>
          <a:lstStyle/>
          <a:p>
            <a:r>
              <a:rPr lang="pl-PL" altLang="en-US" sz="3400" b="1" dirty="0" smtClean="0">
                <a:solidFill>
                  <a:srgbClr val="000000"/>
                </a:solidFill>
              </a:rPr>
              <a:t>Struktura programu w ECB</a:t>
            </a:r>
          </a:p>
        </p:txBody>
      </p:sp>
      <p:sp>
        <p:nvSpPr>
          <p:cNvPr id="80899" name="Text Box 3"/>
          <p:cNvSpPr txBox="1">
            <a:spLocks noChangeArrowheads="1"/>
          </p:cNvSpPr>
          <p:nvPr/>
        </p:nvSpPr>
        <p:spPr bwMode="auto">
          <a:xfrm>
            <a:off x="381000" y="5727700"/>
            <a:ext cx="4048125" cy="738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pl-PL" altLang="en-US" sz="1400">
                <a:solidFill>
                  <a:srgbClr val="0000FF"/>
                </a:solidFill>
                <a:latin typeface="Arial" panose="020B0604020202020204" pitchFamily="34" charset="0"/>
              </a:rPr>
              <a:t>PROTOTYP FUNKCJI (METODY) FORMULARZA (składnia prototypu funkcji będzie podana na innym wykładzie)</a:t>
            </a:r>
          </a:p>
        </p:txBody>
      </p:sp>
      <p:sp>
        <p:nvSpPr>
          <p:cNvPr id="13316" name="Text Box 6"/>
          <p:cNvSpPr txBox="1">
            <a:spLocks noChangeArrowheads="1"/>
          </p:cNvSpPr>
          <p:nvPr/>
        </p:nvSpPr>
        <p:spPr bwMode="auto">
          <a:xfrm>
            <a:off x="4543425" y="990600"/>
            <a:ext cx="293052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pl-PL" altLang="en-US" sz="1400">
                <a:solidFill>
                  <a:srgbClr val="0000FF"/>
                </a:solidFill>
                <a:latin typeface="Arial" panose="020B0604020202020204" pitchFamily="34" charset="0"/>
              </a:rPr>
              <a:t>DYREKTYWY PREPROCESORA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pl-PL" altLang="en-US" sz="1400">
                <a:solidFill>
                  <a:srgbClr val="0000FF"/>
                </a:solidFill>
                <a:latin typeface="Arial" panose="020B0604020202020204" pitchFamily="34" charset="0"/>
              </a:rPr>
              <a:t>(rozpoczynają się od znaku #)</a:t>
            </a:r>
          </a:p>
        </p:txBody>
      </p:sp>
      <p:sp>
        <p:nvSpPr>
          <p:cNvPr id="13317" name="Text Box 9"/>
          <p:cNvSpPr txBox="1">
            <a:spLocks noChangeArrowheads="1"/>
          </p:cNvSpPr>
          <p:nvPr/>
        </p:nvSpPr>
        <p:spPr bwMode="auto">
          <a:xfrm>
            <a:off x="4562475" y="2209800"/>
            <a:ext cx="2638425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pl-PL" altLang="en-US" sz="1400">
                <a:solidFill>
                  <a:srgbClr val="0000FF"/>
                </a:solidFill>
                <a:latin typeface="Arial" panose="020B0604020202020204" pitchFamily="34" charset="0"/>
              </a:rPr>
              <a:t>DEKLARACJE</a:t>
            </a:r>
            <a:r>
              <a:rPr lang="pl-PL" altLang="en-US" sz="1600">
                <a:solidFill>
                  <a:srgbClr val="0000FF"/>
                </a:solidFill>
                <a:latin typeface="Arial" panose="020B0604020202020204" pitchFamily="34" charset="0"/>
              </a:rPr>
              <a:t> ZMIENNYCH</a:t>
            </a:r>
            <a:endParaRPr lang="pl-PL" altLang="en-US" sz="2400">
              <a:solidFill>
                <a:srgbClr val="0000FF"/>
              </a:solidFill>
            </a:endParaRPr>
          </a:p>
        </p:txBody>
      </p:sp>
      <p:sp>
        <p:nvSpPr>
          <p:cNvPr id="13318" name="Text Box 12"/>
          <p:cNvSpPr txBox="1">
            <a:spLocks noChangeArrowheads="1"/>
          </p:cNvSpPr>
          <p:nvPr/>
        </p:nvSpPr>
        <p:spPr bwMode="auto">
          <a:xfrm>
            <a:off x="4572000" y="3657600"/>
            <a:ext cx="4572000" cy="738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pl-PL" altLang="en-US" sz="1400">
                <a:solidFill>
                  <a:srgbClr val="0000FF"/>
                </a:solidFill>
                <a:latin typeface="Arial" panose="020B0604020202020204" pitchFamily="34" charset="0"/>
              </a:rPr>
              <a:t>DEFINICJA FUNKCJI PROTOTYPOWANEJ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pl-PL" altLang="en-US" sz="1400">
                <a:solidFill>
                  <a:srgbClr val="0000FF"/>
                </a:solidFill>
                <a:latin typeface="Arial" panose="020B0604020202020204" pitchFamily="34" charset="0"/>
              </a:rPr>
              <a:t>(składnia definicji funkcji będzie podana na innym wykładzie)</a:t>
            </a:r>
          </a:p>
        </p:txBody>
      </p:sp>
      <p:sp>
        <p:nvSpPr>
          <p:cNvPr id="13319" name="Text Box 17"/>
          <p:cNvSpPr txBox="1">
            <a:spLocks noChangeArrowheads="1"/>
          </p:cNvSpPr>
          <p:nvPr/>
        </p:nvSpPr>
        <p:spPr bwMode="auto">
          <a:xfrm>
            <a:off x="4724400" y="2819400"/>
            <a:ext cx="4205288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pl-PL" altLang="en-US" sz="160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jest konstruktor formularza – </a:t>
            </a:r>
            <a:r>
              <a:rPr lang="pl-PL" altLang="en-US" sz="1600" b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nie ruszać</a:t>
            </a:r>
            <a:r>
              <a:rPr lang="pl-PL" altLang="en-US" sz="160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 o tym będzie na innym wykładzie</a:t>
            </a:r>
          </a:p>
        </p:txBody>
      </p:sp>
      <p:sp>
        <p:nvSpPr>
          <p:cNvPr id="13320" name="AutoShape 18"/>
          <p:cNvSpPr>
            <a:spLocks/>
          </p:cNvSpPr>
          <p:nvPr/>
        </p:nvSpPr>
        <p:spPr bwMode="auto">
          <a:xfrm>
            <a:off x="4546600" y="2717800"/>
            <a:ext cx="76200" cy="838200"/>
          </a:xfrm>
          <a:prstGeom prst="rightBrace">
            <a:avLst>
              <a:gd name="adj1" fmla="val 91667"/>
              <a:gd name="adj2" fmla="val 50000"/>
            </a:avLst>
          </a:prstGeom>
          <a:noFill/>
          <a:ln w="19050">
            <a:solidFill>
              <a:srgbClr val="C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eaVert"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grpSp>
        <p:nvGrpSpPr>
          <p:cNvPr id="13321" name="Group 27"/>
          <p:cNvGrpSpPr>
            <a:grpSpLocks/>
          </p:cNvGrpSpPr>
          <p:nvPr/>
        </p:nvGrpSpPr>
        <p:grpSpPr bwMode="auto">
          <a:xfrm>
            <a:off x="215900" y="546100"/>
            <a:ext cx="4229100" cy="5092700"/>
            <a:chOff x="136" y="344"/>
            <a:chExt cx="2664" cy="3208"/>
          </a:xfrm>
        </p:grpSpPr>
        <p:pic>
          <p:nvPicPr>
            <p:cNvPr id="13327" name="Picture 14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44" y="528"/>
              <a:ext cx="2656" cy="30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3328" name="Text Box 19"/>
            <p:cNvSpPr txBox="1">
              <a:spLocks noChangeArrowheads="1"/>
            </p:cNvSpPr>
            <p:nvPr/>
          </p:nvSpPr>
          <p:spPr bwMode="auto">
            <a:xfrm>
              <a:off x="136" y="344"/>
              <a:ext cx="1082" cy="233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pl-PL" altLang="en-US" sz="1800"/>
                <a:t>Plik Unit_IF.cpp</a:t>
              </a:r>
            </a:p>
          </p:txBody>
        </p:sp>
      </p:grpSp>
      <p:grpSp>
        <p:nvGrpSpPr>
          <p:cNvPr id="3" name="Group 26"/>
          <p:cNvGrpSpPr>
            <a:grpSpLocks/>
          </p:cNvGrpSpPr>
          <p:nvPr/>
        </p:nvGrpSpPr>
        <p:grpSpPr bwMode="auto">
          <a:xfrm>
            <a:off x="4876800" y="4449763"/>
            <a:ext cx="4038600" cy="2292350"/>
            <a:chOff x="3072" y="2928"/>
            <a:chExt cx="2544" cy="1220"/>
          </a:xfrm>
        </p:grpSpPr>
        <p:sp>
          <p:nvSpPr>
            <p:cNvPr id="13325" name="Text Box 20"/>
            <p:cNvSpPr txBox="1">
              <a:spLocks noChangeArrowheads="1"/>
            </p:cNvSpPr>
            <p:nvPr/>
          </p:nvSpPr>
          <p:spPr bwMode="auto">
            <a:xfrm>
              <a:off x="3072" y="2928"/>
              <a:ext cx="945" cy="233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pl-PL" altLang="en-US" sz="1800"/>
                <a:t>Plik Unit_IF.h</a:t>
              </a:r>
            </a:p>
          </p:txBody>
        </p:sp>
        <p:pic>
          <p:nvPicPr>
            <p:cNvPr id="13326" name="Picture 21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72" y="3128"/>
              <a:ext cx="2544" cy="10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80918" name="Line 22"/>
          <p:cNvSpPr>
            <a:spLocks noChangeShapeType="1"/>
          </p:cNvSpPr>
          <p:nvPr/>
        </p:nvSpPr>
        <p:spPr bwMode="auto">
          <a:xfrm flipV="1">
            <a:off x="3810000" y="5842000"/>
            <a:ext cx="16764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eaVert" wrap="none" anchor="ctr"/>
          <a:lstStyle/>
          <a:p>
            <a:endParaRPr lang="pl-PL"/>
          </a:p>
        </p:txBody>
      </p:sp>
      <p:sp>
        <p:nvSpPr>
          <p:cNvPr id="80919" name="Rectangle 23"/>
          <p:cNvSpPr>
            <a:spLocks noChangeArrowheads="1"/>
          </p:cNvSpPr>
          <p:nvPr/>
        </p:nvSpPr>
        <p:spPr bwMode="auto">
          <a:xfrm>
            <a:off x="228600" y="3606800"/>
            <a:ext cx="4191000" cy="19812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eaVert"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09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809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808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0899" grpId="0" autoUpdateAnimBg="0"/>
      <p:bldP spid="80918" grpId="0" animBg="1"/>
      <p:bldP spid="8091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4450"/>
            <a:ext cx="7772400" cy="533400"/>
          </a:xfrm>
        </p:spPr>
        <p:txBody>
          <a:bodyPr/>
          <a:lstStyle/>
          <a:p>
            <a:r>
              <a:rPr lang="pl-PL" altLang="en-US" sz="3200" b="1" smtClean="0"/>
              <a:t>O czym trzeba pamiętać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549275"/>
            <a:ext cx="8648700" cy="5486400"/>
          </a:xfrm>
        </p:spPr>
        <p:txBody>
          <a:bodyPr/>
          <a:lstStyle/>
          <a:p>
            <a:pPr defTabSz="1663700">
              <a:tabLst>
                <a:tab pos="3051175" algn="l"/>
                <a:tab pos="3140075" algn="l"/>
              </a:tabLst>
              <a:defRPr/>
            </a:pPr>
            <a:r>
              <a:rPr lang="pl-PL" sz="1600" dirty="0" smtClean="0"/>
              <a:t>Program w ECB musi zawierać funkcję główną (</a:t>
            </a:r>
            <a:r>
              <a:rPr lang="pl-PL" sz="1600" dirty="0" err="1" smtClean="0">
                <a:solidFill>
                  <a:srgbClr val="000000"/>
                </a:solidFill>
              </a:rPr>
              <a:t>tWinMain</a:t>
            </a:r>
            <a:r>
              <a:rPr lang="pl-PL" sz="1600" dirty="0" smtClean="0">
                <a:solidFill>
                  <a:srgbClr val="003300"/>
                </a:solidFill>
              </a:rPr>
              <a:t>)</a:t>
            </a:r>
            <a:endParaRPr lang="pl-PL" sz="1600" dirty="0" smtClean="0"/>
          </a:p>
          <a:p>
            <a:pPr defTabSz="1663700">
              <a:tabLst>
                <a:tab pos="3051175" algn="l"/>
                <a:tab pos="3140075" algn="l"/>
              </a:tabLst>
              <a:defRPr/>
            </a:pPr>
            <a:r>
              <a:rPr lang="pl-PL" sz="1600" dirty="0" smtClean="0"/>
              <a:t>Program korzysta z plików bibliotecznych: </a:t>
            </a:r>
          </a:p>
          <a:p>
            <a:pPr lvl="1" defTabSz="1663700">
              <a:tabLst>
                <a:tab pos="3051175" algn="l"/>
                <a:tab pos="3140075" algn="l"/>
              </a:tabLst>
              <a:defRPr/>
            </a:pPr>
            <a:r>
              <a:rPr lang="pl-PL" sz="1600" dirty="0" smtClean="0"/>
              <a:t>standardowych: 	</a:t>
            </a:r>
            <a:r>
              <a:rPr lang="pl-PL" sz="1600" dirty="0" smtClean="0">
                <a:solidFill>
                  <a:srgbClr val="003300"/>
                </a:solidFill>
              </a:rPr>
              <a:t>#</a:t>
            </a:r>
            <a:r>
              <a:rPr lang="pl-PL" sz="1600" dirty="0" err="1" smtClean="0">
                <a:solidFill>
                  <a:srgbClr val="003300"/>
                </a:solidFill>
              </a:rPr>
              <a:t>include</a:t>
            </a:r>
            <a:r>
              <a:rPr lang="pl-PL" sz="1600" dirty="0" smtClean="0">
                <a:solidFill>
                  <a:srgbClr val="003300"/>
                </a:solidFill>
              </a:rPr>
              <a:t> &lt;</a:t>
            </a:r>
            <a:r>
              <a:rPr lang="pl-PL" sz="1600" i="1" dirty="0" err="1" smtClean="0">
                <a:solidFill>
                  <a:srgbClr val="003300"/>
                </a:solidFill>
              </a:rPr>
              <a:t>plik_nagłówkowy</a:t>
            </a:r>
            <a:r>
              <a:rPr lang="pl-PL" sz="1600" dirty="0" err="1" smtClean="0">
                <a:solidFill>
                  <a:srgbClr val="003300"/>
                </a:solidFill>
              </a:rPr>
              <a:t>.h</a:t>
            </a:r>
            <a:r>
              <a:rPr lang="pl-PL" sz="1600" dirty="0" smtClean="0">
                <a:solidFill>
                  <a:srgbClr val="003300"/>
                </a:solidFill>
              </a:rPr>
              <a:t>&gt;</a:t>
            </a:r>
          </a:p>
          <a:p>
            <a:pPr lvl="1" defTabSz="1663700">
              <a:tabLst>
                <a:tab pos="3051175" algn="l"/>
                <a:tab pos="3140075" algn="l"/>
              </a:tabLst>
              <a:defRPr/>
            </a:pPr>
            <a:r>
              <a:rPr lang="pl-PL" sz="1600" dirty="0" smtClean="0"/>
              <a:t>własnych projektanta: 	</a:t>
            </a:r>
            <a:r>
              <a:rPr lang="pl-PL" sz="1600" dirty="0" smtClean="0">
                <a:solidFill>
                  <a:srgbClr val="003300"/>
                </a:solidFill>
              </a:rPr>
              <a:t>#</a:t>
            </a:r>
            <a:r>
              <a:rPr lang="pl-PL" sz="1600" dirty="0" err="1" smtClean="0">
                <a:solidFill>
                  <a:srgbClr val="003300"/>
                </a:solidFill>
              </a:rPr>
              <a:t>include</a:t>
            </a:r>
            <a:r>
              <a:rPr lang="pl-PL" sz="1600" dirty="0" smtClean="0">
                <a:solidFill>
                  <a:srgbClr val="003300"/>
                </a:solidFill>
              </a:rPr>
              <a:t> "</a:t>
            </a:r>
            <a:r>
              <a:rPr lang="pl-PL" sz="1600" i="1" dirty="0" smtClean="0">
                <a:solidFill>
                  <a:srgbClr val="003300"/>
                </a:solidFill>
              </a:rPr>
              <a:t>plik _ </a:t>
            </a:r>
            <a:r>
              <a:rPr lang="pl-PL" sz="1600" i="1" dirty="0" err="1" smtClean="0">
                <a:solidFill>
                  <a:srgbClr val="003300"/>
                </a:solidFill>
              </a:rPr>
              <a:t>projektanta.</a:t>
            </a:r>
            <a:r>
              <a:rPr lang="pl-PL" sz="1600" dirty="0" err="1" smtClean="0">
                <a:solidFill>
                  <a:srgbClr val="003300"/>
                </a:solidFill>
              </a:rPr>
              <a:t>h</a:t>
            </a:r>
            <a:r>
              <a:rPr lang="pl-PL" sz="1600" dirty="0" smtClean="0">
                <a:solidFill>
                  <a:srgbClr val="003300"/>
                </a:solidFill>
              </a:rPr>
              <a:t>"</a:t>
            </a:r>
          </a:p>
          <a:p>
            <a:pPr defTabSz="1663700">
              <a:tabLst>
                <a:tab pos="3051175" algn="l"/>
                <a:tab pos="3140075" algn="l"/>
              </a:tabLst>
              <a:defRPr/>
            </a:pPr>
            <a:r>
              <a:rPr lang="pl-PL" sz="1600" dirty="0" smtClean="0"/>
              <a:t>C++ rozróżnia wielkość liter</a:t>
            </a:r>
          </a:p>
          <a:p>
            <a:pPr defTabSz="1663700">
              <a:tabLst>
                <a:tab pos="3051175" algn="l"/>
                <a:tab pos="3140075" algn="l"/>
              </a:tabLst>
              <a:defRPr/>
            </a:pPr>
            <a:r>
              <a:rPr lang="pl-PL" sz="1600" dirty="0" smtClean="0"/>
              <a:t>Każda instrukcja w C++ kończy się średnikiem </a:t>
            </a:r>
            <a:r>
              <a:rPr lang="pl-PL" sz="1600" b="1" dirty="0" smtClean="0">
                <a:solidFill>
                  <a:srgbClr val="000000"/>
                </a:solidFill>
              </a:rPr>
              <a:t>;</a:t>
            </a:r>
          </a:p>
          <a:p>
            <a:pPr defTabSz="1663700">
              <a:tabLst>
                <a:tab pos="3051175" algn="l"/>
                <a:tab pos="3140075" algn="l"/>
              </a:tabLst>
              <a:defRPr/>
            </a:pPr>
            <a:r>
              <a:rPr lang="pl-PL" sz="1600" dirty="0" smtClean="0"/>
              <a:t>Projektant oprogramowuje wybrane zdarzenie (</a:t>
            </a:r>
            <a:r>
              <a:rPr lang="pl-PL" sz="1600" i="1" dirty="0" err="1" smtClean="0"/>
              <a:t>event</a:t>
            </a:r>
            <a:r>
              <a:rPr lang="pl-PL" sz="1600" dirty="0" smtClean="0"/>
              <a:t>) dla wskazanego przez siebie komponentu wizualnego. </a:t>
            </a:r>
            <a:r>
              <a:rPr lang="pl-PL" sz="1600" dirty="0" smtClean="0">
                <a:solidFill>
                  <a:schemeClr val="tx2">
                    <a:lumMod val="50000"/>
                  </a:schemeClr>
                </a:solidFill>
              </a:rPr>
              <a:t>Generuje obsługę: (*) wybiera obiekt, (*) w zakładce </a:t>
            </a:r>
            <a:r>
              <a:rPr lang="pl-PL" sz="1600" i="1" dirty="0" err="1" smtClean="0">
                <a:solidFill>
                  <a:schemeClr val="tx2">
                    <a:lumMod val="50000"/>
                  </a:schemeClr>
                </a:solidFill>
              </a:rPr>
              <a:t>Events</a:t>
            </a:r>
            <a:r>
              <a:rPr lang="pl-PL" sz="1600" dirty="0" smtClean="0">
                <a:solidFill>
                  <a:schemeClr val="tx2">
                    <a:lumMod val="50000"/>
                  </a:schemeClr>
                </a:solidFill>
              </a:rPr>
              <a:t> wybiera zdarzenie do obsługi, (*) generuje funkcję obsługi zdarzenia klikając 2x myszą</a:t>
            </a:r>
            <a:r>
              <a:rPr lang="pl-PL" sz="1600" dirty="0" smtClean="0"/>
              <a:t>. System ECB automatycznie:</a:t>
            </a:r>
          </a:p>
          <a:p>
            <a:pPr marL="800100" lvl="1" indent="-342900" defTabSz="1663700">
              <a:buFont typeface="+mj-lt"/>
              <a:buAutoNum type="arabicPeriod"/>
              <a:tabLst>
                <a:tab pos="3051175" algn="l"/>
                <a:tab pos="3140075" algn="l"/>
              </a:tabLst>
              <a:defRPr/>
            </a:pPr>
            <a:r>
              <a:rPr lang="pl-PL" sz="16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w pliku nagłówkowym umieszcza zapowiedź (prototyp) funkcji, np.</a:t>
            </a:r>
          </a:p>
          <a:p>
            <a:pPr marL="1257300" lvl="2" indent="-342900" defTabSz="1663700">
              <a:buFont typeface="+mj-lt"/>
              <a:buAutoNum type="arabicPeriod"/>
              <a:tabLst>
                <a:tab pos="3051175" algn="l"/>
                <a:tab pos="3140075" algn="l"/>
              </a:tabLst>
              <a:defRPr/>
            </a:pPr>
            <a:r>
              <a:rPr lang="pl-PL" sz="1600" i="1" dirty="0" err="1" smtClean="0">
                <a:solidFill>
                  <a:srgbClr val="003300"/>
                </a:solidFill>
              </a:rPr>
              <a:t>void</a:t>
            </a:r>
            <a:r>
              <a:rPr lang="pl-PL" sz="1600" i="1" dirty="0" smtClean="0">
                <a:solidFill>
                  <a:srgbClr val="003300"/>
                </a:solidFill>
              </a:rPr>
              <a:t> __</a:t>
            </a:r>
            <a:r>
              <a:rPr lang="pl-PL" sz="1600" i="1" dirty="0" err="1" smtClean="0">
                <a:solidFill>
                  <a:srgbClr val="003300"/>
                </a:solidFill>
              </a:rPr>
              <a:t>fastcall</a:t>
            </a:r>
            <a:r>
              <a:rPr lang="pl-PL" sz="1600" i="1" dirty="0" smtClean="0">
                <a:solidFill>
                  <a:srgbClr val="003300"/>
                </a:solidFill>
              </a:rPr>
              <a:t> </a:t>
            </a:r>
            <a:r>
              <a:rPr lang="pl-PL" sz="1600" b="1" i="1" dirty="0" err="1" smtClean="0">
                <a:solidFill>
                  <a:srgbClr val="003300"/>
                </a:solidFill>
              </a:rPr>
              <a:t>FormClick</a:t>
            </a:r>
            <a:r>
              <a:rPr lang="pl-PL" sz="1600" i="1" dirty="0" smtClean="0">
                <a:solidFill>
                  <a:srgbClr val="003300"/>
                </a:solidFill>
              </a:rPr>
              <a:t>(</a:t>
            </a:r>
            <a:r>
              <a:rPr lang="pl-PL" sz="1600" i="1" dirty="0" err="1" smtClean="0">
                <a:solidFill>
                  <a:srgbClr val="003300"/>
                </a:solidFill>
              </a:rPr>
              <a:t>TObject</a:t>
            </a:r>
            <a:r>
              <a:rPr lang="pl-PL" sz="1600" i="1" dirty="0" smtClean="0">
                <a:solidFill>
                  <a:srgbClr val="003300"/>
                </a:solidFill>
              </a:rPr>
              <a:t> *</a:t>
            </a:r>
            <a:r>
              <a:rPr lang="pl-PL" sz="1600" i="1" dirty="0" err="1" smtClean="0">
                <a:solidFill>
                  <a:srgbClr val="003300"/>
                </a:solidFill>
              </a:rPr>
              <a:t>Sender</a:t>
            </a:r>
            <a:r>
              <a:rPr lang="pl-PL" sz="1600" i="1" dirty="0" smtClean="0">
                <a:solidFill>
                  <a:srgbClr val="003300"/>
                </a:solidFill>
              </a:rPr>
              <a:t>);</a:t>
            </a:r>
          </a:p>
          <a:p>
            <a:pPr marL="800100" lvl="1" indent="-342900" defTabSz="1663700">
              <a:buFont typeface="+mj-lt"/>
              <a:buAutoNum type="arabicPeriod"/>
              <a:tabLst>
                <a:tab pos="3051175" algn="l"/>
                <a:tab pos="3140075" algn="l"/>
              </a:tabLst>
              <a:defRPr/>
            </a:pPr>
            <a:r>
              <a:rPr lang="pl-PL" sz="16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w pliku modułu definiuje szkielet funkcji, gdzie pomiędzy nawiasami klamrowymi projektant wpisuje treść programu, np. </a:t>
            </a:r>
          </a:p>
          <a:p>
            <a:pPr lvl="2" defTabSz="1663700">
              <a:buFontTx/>
              <a:buNone/>
              <a:tabLst>
                <a:tab pos="3051175" algn="l"/>
                <a:tab pos="3140075" algn="l"/>
              </a:tabLst>
              <a:defRPr/>
            </a:pPr>
            <a:r>
              <a:rPr lang="pl-PL" sz="1600" i="1" dirty="0" err="1" smtClean="0">
                <a:solidFill>
                  <a:srgbClr val="003300"/>
                </a:solidFill>
              </a:rPr>
              <a:t>void</a:t>
            </a:r>
            <a:r>
              <a:rPr lang="pl-PL" sz="1600" i="1" dirty="0" smtClean="0">
                <a:solidFill>
                  <a:srgbClr val="003300"/>
                </a:solidFill>
              </a:rPr>
              <a:t> __</a:t>
            </a:r>
            <a:r>
              <a:rPr lang="pl-PL" sz="1600" i="1" dirty="0" err="1" smtClean="0">
                <a:solidFill>
                  <a:srgbClr val="003300"/>
                </a:solidFill>
              </a:rPr>
              <a:t>fastcall</a:t>
            </a:r>
            <a:r>
              <a:rPr lang="pl-PL" sz="1600" i="1" dirty="0" smtClean="0">
                <a:solidFill>
                  <a:srgbClr val="003300"/>
                </a:solidFill>
              </a:rPr>
              <a:t> TForm1::</a:t>
            </a:r>
            <a:r>
              <a:rPr lang="pl-PL" sz="1600" b="1" i="1" dirty="0" smtClean="0">
                <a:solidFill>
                  <a:srgbClr val="003300"/>
                </a:solidFill>
              </a:rPr>
              <a:t>FormClick</a:t>
            </a:r>
            <a:r>
              <a:rPr lang="pl-PL" sz="1600" i="1" dirty="0" smtClean="0">
                <a:solidFill>
                  <a:srgbClr val="003300"/>
                </a:solidFill>
              </a:rPr>
              <a:t>(</a:t>
            </a:r>
            <a:r>
              <a:rPr lang="pl-PL" sz="1600" i="1" dirty="0" err="1" smtClean="0">
                <a:solidFill>
                  <a:srgbClr val="003300"/>
                </a:solidFill>
              </a:rPr>
              <a:t>TObject</a:t>
            </a:r>
            <a:r>
              <a:rPr lang="pl-PL" sz="1600" i="1" dirty="0" smtClean="0">
                <a:solidFill>
                  <a:srgbClr val="003300"/>
                </a:solidFill>
              </a:rPr>
              <a:t> *</a:t>
            </a:r>
            <a:r>
              <a:rPr lang="pl-PL" sz="1600" i="1" dirty="0" err="1" smtClean="0">
                <a:solidFill>
                  <a:srgbClr val="003300"/>
                </a:solidFill>
              </a:rPr>
              <a:t>Sender</a:t>
            </a:r>
            <a:r>
              <a:rPr lang="pl-PL" sz="1600" i="1" dirty="0" smtClean="0">
                <a:solidFill>
                  <a:srgbClr val="003300"/>
                </a:solidFill>
              </a:rPr>
              <a:t>)</a:t>
            </a:r>
          </a:p>
          <a:p>
            <a:pPr lvl="2" defTabSz="1663700">
              <a:buFontTx/>
              <a:buNone/>
              <a:tabLst>
                <a:tab pos="3051175" algn="l"/>
                <a:tab pos="3140075" algn="l"/>
              </a:tabLst>
              <a:defRPr/>
            </a:pPr>
            <a:r>
              <a:rPr lang="pl-PL" sz="1600" i="1" dirty="0" smtClean="0">
                <a:solidFill>
                  <a:srgbClr val="003300"/>
                </a:solidFill>
              </a:rPr>
              <a:t>{</a:t>
            </a:r>
          </a:p>
          <a:p>
            <a:pPr lvl="2" defTabSz="1663700">
              <a:buFontTx/>
              <a:buNone/>
              <a:tabLst>
                <a:tab pos="3051175" algn="l"/>
                <a:tab pos="3140075" algn="l"/>
              </a:tabLst>
              <a:defRPr/>
            </a:pPr>
            <a:r>
              <a:rPr lang="pl-PL" sz="1600" i="1" dirty="0" smtClean="0">
                <a:solidFill>
                  <a:srgbClr val="003300"/>
                </a:solidFill>
              </a:rPr>
              <a:t> 	// </a:t>
            </a:r>
            <a:r>
              <a:rPr lang="pl-PL" sz="1600" b="1" i="1" dirty="0" smtClean="0">
                <a:solidFill>
                  <a:srgbClr val="003300"/>
                </a:solidFill>
              </a:rPr>
              <a:t>tu wpisuje się treść programu</a:t>
            </a:r>
            <a:r>
              <a:rPr lang="pl-PL" sz="1600" i="1" dirty="0" smtClean="0">
                <a:solidFill>
                  <a:srgbClr val="003300"/>
                </a:solidFill>
              </a:rPr>
              <a:t> </a:t>
            </a:r>
          </a:p>
          <a:p>
            <a:pPr lvl="2" defTabSz="1663700">
              <a:buFontTx/>
              <a:buNone/>
              <a:tabLst>
                <a:tab pos="3051175" algn="l"/>
                <a:tab pos="3140075" algn="l"/>
              </a:tabLst>
              <a:defRPr/>
            </a:pPr>
            <a:r>
              <a:rPr lang="pl-PL" sz="1600" i="1" dirty="0" smtClean="0">
                <a:solidFill>
                  <a:srgbClr val="003300"/>
                </a:solidFill>
              </a:rPr>
              <a:t>}</a:t>
            </a:r>
          </a:p>
          <a:p>
            <a:pPr marL="800100" lvl="1" indent="-342900" defTabSz="1663700">
              <a:buFont typeface="+mj-lt"/>
              <a:buAutoNum type="arabicPeriod"/>
              <a:tabLst>
                <a:tab pos="3051175" algn="l"/>
                <a:tab pos="3140075" algn="l"/>
              </a:tabLst>
              <a:defRPr/>
            </a:pPr>
            <a:r>
              <a:rPr lang="pl-PL" sz="16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w inspektorze obiektów przypisuje wywołanie funkcji dla wybranego zdarzenia, np.</a:t>
            </a:r>
          </a:p>
        </p:txBody>
      </p:sp>
      <p:pic>
        <p:nvPicPr>
          <p:cNvPr id="14340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5732463"/>
            <a:ext cx="3276600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pole tekstowe 4"/>
          <p:cNvSpPr txBox="1"/>
          <p:nvPr/>
        </p:nvSpPr>
        <p:spPr>
          <a:xfrm>
            <a:off x="900113" y="6156325"/>
            <a:ext cx="7985125" cy="5857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pl-PL" sz="1600" b="1" dirty="0">
                <a:solidFill>
                  <a:schemeClr val="accent2">
                    <a:lumMod val="60000"/>
                    <a:lumOff val="40000"/>
                  </a:schemeClr>
                </a:solidFill>
                <a:latin typeface="+mn-lt"/>
              </a:rPr>
              <a:t>Aby usunąć błędnie wygenerowaną funkcję obsługi zdarzenia należy usunąć wszystkie trzy ww. odwołania.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ojekt domyślny">
  <a:themeElements>
    <a:clrScheme name="">
      <a:dk1>
        <a:srgbClr val="0000CC"/>
      </a:dk1>
      <a:lt1>
        <a:srgbClr val="FFFFCC"/>
      </a:lt1>
      <a:dk2>
        <a:srgbClr val="663300"/>
      </a:dk2>
      <a:lt2>
        <a:srgbClr val="666633"/>
      </a:lt2>
      <a:accent1>
        <a:srgbClr val="339933"/>
      </a:accent1>
      <a:accent2>
        <a:srgbClr val="800000"/>
      </a:accent2>
      <a:accent3>
        <a:srgbClr val="FFFFE2"/>
      </a:accent3>
      <a:accent4>
        <a:srgbClr val="0000AE"/>
      </a:accent4>
      <a:accent5>
        <a:srgbClr val="ADCAAD"/>
      </a:accent5>
      <a:accent6>
        <a:srgbClr val="730000"/>
      </a:accent6>
      <a:hlink>
        <a:srgbClr val="0033CC"/>
      </a:hlink>
      <a:folHlink>
        <a:srgbClr val="FFCC66"/>
      </a:folHlink>
    </a:clrScheme>
    <a:fontScheme name="Projekt domyślny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l-PL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l-PL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Projekt domyślny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yw pakiet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1680</TotalTime>
  <Words>1357</Words>
  <Application>Microsoft Office PowerPoint</Application>
  <PresentationFormat>Pokaz na ekranie (4:3)</PresentationFormat>
  <Paragraphs>303</Paragraphs>
  <Slides>18</Slides>
  <Notes>3</Notes>
  <HiddenSlides>0</HiddenSlides>
  <MMClips>0</MMClips>
  <ScaleCrop>false</ScaleCrop>
  <HeadingPairs>
    <vt:vector size="8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Osadzone serwery OLE</vt:lpstr>
      </vt:variant>
      <vt:variant>
        <vt:i4>1</vt:i4>
      </vt:variant>
      <vt:variant>
        <vt:lpstr>Tytuły slajdów</vt:lpstr>
      </vt:variant>
      <vt:variant>
        <vt:i4>18</vt:i4>
      </vt:variant>
    </vt:vector>
  </HeadingPairs>
  <TitlesOfParts>
    <vt:vector size="24" baseType="lpstr">
      <vt:lpstr>Arial</vt:lpstr>
      <vt:lpstr>Calibri</vt:lpstr>
      <vt:lpstr>Symbol</vt:lpstr>
      <vt:lpstr>Times New Roman</vt:lpstr>
      <vt:lpstr>Projekt domyślny</vt:lpstr>
      <vt:lpstr>Arkusz</vt:lpstr>
      <vt:lpstr>Podstawy tworzenie projektu w ECB Tablice i przetwarzanie iteracyjne</vt:lpstr>
      <vt:lpstr>Plan wykładu</vt:lpstr>
      <vt:lpstr>Typy, stałe, zmienne, wyrażenia</vt:lpstr>
      <vt:lpstr>Deklarowanie danych</vt:lpstr>
      <vt:lpstr>Wybrane operatory arytmetyczne</vt:lpstr>
      <vt:lpstr>Zawartość głównych plików aplikacji</vt:lpstr>
      <vt:lpstr>Funkcja główna w ECB</vt:lpstr>
      <vt:lpstr>Struktura programu w ECB</vt:lpstr>
      <vt:lpstr>O czym trzeba pamiętać</vt:lpstr>
      <vt:lpstr>Tablica w C++</vt:lpstr>
      <vt:lpstr>Inicjowanie tablicy</vt:lpstr>
      <vt:lpstr>Wartości logiczne w ECB</vt:lpstr>
      <vt:lpstr>Instrukcja pętli z warunkiem na początku</vt:lpstr>
      <vt:lpstr>Instrukcja pętli z warunkiem na końcu</vt:lpstr>
      <vt:lpstr>Instrukcja pętli for</vt:lpstr>
      <vt:lpstr>Przykład dla instrukcji pętli for</vt:lpstr>
      <vt:lpstr>Instrukcja przerwania: break</vt:lpstr>
      <vt:lpstr>Instrukcja kontynuacji: continue</vt:lpstr>
    </vt:vector>
  </TitlesOfParts>
  <Company>x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Bez tytułu slajdu</dc:title>
  <dc:creator>x</dc:creator>
  <cp:lastModifiedBy>HP2</cp:lastModifiedBy>
  <cp:revision>246</cp:revision>
  <dcterms:created xsi:type="dcterms:W3CDTF">2003-09-30T15:45:46Z</dcterms:created>
  <dcterms:modified xsi:type="dcterms:W3CDTF">2024-11-12T13:50:05Z</dcterms:modified>
</cp:coreProperties>
</file>