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9" r:id="rId2"/>
    <p:sldId id="302" r:id="rId3"/>
    <p:sldId id="326" r:id="rId4"/>
    <p:sldId id="289" r:id="rId5"/>
    <p:sldId id="293" r:id="rId6"/>
    <p:sldId id="329" r:id="rId7"/>
    <p:sldId id="340" r:id="rId8"/>
    <p:sldId id="358" r:id="rId9"/>
    <p:sldId id="341" r:id="rId10"/>
    <p:sldId id="342" r:id="rId11"/>
    <p:sldId id="343" r:id="rId12"/>
    <p:sldId id="345" r:id="rId13"/>
    <p:sldId id="344" r:id="rId14"/>
    <p:sldId id="359" r:id="rId15"/>
    <p:sldId id="354" r:id="rId16"/>
    <p:sldId id="360" r:id="rId17"/>
    <p:sldId id="361" r:id="rId18"/>
    <p:sldId id="346" r:id="rId19"/>
    <p:sldId id="347" r:id="rId20"/>
    <p:sldId id="348" r:id="rId21"/>
    <p:sldId id="349" r:id="rId22"/>
    <p:sldId id="350" r:id="rId23"/>
    <p:sldId id="351" r:id="rId24"/>
    <p:sldId id="362" r:id="rId25"/>
    <p:sldId id="352" r:id="rId26"/>
    <p:sldId id="353" r:id="rId27"/>
    <p:sldId id="355" r:id="rId28"/>
    <p:sldId id="357" r:id="rId29"/>
    <p:sldId id="356" r:id="rId30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EAEAEA"/>
    <a:srgbClr val="000000"/>
    <a:srgbClr val="FFFFFF"/>
    <a:srgbClr val="A50021"/>
    <a:srgbClr val="333399"/>
    <a:srgbClr val="663300"/>
    <a:srgbClr val="CC00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82" d="100"/>
          <a:sy n="82" d="100"/>
        </p:scale>
        <p:origin x="46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notesViewPr>
    <p:cSldViewPr>
      <p:cViewPr varScale="1">
        <p:scale>
          <a:sx n="37" d="100"/>
          <a:sy n="37" d="100"/>
        </p:scale>
        <p:origin x="-139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7.xml"/><Relationship Id="rId2" Type="http://schemas.openxmlformats.org/officeDocument/2006/relationships/slide" Target="slides/slide10.xml"/><Relationship Id="rId1" Type="http://schemas.openxmlformats.org/officeDocument/2006/relationships/slide" Target="slides/slide2.xml"/><Relationship Id="rId4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5801487D-0A6F-403A-A571-725A2EECDD21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02106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wzorce stylu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F64D2A6A-6E5F-44A9-9B3B-F3FC26FB7F7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288413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4B1846-0DAC-4EBF-8505-0DE6F5465341}" type="slidenum">
              <a:rPr lang="pl-PL" altLang="en-US" smtClean="0"/>
              <a:pPr/>
              <a:t>1</a:t>
            </a:fld>
            <a:endParaRPr lang="pl-PL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141083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DA5F69-C61E-4A87-BD73-0558AE6AA854}" type="slidenum">
              <a:rPr lang="pl-PL" altLang="en-US"/>
              <a:pPr/>
              <a:t>10</a:t>
            </a:fld>
            <a:endParaRPr lang="pl-PL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57132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C86FB3-105A-4696-B663-FBAAC4ED170D}" type="slidenum">
              <a:rPr lang="pl-PL" altLang="en-US"/>
              <a:pPr/>
              <a:t>11</a:t>
            </a:fld>
            <a:endParaRPr lang="pl-PL" altLang="en-US"/>
          </a:p>
        </p:txBody>
      </p:sp>
      <p:sp>
        <p:nvSpPr>
          <p:cNvPr id="1945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39007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l-PL" dirty="0"/>
              <a:t>Omów krótko prezentację.</a:t>
            </a:r>
            <a:r>
              <a:rPr lang="pl-PL" baseline="0" dirty="0"/>
              <a:t> </a:t>
            </a:r>
            <a:r>
              <a:rPr lang="pl-PL" dirty="0"/>
              <a:t>Przedstaw najważniejszy element i wyjaśnij, dlaczego jest on istotny.</a:t>
            </a:r>
          </a:p>
          <a:p>
            <a:pPr>
              <a:lnSpc>
                <a:spcPct val="80000"/>
              </a:lnSpc>
            </a:pPr>
            <a:r>
              <a:rPr lang="pl-PL" dirty="0"/>
              <a:t>Zaprezentuj każdy z głównych tematów.</a:t>
            </a:r>
          </a:p>
          <a:p>
            <a:r>
              <a:rPr lang="pl-PL" dirty="0"/>
              <a:t>Aby zapewnić odbiorcom dobrą orientację w szkoleniu</a:t>
            </a:r>
            <a:r>
              <a:rPr lang="pl-PL" baseline="0" dirty="0"/>
              <a:t> można </a:t>
            </a:r>
            <a:r>
              <a:rPr lang="pl-PL" dirty="0"/>
              <a:t>powtarzać ten slajd z zarysem w całej prezentacji, podkreślając za każdym razem temat, który będzie omawiany.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02185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l-PL" dirty="0"/>
              <a:t>Omów krótko prezentację.</a:t>
            </a:r>
            <a:r>
              <a:rPr lang="pl-PL" baseline="0" dirty="0"/>
              <a:t> </a:t>
            </a:r>
            <a:r>
              <a:rPr lang="pl-PL" dirty="0"/>
              <a:t>Przedstaw najważniejszy element i wyjaśnij, dlaczego jest on istotny.</a:t>
            </a:r>
          </a:p>
          <a:p>
            <a:pPr>
              <a:lnSpc>
                <a:spcPct val="80000"/>
              </a:lnSpc>
            </a:pPr>
            <a:r>
              <a:rPr lang="pl-PL" dirty="0"/>
              <a:t>Zaprezentuj każdy z głównych tematów.</a:t>
            </a:r>
          </a:p>
          <a:p>
            <a:r>
              <a:rPr lang="pl-PL" dirty="0"/>
              <a:t>Aby zapewnić odbiorcom dobrą orientację w szkoleniu</a:t>
            </a:r>
            <a:r>
              <a:rPr lang="pl-PL" baseline="0" dirty="0"/>
              <a:t> można </a:t>
            </a:r>
            <a:r>
              <a:rPr lang="pl-PL" dirty="0"/>
              <a:t>powtarzać ten slajd z zarysem w całej prezentacji, podkreślając za każdym razem temat, który będzie omawiany.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3067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CA8ABA-ACDB-478E-A022-797025C3AAA1}" type="slidenum">
              <a:rPr lang="pl-PL" altLang="en-US"/>
              <a:pPr/>
              <a:t>20</a:t>
            </a:fld>
            <a:endParaRPr lang="pl-PL" altLang="en-US"/>
          </a:p>
        </p:txBody>
      </p:sp>
      <p:sp>
        <p:nvSpPr>
          <p:cNvPr id="256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89793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4FBF1B-D14F-485E-9215-92643CE68141}" type="slidenum">
              <a:rPr lang="pl-PL" altLang="en-US"/>
              <a:pPr/>
              <a:t>22</a:t>
            </a:fld>
            <a:endParaRPr lang="pl-PL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167668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34205B-449D-4F0B-A207-69621346F1E3}" type="slidenum">
              <a:rPr lang="pl-PL" altLang="en-US"/>
              <a:pPr/>
              <a:t>23</a:t>
            </a:fld>
            <a:endParaRPr lang="pl-PL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20215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9FE391-C0E9-47B0-AC92-8594B2E18F4A}" type="slidenum">
              <a:rPr lang="pl-PL" altLang="en-US"/>
              <a:pPr/>
              <a:t>25</a:t>
            </a:fld>
            <a:endParaRPr lang="pl-PL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21561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779250-6DAD-4E9A-96ED-747BBD9B1FFE}" type="slidenum">
              <a:rPr lang="pl-PL" altLang="en-US"/>
              <a:pPr/>
              <a:t>26</a:t>
            </a:fld>
            <a:endParaRPr lang="pl-PL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67817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CD3F61-E0AC-492F-AA7B-13456332CDBF}" type="slidenum">
              <a:rPr lang="pl-PL" altLang="en-US" smtClean="0"/>
              <a:pPr/>
              <a:t>2</a:t>
            </a:fld>
            <a:endParaRPr lang="pl-PL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14548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78F23C-4C57-47B3-93C5-268FD0307520}" type="slidenum">
              <a:rPr lang="pl-PL" altLang="en-US" smtClean="0"/>
              <a:pPr/>
              <a:t>3</a:t>
            </a:fld>
            <a:endParaRPr lang="pl-PL" altLang="en-US" smtClean="0"/>
          </a:p>
        </p:txBody>
      </p:sp>
      <p:sp>
        <p:nvSpPr>
          <p:cNvPr id="25603" name="Rectangle 3074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07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755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4CA8E4-547A-4F1F-B8B3-0E2B2D168F13}" type="slidenum">
              <a:rPr lang="pl-PL" altLang="en-US" smtClean="0"/>
              <a:pPr/>
              <a:t>4</a:t>
            </a:fld>
            <a:endParaRPr lang="pl-PL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2679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5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50032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DCC90E-B2EF-4029-A21C-E2F8FD9A0C0A}" type="slidenum">
              <a:rPr lang="pl-PL" altLang="en-US" smtClean="0"/>
              <a:pPr/>
              <a:t>6</a:t>
            </a:fld>
            <a:endParaRPr lang="pl-PL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6727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95E5BA-18BC-42AA-8FB2-D808F3EDE78C}" type="slidenum">
              <a:rPr lang="pl-PL" altLang="en-US"/>
              <a:pPr/>
              <a:t>7</a:t>
            </a:fld>
            <a:endParaRPr lang="pl-PL" altLang="en-US"/>
          </a:p>
        </p:txBody>
      </p:sp>
      <p:sp>
        <p:nvSpPr>
          <p:cNvPr id="13315" name="Rectangle 3074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07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619225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l-PL" dirty="0"/>
              <a:t>Omów krótko prezentację.</a:t>
            </a:r>
            <a:r>
              <a:rPr lang="pl-PL" baseline="0" dirty="0"/>
              <a:t> </a:t>
            </a:r>
            <a:r>
              <a:rPr lang="pl-PL" dirty="0"/>
              <a:t>Przedstaw najważniejszy element i wyjaśnij, dlaczego jest on istotny.</a:t>
            </a:r>
          </a:p>
          <a:p>
            <a:pPr>
              <a:lnSpc>
                <a:spcPct val="80000"/>
              </a:lnSpc>
            </a:pPr>
            <a:r>
              <a:rPr lang="pl-PL" dirty="0"/>
              <a:t>Zaprezentuj każdy z głównych tematów.</a:t>
            </a:r>
          </a:p>
          <a:p>
            <a:r>
              <a:rPr lang="pl-PL" dirty="0"/>
              <a:t>Aby zapewnić odbiorcom dobrą orientację w szkoleniu</a:t>
            </a:r>
            <a:r>
              <a:rPr lang="pl-PL" baseline="0" dirty="0"/>
              <a:t> można </a:t>
            </a:r>
            <a:r>
              <a:rPr lang="pl-PL" dirty="0"/>
              <a:t>powtarzać ten slajd z zarysem w całej prezentacji, podkreślając za każdym razem temat, który będzie omawiany.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6629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983A13-A796-4B17-BCBE-AB74152DF07E}" type="slidenum">
              <a:rPr lang="pl-PL" altLang="en-US"/>
              <a:pPr/>
              <a:t>9</a:t>
            </a:fld>
            <a:endParaRPr lang="pl-PL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51981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C42F3-4E62-4621-BA94-75FC42ECCA3D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EDF48-72F9-4043-8576-58918D1394E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EA4F2-0081-40A4-84D4-17E56B7AAA98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0AD86-02D2-459D-A146-984C98073598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A94DD-6CA9-4B65-9462-C76C06CE7D02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C6534-5EFB-4EE8-B085-F45334DA8380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0E1A5-F407-4AE9-927B-3EA36ADCD842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00B21-1287-4338-A4CF-738D91236A99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E1DFF-C09F-451A-9318-430DC57FD130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05B88-A2A8-46F7-A0EF-7DC796D7B384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EA8B0-FB6C-4F99-9362-B625558D872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C152C-D748-4562-A31D-7AF2C0C549A9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wzorzec stylu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wzorce stylu tekstu</a:t>
            </a:r>
          </a:p>
          <a:p>
            <a:pPr lvl="1"/>
            <a:r>
              <a:rPr lang="pl-PL" altLang="en-US" smtClean="0"/>
              <a:t>Drugi poziom</a:t>
            </a:r>
          </a:p>
          <a:p>
            <a:pPr lvl="2"/>
            <a:r>
              <a:rPr lang="pl-PL" altLang="en-US" smtClean="0"/>
              <a:t>Trzeci poziom</a:t>
            </a:r>
          </a:p>
          <a:p>
            <a:pPr lvl="3"/>
            <a:r>
              <a:rPr lang="pl-PL" altLang="en-US" smtClean="0"/>
              <a:t>Czwarty poziom</a:t>
            </a:r>
          </a:p>
          <a:p>
            <a:pPr lvl="4"/>
            <a:r>
              <a:rPr lang="pl-PL" altLang="en-US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A8331759-7C93-437C-B11D-109A32228CCB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2" y="764704"/>
            <a:ext cx="9144000" cy="273630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pl-PL" altLang="en-US" sz="4000" b="1" dirty="0" smtClean="0">
                <a:solidFill>
                  <a:srgbClr val="C00000"/>
                </a:solidFill>
              </a:rPr>
              <a:t>Języki programowania: C++</a:t>
            </a:r>
            <a:br>
              <a:rPr lang="pl-PL" altLang="en-US" sz="4000" b="1" dirty="0" smtClean="0">
                <a:solidFill>
                  <a:srgbClr val="C00000"/>
                </a:solidFill>
              </a:rPr>
            </a:br>
            <a:r>
              <a:rPr lang="pl-PL" altLang="en-US" sz="4000" b="1" dirty="0" smtClean="0">
                <a:solidFill>
                  <a:srgbClr val="C00000"/>
                </a:solidFill>
              </a:rPr>
              <a:t>Wprowadzenie</a:t>
            </a:r>
            <a:br>
              <a:rPr lang="pl-PL" altLang="en-US" sz="4000" b="1" dirty="0" smtClean="0">
                <a:solidFill>
                  <a:srgbClr val="C00000"/>
                </a:solidFill>
              </a:rPr>
            </a:br>
            <a:r>
              <a:rPr lang="pl-PL" altLang="en-US" sz="4000" b="1" dirty="0" smtClean="0">
                <a:solidFill>
                  <a:srgbClr val="C00000"/>
                </a:solidFill>
              </a:rPr>
              <a:t>Środowisko pracy ECB</a:t>
            </a:r>
            <a:br>
              <a:rPr lang="pl-PL" altLang="en-US" sz="4000" b="1" dirty="0" smtClean="0">
                <a:solidFill>
                  <a:srgbClr val="C00000"/>
                </a:solidFill>
              </a:rPr>
            </a:br>
            <a:r>
              <a:rPr lang="pl-PL" altLang="en-US" sz="4000" b="1" dirty="0" smtClean="0">
                <a:solidFill>
                  <a:srgbClr val="C00000"/>
                </a:solidFill>
              </a:rPr>
              <a:t>Komunikacja aplikacji z użytkownikiem</a:t>
            </a:r>
          </a:p>
        </p:txBody>
      </p:sp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0" y="3810000"/>
            <a:ext cx="9144000" cy="254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pl-PL" altLang="en-US" sz="2400" dirty="0">
                <a:solidFill>
                  <a:srgbClr val="000000"/>
                </a:solidFill>
              </a:rPr>
              <a:t>Marzena Nowakowska </a:t>
            </a:r>
          </a:p>
          <a:p>
            <a:pPr algn="ctr">
              <a:spcBef>
                <a:spcPct val="20000"/>
              </a:spcBef>
            </a:pPr>
            <a:r>
              <a:rPr lang="pl-PL" altLang="en-US" sz="2400" dirty="0">
                <a:solidFill>
                  <a:srgbClr val="000000"/>
                </a:solidFill>
              </a:rPr>
              <a:t>Wydział Zarządzania i Modelowania Komputerowego </a:t>
            </a:r>
            <a:br>
              <a:rPr lang="pl-PL" altLang="en-US" sz="2400" dirty="0">
                <a:solidFill>
                  <a:srgbClr val="000000"/>
                </a:solidFill>
              </a:rPr>
            </a:br>
            <a:r>
              <a:rPr lang="pl-PL" altLang="en-US" sz="2400" dirty="0">
                <a:solidFill>
                  <a:srgbClr val="000000"/>
                </a:solidFill>
              </a:rPr>
              <a:t>Politechnika Świętokrzyska</a:t>
            </a:r>
          </a:p>
          <a:p>
            <a:pPr algn="ctr">
              <a:spcBef>
                <a:spcPct val="20000"/>
              </a:spcBef>
            </a:pPr>
            <a:r>
              <a:rPr lang="pl-PL" altLang="en-US" sz="2400" dirty="0">
                <a:solidFill>
                  <a:srgbClr val="000000"/>
                </a:solidFill>
              </a:rPr>
              <a:t>Budynek C, p. 3.21</a:t>
            </a:r>
          </a:p>
          <a:p>
            <a:pPr algn="ctr">
              <a:spcBef>
                <a:spcPct val="20000"/>
              </a:spcBef>
            </a:pPr>
            <a:r>
              <a:rPr lang="pl-PL" altLang="en-US" sz="2400" dirty="0" err="1">
                <a:solidFill>
                  <a:srgbClr val="000000"/>
                </a:solidFill>
              </a:rPr>
              <a:t>spimn@tu.kielce.pl</a:t>
            </a:r>
            <a:endParaRPr lang="pl-PL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620688"/>
            <a:ext cx="5181600" cy="3609975"/>
          </a:xfrm>
          <a:prstGeom prst="rect">
            <a:avLst/>
          </a:prstGeom>
          <a:noFill/>
          <a:ln w="9525">
            <a:solidFill>
              <a:srgbClr val="333399"/>
            </a:solidFill>
            <a:miter lim="800000"/>
            <a:headEnd/>
            <a:tailEnd/>
          </a:ln>
        </p:spPr>
      </p:pic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400" b="1" dirty="0" smtClean="0">
                <a:solidFill>
                  <a:srgbClr val="C00000"/>
                </a:solidFill>
              </a:rPr>
              <a:t>Formularz i jego moduł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 flipV="1">
            <a:off x="2286000" y="1371600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flipV="1">
            <a:off x="3060700" y="3048000"/>
            <a:ext cx="825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16391" name="Text Box 12"/>
          <p:cNvSpPr txBox="1">
            <a:spLocks noChangeArrowheads="1"/>
          </p:cNvSpPr>
          <p:nvPr/>
        </p:nvSpPr>
        <p:spPr bwMode="auto">
          <a:xfrm>
            <a:off x="152400" y="1143000"/>
            <a:ext cx="3124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Aft>
                <a:spcPct val="30000"/>
              </a:spcAft>
              <a:buFontTx/>
              <a:buChar char="•"/>
            </a:pPr>
            <a:r>
              <a:rPr lang="pl-PL" altLang="en-US" sz="2000" b="0" dirty="0">
                <a:solidFill>
                  <a:srgbClr val="000000"/>
                </a:solidFill>
              </a:rPr>
              <a:t>Plik formularza głównego aplikacji (</a:t>
            </a:r>
            <a:r>
              <a:rPr lang="pl-PL" altLang="en-US" sz="2000" b="0" i="1" dirty="0">
                <a:solidFill>
                  <a:srgbClr val="000000"/>
                </a:solidFill>
              </a:rPr>
              <a:t>Unit1.dfm</a:t>
            </a:r>
            <a:r>
              <a:rPr lang="pl-PL" altLang="en-US" sz="2000" b="0" dirty="0">
                <a:solidFill>
                  <a:srgbClr val="000000"/>
                </a:solidFill>
              </a:rPr>
              <a:t>) </a:t>
            </a:r>
            <a:r>
              <a:rPr lang="pl-PL" altLang="en-US" sz="2000" b="0" dirty="0">
                <a:solidFill>
                  <a:srgbClr val="0000FF"/>
                </a:solidFill>
              </a:rPr>
              <a:t>czyli </a:t>
            </a:r>
            <a:r>
              <a:rPr lang="pl-PL" altLang="en-US" sz="2000" b="0" dirty="0" smtClean="0">
                <a:solidFill>
                  <a:srgbClr val="0000FF"/>
                </a:solidFill>
              </a:rPr>
              <a:t>środowisko </a:t>
            </a:r>
            <a:r>
              <a:rPr lang="pl-PL" altLang="en-US" sz="2000" b="0" dirty="0">
                <a:solidFill>
                  <a:srgbClr val="0000FF"/>
                </a:solidFill>
              </a:rPr>
              <a:t>do wizualnego projektowania okienka</a:t>
            </a:r>
          </a:p>
          <a:p>
            <a:pPr marL="342900" indent="-342900">
              <a:lnSpc>
                <a:spcPct val="90000"/>
              </a:lnSpc>
              <a:spcAft>
                <a:spcPct val="30000"/>
              </a:spcAft>
              <a:buFontTx/>
              <a:buChar char="•"/>
            </a:pPr>
            <a:r>
              <a:rPr lang="pl-PL" altLang="en-US" sz="2000" b="0" dirty="0">
                <a:solidFill>
                  <a:srgbClr val="000000"/>
                </a:solidFill>
              </a:rPr>
              <a:t>Plik modułu formularza głównego (</a:t>
            </a:r>
            <a:r>
              <a:rPr lang="pl-PL" altLang="en-US" sz="2000" b="0" i="1" dirty="0">
                <a:solidFill>
                  <a:srgbClr val="000000"/>
                </a:solidFill>
              </a:rPr>
              <a:t>Unit1.cpp</a:t>
            </a:r>
            <a:r>
              <a:rPr lang="pl-PL" altLang="en-US" sz="2000" b="0" dirty="0">
                <a:solidFill>
                  <a:srgbClr val="000000"/>
                </a:solidFill>
              </a:rPr>
              <a:t>) </a:t>
            </a:r>
            <a:r>
              <a:rPr lang="pl-PL" altLang="en-US" sz="2000" b="0" dirty="0">
                <a:solidFill>
                  <a:srgbClr val="0000FF"/>
                </a:solidFill>
              </a:rPr>
              <a:t>czyli środowiska edytora tekstowego do pisania kodu </a:t>
            </a:r>
            <a:r>
              <a:rPr lang="pl-PL" altLang="en-US" sz="2000" b="0" dirty="0" smtClean="0">
                <a:solidFill>
                  <a:srgbClr val="0000FF"/>
                </a:solidFill>
              </a:rPr>
              <a:t>programu</a:t>
            </a:r>
            <a:endParaRPr lang="pl-PL" altLang="en-US" sz="2000" b="0" dirty="0">
              <a:solidFill>
                <a:srgbClr val="0000FF"/>
              </a:solidFill>
            </a:endParaRPr>
          </a:p>
          <a:p>
            <a:pPr marL="342900" indent="-342900">
              <a:lnSpc>
                <a:spcPct val="90000"/>
              </a:lnSpc>
              <a:buFontTx/>
              <a:buChar char="•"/>
            </a:pPr>
            <a:r>
              <a:rPr lang="pl-PL" altLang="en-US" sz="2000" b="0" dirty="0">
                <a:solidFill>
                  <a:srgbClr val="000000"/>
                </a:solidFill>
              </a:rPr>
              <a:t>Plik nagłówkowy modułu formularza (</a:t>
            </a:r>
            <a:r>
              <a:rPr lang="pl-PL" altLang="en-US" sz="2000" b="0" i="1" dirty="0">
                <a:solidFill>
                  <a:srgbClr val="000000"/>
                </a:solidFill>
              </a:rPr>
              <a:t>Unit1.h</a:t>
            </a:r>
            <a:r>
              <a:rPr lang="pl-PL" altLang="en-US" sz="2000" b="0" dirty="0">
                <a:solidFill>
                  <a:srgbClr val="000000"/>
                </a:solidFill>
              </a:rPr>
              <a:t>) </a:t>
            </a:r>
            <a:r>
              <a:rPr lang="pl-PL" altLang="en-US" sz="2000" b="0" dirty="0">
                <a:solidFill>
                  <a:srgbClr val="0000FF"/>
                </a:solidFill>
              </a:rPr>
              <a:t>czyli miejsce definiowania klas, prototypowania metod i funkcji użytkownika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1484784"/>
            <a:ext cx="4824536" cy="3381130"/>
          </a:xfrm>
          <a:prstGeom prst="rect">
            <a:avLst/>
          </a:prstGeom>
          <a:noFill/>
          <a:ln w="9525">
            <a:solidFill>
              <a:srgbClr val="333399"/>
            </a:solidFill>
            <a:miter lim="800000"/>
            <a:headEnd/>
            <a:tailEnd/>
          </a:ln>
        </p:spPr>
      </p:pic>
      <p:sp>
        <p:nvSpPr>
          <p:cNvPr id="16397" name="Oval 11"/>
          <p:cNvSpPr>
            <a:spLocks noChangeArrowheads="1"/>
          </p:cNvSpPr>
          <p:nvPr/>
        </p:nvSpPr>
        <p:spPr bwMode="auto">
          <a:xfrm>
            <a:off x="3911266" y="1446644"/>
            <a:ext cx="720080" cy="288032"/>
          </a:xfrm>
          <a:prstGeom prst="ellips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alt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2996952"/>
            <a:ext cx="4464496" cy="3445328"/>
          </a:xfrm>
          <a:prstGeom prst="rect">
            <a:avLst/>
          </a:prstGeom>
          <a:noFill/>
          <a:ln w="9525">
            <a:solidFill>
              <a:srgbClr val="333399"/>
            </a:solidFill>
            <a:miter lim="800000"/>
            <a:headEnd/>
            <a:tailEnd/>
          </a:ln>
        </p:spPr>
      </p:pic>
      <p:sp>
        <p:nvSpPr>
          <p:cNvPr id="16395" name="Oval 10"/>
          <p:cNvSpPr>
            <a:spLocks noChangeArrowheads="1"/>
          </p:cNvSpPr>
          <p:nvPr/>
        </p:nvSpPr>
        <p:spPr bwMode="auto">
          <a:xfrm>
            <a:off x="4355976" y="2975746"/>
            <a:ext cx="576064" cy="288032"/>
          </a:xfrm>
          <a:prstGeom prst="ellips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altLang="en-US"/>
          </a:p>
        </p:txBody>
      </p:sp>
      <p:sp>
        <p:nvSpPr>
          <p:cNvPr id="18" name="Oval 11"/>
          <p:cNvSpPr>
            <a:spLocks noChangeArrowheads="1"/>
          </p:cNvSpPr>
          <p:nvPr/>
        </p:nvSpPr>
        <p:spPr bwMode="auto">
          <a:xfrm>
            <a:off x="3186914" y="870580"/>
            <a:ext cx="720080" cy="288032"/>
          </a:xfrm>
          <a:prstGeom prst="ellips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altLang="en-U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 flipV="1">
            <a:off x="2590800" y="4572000"/>
            <a:ext cx="198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vert="eaVert"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9" grpId="0" animBg="1"/>
      <p:bldP spid="56330" grpId="0" animBg="1"/>
      <p:bldP spid="563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144000" cy="6081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400" b="1" dirty="0" smtClean="0">
                <a:solidFill>
                  <a:srgbClr val="C00000"/>
                </a:solidFill>
              </a:rPr>
              <a:t>Struktura aplikacji w ECB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980728"/>
            <a:ext cx="3505200" cy="2286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pl-PL" altLang="en-US" sz="2000" dirty="0" smtClean="0">
                <a:solidFill>
                  <a:srgbClr val="000000"/>
                </a:solidFill>
              </a:rPr>
              <a:t>Plik główny projektu aplikacji (</a:t>
            </a:r>
            <a:r>
              <a:rPr lang="pl-PL" altLang="en-US" sz="2000" i="1" dirty="0" smtClean="0">
                <a:solidFill>
                  <a:srgbClr val="000000"/>
                </a:solidFill>
              </a:rPr>
              <a:t>Project1.bpr</a:t>
            </a:r>
            <a:r>
              <a:rPr lang="pl-PL" altLang="en-US" sz="2000" dirty="0" smtClean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pl-PL" altLang="en-US" sz="2000" dirty="0" smtClean="0">
                <a:solidFill>
                  <a:srgbClr val="000000"/>
                </a:solidFill>
              </a:rPr>
              <a:t>Plik kodu projektu głównego aplikacji (</a:t>
            </a:r>
            <a:r>
              <a:rPr lang="pl-PL" altLang="en-US" sz="2000" i="1" dirty="0" smtClean="0">
                <a:solidFill>
                  <a:srgbClr val="000000"/>
                </a:solidFill>
              </a:rPr>
              <a:t>Project1.cpp</a:t>
            </a:r>
            <a:r>
              <a:rPr lang="pl-PL" altLang="en-US" sz="2000" dirty="0" smtClean="0">
                <a:solidFill>
                  <a:srgbClr val="000000"/>
                </a:solidFill>
              </a:rPr>
              <a:t>) – funkcja </a:t>
            </a:r>
            <a:r>
              <a:rPr lang="pl-PL" altLang="en-US" sz="2000" b="1" dirty="0" err="1" smtClean="0">
                <a:solidFill>
                  <a:srgbClr val="000000"/>
                </a:solidFill>
              </a:rPr>
              <a:t>WinMain</a:t>
            </a:r>
            <a:endParaRPr lang="pl-PL" altLang="en-US" sz="2000" b="1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pl-PL" altLang="en-US" sz="2000" dirty="0" smtClean="0">
                <a:solidFill>
                  <a:srgbClr val="000000"/>
                </a:solidFill>
              </a:rPr>
              <a:t>Plik zasobów (</a:t>
            </a:r>
            <a:r>
              <a:rPr lang="pl-PL" altLang="en-US" sz="2000" i="1" dirty="0" smtClean="0">
                <a:solidFill>
                  <a:srgbClr val="000000"/>
                </a:solidFill>
              </a:rPr>
              <a:t>Project1.res</a:t>
            </a:r>
            <a:r>
              <a:rPr lang="pl-PL" altLang="en-US" sz="2000" dirty="0" smtClean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pl-PL" altLang="en-US" sz="2000" dirty="0" smtClean="0">
                <a:solidFill>
                  <a:srgbClr val="000000"/>
                </a:solidFill>
              </a:rPr>
              <a:t>Plik wykonywalny (</a:t>
            </a:r>
            <a:r>
              <a:rPr lang="pl-PL" altLang="en-US" sz="2000" i="1" dirty="0" smtClean="0">
                <a:solidFill>
                  <a:srgbClr val="000000"/>
                </a:solidFill>
              </a:rPr>
              <a:t>Project1.exe</a:t>
            </a:r>
            <a:r>
              <a:rPr lang="pl-PL" altLang="en-US" sz="2000" dirty="0" smtClean="0">
                <a:solidFill>
                  <a:srgbClr val="000000"/>
                </a:solidFill>
              </a:rPr>
              <a:t>) </a:t>
            </a:r>
          </a:p>
        </p:txBody>
      </p:sp>
      <p:sp>
        <p:nvSpPr>
          <p:cNvPr id="18436" name="Text Box 8"/>
          <p:cNvSpPr txBox="1">
            <a:spLocks noChangeArrowheads="1"/>
          </p:cNvSpPr>
          <p:nvPr/>
        </p:nvSpPr>
        <p:spPr bwMode="auto">
          <a:xfrm>
            <a:off x="228600" y="3286125"/>
            <a:ext cx="3124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buFontTx/>
              <a:buChar char="•"/>
            </a:pPr>
            <a:r>
              <a:rPr lang="pl-PL" altLang="en-US" sz="2000" b="0" dirty="0">
                <a:solidFill>
                  <a:srgbClr val="0000FF"/>
                </a:solidFill>
              </a:rPr>
              <a:t>Plik formularza głównego aplikacji (</a:t>
            </a:r>
            <a:r>
              <a:rPr lang="pl-PL" altLang="en-US" sz="2000" b="0" i="1" dirty="0">
                <a:solidFill>
                  <a:srgbClr val="0000FF"/>
                </a:solidFill>
              </a:rPr>
              <a:t>Unit1.dfm</a:t>
            </a:r>
            <a:r>
              <a:rPr lang="pl-PL" altLang="en-US" sz="2000" b="0" dirty="0">
                <a:solidFill>
                  <a:srgbClr val="0000FF"/>
                </a:solidFill>
              </a:rPr>
              <a:t>)</a:t>
            </a:r>
          </a:p>
          <a:p>
            <a:pPr marL="342900" indent="-342900">
              <a:lnSpc>
                <a:spcPct val="90000"/>
              </a:lnSpc>
              <a:buFontTx/>
              <a:buChar char="•"/>
            </a:pPr>
            <a:r>
              <a:rPr lang="pl-PL" altLang="en-US" sz="2000" b="0" dirty="0">
                <a:solidFill>
                  <a:srgbClr val="0000FF"/>
                </a:solidFill>
              </a:rPr>
              <a:t>Plik modułu formularza głównego (</a:t>
            </a:r>
            <a:r>
              <a:rPr lang="pl-PL" altLang="en-US" sz="2000" b="0" i="1" dirty="0">
                <a:solidFill>
                  <a:srgbClr val="0000FF"/>
                </a:solidFill>
              </a:rPr>
              <a:t>Unit1.cpp</a:t>
            </a:r>
            <a:r>
              <a:rPr lang="pl-PL" altLang="en-US" sz="2000" b="0" dirty="0">
                <a:solidFill>
                  <a:srgbClr val="0000FF"/>
                </a:solidFill>
              </a:rPr>
              <a:t>) Plik nagłówkowy modułu formularza (</a:t>
            </a:r>
            <a:r>
              <a:rPr lang="pl-PL" altLang="en-US" sz="2000" b="0" i="1" dirty="0">
                <a:solidFill>
                  <a:srgbClr val="0000FF"/>
                </a:solidFill>
              </a:rPr>
              <a:t>Unit1.h</a:t>
            </a:r>
            <a:r>
              <a:rPr lang="pl-PL" altLang="en-US" sz="2000" b="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1270" name="Text Box 9"/>
          <p:cNvSpPr txBox="1">
            <a:spLocks noChangeArrowheads="1"/>
          </p:cNvSpPr>
          <p:nvPr/>
        </p:nvSpPr>
        <p:spPr bwMode="auto">
          <a:xfrm>
            <a:off x="4067944" y="4122946"/>
            <a:ext cx="3888432" cy="1754326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pl-PL" sz="2000" b="0" dirty="0" smtClean="0">
                <a:solidFill>
                  <a:srgbClr val="A50021"/>
                </a:solidFill>
                <a:latin typeface="Times New Roman" charset="0"/>
              </a:rPr>
              <a:t>W </a:t>
            </a:r>
            <a:r>
              <a:rPr lang="pl-PL" sz="2000" b="0" dirty="0" err="1" smtClean="0">
                <a:solidFill>
                  <a:srgbClr val="A50021"/>
                </a:solidFill>
                <a:latin typeface="Times New Roman" charset="0"/>
              </a:rPr>
              <a:t>podfolderze</a:t>
            </a:r>
            <a:r>
              <a:rPr lang="pl-PL" sz="2000" b="0" dirty="0" smtClean="0">
                <a:solidFill>
                  <a:srgbClr val="A50021"/>
                </a:solidFill>
                <a:latin typeface="Times New Roman" charset="0"/>
              </a:rPr>
              <a:t> Win32:    </a:t>
            </a:r>
          </a:p>
          <a:p>
            <a:pPr marL="287338" indent="-287338">
              <a:lnSpc>
                <a:spcPct val="90000"/>
              </a:lnSpc>
              <a:buFontTx/>
              <a:buChar char="•"/>
              <a:defRPr/>
            </a:pPr>
            <a:r>
              <a:rPr lang="pl-PL" sz="2000" b="0" dirty="0" smtClean="0">
                <a:solidFill>
                  <a:srgbClr val="A50021"/>
                </a:solidFill>
                <a:latin typeface="Times New Roman" charset="0"/>
              </a:rPr>
              <a:t>Pliki </a:t>
            </a:r>
            <a:r>
              <a:rPr lang="pl-PL" sz="2000" b="0" dirty="0">
                <a:solidFill>
                  <a:srgbClr val="A50021"/>
                </a:solidFill>
                <a:latin typeface="Times New Roman" charset="0"/>
              </a:rPr>
              <a:t>zapasowe *.~*</a:t>
            </a:r>
          </a:p>
          <a:p>
            <a:pPr marL="287338" indent="-287338">
              <a:lnSpc>
                <a:spcPct val="90000"/>
              </a:lnSpc>
              <a:buFontTx/>
              <a:buChar char="•"/>
              <a:defRPr/>
            </a:pPr>
            <a:r>
              <a:rPr lang="pl-PL" sz="2000" b="0" dirty="0" smtClean="0">
                <a:solidFill>
                  <a:srgbClr val="A50021"/>
                </a:solidFill>
                <a:latin typeface="Times New Roman" charset="0"/>
              </a:rPr>
              <a:t>Wyniki </a:t>
            </a:r>
            <a:r>
              <a:rPr lang="pl-PL" sz="2000" b="0" dirty="0">
                <a:solidFill>
                  <a:srgbClr val="A50021"/>
                </a:solidFill>
                <a:latin typeface="Times New Roman" charset="0"/>
              </a:rPr>
              <a:t>kompilacji *.</a:t>
            </a:r>
            <a:r>
              <a:rPr lang="pl-PL" sz="2000" b="0" i="1" dirty="0" err="1">
                <a:solidFill>
                  <a:srgbClr val="A50021"/>
                </a:solidFill>
                <a:latin typeface="Times New Roman" charset="0"/>
              </a:rPr>
              <a:t>obj</a:t>
            </a:r>
            <a:endParaRPr lang="pl-PL" sz="2000" b="0" i="1" dirty="0">
              <a:solidFill>
                <a:srgbClr val="A50021"/>
              </a:solidFill>
              <a:latin typeface="Times New Roman" charset="0"/>
            </a:endParaRPr>
          </a:p>
          <a:p>
            <a:pPr marL="287338" indent="-287338">
              <a:lnSpc>
                <a:spcPct val="90000"/>
              </a:lnSpc>
              <a:buFontTx/>
              <a:buChar char="•"/>
              <a:defRPr/>
            </a:pPr>
            <a:r>
              <a:rPr lang="pl-PL" sz="2000" b="0" dirty="0" smtClean="0">
                <a:solidFill>
                  <a:srgbClr val="A50021"/>
                </a:solidFill>
                <a:latin typeface="Times New Roman" charset="0"/>
              </a:rPr>
              <a:t>Plik </a:t>
            </a:r>
            <a:r>
              <a:rPr lang="pl-PL" sz="2000" b="0" dirty="0">
                <a:solidFill>
                  <a:srgbClr val="A50021"/>
                </a:solidFill>
                <a:latin typeface="Times New Roman" charset="0"/>
              </a:rPr>
              <a:t>*.</a:t>
            </a:r>
            <a:r>
              <a:rPr lang="pl-PL" sz="2000" b="0" i="1" dirty="0" err="1">
                <a:solidFill>
                  <a:srgbClr val="A50021"/>
                </a:solidFill>
                <a:latin typeface="Times New Roman" charset="0"/>
              </a:rPr>
              <a:t>tds</a:t>
            </a:r>
            <a:r>
              <a:rPr lang="pl-PL" sz="2000" b="0" dirty="0">
                <a:solidFill>
                  <a:srgbClr val="A50021"/>
                </a:solidFill>
                <a:latin typeface="Times New Roman" charset="0"/>
              </a:rPr>
              <a:t> </a:t>
            </a:r>
            <a:endParaRPr lang="pl-PL" sz="2000" b="0" dirty="0" smtClean="0">
              <a:solidFill>
                <a:srgbClr val="A50021"/>
              </a:solidFill>
              <a:latin typeface="Times New Roman" charset="0"/>
            </a:endParaRPr>
          </a:p>
          <a:p>
            <a:pPr marL="287338" indent="-287338">
              <a:lnSpc>
                <a:spcPct val="90000"/>
              </a:lnSpc>
              <a:buFontTx/>
              <a:buChar char="•"/>
              <a:defRPr/>
            </a:pPr>
            <a:r>
              <a:rPr lang="pl-PL" sz="2000" b="0" dirty="0" smtClean="0">
                <a:solidFill>
                  <a:srgbClr val="A50021"/>
                </a:solidFill>
                <a:latin typeface="Times New Roman" charset="0"/>
              </a:rPr>
              <a:t>Plik wykonywalny </a:t>
            </a:r>
            <a:r>
              <a:rPr lang="pl-PL" sz="2000" b="0" i="1" dirty="0" smtClean="0">
                <a:solidFill>
                  <a:srgbClr val="A50021"/>
                </a:solidFill>
                <a:latin typeface="Times New Roman" charset="0"/>
              </a:rPr>
              <a:t>Project1.exe</a:t>
            </a:r>
          </a:p>
          <a:p>
            <a:pPr marL="287338" indent="-287338">
              <a:lnSpc>
                <a:spcPct val="90000"/>
              </a:lnSpc>
              <a:defRPr/>
            </a:pPr>
            <a:r>
              <a:rPr lang="pl-PL" sz="2000" b="0" dirty="0" smtClean="0">
                <a:solidFill>
                  <a:srgbClr val="A50021"/>
                </a:solidFill>
                <a:latin typeface="Times New Roman" charset="0"/>
              </a:rPr>
              <a:t>Można usunąć (uwaga na </a:t>
            </a:r>
            <a:r>
              <a:rPr lang="pl-PL" sz="2000" b="0" i="1" dirty="0" err="1" smtClean="0">
                <a:solidFill>
                  <a:srgbClr val="A50021"/>
                </a:solidFill>
                <a:latin typeface="Times New Roman" charset="0"/>
              </a:rPr>
              <a:t>exe</a:t>
            </a:r>
            <a:r>
              <a:rPr lang="pl-PL" sz="2000" b="0" dirty="0" smtClean="0">
                <a:solidFill>
                  <a:srgbClr val="A50021"/>
                </a:solidFill>
                <a:latin typeface="Times New Roman" charset="0"/>
              </a:rPr>
              <a:t>)</a:t>
            </a:r>
            <a:endParaRPr lang="pl-PL" sz="2000" b="0" dirty="0">
              <a:solidFill>
                <a:srgbClr val="A50021"/>
              </a:solidFill>
              <a:latin typeface="Times New Roman" charset="0"/>
            </a:endParaRPr>
          </a:p>
        </p:txBody>
      </p:sp>
      <p:sp>
        <p:nvSpPr>
          <p:cNvPr id="18450" name="Text Box 21"/>
          <p:cNvSpPr txBox="1">
            <a:spLocks noChangeArrowheads="1"/>
          </p:cNvSpPr>
          <p:nvPr/>
        </p:nvSpPr>
        <p:spPr bwMode="auto">
          <a:xfrm>
            <a:off x="3851920" y="764704"/>
            <a:ext cx="411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en-US" sz="2000" dirty="0">
                <a:solidFill>
                  <a:srgbClr val="FF0000"/>
                </a:solidFill>
              </a:rPr>
              <a:t>Każda aplikacja musi być zapisana w osobnym folderze!</a:t>
            </a:r>
            <a:endParaRPr lang="pl-PL" altLang="en-US" sz="2000" i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1484784"/>
            <a:ext cx="3888432" cy="2565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179512" y="5949280"/>
            <a:ext cx="87129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en-US" sz="1800" b="0" dirty="0" smtClean="0">
                <a:solidFill>
                  <a:srgbClr val="000000"/>
                </a:solidFill>
              </a:rPr>
              <a:t> W ww. omówieniach nazwy zasadnicze wszystkich plików są domyślne; nadane przez ECB</a:t>
            </a:r>
            <a:endParaRPr lang="pl-PL" altLang="en-US" sz="1800" b="0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pl-PL" altLang="en-US" sz="3700" b="1" smtClean="0">
                <a:solidFill>
                  <a:srgbClr val="C00000"/>
                </a:solidFill>
              </a:rPr>
              <a:t>Tworzenie kodu wynikowego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33400" y="1004888"/>
            <a:ext cx="6477000" cy="83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en-US" sz="2400" b="0" dirty="0">
                <a:solidFill>
                  <a:srgbClr val="000000"/>
                </a:solidFill>
              </a:rPr>
              <a:t>Edycja pliku źródłowego w edytorze tekstowym – środowisko RAD w </a:t>
            </a:r>
            <a:r>
              <a:rPr lang="pl-PL" altLang="en-US" sz="2400" b="0" dirty="0" err="1">
                <a:solidFill>
                  <a:srgbClr val="000000"/>
                </a:solidFill>
              </a:rPr>
              <a:t>Borland</a:t>
            </a:r>
            <a:r>
              <a:rPr lang="pl-PL" altLang="en-US" sz="2400" b="0" dirty="0">
                <a:solidFill>
                  <a:srgbClr val="000000"/>
                </a:solidFill>
              </a:rPr>
              <a:t> C++ </a:t>
            </a:r>
            <a:r>
              <a:rPr lang="pl-PL" altLang="en-US" sz="2400" b="0" dirty="0" err="1">
                <a:solidFill>
                  <a:srgbClr val="000000"/>
                </a:solidFill>
              </a:rPr>
              <a:t>Builder</a:t>
            </a:r>
            <a:endParaRPr lang="pl-PL" altLang="en-US" sz="2400" b="0" dirty="0">
              <a:solidFill>
                <a:srgbClr val="000000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33400" y="2325688"/>
            <a:ext cx="6477000" cy="1196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en-US" sz="2400" b="0" dirty="0">
                <a:solidFill>
                  <a:srgbClr val="000000"/>
                </a:solidFill>
              </a:rPr>
              <a:t>Kompilacja – tłumaczenie kodu źródłowego na język wewnętrzny maszyny, usunięcie błędów kompilacji 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33400" y="4043363"/>
            <a:ext cx="6477000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en-US" sz="2400" b="0" dirty="0">
                <a:solidFill>
                  <a:srgbClr val="000000"/>
                </a:solidFill>
              </a:rPr>
              <a:t>Konsolidacja – dołączenie plików bibliotecznych 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533400" y="5049838"/>
            <a:ext cx="6477000" cy="83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en-US" sz="2400" b="0" dirty="0">
                <a:solidFill>
                  <a:srgbClr val="000000"/>
                </a:solidFill>
              </a:rPr>
              <a:t>Testowanie programu – wyszukanie i usunięcie błędów wykonania i błędów logicznych</a:t>
            </a: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2624138" y="1843088"/>
            <a:ext cx="0" cy="457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2624138" y="3576638"/>
            <a:ext cx="0" cy="457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2605088" y="4557713"/>
            <a:ext cx="0" cy="457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343400" y="1690688"/>
            <a:ext cx="3276600" cy="2057400"/>
            <a:chOff x="3264" y="1296"/>
            <a:chExt cx="1776" cy="1392"/>
          </a:xfrm>
        </p:grpSpPr>
        <p:sp>
          <p:nvSpPr>
            <p:cNvPr id="21531" name="Line 11"/>
            <p:cNvSpPr>
              <a:spLocks noChangeShapeType="1"/>
            </p:cNvSpPr>
            <p:nvPr/>
          </p:nvSpPr>
          <p:spPr bwMode="auto">
            <a:xfrm>
              <a:off x="3264" y="2688"/>
              <a:ext cx="177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532" name="Line 12"/>
            <p:cNvSpPr>
              <a:spLocks noChangeShapeType="1"/>
            </p:cNvSpPr>
            <p:nvPr/>
          </p:nvSpPr>
          <p:spPr bwMode="auto">
            <a:xfrm flipH="1">
              <a:off x="4743" y="1296"/>
              <a:ext cx="288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533" name="Line 13"/>
            <p:cNvSpPr>
              <a:spLocks noChangeShapeType="1"/>
            </p:cNvSpPr>
            <p:nvPr/>
          </p:nvSpPr>
          <p:spPr bwMode="auto">
            <a:xfrm flipV="1">
              <a:off x="5040" y="1296"/>
              <a:ext cx="0" cy="139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267200" y="1462088"/>
            <a:ext cx="3886200" cy="3352800"/>
            <a:chOff x="3264" y="1296"/>
            <a:chExt cx="1776" cy="1392"/>
          </a:xfrm>
        </p:grpSpPr>
        <p:sp>
          <p:nvSpPr>
            <p:cNvPr id="21528" name="Line 15"/>
            <p:cNvSpPr>
              <a:spLocks noChangeShapeType="1"/>
            </p:cNvSpPr>
            <p:nvPr/>
          </p:nvSpPr>
          <p:spPr bwMode="auto">
            <a:xfrm>
              <a:off x="3264" y="2688"/>
              <a:ext cx="177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529" name="Line 16"/>
            <p:cNvSpPr>
              <a:spLocks noChangeShapeType="1"/>
            </p:cNvSpPr>
            <p:nvPr/>
          </p:nvSpPr>
          <p:spPr bwMode="auto">
            <a:xfrm flipH="1">
              <a:off x="4743" y="1296"/>
              <a:ext cx="288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530" name="Line 17"/>
            <p:cNvSpPr>
              <a:spLocks noChangeShapeType="1"/>
            </p:cNvSpPr>
            <p:nvPr/>
          </p:nvSpPr>
          <p:spPr bwMode="auto">
            <a:xfrm flipV="1">
              <a:off x="5040" y="1296"/>
              <a:ext cx="0" cy="139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4343400" y="1157288"/>
            <a:ext cx="4267200" cy="4953000"/>
            <a:chOff x="3264" y="1296"/>
            <a:chExt cx="1776" cy="1392"/>
          </a:xfrm>
        </p:grpSpPr>
        <p:sp>
          <p:nvSpPr>
            <p:cNvPr id="21525" name="Line 19"/>
            <p:cNvSpPr>
              <a:spLocks noChangeShapeType="1"/>
            </p:cNvSpPr>
            <p:nvPr/>
          </p:nvSpPr>
          <p:spPr bwMode="auto">
            <a:xfrm>
              <a:off x="3264" y="2688"/>
              <a:ext cx="177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526" name="Line 20"/>
            <p:cNvSpPr>
              <a:spLocks noChangeShapeType="1"/>
            </p:cNvSpPr>
            <p:nvPr/>
          </p:nvSpPr>
          <p:spPr bwMode="auto">
            <a:xfrm flipH="1">
              <a:off x="4743" y="1296"/>
              <a:ext cx="288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527" name="Line 21"/>
            <p:cNvSpPr>
              <a:spLocks noChangeShapeType="1"/>
            </p:cNvSpPr>
            <p:nvPr/>
          </p:nvSpPr>
          <p:spPr bwMode="auto">
            <a:xfrm flipV="1">
              <a:off x="5040" y="1296"/>
              <a:ext cx="0" cy="139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1517" name="Line 22"/>
          <p:cNvSpPr>
            <a:spLocks noChangeShapeType="1"/>
          </p:cNvSpPr>
          <p:nvPr/>
        </p:nvSpPr>
        <p:spPr bwMode="auto">
          <a:xfrm>
            <a:off x="2624138" y="5957888"/>
            <a:ext cx="0" cy="457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1518" name="Text Box 23"/>
          <p:cNvSpPr txBox="1">
            <a:spLocks noChangeArrowheads="1"/>
          </p:cNvSpPr>
          <p:nvPr/>
        </p:nvSpPr>
        <p:spPr bwMode="auto">
          <a:xfrm>
            <a:off x="1676400" y="6172200"/>
            <a:ext cx="681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altLang="en-US" sz="2000">
                <a:solidFill>
                  <a:srgbClr val="008000"/>
                </a:solidFill>
              </a:rPr>
              <a:t>OK</a:t>
            </a:r>
          </a:p>
        </p:txBody>
      </p:sp>
      <p:sp>
        <p:nvSpPr>
          <p:cNvPr id="21519" name="Text Box 24"/>
          <p:cNvSpPr txBox="1">
            <a:spLocks noChangeArrowheads="1"/>
          </p:cNvSpPr>
          <p:nvPr/>
        </p:nvSpPr>
        <p:spPr bwMode="auto">
          <a:xfrm>
            <a:off x="1714500" y="4572000"/>
            <a:ext cx="681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altLang="en-US" sz="2000">
                <a:solidFill>
                  <a:srgbClr val="008000"/>
                </a:solidFill>
              </a:rPr>
              <a:t>OK</a:t>
            </a:r>
          </a:p>
        </p:txBody>
      </p:sp>
      <p:sp>
        <p:nvSpPr>
          <p:cNvPr id="21520" name="Text Box 25"/>
          <p:cNvSpPr txBox="1">
            <a:spLocks noChangeArrowheads="1"/>
          </p:cNvSpPr>
          <p:nvPr/>
        </p:nvSpPr>
        <p:spPr bwMode="auto">
          <a:xfrm>
            <a:off x="1685925" y="3581400"/>
            <a:ext cx="681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altLang="en-US" sz="2000">
                <a:solidFill>
                  <a:srgbClr val="008000"/>
                </a:solidFill>
              </a:rPr>
              <a:t>OK</a:t>
            </a:r>
          </a:p>
        </p:txBody>
      </p:sp>
      <p:sp>
        <p:nvSpPr>
          <p:cNvPr id="21521" name="Text Box 26"/>
          <p:cNvSpPr txBox="1">
            <a:spLocks noChangeArrowheads="1"/>
          </p:cNvSpPr>
          <p:nvPr/>
        </p:nvSpPr>
        <p:spPr bwMode="auto">
          <a:xfrm>
            <a:off x="1685925" y="1828800"/>
            <a:ext cx="681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altLang="en-US" sz="2000">
                <a:solidFill>
                  <a:srgbClr val="008000"/>
                </a:solidFill>
              </a:rPr>
              <a:t>OK</a:t>
            </a:r>
          </a:p>
        </p:txBody>
      </p:sp>
      <p:sp>
        <p:nvSpPr>
          <p:cNvPr id="21522" name="Text Box 27"/>
          <p:cNvSpPr txBox="1">
            <a:spLocks noChangeArrowheads="1"/>
          </p:cNvSpPr>
          <p:nvPr/>
        </p:nvSpPr>
        <p:spPr bwMode="auto">
          <a:xfrm>
            <a:off x="3371850" y="5900738"/>
            <a:ext cx="1138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altLang="en-US" sz="2000">
                <a:solidFill>
                  <a:srgbClr val="FF0000"/>
                </a:solidFill>
              </a:rPr>
              <a:t>Nie OK</a:t>
            </a:r>
          </a:p>
        </p:txBody>
      </p:sp>
      <p:sp>
        <p:nvSpPr>
          <p:cNvPr id="21523" name="Text Box 28"/>
          <p:cNvSpPr txBox="1">
            <a:spLocks noChangeArrowheads="1"/>
          </p:cNvSpPr>
          <p:nvPr/>
        </p:nvSpPr>
        <p:spPr bwMode="auto">
          <a:xfrm>
            <a:off x="3262313" y="4600575"/>
            <a:ext cx="1138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altLang="en-US" sz="2000">
                <a:solidFill>
                  <a:srgbClr val="FF0000"/>
                </a:solidFill>
              </a:rPr>
              <a:t>Nie OK</a:t>
            </a:r>
          </a:p>
        </p:txBody>
      </p:sp>
      <p:sp>
        <p:nvSpPr>
          <p:cNvPr id="21524" name="Text Box 29"/>
          <p:cNvSpPr txBox="1">
            <a:spLocks noChangeArrowheads="1"/>
          </p:cNvSpPr>
          <p:nvPr/>
        </p:nvSpPr>
        <p:spPr bwMode="auto">
          <a:xfrm>
            <a:off x="3352800" y="3533775"/>
            <a:ext cx="1138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altLang="en-US" sz="2000">
                <a:solidFill>
                  <a:srgbClr val="FF0000"/>
                </a:solidFill>
              </a:rPr>
              <a:t>Nie 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72400" cy="766415"/>
          </a:xfrm>
        </p:spPr>
        <p:txBody>
          <a:bodyPr/>
          <a:lstStyle/>
          <a:p>
            <a:r>
              <a:rPr lang="pl-PL" altLang="en-US" b="1" dirty="0" smtClean="0">
                <a:solidFill>
                  <a:srgbClr val="C00000"/>
                </a:solidFill>
              </a:rPr>
              <a:t>Zapisanie projektu</a:t>
            </a:r>
            <a:endParaRPr lang="pl-PL" altLang="en-US" dirty="0" smtClean="0">
              <a:solidFill>
                <a:srgbClr val="C00000"/>
              </a:solidFill>
            </a:endParaRPr>
          </a:p>
        </p:txBody>
      </p:sp>
      <p:sp>
        <p:nvSpPr>
          <p:cNvPr id="20483" name="pole tekstowe 2"/>
          <p:cNvSpPr txBox="1">
            <a:spLocks noChangeArrowheads="1"/>
          </p:cNvSpPr>
          <p:nvPr/>
        </p:nvSpPr>
        <p:spPr bwMode="auto">
          <a:xfrm>
            <a:off x="395536" y="980728"/>
            <a:ext cx="8424936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pl-PL" altLang="en-US" sz="3200" b="0" dirty="0">
                <a:solidFill>
                  <a:srgbClr val="000000"/>
                </a:solidFill>
              </a:rPr>
              <a:t>Po utworzeniu projektu, należy go zapisać w specjalnie przygotowanym folderze – menu główne a następnie opcja:</a:t>
            </a:r>
            <a:r>
              <a:rPr lang="pl-PL" altLang="en-US" sz="3200" b="0" dirty="0"/>
              <a:t/>
            </a:r>
            <a:br>
              <a:rPr lang="pl-PL" altLang="en-US" sz="3200" b="0" dirty="0"/>
            </a:br>
            <a:r>
              <a:rPr lang="pl-PL" altLang="en-US" sz="3200" b="0" dirty="0"/>
              <a:t>	</a:t>
            </a:r>
            <a:r>
              <a:rPr lang="pl-PL" altLang="en-US" sz="3200" dirty="0">
                <a:solidFill>
                  <a:srgbClr val="FF0000"/>
                </a:solidFill>
              </a:rPr>
              <a:t>File/</a:t>
            </a:r>
            <a:r>
              <a:rPr lang="pl-PL" altLang="en-US" sz="3200" dirty="0" err="1">
                <a:solidFill>
                  <a:srgbClr val="FF0000"/>
                </a:solidFill>
              </a:rPr>
              <a:t>Save</a:t>
            </a:r>
            <a:r>
              <a:rPr lang="pl-PL" altLang="en-US" sz="3200" dirty="0">
                <a:solidFill>
                  <a:srgbClr val="FF0000"/>
                </a:solidFill>
              </a:rPr>
              <a:t> </a:t>
            </a:r>
            <a:r>
              <a:rPr lang="pl-PL" altLang="en-US" sz="3200" dirty="0" smtClean="0">
                <a:solidFill>
                  <a:srgbClr val="FF0000"/>
                </a:solidFill>
              </a:rPr>
              <a:t>All</a:t>
            </a:r>
            <a:endParaRPr lang="pl-PL" altLang="en-US" sz="3200" dirty="0">
              <a:solidFill>
                <a:srgbClr val="FF0000"/>
              </a:solidFill>
            </a:endParaRPr>
          </a:p>
          <a:p>
            <a:r>
              <a:rPr lang="pl-PL" altLang="en-US" sz="3200" b="0" dirty="0">
                <a:solidFill>
                  <a:srgbClr val="000000"/>
                </a:solidFill>
              </a:rPr>
              <a:t>Jeden folder jest przeznaczony tylko na jeden projekt (czyli wszystkie definiujące go pliki</a:t>
            </a:r>
            <a:r>
              <a:rPr lang="pl-PL" altLang="en-US" sz="3200" b="0" dirty="0" smtClean="0">
                <a:solidFill>
                  <a:srgbClr val="000000"/>
                </a:solidFill>
              </a:rPr>
              <a:t>)! </a:t>
            </a:r>
          </a:p>
          <a:p>
            <a:pPr>
              <a:spcBef>
                <a:spcPts val="1200"/>
              </a:spcBef>
            </a:pPr>
            <a:r>
              <a:rPr lang="pl-PL" altLang="en-US" sz="3200" b="0" dirty="0" smtClean="0">
                <a:solidFill>
                  <a:srgbClr val="000000"/>
                </a:solidFill>
              </a:rPr>
              <a:t>Ten folder musi być utworzony przez zapisem projektu!</a:t>
            </a:r>
            <a:endParaRPr lang="pl-PL" altLang="en-US" sz="3200" b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>
          <a:xfrm>
            <a:off x="714375" y="188640"/>
            <a:ext cx="7772400" cy="622399"/>
          </a:xfrm>
        </p:spPr>
        <p:txBody>
          <a:bodyPr/>
          <a:lstStyle/>
          <a:p>
            <a:r>
              <a:rPr lang="pl-PL" altLang="en-US" b="1" dirty="0" smtClean="0">
                <a:solidFill>
                  <a:srgbClr val="C00000"/>
                </a:solidFill>
              </a:rPr>
              <a:t>Uruchomienie projektu</a:t>
            </a:r>
            <a:endParaRPr lang="pl-PL" altLang="en-US" dirty="0" smtClean="0">
              <a:solidFill>
                <a:srgbClr val="C00000"/>
              </a:solidFill>
            </a:endParaRPr>
          </a:p>
        </p:txBody>
      </p:sp>
      <p:sp>
        <p:nvSpPr>
          <p:cNvPr id="9219" name="pole tekstowe 2"/>
          <p:cNvSpPr txBox="1">
            <a:spLocks noChangeArrowheads="1"/>
          </p:cNvSpPr>
          <p:nvPr/>
        </p:nvSpPr>
        <p:spPr bwMode="auto">
          <a:xfrm>
            <a:off x="467544" y="908720"/>
            <a:ext cx="8072438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7338" indent="-287338">
              <a:spcAft>
                <a:spcPts val="1200"/>
              </a:spcAft>
              <a:buFont typeface="Arial" pitchFamily="34" charset="0"/>
              <a:buChar char="•"/>
            </a:pPr>
            <a:r>
              <a:rPr lang="pl-PL" sz="2400" b="0" dirty="0" smtClean="0">
                <a:solidFill>
                  <a:srgbClr val="000000"/>
                </a:solidFill>
              </a:rPr>
              <a:t>Skompilować zawartość pliku modułu (zawiera program lub programy zdefiniowane w postaci funkcji). Menu główne a następnie opcja: </a:t>
            </a:r>
            <a:r>
              <a:rPr lang="pl-PL" sz="2400" dirty="0" smtClean="0">
                <a:solidFill>
                  <a:srgbClr val="FF0000"/>
                </a:solidFill>
              </a:rPr>
              <a:t>Project/</a:t>
            </a:r>
            <a:r>
              <a:rPr lang="pl-PL" sz="2400" dirty="0" err="1" smtClean="0">
                <a:solidFill>
                  <a:srgbClr val="FF0000"/>
                </a:solidFill>
              </a:rPr>
              <a:t>Build</a:t>
            </a:r>
            <a:r>
              <a:rPr lang="pl-PL" sz="2400" dirty="0" smtClean="0">
                <a:solidFill>
                  <a:srgbClr val="FF0000"/>
                </a:solidFill>
              </a:rPr>
              <a:t> </a:t>
            </a:r>
            <a:r>
              <a:rPr lang="pl-PL" sz="2400" i="1" dirty="0" smtClean="0">
                <a:solidFill>
                  <a:srgbClr val="FF0000"/>
                </a:solidFill>
              </a:rPr>
              <a:t>Unit1</a:t>
            </a:r>
            <a:r>
              <a:rPr lang="pl-PL" sz="2400" dirty="0" smtClean="0">
                <a:solidFill>
                  <a:srgbClr val="FF0000"/>
                </a:solidFill>
              </a:rPr>
              <a:t>.cpp</a:t>
            </a:r>
            <a:r>
              <a:rPr lang="pl-PL" sz="2400" dirty="0" smtClean="0">
                <a:solidFill>
                  <a:srgbClr val="000000"/>
                </a:solidFill>
              </a:rPr>
              <a:t> </a:t>
            </a:r>
            <a:r>
              <a:rPr lang="pl-PL" sz="2400" b="0" dirty="0" smtClean="0">
                <a:solidFill>
                  <a:srgbClr val="000000"/>
                </a:solidFill>
              </a:rPr>
              <a:t>(w miejscu nazwy </a:t>
            </a:r>
            <a:r>
              <a:rPr lang="pl-PL" sz="2400" b="0" i="1" dirty="0" smtClean="0">
                <a:solidFill>
                  <a:srgbClr val="000000"/>
                </a:solidFill>
              </a:rPr>
              <a:t>Unit1</a:t>
            </a:r>
            <a:r>
              <a:rPr lang="pl-PL" sz="2400" b="0" dirty="0" smtClean="0">
                <a:solidFill>
                  <a:srgbClr val="000000"/>
                </a:solidFill>
              </a:rPr>
              <a:t> może być inna nazwa nadana przez programistę).</a:t>
            </a:r>
          </a:p>
          <a:p>
            <a:pPr marL="287338" indent="-287338">
              <a:spcAft>
                <a:spcPts val="1200"/>
              </a:spcAft>
              <a:buFont typeface="Arial" pitchFamily="34" charset="0"/>
              <a:buChar char="•"/>
            </a:pPr>
            <a:r>
              <a:rPr lang="pl-PL" sz="2400" b="0" dirty="0" smtClean="0">
                <a:solidFill>
                  <a:srgbClr val="000000"/>
                </a:solidFill>
              </a:rPr>
              <a:t>Wynikiem kompilacji jest okno rezultatów, informujące o liczbie błędów. W przypadku ich wystąpienia jest podświetlana linia zawierająca błąd i w oknie </a:t>
            </a:r>
            <a:r>
              <a:rPr lang="pl-PL" sz="2400" dirty="0" err="1" smtClean="0">
                <a:solidFill>
                  <a:srgbClr val="000000"/>
                </a:solidFill>
              </a:rPr>
              <a:t>Messages</a:t>
            </a:r>
            <a:r>
              <a:rPr lang="pl-PL" sz="2400" b="0" dirty="0" smtClean="0">
                <a:solidFill>
                  <a:srgbClr val="000000"/>
                </a:solidFill>
              </a:rPr>
              <a:t> (na dole projektu) wyświetlane są informacje o wszystkich błędach: numer wiersza i rodzaj błędu. </a:t>
            </a:r>
          </a:p>
          <a:p>
            <a:pPr marL="287338" indent="-287338">
              <a:spcAft>
                <a:spcPts val="1200"/>
              </a:spcAft>
              <a:buFont typeface="Arial" pitchFamily="34" charset="0"/>
              <a:buChar char="•"/>
            </a:pPr>
            <a:r>
              <a:rPr lang="pl-PL" sz="2400" b="0" dirty="0" smtClean="0">
                <a:solidFill>
                  <a:srgbClr val="000000"/>
                </a:solidFill>
              </a:rPr>
              <a:t>Po wyeliminowaniu </a:t>
            </a:r>
            <a:r>
              <a:rPr lang="pl-PL" sz="2400" b="0" dirty="0" err="1" smtClean="0">
                <a:solidFill>
                  <a:srgbClr val="000000"/>
                </a:solidFill>
              </a:rPr>
              <a:t>błedów</a:t>
            </a:r>
            <a:r>
              <a:rPr lang="pl-PL" sz="2400" b="0" dirty="0" smtClean="0">
                <a:solidFill>
                  <a:srgbClr val="000000"/>
                </a:solidFill>
              </a:rPr>
              <a:t> kompilacji należy uruchomić program. Menu </a:t>
            </a:r>
            <a:r>
              <a:rPr lang="pl-PL" sz="2400" b="0" dirty="0">
                <a:solidFill>
                  <a:srgbClr val="000000"/>
                </a:solidFill>
              </a:rPr>
              <a:t>główne a następnie opcja</a:t>
            </a:r>
            <a:r>
              <a:rPr lang="pl-PL" sz="2400" b="0" dirty="0" smtClean="0">
                <a:solidFill>
                  <a:srgbClr val="000000"/>
                </a:solidFill>
              </a:rPr>
              <a:t>: </a:t>
            </a:r>
            <a:r>
              <a:rPr lang="pl-PL" sz="2400" dirty="0" smtClean="0">
                <a:solidFill>
                  <a:srgbClr val="FF0000"/>
                </a:solidFill>
              </a:rPr>
              <a:t>Run/</a:t>
            </a:r>
            <a:r>
              <a:rPr lang="pl-PL" sz="2400" dirty="0" err="1" smtClean="0">
                <a:solidFill>
                  <a:srgbClr val="FF0000"/>
                </a:solidFill>
              </a:rPr>
              <a:t>Run</a:t>
            </a:r>
            <a:r>
              <a:rPr lang="pl-PL" sz="2400" b="0" dirty="0" smtClean="0">
                <a:solidFill>
                  <a:srgbClr val="000000"/>
                </a:solidFill>
              </a:rPr>
              <a:t> albo przycisk zielonej strzałki       .</a:t>
            </a:r>
            <a:r>
              <a:rPr lang="pl-PL" sz="2400" b="0" dirty="0"/>
              <a:t/>
            </a:r>
            <a:br>
              <a:rPr lang="pl-PL" sz="2400" b="0" dirty="0"/>
            </a:br>
            <a:r>
              <a:rPr lang="pl-PL" sz="2400" b="0" dirty="0"/>
              <a:t>	</a:t>
            </a:r>
            <a:endParaRPr lang="pl-PL" sz="2400" i="1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5301207"/>
            <a:ext cx="288032" cy="299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>
          <a:xfrm>
            <a:off x="714375" y="214313"/>
            <a:ext cx="7772400" cy="1143000"/>
          </a:xfrm>
        </p:spPr>
        <p:txBody>
          <a:bodyPr/>
          <a:lstStyle/>
          <a:p>
            <a:r>
              <a:rPr lang="pl-PL" altLang="en-US" b="1" dirty="0" smtClean="0">
                <a:solidFill>
                  <a:srgbClr val="C00000"/>
                </a:solidFill>
              </a:rPr>
              <a:t>Otwarcie projektu</a:t>
            </a:r>
            <a:endParaRPr lang="pl-PL" altLang="en-US" dirty="0" smtClean="0">
              <a:solidFill>
                <a:srgbClr val="C00000"/>
              </a:solidFill>
            </a:endParaRPr>
          </a:p>
        </p:txBody>
      </p:sp>
      <p:sp>
        <p:nvSpPr>
          <p:cNvPr id="9219" name="pole tekstowe 2"/>
          <p:cNvSpPr txBox="1">
            <a:spLocks noChangeArrowheads="1"/>
          </p:cNvSpPr>
          <p:nvPr/>
        </p:nvSpPr>
        <p:spPr bwMode="auto">
          <a:xfrm>
            <a:off x="571500" y="1428750"/>
            <a:ext cx="8072438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pl-PL" sz="3600" b="0" dirty="0">
                <a:solidFill>
                  <a:srgbClr val="000000"/>
                </a:solidFill>
              </a:rPr>
              <a:t>Menu główne a następnie opcja:</a:t>
            </a:r>
            <a:r>
              <a:rPr lang="pl-PL" sz="3600" b="0" dirty="0"/>
              <a:t/>
            </a:r>
            <a:br>
              <a:rPr lang="pl-PL" sz="3600" b="0" dirty="0"/>
            </a:br>
            <a:r>
              <a:rPr lang="pl-PL" sz="3600" b="0" dirty="0"/>
              <a:t>	</a:t>
            </a:r>
            <a:r>
              <a:rPr lang="pl-PL" sz="3600" dirty="0">
                <a:solidFill>
                  <a:srgbClr val="FF0000"/>
                </a:solidFill>
              </a:rPr>
              <a:t>File/</a:t>
            </a:r>
            <a:r>
              <a:rPr lang="pl-PL" sz="3600" dirty="0" err="1">
                <a:solidFill>
                  <a:srgbClr val="FF0000"/>
                </a:solidFill>
              </a:rPr>
              <a:t>Open</a:t>
            </a:r>
            <a:r>
              <a:rPr lang="pl-PL" sz="3600" dirty="0">
                <a:solidFill>
                  <a:srgbClr val="FF0000"/>
                </a:solidFill>
              </a:rPr>
              <a:t> Project …</a:t>
            </a:r>
          </a:p>
          <a:p>
            <a:r>
              <a:rPr lang="pl-PL" sz="3600" b="0" dirty="0">
                <a:solidFill>
                  <a:srgbClr val="000000"/>
                </a:solidFill>
              </a:rPr>
              <a:t>Należy wybrać folder zawierający projekt potrzebnej aplikacji i wskazać plik z rozszerzeniem </a:t>
            </a:r>
            <a:r>
              <a:rPr lang="pl-PL" sz="3600" dirty="0" err="1" smtClean="0">
                <a:solidFill>
                  <a:srgbClr val="FF0000"/>
                </a:solidFill>
              </a:rPr>
              <a:t>cbproj</a:t>
            </a:r>
            <a:r>
              <a:rPr lang="pl-PL" sz="3600" b="0" dirty="0" smtClean="0">
                <a:solidFill>
                  <a:srgbClr val="000000"/>
                </a:solidFill>
              </a:rPr>
              <a:t>.</a:t>
            </a:r>
            <a:endParaRPr lang="pl-PL" sz="3600" b="0" dirty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</a:pPr>
            <a:r>
              <a:rPr lang="pl-PL" sz="3600" b="0" u="sng" dirty="0">
                <a:solidFill>
                  <a:srgbClr val="0000FF"/>
                </a:solidFill>
              </a:rPr>
              <a:t>Uwaga</a:t>
            </a:r>
            <a:r>
              <a:rPr lang="pl-PL" sz="3600" b="0" dirty="0">
                <a:solidFill>
                  <a:srgbClr val="0000FF"/>
                </a:solidFill>
              </a:rPr>
              <a:t>: w jednym folderze może być tylko jeden taki plik!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11560" y="332656"/>
            <a:ext cx="8077200" cy="926976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rgbClr val="C00000"/>
                </a:solidFill>
              </a:rPr>
              <a:t>Identyfikatory</a:t>
            </a:r>
          </a:p>
        </p:txBody>
      </p:sp>
      <p:sp>
        <p:nvSpPr>
          <p:cNvPr id="6" name="Prostokąt 5"/>
          <p:cNvSpPr/>
          <p:nvPr/>
        </p:nvSpPr>
        <p:spPr>
          <a:xfrm>
            <a:off x="683568" y="1340768"/>
            <a:ext cx="74888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0" dirty="0">
                <a:solidFill>
                  <a:srgbClr val="000000"/>
                </a:solidFill>
              </a:rPr>
              <a:t>Nazwy (identyfikatory) </a:t>
            </a:r>
            <a:r>
              <a:rPr lang="pl-PL" sz="2000" b="0" dirty="0" smtClean="0">
                <a:solidFill>
                  <a:srgbClr val="000000"/>
                </a:solidFill>
              </a:rPr>
              <a:t>zmiennych, stałych i funkcji </a:t>
            </a:r>
            <a:r>
              <a:rPr lang="pl-PL" sz="2000" b="0" dirty="0">
                <a:solidFill>
                  <a:srgbClr val="000000"/>
                </a:solidFill>
              </a:rPr>
              <a:t>mogą zawierać: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pl-PL" sz="2000" b="0" dirty="0">
                <a:solidFill>
                  <a:srgbClr val="000000"/>
                </a:solidFill>
              </a:rPr>
              <a:t>litery, np. </a:t>
            </a:r>
            <a:r>
              <a:rPr lang="pl-PL" sz="2000" dirty="0">
                <a:solidFill>
                  <a:srgbClr val="000000"/>
                </a:solidFill>
              </a:rPr>
              <a:t>x</a:t>
            </a:r>
            <a:r>
              <a:rPr lang="pl-PL" sz="2000" b="0" dirty="0">
                <a:solidFill>
                  <a:srgbClr val="000000"/>
                </a:solidFill>
              </a:rPr>
              <a:t>, </a:t>
            </a:r>
            <a:r>
              <a:rPr lang="pl-PL" sz="2000" dirty="0" err="1">
                <a:solidFill>
                  <a:srgbClr val="000000"/>
                </a:solidFill>
              </a:rPr>
              <a:t>odp</a:t>
            </a:r>
            <a:r>
              <a:rPr lang="pl-PL" sz="2000" b="0" dirty="0">
                <a:solidFill>
                  <a:srgbClr val="000000"/>
                </a:solidFill>
              </a:rPr>
              <a:t>, </a:t>
            </a:r>
            <a:r>
              <a:rPr lang="pl-PL" sz="2000" dirty="0" err="1">
                <a:solidFill>
                  <a:srgbClr val="000000"/>
                </a:solidFill>
              </a:rPr>
              <a:t>JakasLiczba</a:t>
            </a:r>
            <a:endParaRPr lang="pl-PL" sz="2000" dirty="0">
              <a:solidFill>
                <a:srgbClr val="000000"/>
              </a:solidFill>
            </a:endParaRPr>
          </a:p>
          <a:p>
            <a:pPr marL="228600" indent="-228600">
              <a:buFont typeface="Arial" pitchFamily="34" charset="0"/>
              <a:buChar char="•"/>
            </a:pPr>
            <a:r>
              <a:rPr lang="pl-PL" sz="2000" b="0" dirty="0">
                <a:solidFill>
                  <a:srgbClr val="000000"/>
                </a:solidFill>
              </a:rPr>
              <a:t>cyfry, np. </a:t>
            </a:r>
            <a:r>
              <a:rPr lang="pl-PL" sz="2000" dirty="0">
                <a:solidFill>
                  <a:srgbClr val="000000"/>
                </a:solidFill>
              </a:rPr>
              <a:t>n1</a:t>
            </a:r>
            <a:r>
              <a:rPr lang="pl-PL" sz="2000" b="0" dirty="0">
                <a:solidFill>
                  <a:srgbClr val="000000"/>
                </a:solidFill>
              </a:rPr>
              <a:t>, </a:t>
            </a:r>
            <a:r>
              <a:rPr lang="pl-PL" sz="2000" dirty="0">
                <a:solidFill>
                  <a:srgbClr val="000000"/>
                </a:solidFill>
              </a:rPr>
              <a:t>n3</a:t>
            </a:r>
            <a:r>
              <a:rPr lang="pl-PL" sz="2000" b="0" dirty="0">
                <a:solidFill>
                  <a:srgbClr val="000000"/>
                </a:solidFill>
              </a:rPr>
              <a:t>, </a:t>
            </a:r>
            <a:r>
              <a:rPr lang="pl-PL" sz="2000" dirty="0">
                <a:solidFill>
                  <a:srgbClr val="000000"/>
                </a:solidFill>
              </a:rPr>
              <a:t>x33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pl-PL" sz="2000" b="0" dirty="0">
                <a:solidFill>
                  <a:srgbClr val="000000"/>
                </a:solidFill>
              </a:rPr>
              <a:t>znaki podkreślenia, np. </a:t>
            </a:r>
            <a:r>
              <a:rPr lang="pl-PL" sz="2000" dirty="0" err="1">
                <a:solidFill>
                  <a:srgbClr val="000000"/>
                </a:solidFill>
              </a:rPr>
              <a:t>to_jest_przykladowa_nazwa_zmiennej</a:t>
            </a:r>
            <a:endParaRPr lang="pl-PL" sz="2000" dirty="0">
              <a:solidFill>
                <a:srgbClr val="000000"/>
              </a:solidFill>
            </a:endParaRPr>
          </a:p>
          <a:p>
            <a:r>
              <a:rPr lang="pl-PL" sz="2000" b="0" dirty="0" smtClean="0">
                <a:solidFill>
                  <a:srgbClr val="000000"/>
                </a:solidFill>
              </a:rPr>
              <a:t>Znaczenie </a:t>
            </a:r>
            <a:r>
              <a:rPr lang="pl-PL" sz="2000" b="0" dirty="0">
                <a:solidFill>
                  <a:srgbClr val="000000"/>
                </a:solidFill>
              </a:rPr>
              <a:t>ma pierwszych 31 znaków nazwy </a:t>
            </a:r>
          </a:p>
          <a:p>
            <a:endParaRPr lang="pl-PL" sz="2000" b="0" dirty="0">
              <a:solidFill>
                <a:srgbClr val="000000"/>
              </a:solidFill>
            </a:endParaRPr>
          </a:p>
          <a:p>
            <a:r>
              <a:rPr lang="pl-PL" sz="2000" b="0" dirty="0">
                <a:solidFill>
                  <a:srgbClr val="000000"/>
                </a:solidFill>
              </a:rPr>
              <a:t>Identyfikatory używane są w zapisach języka do oznaczania zmiennych, funkcji, typów i innych definiowanych elementów. </a:t>
            </a:r>
          </a:p>
          <a:p>
            <a:endParaRPr lang="pl-PL" sz="2000" b="0" dirty="0">
              <a:solidFill>
                <a:srgbClr val="000000"/>
              </a:solidFill>
            </a:endParaRPr>
          </a:p>
          <a:p>
            <a:r>
              <a:rPr lang="pl-PL" sz="2000" b="0" dirty="0">
                <a:solidFill>
                  <a:srgbClr val="000000"/>
                </a:solidFill>
              </a:rPr>
              <a:t>Wszystkie identyfikatory muszą być zadeklarowane przed użyciem; albo bezpośrednio w tekście tworzonego programu albo w dołączanych plikach nagłówkowych. </a:t>
            </a:r>
            <a:endParaRPr lang="pl-PL" sz="2000" b="0" dirty="0" smtClean="0">
              <a:solidFill>
                <a:srgbClr val="000000"/>
              </a:solidFill>
            </a:endParaRPr>
          </a:p>
          <a:p>
            <a:endParaRPr lang="pl-PL" sz="2000" b="0" dirty="0" smtClean="0">
              <a:solidFill>
                <a:srgbClr val="000000"/>
              </a:solidFill>
            </a:endParaRPr>
          </a:p>
          <a:p>
            <a:r>
              <a:rPr lang="pl-PL" sz="2000" dirty="0" smtClean="0">
                <a:solidFill>
                  <a:srgbClr val="0000FF"/>
                </a:solidFill>
              </a:rPr>
              <a:t>W językach C i C++ wielkość liter w nazwach i słowach kluczowych ma znaczenie.</a:t>
            </a:r>
            <a:endParaRPr lang="pl-PL" sz="2000" dirty="0">
              <a:solidFill>
                <a:srgbClr val="0000FF"/>
              </a:solidFill>
            </a:endParaRPr>
          </a:p>
          <a:p>
            <a:endParaRPr lang="pl-PL" sz="2000" b="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501313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83568" y="0"/>
            <a:ext cx="8077200" cy="720080"/>
          </a:xfrm>
        </p:spPr>
        <p:txBody>
          <a:bodyPr>
            <a:noAutofit/>
          </a:bodyPr>
          <a:lstStyle/>
          <a:p>
            <a:r>
              <a:rPr lang="pl-PL" b="1" dirty="0">
                <a:solidFill>
                  <a:srgbClr val="C00000"/>
                </a:solidFill>
              </a:rPr>
              <a:t>Zmienne</a:t>
            </a:r>
          </a:p>
        </p:txBody>
      </p:sp>
      <p:sp>
        <p:nvSpPr>
          <p:cNvPr id="6" name="Prostokąt 5"/>
          <p:cNvSpPr/>
          <p:nvPr/>
        </p:nvSpPr>
        <p:spPr>
          <a:xfrm>
            <a:off x="107504" y="692696"/>
            <a:ext cx="88924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800" b="0" dirty="0">
                <a:solidFill>
                  <a:srgbClr val="000000"/>
                </a:solidFill>
              </a:rPr>
              <a:t>Zmienne przechowują wartości wyznaczane w trakcie procesu obliczeniowego. Wszystkie zmienne muszą być zadeklarowane przed ich wykorzystaniem.</a:t>
            </a:r>
          </a:p>
          <a:p>
            <a:r>
              <a:rPr lang="pl-PL" sz="1800" b="0" dirty="0">
                <a:solidFill>
                  <a:srgbClr val="000000"/>
                </a:solidFill>
              </a:rPr>
              <a:t>Deklaracja określa nazwę zmiennej oraz związany z nią typ danych.</a:t>
            </a:r>
          </a:p>
          <a:p>
            <a:r>
              <a:rPr lang="pl-PL" sz="1800" b="0" dirty="0">
                <a:solidFill>
                  <a:srgbClr val="000000"/>
                </a:solidFill>
              </a:rPr>
              <a:t>Zazwyczaj </a:t>
            </a:r>
            <a:r>
              <a:rPr lang="pl-PL" sz="1800" b="0" dirty="0" smtClean="0">
                <a:solidFill>
                  <a:srgbClr val="000000"/>
                </a:solidFill>
              </a:rPr>
              <a:t>deklaracja </a:t>
            </a:r>
            <a:r>
              <a:rPr lang="pl-PL" sz="1800" b="0" dirty="0">
                <a:solidFill>
                  <a:srgbClr val="000000"/>
                </a:solidFill>
              </a:rPr>
              <a:t>występuje na początku funkcji, przed pierwszą instrukcją wykonawczą.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1800" b="0" dirty="0" smtClean="0">
                <a:solidFill>
                  <a:srgbClr val="000000"/>
                </a:solidFill>
              </a:rPr>
              <a:t>Pojedyncza </a:t>
            </a:r>
            <a:r>
              <a:rPr lang="pl-PL" sz="1800" b="0" dirty="0">
                <a:solidFill>
                  <a:srgbClr val="000000"/>
                </a:solidFill>
              </a:rPr>
              <a:t>deklaracja zmiennej ma składnię:</a:t>
            </a:r>
          </a:p>
          <a:p>
            <a:r>
              <a:rPr lang="pl-PL" sz="1800" dirty="0" err="1" smtClean="0">
                <a:solidFill>
                  <a:srgbClr val="000000"/>
                </a:solidFill>
              </a:rPr>
              <a:t>typ_danych</a:t>
            </a:r>
            <a:r>
              <a:rPr lang="pl-PL" sz="1800" dirty="0" smtClean="0">
                <a:solidFill>
                  <a:srgbClr val="000000"/>
                </a:solidFill>
              </a:rPr>
              <a:t>  </a:t>
            </a:r>
            <a:r>
              <a:rPr lang="pl-PL" sz="1800" dirty="0" err="1">
                <a:solidFill>
                  <a:srgbClr val="000000"/>
                </a:solidFill>
              </a:rPr>
              <a:t>nazwa_zmiennej</a:t>
            </a:r>
            <a:r>
              <a:rPr lang="pl-PL" sz="1800" dirty="0">
                <a:solidFill>
                  <a:srgbClr val="000000"/>
                </a:solidFill>
              </a:rPr>
              <a:t>  [, </a:t>
            </a:r>
            <a:r>
              <a:rPr lang="pl-PL" sz="1800" dirty="0" err="1">
                <a:solidFill>
                  <a:srgbClr val="000000"/>
                </a:solidFill>
              </a:rPr>
              <a:t>nazwa_zmiennej</a:t>
            </a:r>
            <a:r>
              <a:rPr lang="pl-PL" sz="1800" dirty="0">
                <a:solidFill>
                  <a:srgbClr val="000000"/>
                </a:solidFill>
              </a:rPr>
              <a:t> </a:t>
            </a:r>
            <a:r>
              <a:rPr lang="pl-PL" sz="1800" dirty="0" smtClean="0">
                <a:solidFill>
                  <a:srgbClr val="000000"/>
                </a:solidFill>
              </a:rPr>
              <a:t>...];</a:t>
            </a:r>
            <a:endParaRPr lang="pl-PL" sz="1800" dirty="0">
              <a:solidFill>
                <a:srgbClr val="000000"/>
              </a:solidFill>
            </a:endParaRPr>
          </a:p>
          <a:p>
            <a:endParaRPr lang="pl-PL" sz="1800" b="0" dirty="0" smtClean="0">
              <a:solidFill>
                <a:srgbClr val="000000"/>
              </a:solidFill>
            </a:endParaRPr>
          </a:p>
          <a:p>
            <a:r>
              <a:rPr lang="pl-PL" sz="1800" b="0" dirty="0" smtClean="0">
                <a:solidFill>
                  <a:srgbClr val="000000"/>
                </a:solidFill>
              </a:rPr>
              <a:t>Przykład </a:t>
            </a:r>
            <a:r>
              <a:rPr lang="pl-PL" sz="1800" b="0" dirty="0">
                <a:solidFill>
                  <a:srgbClr val="000000"/>
                </a:solidFill>
              </a:rPr>
              <a:t>deklaracji kilku zmiennych:</a:t>
            </a:r>
          </a:p>
          <a:p>
            <a:r>
              <a:rPr lang="pl-PL" sz="1800" dirty="0" err="1" smtClean="0">
                <a:solidFill>
                  <a:srgbClr val="000000"/>
                </a:solidFill>
              </a:rPr>
              <a:t>int</a:t>
            </a:r>
            <a:r>
              <a:rPr lang="pl-PL" sz="1800" dirty="0" smtClean="0">
                <a:solidFill>
                  <a:srgbClr val="000000"/>
                </a:solidFill>
              </a:rPr>
              <a:t>  </a:t>
            </a:r>
            <a:r>
              <a:rPr lang="pl-PL" sz="1800" dirty="0">
                <a:solidFill>
                  <a:srgbClr val="000000"/>
                </a:solidFill>
              </a:rPr>
              <a:t>i, j, k;</a:t>
            </a:r>
          </a:p>
          <a:p>
            <a:r>
              <a:rPr lang="pl-PL" sz="1800" dirty="0" err="1">
                <a:solidFill>
                  <a:srgbClr val="000000"/>
                </a:solidFill>
              </a:rPr>
              <a:t>long</a:t>
            </a:r>
            <a:r>
              <a:rPr lang="pl-PL" sz="1800" dirty="0">
                <a:solidFill>
                  <a:srgbClr val="000000"/>
                </a:solidFill>
              </a:rPr>
              <a:t> </a:t>
            </a:r>
            <a:r>
              <a:rPr lang="pl-PL" sz="1800" dirty="0" err="1">
                <a:solidFill>
                  <a:srgbClr val="000000"/>
                </a:solidFill>
              </a:rPr>
              <a:t>duze</a:t>
            </a:r>
            <a:r>
              <a:rPr lang="pl-PL" sz="1800" dirty="0">
                <a:solidFill>
                  <a:srgbClr val="000000"/>
                </a:solidFill>
              </a:rPr>
              <a:t>, </a:t>
            </a:r>
            <a:r>
              <a:rPr lang="pl-PL" sz="1800" dirty="0" err="1">
                <a:solidFill>
                  <a:srgbClr val="000000"/>
                </a:solidFill>
              </a:rPr>
              <a:t>DUZE</a:t>
            </a:r>
            <a:r>
              <a:rPr lang="pl-PL" sz="1800" dirty="0">
                <a:solidFill>
                  <a:srgbClr val="000000"/>
                </a:solidFill>
              </a:rPr>
              <a:t>;</a:t>
            </a:r>
          </a:p>
          <a:p>
            <a:r>
              <a:rPr lang="pl-PL" sz="1800" dirty="0" err="1">
                <a:solidFill>
                  <a:srgbClr val="000000"/>
                </a:solidFill>
              </a:rPr>
              <a:t>float</a:t>
            </a:r>
            <a:r>
              <a:rPr lang="pl-PL" sz="1800" dirty="0">
                <a:solidFill>
                  <a:srgbClr val="000000"/>
                </a:solidFill>
              </a:rPr>
              <a:t> x, a, b;</a:t>
            </a:r>
          </a:p>
          <a:p>
            <a:r>
              <a:rPr lang="pl-PL" sz="1800" dirty="0">
                <a:solidFill>
                  <a:srgbClr val="000000"/>
                </a:solidFill>
              </a:rPr>
              <a:t>char z;</a:t>
            </a:r>
          </a:p>
          <a:p>
            <a:r>
              <a:rPr lang="pl-PL" sz="1800" b="0" dirty="0">
                <a:solidFill>
                  <a:srgbClr val="000000"/>
                </a:solidFill>
              </a:rPr>
              <a:t>W przykładzie powyższym zadeklarowano trzy zmienne całkowite (</a:t>
            </a:r>
            <a:r>
              <a:rPr lang="pl-PL" sz="1800" b="0" dirty="0" err="1">
                <a:solidFill>
                  <a:srgbClr val="000000"/>
                </a:solidFill>
              </a:rPr>
              <a:t>int</a:t>
            </a:r>
            <a:r>
              <a:rPr lang="pl-PL" sz="1800" b="0" dirty="0">
                <a:solidFill>
                  <a:srgbClr val="000000"/>
                </a:solidFill>
              </a:rPr>
              <a:t>) o nazwach i, j oraz k, dwie zmienne całkowite długie o nazwach </a:t>
            </a:r>
            <a:r>
              <a:rPr lang="pl-PL" sz="1800" b="0" dirty="0" err="1">
                <a:solidFill>
                  <a:srgbClr val="000000"/>
                </a:solidFill>
              </a:rPr>
              <a:t>duze</a:t>
            </a:r>
            <a:r>
              <a:rPr lang="pl-PL" sz="1800" b="0" dirty="0">
                <a:solidFill>
                  <a:srgbClr val="000000"/>
                </a:solidFill>
              </a:rPr>
              <a:t> i DUZE, trzy zmienne rzeczywiste o nazwach x, a oraz b oraz jedną zmienną znakową o nazwie z. </a:t>
            </a:r>
          </a:p>
        </p:txBody>
      </p:sp>
      <p:sp>
        <p:nvSpPr>
          <p:cNvPr id="4" name="Prostokąt 3"/>
          <p:cNvSpPr/>
          <p:nvPr/>
        </p:nvSpPr>
        <p:spPr>
          <a:xfrm>
            <a:off x="323528" y="5229200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800" b="0" dirty="0">
                <a:solidFill>
                  <a:srgbClr val="000000"/>
                </a:solidFill>
              </a:rPr>
              <a:t>Zmiennym można nadawać wartości na trzy sposoby: </a:t>
            </a:r>
          </a:p>
          <a:p>
            <a:r>
              <a:rPr lang="pl-PL" sz="1800" b="0" dirty="0">
                <a:solidFill>
                  <a:srgbClr val="000000"/>
                </a:solidFill>
              </a:rPr>
              <a:t>- przy wykorzystaniu instrukcji przypisania</a:t>
            </a:r>
          </a:p>
          <a:p>
            <a:r>
              <a:rPr lang="pl-PL" sz="1800" b="0" dirty="0">
                <a:solidFill>
                  <a:srgbClr val="000000"/>
                </a:solidFill>
              </a:rPr>
              <a:t>- poprzez inicjowanie w momencie deklaracji</a:t>
            </a:r>
          </a:p>
          <a:p>
            <a:r>
              <a:rPr lang="pl-PL" sz="1800" b="0" dirty="0">
                <a:solidFill>
                  <a:srgbClr val="000000"/>
                </a:solidFill>
              </a:rPr>
              <a:t>- przy wykorzystaniu operacji wprowadzania danych z klawiatury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793251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533400"/>
          </a:xfrm>
          <a:noFill/>
        </p:spPr>
        <p:txBody>
          <a:bodyPr/>
          <a:lstStyle/>
          <a:p>
            <a:r>
              <a:rPr lang="pl-PL" altLang="en-US" sz="3700" b="1" smtClean="0">
                <a:solidFill>
                  <a:srgbClr val="C00000"/>
                </a:solidFill>
              </a:rPr>
              <a:t>Proste instrukcje języka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idx="1"/>
          </p:nvPr>
        </p:nvSpPr>
        <p:spPr>
          <a:xfrm>
            <a:off x="1475656" y="1196752"/>
            <a:ext cx="6248400" cy="48006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l-PL" altLang="en-US" sz="2200" dirty="0" smtClean="0">
                <a:solidFill>
                  <a:srgbClr val="003300"/>
                </a:solidFill>
              </a:rPr>
              <a:t>Instrukcja pusta:     </a:t>
            </a:r>
            <a:r>
              <a:rPr lang="pl-PL" altLang="en-US" sz="2200" dirty="0" smtClean="0"/>
              <a:t>;</a:t>
            </a:r>
          </a:p>
          <a:p>
            <a:pPr>
              <a:lnSpc>
                <a:spcPct val="120000"/>
              </a:lnSpc>
            </a:pPr>
            <a:r>
              <a:rPr lang="pl-PL" altLang="en-US" sz="2200" dirty="0" smtClean="0">
                <a:solidFill>
                  <a:srgbClr val="003300"/>
                </a:solidFill>
              </a:rPr>
              <a:t>Instrukcja przypisania: </a:t>
            </a:r>
          </a:p>
          <a:p>
            <a:pPr lvl="2">
              <a:lnSpc>
                <a:spcPct val="120000"/>
              </a:lnSpc>
              <a:buFontTx/>
              <a:buNone/>
            </a:pPr>
            <a:r>
              <a:rPr lang="pl-PL" altLang="en-US" sz="2200" b="1" i="1" dirty="0" smtClean="0"/>
              <a:t>zmienna</a:t>
            </a:r>
            <a:r>
              <a:rPr lang="pl-PL" altLang="en-US" sz="2200" b="1" dirty="0" smtClean="0"/>
              <a:t> = </a:t>
            </a:r>
            <a:r>
              <a:rPr lang="pl-PL" altLang="en-US" sz="2200" b="1" i="1" dirty="0" smtClean="0"/>
              <a:t>wyrażenie</a:t>
            </a:r>
            <a:r>
              <a:rPr lang="pl-PL" altLang="en-US" sz="2200" b="1" dirty="0" smtClean="0"/>
              <a:t>;</a:t>
            </a:r>
          </a:p>
          <a:p>
            <a:pPr>
              <a:lnSpc>
                <a:spcPct val="120000"/>
              </a:lnSpc>
            </a:pPr>
            <a:r>
              <a:rPr lang="pl-PL" altLang="en-US" sz="2200" dirty="0" smtClean="0">
                <a:solidFill>
                  <a:srgbClr val="003300"/>
                </a:solidFill>
              </a:rPr>
              <a:t>Instrukcja powrotu:     </a:t>
            </a:r>
          </a:p>
          <a:p>
            <a:pPr lvl="2">
              <a:lnSpc>
                <a:spcPct val="120000"/>
              </a:lnSpc>
              <a:buFontTx/>
              <a:buNone/>
            </a:pPr>
            <a:r>
              <a:rPr lang="pl-PL" altLang="en-US" sz="2200" b="1" i="1" dirty="0" smtClean="0"/>
              <a:t>return [wyrażenie];</a:t>
            </a:r>
          </a:p>
          <a:p>
            <a:pPr>
              <a:lnSpc>
                <a:spcPct val="120000"/>
              </a:lnSpc>
            </a:pPr>
            <a:r>
              <a:rPr lang="pl-PL" altLang="en-US" sz="2200" dirty="0" smtClean="0">
                <a:solidFill>
                  <a:srgbClr val="000000"/>
                </a:solidFill>
              </a:rPr>
              <a:t>Instrukcja przerwania: </a:t>
            </a:r>
            <a:r>
              <a:rPr lang="pl-PL" altLang="en-US" sz="2200" b="1" i="1" dirty="0" smtClean="0"/>
              <a:t>break;</a:t>
            </a:r>
          </a:p>
          <a:p>
            <a:pPr>
              <a:lnSpc>
                <a:spcPct val="120000"/>
              </a:lnSpc>
            </a:pPr>
            <a:r>
              <a:rPr lang="pl-PL" altLang="en-US" sz="2200" dirty="0" smtClean="0">
                <a:solidFill>
                  <a:srgbClr val="000000"/>
                </a:solidFill>
              </a:rPr>
              <a:t>Instrukcja bloku:</a:t>
            </a:r>
          </a:p>
          <a:p>
            <a:pPr lvl="2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pl-PL" altLang="en-US" sz="2000" b="1" i="1" dirty="0" smtClean="0"/>
              <a:t>{ ...</a:t>
            </a:r>
          </a:p>
          <a:p>
            <a:pPr lvl="2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pl-PL" altLang="en-US" sz="2000" b="1" i="1" dirty="0" smtClean="0"/>
              <a:t>   ...</a:t>
            </a:r>
          </a:p>
          <a:p>
            <a:pPr lvl="2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pl-PL" altLang="en-US" sz="2000" b="1" i="1" dirty="0" smtClean="0"/>
              <a:t>   ...</a:t>
            </a:r>
          </a:p>
          <a:p>
            <a:pPr lvl="2">
              <a:lnSpc>
                <a:spcPct val="120000"/>
              </a:lnSpc>
              <a:buFontTx/>
              <a:buNone/>
            </a:pPr>
            <a:r>
              <a:rPr lang="pl-PL" altLang="en-US" sz="2000" b="1" i="1" dirty="0" smtClean="0"/>
              <a:t>}</a:t>
            </a:r>
            <a:endParaRPr lang="pl-PL" altLang="en-US" sz="2000" b="1" i="1" dirty="0" smtClean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76200"/>
            <a:ext cx="9525000" cy="838200"/>
          </a:xfrm>
        </p:spPr>
        <p:txBody>
          <a:bodyPr/>
          <a:lstStyle/>
          <a:p>
            <a:r>
              <a:rPr lang="pl-PL" altLang="en-US" sz="3700" b="1" smtClean="0">
                <a:solidFill>
                  <a:srgbClr val="C00000"/>
                </a:solidFill>
              </a:rPr>
              <a:t>Korzystanie z obiektów wizualnych Buildera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520700" y="990600"/>
            <a:ext cx="8191500" cy="4795838"/>
          </a:xfrm>
        </p:spPr>
        <p:txBody>
          <a:bodyPr/>
          <a:lstStyle/>
          <a:p>
            <a:r>
              <a:rPr lang="pl-PL" altLang="en-US" sz="2400" b="1" dirty="0" smtClean="0">
                <a:solidFill>
                  <a:srgbClr val="000000"/>
                </a:solidFill>
              </a:rPr>
              <a:t>Właściwości</a:t>
            </a:r>
            <a:r>
              <a:rPr lang="pl-PL" altLang="en-US" sz="2400" dirty="0" smtClean="0">
                <a:solidFill>
                  <a:srgbClr val="000000"/>
                </a:solidFill>
              </a:rPr>
              <a:t> - zbiór danych obiektu, np. </a:t>
            </a:r>
            <a:r>
              <a:rPr lang="pl-PL" altLang="en-US" sz="2400" i="1" dirty="0" err="1" smtClean="0">
                <a:solidFill>
                  <a:srgbClr val="000000"/>
                </a:solidFill>
              </a:rPr>
              <a:t>Caption</a:t>
            </a:r>
            <a:r>
              <a:rPr lang="pl-PL" altLang="en-US" sz="2400" dirty="0" smtClean="0">
                <a:solidFill>
                  <a:srgbClr val="000000"/>
                </a:solidFill>
              </a:rPr>
              <a:t>, </a:t>
            </a:r>
            <a:r>
              <a:rPr lang="pl-PL" altLang="en-US" sz="2400" i="1" dirty="0" err="1" smtClean="0">
                <a:solidFill>
                  <a:srgbClr val="000000"/>
                </a:solidFill>
              </a:rPr>
              <a:t>Color</a:t>
            </a:r>
            <a:r>
              <a:rPr lang="pl-PL" altLang="en-US" sz="2400" dirty="0" smtClean="0">
                <a:solidFill>
                  <a:srgbClr val="000000"/>
                </a:solidFill>
              </a:rPr>
              <a:t>, </a:t>
            </a:r>
            <a:r>
              <a:rPr lang="pl-PL" altLang="en-US" sz="2400" i="1" dirty="0" err="1" smtClean="0">
                <a:solidFill>
                  <a:srgbClr val="000000"/>
                </a:solidFill>
              </a:rPr>
              <a:t>Height</a:t>
            </a:r>
            <a:r>
              <a:rPr lang="pl-PL" altLang="en-US" sz="2400" dirty="0" smtClean="0">
                <a:solidFill>
                  <a:srgbClr val="000000"/>
                </a:solidFill>
              </a:rPr>
              <a:t>, </a:t>
            </a:r>
            <a:r>
              <a:rPr lang="pl-PL" altLang="en-US" sz="2400" i="1" dirty="0" err="1" smtClean="0">
                <a:solidFill>
                  <a:srgbClr val="000000"/>
                </a:solidFill>
              </a:rPr>
              <a:t>Name</a:t>
            </a:r>
            <a:r>
              <a:rPr lang="pl-PL" altLang="en-US" sz="2400" dirty="0" smtClean="0">
                <a:solidFill>
                  <a:srgbClr val="000000"/>
                </a:solidFill>
              </a:rPr>
              <a:t>, </a:t>
            </a:r>
            <a:r>
              <a:rPr lang="pl-PL" altLang="en-US" sz="2400" i="1" dirty="0" err="1" smtClean="0">
                <a:solidFill>
                  <a:srgbClr val="000000"/>
                </a:solidFill>
              </a:rPr>
              <a:t>Width</a:t>
            </a:r>
            <a:endParaRPr lang="pl-PL" altLang="en-US" sz="2400" i="1" dirty="0" smtClean="0">
              <a:solidFill>
                <a:srgbClr val="000000"/>
              </a:solidFill>
            </a:endParaRPr>
          </a:p>
          <a:p>
            <a:pPr>
              <a:buFontTx/>
              <a:buNone/>
            </a:pPr>
            <a:r>
              <a:rPr lang="pl-PL" altLang="en-US" sz="2400" b="1" i="1" dirty="0" smtClean="0">
                <a:solidFill>
                  <a:srgbClr val="000000"/>
                </a:solidFill>
              </a:rPr>
              <a:t>		</a:t>
            </a:r>
            <a:endParaRPr lang="pl-PL" altLang="en-US" sz="2400" i="1" dirty="0" smtClean="0">
              <a:solidFill>
                <a:srgbClr val="000000"/>
              </a:solidFill>
            </a:endParaRPr>
          </a:p>
          <a:p>
            <a:r>
              <a:rPr lang="pl-PL" altLang="en-US" sz="2400" b="1" dirty="0" smtClean="0">
                <a:solidFill>
                  <a:srgbClr val="000000"/>
                </a:solidFill>
              </a:rPr>
              <a:t>Metody</a:t>
            </a:r>
            <a:r>
              <a:rPr lang="pl-PL" altLang="en-US" sz="2400" dirty="0" smtClean="0">
                <a:solidFill>
                  <a:srgbClr val="000000"/>
                </a:solidFill>
              </a:rPr>
              <a:t> - funkcje zdefiniowane w klasie, które mogą wykonywać działania na obiektach klasy, np. </a:t>
            </a:r>
            <a:r>
              <a:rPr lang="pl-PL" altLang="en-US" sz="2400" i="1" dirty="0" smtClean="0">
                <a:solidFill>
                  <a:srgbClr val="000000"/>
                </a:solidFill>
              </a:rPr>
              <a:t>Clear</a:t>
            </a:r>
            <a:r>
              <a:rPr lang="pl-PL" altLang="en-US" sz="2400" dirty="0" smtClean="0">
                <a:solidFill>
                  <a:srgbClr val="000000"/>
                </a:solidFill>
              </a:rPr>
              <a:t>, </a:t>
            </a:r>
            <a:r>
              <a:rPr lang="pl-PL" altLang="en-US" sz="2400" i="1" dirty="0" err="1" smtClean="0">
                <a:solidFill>
                  <a:srgbClr val="000000"/>
                </a:solidFill>
              </a:rPr>
              <a:t>SetFocus</a:t>
            </a:r>
            <a:r>
              <a:rPr lang="pl-PL" altLang="en-US" sz="2400" dirty="0" smtClean="0">
                <a:solidFill>
                  <a:srgbClr val="000000"/>
                </a:solidFill>
              </a:rPr>
              <a:t>, </a:t>
            </a:r>
            <a:r>
              <a:rPr lang="pl-PL" altLang="en-US" sz="2400" i="1" dirty="0" err="1" smtClean="0">
                <a:solidFill>
                  <a:srgbClr val="000000"/>
                </a:solidFill>
              </a:rPr>
              <a:t>Hide</a:t>
            </a:r>
            <a:r>
              <a:rPr lang="pl-PL" altLang="en-US" sz="2400" dirty="0" smtClean="0">
                <a:solidFill>
                  <a:srgbClr val="000000"/>
                </a:solidFill>
              </a:rPr>
              <a:t>, </a:t>
            </a:r>
            <a:r>
              <a:rPr lang="pl-PL" altLang="en-US" sz="2400" i="1" dirty="0" smtClean="0">
                <a:solidFill>
                  <a:srgbClr val="000000"/>
                </a:solidFill>
              </a:rPr>
              <a:t>Show</a:t>
            </a:r>
            <a:r>
              <a:rPr lang="pl-PL" altLang="en-US" sz="2400" dirty="0" smtClean="0">
                <a:solidFill>
                  <a:srgbClr val="000000"/>
                </a:solidFill>
              </a:rPr>
              <a:t>, </a:t>
            </a:r>
            <a:r>
              <a:rPr lang="pl-PL" altLang="en-US" sz="2400" i="1" dirty="0" err="1" smtClean="0">
                <a:solidFill>
                  <a:srgbClr val="000000"/>
                </a:solidFill>
              </a:rPr>
              <a:t>Close</a:t>
            </a:r>
            <a:endParaRPr lang="pl-PL" altLang="en-US" sz="2400" i="1" dirty="0" smtClean="0">
              <a:solidFill>
                <a:srgbClr val="000000"/>
              </a:solidFill>
            </a:endParaRPr>
          </a:p>
          <a:p>
            <a:pPr>
              <a:buFontTx/>
              <a:buNone/>
            </a:pPr>
            <a:r>
              <a:rPr lang="pl-PL" altLang="en-US" sz="2400" b="1" i="1" dirty="0" smtClean="0">
                <a:solidFill>
                  <a:srgbClr val="000000"/>
                </a:solidFill>
              </a:rPr>
              <a:t>			</a:t>
            </a:r>
            <a:endParaRPr lang="pl-PL" altLang="en-US" sz="2400" dirty="0" smtClean="0">
              <a:solidFill>
                <a:srgbClr val="000000"/>
              </a:solidFill>
            </a:endParaRPr>
          </a:p>
          <a:p>
            <a:r>
              <a:rPr lang="pl-PL" altLang="en-US" sz="2400" b="1" dirty="0" smtClean="0">
                <a:solidFill>
                  <a:srgbClr val="000000"/>
                </a:solidFill>
              </a:rPr>
              <a:t>Zdarzenia</a:t>
            </a:r>
            <a:r>
              <a:rPr lang="pl-PL" altLang="en-US" sz="2400" dirty="0" smtClean="0">
                <a:solidFill>
                  <a:srgbClr val="000000"/>
                </a:solidFill>
              </a:rPr>
              <a:t> - skutek działań użytkownika, systemu lub aplikacji. Programowanie zdarzeń to zdefiniowanie reakcji aplikacji na ww. sytuację. Przykładowe zdarzenia: </a:t>
            </a:r>
            <a:r>
              <a:rPr lang="pl-PL" altLang="en-US" sz="2400" i="1" dirty="0" err="1" smtClean="0">
                <a:solidFill>
                  <a:srgbClr val="000000"/>
                </a:solidFill>
              </a:rPr>
              <a:t>OnClick</a:t>
            </a:r>
            <a:r>
              <a:rPr lang="pl-PL" altLang="en-US" sz="2400" dirty="0" smtClean="0">
                <a:solidFill>
                  <a:srgbClr val="000000"/>
                </a:solidFill>
              </a:rPr>
              <a:t>, </a:t>
            </a:r>
            <a:r>
              <a:rPr lang="pl-PL" altLang="en-US" sz="2400" i="1" dirty="0" err="1" smtClean="0">
                <a:solidFill>
                  <a:srgbClr val="000000"/>
                </a:solidFill>
              </a:rPr>
              <a:t>OnClose</a:t>
            </a:r>
            <a:r>
              <a:rPr lang="pl-PL" altLang="en-US" sz="2400" dirty="0" smtClean="0">
                <a:solidFill>
                  <a:srgbClr val="000000"/>
                </a:solidFill>
              </a:rPr>
              <a:t>, </a:t>
            </a:r>
            <a:r>
              <a:rPr lang="pl-PL" altLang="en-US" sz="2400" i="1" dirty="0" err="1" smtClean="0">
                <a:solidFill>
                  <a:srgbClr val="000000"/>
                </a:solidFill>
              </a:rPr>
              <a:t>OnHide</a:t>
            </a:r>
            <a:r>
              <a:rPr lang="pl-PL" altLang="en-US" sz="2400" dirty="0" smtClean="0">
                <a:solidFill>
                  <a:srgbClr val="000000"/>
                </a:solidFill>
              </a:rPr>
              <a:t>, </a:t>
            </a:r>
            <a:r>
              <a:rPr lang="pl-PL" altLang="en-US" sz="2400" i="1" dirty="0" err="1" smtClean="0">
                <a:solidFill>
                  <a:srgbClr val="000000"/>
                </a:solidFill>
              </a:rPr>
              <a:t>OnResise</a:t>
            </a:r>
            <a:r>
              <a:rPr lang="pl-PL" altLang="en-US" sz="2400" dirty="0" smtClean="0">
                <a:solidFill>
                  <a:srgbClr val="000000"/>
                </a:solidFill>
              </a:rPr>
              <a:t>, </a:t>
            </a:r>
            <a:r>
              <a:rPr lang="pl-PL" altLang="en-US" sz="2400" i="1" dirty="0" err="1" smtClean="0">
                <a:solidFill>
                  <a:srgbClr val="000000"/>
                </a:solidFill>
              </a:rPr>
              <a:t>OnShow</a:t>
            </a:r>
            <a:r>
              <a:rPr lang="pl-PL" altLang="en-US" sz="2400" dirty="0" smtClean="0">
                <a:solidFill>
                  <a:srgbClr val="000000"/>
                </a:solidFill>
              </a:rPr>
              <a:t> </a:t>
            </a:r>
          </a:p>
          <a:p>
            <a:endParaRPr lang="pl-PL" altLang="en-US" sz="24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04056"/>
          </a:xfrm>
        </p:spPr>
        <p:txBody>
          <a:bodyPr/>
          <a:lstStyle/>
          <a:p>
            <a:r>
              <a:rPr lang="pl-PL" altLang="en-US" sz="3000" b="1" dirty="0" smtClean="0">
                <a:solidFill>
                  <a:srgbClr val="C00000"/>
                </a:solidFill>
              </a:rPr>
              <a:t>Informacje</a:t>
            </a:r>
            <a:r>
              <a:rPr lang="pl-PL" altLang="en-US" sz="3000" b="1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pl-PL" altLang="en-US" sz="3000" b="1" dirty="0" smtClean="0">
                <a:solidFill>
                  <a:srgbClr val="C00000"/>
                </a:solidFill>
              </a:rPr>
              <a:t>organizacyjne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idx="1"/>
          </p:nvPr>
        </p:nvSpPr>
        <p:spPr>
          <a:xfrm>
            <a:off x="251396" y="548680"/>
            <a:ext cx="8641208" cy="6408712"/>
          </a:xfrm>
        </p:spPr>
        <p:txBody>
          <a:bodyPr/>
          <a:lstStyle/>
          <a:p>
            <a:pPr marL="347663" indent="-347663">
              <a:lnSpc>
                <a:spcPct val="90000"/>
              </a:lnSpc>
              <a:spcBef>
                <a:spcPts val="600"/>
              </a:spcBef>
              <a:buFontTx/>
              <a:buAutoNum type="arabicPeriod"/>
            </a:pPr>
            <a:r>
              <a:rPr lang="pl-PL" altLang="en-US" sz="24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Budynek C, piętro III, p. 3.21.</a:t>
            </a:r>
          </a:p>
          <a:p>
            <a:pPr marL="347663" indent="-347663">
              <a:lnSpc>
                <a:spcPct val="90000"/>
              </a:lnSpc>
              <a:spcBef>
                <a:spcPts val="600"/>
              </a:spcBef>
              <a:buFontTx/>
              <a:buAutoNum type="arabicPeriod"/>
            </a:pPr>
            <a:r>
              <a:rPr lang="pl-PL" altLang="en-US" sz="24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Zmiana grup możliwa na zasadzie wymiany 1 za 1</a:t>
            </a:r>
          </a:p>
          <a:p>
            <a:pPr marL="609600" indent="-609600">
              <a:lnSpc>
                <a:spcPct val="90000"/>
              </a:lnSpc>
              <a:spcBef>
                <a:spcPts val="600"/>
              </a:spcBef>
              <a:buFontTx/>
              <a:buAutoNum type="arabicPeriod"/>
            </a:pPr>
            <a:r>
              <a:rPr lang="pl-PL" altLang="en-US" sz="22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Zaliczenie przedmiotu: zdobycie co najmniej 50% punktów możliwych do uzyskania </a:t>
            </a:r>
            <a:r>
              <a:rPr lang="pl-PL" altLang="en-US" sz="22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testu końcowego.</a:t>
            </a:r>
            <a:endParaRPr lang="pl-PL" altLang="en-US" sz="2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09650" lvl="1" indent="-377825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altLang="en-US" sz="2200" b="1" dirty="0">
                <a:solidFill>
                  <a:srgbClr val="99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Terminy: </a:t>
            </a:r>
            <a:r>
              <a:rPr lang="pl-PL" altLang="en-US" sz="2200" b="1" dirty="0" smtClean="0">
                <a:solidFill>
                  <a:srgbClr val="99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informacja na stronie :</a:t>
            </a:r>
          </a:p>
          <a:p>
            <a:pPr marL="1430338" lvl="1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pl-PL" altLang="en-US" sz="2200" b="1" dirty="0">
                <a:solidFill>
                  <a:srgbClr val="99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pl-PL" altLang="en-US" sz="2200" b="1" dirty="0" smtClean="0">
                <a:solidFill>
                  <a:srgbClr val="99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taff.tu.kilece.pl/</a:t>
            </a:r>
            <a:r>
              <a:rPr lang="pl-PL" altLang="en-US" sz="2200" b="1" dirty="0" err="1" smtClean="0">
                <a:solidFill>
                  <a:srgbClr val="99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spimn</a:t>
            </a:r>
            <a:r>
              <a:rPr lang="pl-PL" altLang="en-US" sz="2200" b="1" dirty="0" smtClean="0">
                <a:solidFill>
                  <a:srgbClr val="99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pl-PL" altLang="en-US" sz="2200" b="1" dirty="0" err="1" smtClean="0">
                <a:solidFill>
                  <a:srgbClr val="99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ogloszenia</a:t>
            </a:r>
            <a:endParaRPr lang="pl-PL" altLang="en-US" sz="2200" b="1" dirty="0">
              <a:solidFill>
                <a:srgbClr val="9900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09650" lvl="1" indent="-377825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altLang="en-US" sz="2200" b="1" dirty="0">
                <a:solidFill>
                  <a:srgbClr val="99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Obecność na wykładach uwzględniana w ocenie  </a:t>
            </a:r>
          </a:p>
          <a:p>
            <a:pPr marL="1009650" lvl="1" indent="-377825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altLang="en-US" sz="2200" dirty="0">
                <a:solidFill>
                  <a:srgbClr val="99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Zgodnie z  Regulaminem Studiów są dwa terminy egzaminu. </a:t>
            </a:r>
            <a:r>
              <a:rPr lang="pl-PL" altLang="en-US" sz="2200" b="1" dirty="0">
                <a:solidFill>
                  <a:srgbClr val="99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Dodatkowych (opcjonalnych) terminów nie będzie</a:t>
            </a:r>
            <a:r>
              <a:rPr lang="pl-PL" altLang="en-US" sz="22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</a:t>
            </a:r>
            <a:endParaRPr lang="pl-PL" altLang="en-US" sz="2400" u="sng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7663" indent="-347663">
              <a:lnSpc>
                <a:spcPct val="90000"/>
              </a:lnSpc>
              <a:spcBef>
                <a:spcPts val="600"/>
              </a:spcBef>
              <a:buFontTx/>
              <a:buAutoNum type="arabicPeriod"/>
            </a:pPr>
            <a:r>
              <a:rPr lang="pl-PL" altLang="en-US" sz="24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Udział w wykładach jest konieczny ze względu na duży stopień trudności przedmiotu </a:t>
            </a:r>
          </a:p>
          <a:p>
            <a:pPr marL="347663" indent="-347663">
              <a:lnSpc>
                <a:spcPct val="90000"/>
              </a:lnSpc>
              <a:spcBef>
                <a:spcPts val="600"/>
              </a:spcBef>
              <a:buFontTx/>
              <a:buAutoNum type="arabicPeriod"/>
            </a:pPr>
            <a:r>
              <a:rPr lang="pl-PL" altLang="en-US" sz="24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Materiały do przedmiotu w Internecie (uzupełniane na bieżąco):</a:t>
            </a:r>
          </a:p>
          <a:p>
            <a:pPr marL="347663" lvl="2" indent="-347663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pl-PL" altLang="en-US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pl-PL" altLang="en-US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https://staff.tu.kielce.pl/spimn/</a:t>
            </a:r>
          </a:p>
          <a:p>
            <a:pPr marL="347663" lvl="1" indent="-347663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pl-PL" altLang="en-US" sz="2400" dirty="0" smtClean="0">
                <a:solidFill>
                  <a:srgbClr val="0000FF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Z menu głównego wybrać pozycję: Materiały dydaktyczne </a:t>
            </a:r>
          </a:p>
          <a:p>
            <a:pPr marL="347663" indent="-347663">
              <a:lnSpc>
                <a:spcPct val="90000"/>
              </a:lnSpc>
              <a:spcBef>
                <a:spcPts val="600"/>
              </a:spcBef>
              <a:buFontTx/>
              <a:buAutoNum type="arabicPeriod"/>
            </a:pPr>
            <a:r>
              <a:rPr lang="pl-PL" altLang="en-US" sz="24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 co jest ten przedmiot?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pl-PL" altLang="en-US" sz="3800" b="1" smtClean="0">
                <a:solidFill>
                  <a:srgbClr val="C00000"/>
                </a:solidFill>
              </a:rPr>
              <a:t>Komponenty formularza</a:t>
            </a:r>
            <a:endParaRPr lang="pl-PL" altLang="en-US" sz="3800" smtClean="0">
              <a:solidFill>
                <a:srgbClr val="C000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889000"/>
            <a:ext cx="8572500" cy="5708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000" dirty="0" smtClean="0">
                <a:solidFill>
                  <a:srgbClr val="000000"/>
                </a:solidFill>
              </a:rPr>
              <a:t>Oferuje pogrupowane tematyczne (zakładki, palety) gotowe komponenty wspomagające tworzenie aplikacji w C++ </a:t>
            </a:r>
            <a:r>
              <a:rPr lang="pl-PL" sz="2000" dirty="0" err="1" smtClean="0">
                <a:solidFill>
                  <a:srgbClr val="000000"/>
                </a:solidFill>
              </a:rPr>
              <a:t>Builder</a:t>
            </a:r>
            <a:endParaRPr lang="pl-PL" sz="200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pl-PL" sz="2000" dirty="0" smtClean="0">
                <a:solidFill>
                  <a:srgbClr val="000000"/>
                </a:solidFill>
              </a:rPr>
              <a:t>Własności obiektu (w formularzu: komponentu wizualnego) można zmieniać:</a:t>
            </a:r>
          </a:p>
          <a:p>
            <a:pPr lvl="1">
              <a:lnSpc>
                <a:spcPct val="90000"/>
              </a:lnSpc>
            </a:pPr>
            <a:r>
              <a:rPr lang="pl-PL" sz="2000" dirty="0" smtClean="0">
                <a:solidFill>
                  <a:srgbClr val="000000"/>
                </a:solidFill>
              </a:rPr>
              <a:t>w inspektorze obiektów (</a:t>
            </a:r>
            <a:r>
              <a:rPr lang="pl-PL" sz="2000" i="1" dirty="0" err="1" smtClean="0">
                <a:solidFill>
                  <a:srgbClr val="000000"/>
                </a:solidFill>
              </a:rPr>
              <a:t>Object</a:t>
            </a:r>
            <a:r>
              <a:rPr lang="pl-PL" sz="2000" i="1" dirty="0" smtClean="0">
                <a:solidFill>
                  <a:srgbClr val="000000"/>
                </a:solidFill>
              </a:rPr>
              <a:t> </a:t>
            </a:r>
            <a:r>
              <a:rPr lang="pl-PL" sz="2000" i="1" dirty="0" err="1" smtClean="0">
                <a:solidFill>
                  <a:srgbClr val="000000"/>
                </a:solidFill>
              </a:rPr>
              <a:t>Inspector</a:t>
            </a:r>
            <a:r>
              <a:rPr lang="pl-PL" sz="2000" dirty="0" smtClean="0">
                <a:solidFill>
                  <a:srgbClr val="000000"/>
                </a:solidFill>
              </a:rPr>
              <a:t> i zakładka </a:t>
            </a:r>
            <a:r>
              <a:rPr lang="pl-PL" sz="2000" i="1" dirty="0" err="1" smtClean="0">
                <a:solidFill>
                  <a:srgbClr val="000000"/>
                </a:solidFill>
              </a:rPr>
              <a:t>Properties</a:t>
            </a:r>
            <a:r>
              <a:rPr lang="pl-PL" sz="2000" dirty="0" smtClean="0">
                <a:solidFill>
                  <a:srgbClr val="000000"/>
                </a:solidFill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pl-PL" sz="2000" dirty="0" smtClean="0">
                <a:solidFill>
                  <a:srgbClr val="000000"/>
                </a:solidFill>
              </a:rPr>
              <a:t>w programie wykorzystując operator wskazania -&gt;, zgodnie ze składnią 			</a:t>
            </a:r>
            <a:r>
              <a:rPr lang="pl-PL" sz="2000" b="1" dirty="0" err="1" smtClean="0">
                <a:solidFill>
                  <a:srgbClr val="000000"/>
                </a:solidFill>
              </a:rPr>
              <a:t>Obiekt-&gt;Właściwość</a:t>
            </a:r>
            <a:r>
              <a:rPr lang="pl-PL" sz="2000" b="1" dirty="0" smtClean="0">
                <a:solidFill>
                  <a:srgbClr val="000000"/>
                </a:solidFill>
              </a:rPr>
              <a:t> = wartość;</a:t>
            </a:r>
            <a:r>
              <a:rPr lang="pl-PL" sz="2000" dirty="0" smtClean="0">
                <a:solidFill>
                  <a:srgbClr val="000000"/>
                </a:solidFill>
              </a:rPr>
              <a:t> </a:t>
            </a:r>
          </a:p>
          <a:p>
            <a:pPr marL="457200" lvl="1" indent="0">
              <a:lnSpc>
                <a:spcPct val="90000"/>
              </a:lnSpc>
              <a:spcBef>
                <a:spcPts val="1200"/>
              </a:spcBef>
              <a:buFontTx/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    przykład: </a:t>
            </a:r>
            <a:r>
              <a:rPr lang="pl-PL" sz="2000" b="1" dirty="0" smtClean="0">
                <a:solidFill>
                  <a:srgbClr val="000000"/>
                </a:solidFill>
              </a:rPr>
              <a:t>Edit1-&gt;Text = </a:t>
            </a:r>
            <a:r>
              <a:rPr lang="pl-PL" sz="2000" dirty="0" smtClean="0">
                <a:solidFill>
                  <a:srgbClr val="000000"/>
                </a:solidFill>
              </a:rPr>
              <a:t>"</a:t>
            </a:r>
            <a:r>
              <a:rPr lang="pl-PL" sz="2000" b="1" dirty="0" smtClean="0">
                <a:solidFill>
                  <a:srgbClr val="000000"/>
                </a:solidFill>
              </a:rPr>
              <a:t>Dowolny napis można </a:t>
            </a:r>
            <a:r>
              <a:rPr lang="pl-PL" sz="2000" b="1" dirty="0" err="1" smtClean="0">
                <a:solidFill>
                  <a:srgbClr val="000000"/>
                </a:solidFill>
              </a:rPr>
              <a:t>wyprowadzic</a:t>
            </a:r>
            <a:r>
              <a:rPr lang="pl-PL" sz="2000" b="1" dirty="0" smtClean="0">
                <a:solidFill>
                  <a:srgbClr val="000000"/>
                </a:solidFill>
              </a:rPr>
              <a:t> do pola</a:t>
            </a:r>
            <a:r>
              <a:rPr lang="pl-PL" sz="2000" dirty="0" smtClean="0">
                <a:solidFill>
                  <a:srgbClr val="000000"/>
                </a:solidFill>
              </a:rPr>
              <a:t>"</a:t>
            </a:r>
            <a:r>
              <a:rPr lang="pl-PL" sz="2000" b="1" dirty="0" smtClean="0">
                <a:solidFill>
                  <a:srgbClr val="000000"/>
                </a:solidFill>
              </a:rPr>
              <a:t>;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Tx/>
              <a:buNone/>
            </a:pPr>
            <a:r>
              <a:rPr lang="pl-PL" sz="2000" b="1" dirty="0" smtClean="0">
                <a:solidFill>
                  <a:srgbClr val="000000"/>
                </a:solidFill>
              </a:rPr>
              <a:t>                    Form1-&gt;Color  =  </a:t>
            </a:r>
            <a:r>
              <a:rPr lang="pl-PL" sz="2000" b="1" dirty="0" err="1" smtClean="0">
                <a:solidFill>
                  <a:srgbClr val="000000"/>
                </a:solidFill>
              </a:rPr>
              <a:t>clPurple</a:t>
            </a:r>
            <a:r>
              <a:rPr lang="pl-PL" sz="2000" b="1" dirty="0" smtClean="0">
                <a:solidFill>
                  <a:srgbClr val="000000"/>
                </a:solidFill>
              </a:rPr>
              <a:t>;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pl-PL" sz="2000" b="1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pl-PL" sz="2000" dirty="0" smtClean="0">
                <a:solidFill>
                  <a:srgbClr val="000000"/>
                </a:solidFill>
              </a:rPr>
              <a:t>W celu wywołania na rzecz obiektu metody (funkcji) należy podać nazwę obiektu, operator wskazania i na końcu nazwę metody z listą parametrów aktualnych w nawiasach (jeśli są), zgodnie ze składnią: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pl-PL" sz="2000" b="1" dirty="0" smtClean="0">
                <a:solidFill>
                  <a:srgbClr val="000000"/>
                </a:solidFill>
              </a:rPr>
              <a:t>			</a:t>
            </a:r>
            <a:r>
              <a:rPr lang="pl-PL" sz="2000" b="1" dirty="0" err="1" smtClean="0">
                <a:solidFill>
                  <a:srgbClr val="000000"/>
                </a:solidFill>
              </a:rPr>
              <a:t>Obiekt-&gt;Metoda</a:t>
            </a:r>
            <a:r>
              <a:rPr lang="pl-PL" sz="2000" b="1" dirty="0" smtClean="0">
                <a:solidFill>
                  <a:srgbClr val="000000"/>
                </a:solidFill>
              </a:rPr>
              <a:t>([lista parametrów aktualnych]); 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Tx/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przykład</a:t>
            </a:r>
            <a:r>
              <a:rPr lang="pl-PL" sz="2000" b="1" dirty="0" smtClean="0">
                <a:solidFill>
                  <a:srgbClr val="000000"/>
                </a:solidFill>
              </a:rPr>
              <a:t>: 	Label1-&gt;Hide();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pl-PL" sz="2000" b="1" dirty="0" smtClean="0">
                <a:solidFill>
                  <a:srgbClr val="000000"/>
                </a:solidFill>
              </a:rPr>
              <a:t>			Form1-&gt;Close() ; </a:t>
            </a:r>
            <a:endParaRPr lang="pl-PL" sz="2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0" y="115888"/>
            <a:ext cx="8710613" cy="91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en-US" sz="3800" b="1" dirty="0" smtClean="0">
                <a:solidFill>
                  <a:srgbClr val="C00000"/>
                </a:solidFill>
              </a:rPr>
              <a:t>Interpretacja prototypu funkcji w C++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33238" y="908050"/>
            <a:ext cx="8731250" cy="525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pl-PL" altLang="en-US" sz="2000" b="0" dirty="0" err="1">
                <a:solidFill>
                  <a:srgbClr val="0000FF"/>
                </a:solidFill>
              </a:rPr>
              <a:t>TypWyniku</a:t>
            </a:r>
            <a:r>
              <a:rPr lang="pl-PL" altLang="en-US" sz="2000" b="0" dirty="0">
                <a:solidFill>
                  <a:srgbClr val="0000FF"/>
                </a:solidFill>
              </a:rPr>
              <a:t> [modyfikator] </a:t>
            </a:r>
            <a:r>
              <a:rPr lang="pl-PL" altLang="en-US" sz="2000" dirty="0" err="1">
                <a:solidFill>
                  <a:srgbClr val="0000FF"/>
                </a:solidFill>
              </a:rPr>
              <a:t>NazwaFunkcji</a:t>
            </a:r>
            <a:r>
              <a:rPr lang="pl-PL" altLang="en-US" sz="2000" b="0" dirty="0">
                <a:solidFill>
                  <a:srgbClr val="0000FF"/>
                </a:solidFill>
              </a:rPr>
              <a:t>([lista parametrów formalnych]);</a:t>
            </a:r>
          </a:p>
          <a:p>
            <a:pPr algn="ctr"/>
            <a:endParaRPr lang="pl-PL" altLang="en-US" sz="1900" dirty="0">
              <a:solidFill>
                <a:schemeClr val="accent2"/>
              </a:solidFill>
            </a:endParaRPr>
          </a:p>
          <a:p>
            <a:r>
              <a:rPr lang="pl-PL" altLang="en-US" sz="1900" b="0" dirty="0">
                <a:solidFill>
                  <a:srgbClr val="000000"/>
                </a:solidFill>
              </a:rPr>
              <a:t>Jeżeli elementy składni są podane w nawiasach kwadratowych, to znaczy że ich wystąpienie jest opcjonalne (ta uwaga nie dotyczy sposobu definiowania tablic)</a:t>
            </a:r>
          </a:p>
          <a:p>
            <a:pPr algn="ctr">
              <a:lnSpc>
                <a:spcPct val="120000"/>
              </a:lnSpc>
            </a:pPr>
            <a:endParaRPr lang="pl-PL" altLang="en-US" sz="1900" b="0" dirty="0"/>
          </a:p>
          <a:p>
            <a:pPr>
              <a:lnSpc>
                <a:spcPct val="120000"/>
              </a:lnSpc>
            </a:pPr>
            <a:r>
              <a:rPr lang="pl-PL" altLang="en-US" sz="1900" b="0" dirty="0">
                <a:solidFill>
                  <a:srgbClr val="000000"/>
                </a:solidFill>
              </a:rPr>
              <a:t>Przykłady </a:t>
            </a:r>
            <a:r>
              <a:rPr lang="pl-PL" altLang="en-US" sz="1900" b="0" dirty="0" smtClean="0">
                <a:solidFill>
                  <a:srgbClr val="000000"/>
                </a:solidFill>
              </a:rPr>
              <a:t>prototypów:</a:t>
            </a:r>
          </a:p>
          <a:p>
            <a:pPr>
              <a:lnSpc>
                <a:spcPct val="120000"/>
              </a:lnSpc>
            </a:pPr>
            <a:r>
              <a:rPr lang="pl-PL" altLang="en-US" sz="1900" b="0" dirty="0" err="1" smtClean="0">
                <a:solidFill>
                  <a:srgbClr val="0000FF"/>
                </a:solidFill>
              </a:rPr>
              <a:t>int</a:t>
            </a:r>
            <a:r>
              <a:rPr lang="pl-PL" altLang="en-US" sz="1900" b="0" dirty="0" smtClean="0">
                <a:solidFill>
                  <a:srgbClr val="0000FF"/>
                </a:solidFill>
              </a:rPr>
              <a:t> </a:t>
            </a:r>
            <a:r>
              <a:rPr lang="pl-PL" altLang="en-US" sz="1900" dirty="0" err="1" smtClean="0">
                <a:solidFill>
                  <a:srgbClr val="0000FF"/>
                </a:solidFill>
              </a:rPr>
              <a:t>MessageBox</a:t>
            </a:r>
            <a:r>
              <a:rPr lang="pl-PL" altLang="en-US" sz="1900" b="0" dirty="0" smtClean="0">
                <a:solidFill>
                  <a:srgbClr val="0000FF"/>
                </a:solidFill>
              </a:rPr>
              <a:t>(</a:t>
            </a:r>
            <a:r>
              <a:rPr lang="pl-PL" altLang="en-US" sz="1900" b="0" dirty="0" err="1" smtClean="0">
                <a:solidFill>
                  <a:srgbClr val="0000FF"/>
                </a:solidFill>
              </a:rPr>
              <a:t>const</a:t>
            </a:r>
            <a:r>
              <a:rPr lang="pl-PL" altLang="en-US" sz="1900" b="0" dirty="0" smtClean="0">
                <a:solidFill>
                  <a:srgbClr val="0000FF"/>
                </a:solidFill>
              </a:rPr>
              <a:t> </a:t>
            </a:r>
            <a:r>
              <a:rPr lang="pl-PL" altLang="en-US" sz="1900" b="0" dirty="0" err="1" smtClean="0">
                <a:solidFill>
                  <a:srgbClr val="0000FF"/>
                </a:solidFill>
              </a:rPr>
              <a:t>int</a:t>
            </a:r>
            <a:r>
              <a:rPr lang="pl-PL" altLang="en-US" sz="1900" b="0" dirty="0" smtClean="0">
                <a:solidFill>
                  <a:srgbClr val="0000FF"/>
                </a:solidFill>
              </a:rPr>
              <a:t> </a:t>
            </a:r>
            <a:r>
              <a:rPr lang="pl-PL" altLang="en-US" sz="1900" b="0" dirty="0" err="1" smtClean="0">
                <a:solidFill>
                  <a:srgbClr val="0000FF"/>
                </a:solidFill>
              </a:rPr>
              <a:t>hWnd</a:t>
            </a:r>
            <a:r>
              <a:rPr lang="pl-PL" altLang="en-US" sz="1900" b="0" dirty="0" smtClean="0">
                <a:solidFill>
                  <a:srgbClr val="0000FF"/>
                </a:solidFill>
              </a:rPr>
              <a:t>, </a:t>
            </a:r>
            <a:r>
              <a:rPr lang="pl-PL" altLang="en-US" sz="1900" b="0" dirty="0" err="1" smtClean="0">
                <a:solidFill>
                  <a:srgbClr val="0000FF"/>
                </a:solidFill>
              </a:rPr>
              <a:t>const</a:t>
            </a:r>
            <a:r>
              <a:rPr lang="pl-PL" altLang="en-US" sz="1900" b="0" dirty="0" smtClean="0">
                <a:solidFill>
                  <a:srgbClr val="0000FF"/>
                </a:solidFill>
              </a:rPr>
              <a:t> char * </a:t>
            </a:r>
            <a:r>
              <a:rPr lang="pl-PL" altLang="en-US" sz="1900" b="0" dirty="0" err="1" smtClean="0">
                <a:solidFill>
                  <a:srgbClr val="0000FF"/>
                </a:solidFill>
              </a:rPr>
              <a:t>lpText</a:t>
            </a:r>
            <a:r>
              <a:rPr lang="pl-PL" altLang="en-US" sz="1900" b="0" dirty="0" smtClean="0">
                <a:solidFill>
                  <a:srgbClr val="0000FF"/>
                </a:solidFill>
              </a:rPr>
              <a:t>, </a:t>
            </a:r>
            <a:r>
              <a:rPr lang="pl-PL" altLang="en-US" sz="1900" b="0" dirty="0" err="1" smtClean="0">
                <a:solidFill>
                  <a:srgbClr val="0000FF"/>
                </a:solidFill>
              </a:rPr>
              <a:t>const</a:t>
            </a:r>
            <a:r>
              <a:rPr lang="pl-PL" altLang="en-US" sz="1900" b="0" dirty="0" smtClean="0">
                <a:solidFill>
                  <a:srgbClr val="0000FF"/>
                </a:solidFill>
              </a:rPr>
              <a:t> char *  </a:t>
            </a:r>
            <a:r>
              <a:rPr lang="pl-PL" altLang="en-US" sz="1900" b="0" dirty="0" err="1" smtClean="0">
                <a:solidFill>
                  <a:srgbClr val="0000FF"/>
                </a:solidFill>
              </a:rPr>
              <a:t>lpCaption</a:t>
            </a:r>
            <a:r>
              <a:rPr lang="pl-PL" altLang="en-US" sz="1900" b="0" dirty="0" smtClean="0">
                <a:solidFill>
                  <a:srgbClr val="0000FF"/>
                </a:solidFill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pl-PL" altLang="en-US" sz="1900" b="0" dirty="0" err="1" smtClean="0">
                <a:solidFill>
                  <a:srgbClr val="0000FF"/>
                </a:solidFill>
              </a:rPr>
              <a:t>int</a:t>
            </a:r>
            <a:r>
              <a:rPr lang="pl-PL" altLang="en-US" sz="1900" b="0" dirty="0" smtClean="0">
                <a:solidFill>
                  <a:srgbClr val="0000FF"/>
                </a:solidFill>
              </a:rPr>
              <a:t>  </a:t>
            </a:r>
            <a:r>
              <a:rPr lang="pl-PL" altLang="en-US" sz="1900" b="0" dirty="0" err="1" smtClean="0">
                <a:solidFill>
                  <a:srgbClr val="0000FF"/>
                </a:solidFill>
              </a:rPr>
              <a:t>uType</a:t>
            </a:r>
            <a:r>
              <a:rPr lang="pl-PL" altLang="en-US" sz="1900" b="0" dirty="0" smtClean="0">
                <a:solidFill>
                  <a:srgbClr val="0000FF"/>
                </a:solidFill>
              </a:rPr>
              <a:t>);</a:t>
            </a:r>
          </a:p>
          <a:p>
            <a:pPr>
              <a:lnSpc>
                <a:spcPct val="120000"/>
              </a:lnSpc>
            </a:pPr>
            <a:r>
              <a:rPr lang="pl-PL" altLang="en-US" sz="1900" b="0" dirty="0" smtClean="0">
                <a:solidFill>
                  <a:srgbClr val="000000"/>
                </a:solidFill>
              </a:rPr>
              <a:t>Wynik funkcji jest typu </a:t>
            </a:r>
            <a:r>
              <a:rPr lang="pl-PL" altLang="en-US" sz="1900" b="0" i="1" dirty="0" err="1" smtClean="0">
                <a:solidFill>
                  <a:srgbClr val="000000"/>
                </a:solidFill>
              </a:rPr>
              <a:t>int</a:t>
            </a:r>
            <a:r>
              <a:rPr lang="pl-PL" altLang="en-US" sz="1900" b="0" dirty="0" smtClean="0">
                <a:solidFill>
                  <a:srgbClr val="000000"/>
                </a:solidFill>
              </a:rPr>
              <a:t>, funkcja ma nazwę </a:t>
            </a:r>
            <a:r>
              <a:rPr lang="pl-PL" altLang="en-US" sz="1900" b="0" i="1" dirty="0" err="1" smtClean="0">
                <a:solidFill>
                  <a:srgbClr val="000000"/>
                </a:solidFill>
              </a:rPr>
              <a:t>MessageBox</a:t>
            </a:r>
            <a:r>
              <a:rPr lang="pl-PL" altLang="en-US" sz="1900" b="0" dirty="0" smtClean="0">
                <a:solidFill>
                  <a:srgbClr val="000000"/>
                </a:solidFill>
              </a:rPr>
              <a:t> i cztery parametry, które są stałymi o typach odpowiednio: </a:t>
            </a:r>
            <a:r>
              <a:rPr lang="pl-PL" altLang="en-US" sz="1900" b="0" i="1" dirty="0" err="1" smtClean="0">
                <a:solidFill>
                  <a:srgbClr val="000000"/>
                </a:solidFill>
              </a:rPr>
              <a:t>int</a:t>
            </a:r>
            <a:r>
              <a:rPr lang="pl-PL" altLang="en-US" sz="1900" b="0" dirty="0" smtClean="0">
                <a:solidFill>
                  <a:srgbClr val="000000"/>
                </a:solidFill>
              </a:rPr>
              <a:t>, </a:t>
            </a:r>
            <a:r>
              <a:rPr lang="pl-PL" altLang="en-US" sz="1900" b="0" i="1" dirty="0" smtClean="0">
                <a:solidFill>
                  <a:srgbClr val="000000"/>
                </a:solidFill>
              </a:rPr>
              <a:t>char</a:t>
            </a:r>
            <a:r>
              <a:rPr lang="pl-PL" altLang="en-US" sz="1900" b="0" dirty="0" smtClean="0">
                <a:solidFill>
                  <a:srgbClr val="000000"/>
                </a:solidFill>
              </a:rPr>
              <a:t>*, </a:t>
            </a:r>
            <a:r>
              <a:rPr lang="pl-PL" altLang="en-US" sz="1900" b="0" i="1" dirty="0" err="1" smtClean="0">
                <a:solidFill>
                  <a:srgbClr val="000000"/>
                </a:solidFill>
              </a:rPr>
              <a:t>char</a:t>
            </a:r>
            <a:r>
              <a:rPr lang="pl-PL" altLang="en-US" sz="1900" b="0" dirty="0" smtClean="0">
                <a:solidFill>
                  <a:srgbClr val="000000"/>
                </a:solidFill>
              </a:rPr>
              <a:t>* i </a:t>
            </a:r>
            <a:r>
              <a:rPr lang="pl-PL" altLang="en-US" sz="1900" b="0" i="1" dirty="0" err="1" smtClean="0">
                <a:solidFill>
                  <a:srgbClr val="000000"/>
                </a:solidFill>
              </a:rPr>
              <a:t>int</a:t>
            </a:r>
            <a:endParaRPr lang="pl-PL" altLang="en-US" sz="1900" b="0" i="1" dirty="0" smtClean="0">
              <a:solidFill>
                <a:srgbClr val="000000"/>
              </a:solidFill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pl-PL" altLang="en-US" sz="1900" b="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en-US" sz="1900" b="0" dirty="0" err="1" smtClean="0">
                <a:solidFill>
                  <a:srgbClr val="0000FF"/>
                </a:solidFill>
                <a:cs typeface="Times New Roman" pitchFamily="18" charset="0"/>
              </a:rPr>
              <a:t>AnsiString</a:t>
            </a:r>
            <a:r>
              <a:rPr lang="en-US" altLang="en-US" sz="1900" b="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sz="1900" b="0" dirty="0">
                <a:solidFill>
                  <a:srgbClr val="0000FF"/>
                </a:solidFill>
                <a:cs typeface="Times New Roman" pitchFamily="18" charset="0"/>
              </a:rPr>
              <a:t>__</a:t>
            </a:r>
            <a:r>
              <a:rPr lang="en-US" altLang="en-US" sz="1900" b="0" dirty="0" err="1">
                <a:solidFill>
                  <a:srgbClr val="0000FF"/>
                </a:solidFill>
                <a:cs typeface="Times New Roman" pitchFamily="18" charset="0"/>
              </a:rPr>
              <a:t>fastcall</a:t>
            </a:r>
            <a:r>
              <a:rPr lang="en-US" altLang="en-US" sz="1900" b="0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sz="1900" dirty="0" err="1">
                <a:solidFill>
                  <a:srgbClr val="0000FF"/>
                </a:solidFill>
                <a:cs typeface="Times New Roman" pitchFamily="18" charset="0"/>
              </a:rPr>
              <a:t>InputBox</a:t>
            </a:r>
            <a:r>
              <a:rPr lang="pl-PL" altLang="en-US" sz="1900" b="0" dirty="0">
                <a:solidFill>
                  <a:srgbClr val="0000FF"/>
                </a:solidFill>
              </a:rPr>
              <a:t>  </a:t>
            </a:r>
            <a:r>
              <a:rPr lang="en-US" altLang="en-US" sz="1900" b="0" dirty="0">
                <a:solidFill>
                  <a:srgbClr val="0000FF"/>
                </a:solidFill>
                <a:cs typeface="Times New Roman" pitchFamily="18" charset="0"/>
              </a:rPr>
              <a:t>(const </a:t>
            </a:r>
            <a:r>
              <a:rPr lang="en-US" altLang="en-US" sz="1900" b="0" dirty="0" err="1">
                <a:solidFill>
                  <a:srgbClr val="0000FF"/>
                </a:solidFill>
                <a:cs typeface="Times New Roman" pitchFamily="18" charset="0"/>
              </a:rPr>
              <a:t>AnsiString</a:t>
            </a:r>
            <a:r>
              <a:rPr lang="en-US" altLang="en-US" sz="1900" b="0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sz="1900" b="0" dirty="0" err="1">
                <a:solidFill>
                  <a:srgbClr val="0000FF"/>
                </a:solidFill>
                <a:cs typeface="Times New Roman" pitchFamily="18" charset="0"/>
              </a:rPr>
              <a:t>ACaption</a:t>
            </a:r>
            <a:r>
              <a:rPr lang="en-US" altLang="en-US" sz="1900" b="0" dirty="0">
                <a:solidFill>
                  <a:srgbClr val="0000FF"/>
                </a:solidFill>
                <a:cs typeface="Times New Roman" pitchFamily="18" charset="0"/>
              </a:rPr>
              <a:t>, const </a:t>
            </a:r>
            <a:r>
              <a:rPr lang="en-US" altLang="en-US" sz="1900" b="0" dirty="0" err="1">
                <a:solidFill>
                  <a:srgbClr val="0000FF"/>
                </a:solidFill>
                <a:cs typeface="Times New Roman" pitchFamily="18" charset="0"/>
              </a:rPr>
              <a:t>AnsiString</a:t>
            </a:r>
            <a:r>
              <a:rPr lang="en-US" altLang="en-US" sz="1900" b="0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sz="1900" b="0" dirty="0" err="1">
                <a:solidFill>
                  <a:srgbClr val="0000FF"/>
                </a:solidFill>
                <a:cs typeface="Times New Roman" pitchFamily="18" charset="0"/>
              </a:rPr>
              <a:t>APrompt</a:t>
            </a:r>
            <a:r>
              <a:rPr lang="en-US" altLang="en-US" sz="1900" b="0" dirty="0" smtClean="0">
                <a:solidFill>
                  <a:srgbClr val="0000FF"/>
                </a:solidFill>
                <a:cs typeface="Times New Roman" pitchFamily="18" charset="0"/>
              </a:rPr>
              <a:t>,</a:t>
            </a:r>
            <a:r>
              <a:rPr lang="pl-PL" altLang="en-US" sz="1900" b="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pl-PL" altLang="en-US" sz="1900" b="0" dirty="0" smtClean="0">
                <a:solidFill>
                  <a:srgbClr val="0000FF"/>
                </a:solidFill>
              </a:rPr>
              <a:t> </a:t>
            </a:r>
            <a:r>
              <a:rPr lang="en-US" altLang="en-US" sz="1900" b="0" dirty="0" smtClean="0">
                <a:solidFill>
                  <a:srgbClr val="0000FF"/>
                </a:solidFill>
                <a:cs typeface="Times New Roman" pitchFamily="18" charset="0"/>
              </a:rPr>
              <a:t>const </a:t>
            </a:r>
            <a:r>
              <a:rPr lang="en-US" altLang="en-US" sz="1900" b="0" dirty="0" err="1">
                <a:solidFill>
                  <a:srgbClr val="0000FF"/>
                </a:solidFill>
                <a:cs typeface="Times New Roman" pitchFamily="18" charset="0"/>
              </a:rPr>
              <a:t>AnsiString</a:t>
            </a:r>
            <a:r>
              <a:rPr lang="en-US" altLang="en-US" sz="1900" b="0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sz="1900" b="0" dirty="0" err="1">
                <a:solidFill>
                  <a:srgbClr val="0000FF"/>
                </a:solidFill>
                <a:cs typeface="Times New Roman" pitchFamily="18" charset="0"/>
              </a:rPr>
              <a:t>ADefault</a:t>
            </a:r>
            <a:r>
              <a:rPr lang="en-US" altLang="en-US" sz="1900" b="0" dirty="0">
                <a:solidFill>
                  <a:srgbClr val="0000FF"/>
                </a:solidFill>
                <a:cs typeface="Times New Roman" pitchFamily="18" charset="0"/>
              </a:rPr>
              <a:t>)</a:t>
            </a:r>
            <a:r>
              <a:rPr lang="pl-PL" altLang="en-US" sz="1900" b="0" dirty="0">
                <a:solidFill>
                  <a:srgbClr val="0000FF"/>
                </a:solidFill>
                <a:cs typeface="Times New Roman" pitchFamily="18" charset="0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pl-PL" altLang="en-US" sz="1900" b="0" dirty="0">
                <a:solidFill>
                  <a:srgbClr val="000000"/>
                </a:solidFill>
              </a:rPr>
              <a:t>Wynik funkcji jest typu </a:t>
            </a:r>
            <a:r>
              <a:rPr lang="pl-PL" altLang="en-US" sz="1900" b="0" i="1" dirty="0" err="1">
                <a:solidFill>
                  <a:srgbClr val="000000"/>
                </a:solidFill>
              </a:rPr>
              <a:t>AnsiString</a:t>
            </a:r>
            <a:r>
              <a:rPr lang="pl-PL" altLang="en-US" sz="1900" b="0" dirty="0">
                <a:solidFill>
                  <a:srgbClr val="000000"/>
                </a:solidFill>
              </a:rPr>
              <a:t>, </a:t>
            </a:r>
            <a:r>
              <a:rPr lang="pl-PL" altLang="en-US" sz="1900" b="0" i="1" dirty="0">
                <a:solidFill>
                  <a:srgbClr val="000000"/>
                </a:solidFill>
              </a:rPr>
              <a:t>__</a:t>
            </a:r>
            <a:r>
              <a:rPr lang="pl-PL" altLang="en-US" sz="1900" b="0" i="1" dirty="0" err="1">
                <a:solidFill>
                  <a:srgbClr val="000000"/>
                </a:solidFill>
              </a:rPr>
              <a:t>fastcall</a:t>
            </a:r>
            <a:r>
              <a:rPr lang="pl-PL" altLang="en-US" sz="1900" b="0" i="1" dirty="0">
                <a:solidFill>
                  <a:srgbClr val="000000"/>
                </a:solidFill>
              </a:rPr>
              <a:t> </a:t>
            </a:r>
            <a:r>
              <a:rPr lang="pl-PL" altLang="en-US" sz="1900" b="0" dirty="0">
                <a:solidFill>
                  <a:srgbClr val="000000"/>
                </a:solidFill>
              </a:rPr>
              <a:t> informuje, że funkcja oczekuje swoich parametrów aktualnych przekazywanych w rejestrach procesora, funkcja nazywa się </a:t>
            </a:r>
            <a:r>
              <a:rPr lang="pl-PL" altLang="en-US" sz="1900" b="0" i="1" dirty="0" err="1">
                <a:solidFill>
                  <a:srgbClr val="000000"/>
                </a:solidFill>
              </a:rPr>
              <a:t>InputBox</a:t>
            </a:r>
            <a:r>
              <a:rPr lang="pl-PL" altLang="en-US" sz="1900" b="0" dirty="0">
                <a:solidFill>
                  <a:srgbClr val="000000"/>
                </a:solidFill>
              </a:rPr>
              <a:t> i ma trzy parametry, które są stałymi typu </a:t>
            </a:r>
            <a:r>
              <a:rPr lang="pl-PL" altLang="en-US" sz="1900" b="0" i="1" dirty="0" err="1" smtClean="0">
                <a:solidFill>
                  <a:srgbClr val="000000"/>
                </a:solidFill>
              </a:rPr>
              <a:t>AnsiString</a:t>
            </a:r>
            <a:endParaRPr lang="pl-PL" altLang="en-US" sz="19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457200"/>
          </a:xfrm>
        </p:spPr>
        <p:txBody>
          <a:bodyPr/>
          <a:lstStyle/>
          <a:p>
            <a:r>
              <a:rPr lang="pl-PL" altLang="en-US" sz="3800" b="1" smtClean="0">
                <a:solidFill>
                  <a:srgbClr val="C00000"/>
                </a:solidFill>
              </a:rPr>
              <a:t>Komunikat od aplikacji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914400"/>
            <a:ext cx="9144000" cy="5486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2000" b="1" dirty="0" err="1" smtClean="0">
                <a:solidFill>
                  <a:srgbClr val="0000FF"/>
                </a:solidFill>
              </a:rPr>
              <a:t>int</a:t>
            </a:r>
            <a:r>
              <a:rPr lang="pl-PL" sz="2000" b="1" dirty="0" smtClean="0">
                <a:solidFill>
                  <a:srgbClr val="0000FF"/>
                </a:solidFill>
              </a:rPr>
              <a:t> </a:t>
            </a:r>
            <a:r>
              <a:rPr lang="pl-PL" sz="2000" b="1" dirty="0" err="1" smtClean="0">
                <a:solidFill>
                  <a:srgbClr val="0000FF"/>
                </a:solidFill>
              </a:rPr>
              <a:t>MessageBox</a:t>
            </a:r>
            <a:r>
              <a:rPr lang="pl-PL" sz="2000" b="1" dirty="0" smtClean="0">
                <a:solidFill>
                  <a:srgbClr val="0000FF"/>
                </a:solidFill>
              </a:rPr>
              <a:t>(</a:t>
            </a:r>
            <a:r>
              <a:rPr lang="pl-PL" sz="2000" b="1" dirty="0" err="1" smtClean="0">
                <a:solidFill>
                  <a:srgbClr val="0000FF"/>
                </a:solidFill>
              </a:rPr>
              <a:t>const</a:t>
            </a:r>
            <a:r>
              <a:rPr lang="pl-PL" sz="2000" b="1" dirty="0" smtClean="0">
                <a:solidFill>
                  <a:srgbClr val="0000FF"/>
                </a:solidFill>
              </a:rPr>
              <a:t> </a:t>
            </a:r>
            <a:r>
              <a:rPr lang="pl-PL" sz="2000" b="1" dirty="0" err="1" smtClean="0">
                <a:solidFill>
                  <a:srgbClr val="0000FF"/>
                </a:solidFill>
              </a:rPr>
              <a:t>int</a:t>
            </a:r>
            <a:r>
              <a:rPr lang="pl-PL" sz="2000" b="1" dirty="0" smtClean="0">
                <a:solidFill>
                  <a:srgbClr val="0000FF"/>
                </a:solidFill>
              </a:rPr>
              <a:t> </a:t>
            </a:r>
            <a:r>
              <a:rPr lang="pl-PL" sz="2000" b="1" dirty="0" err="1" smtClean="0">
                <a:solidFill>
                  <a:srgbClr val="0000FF"/>
                </a:solidFill>
              </a:rPr>
              <a:t>hWnd</a:t>
            </a:r>
            <a:r>
              <a:rPr lang="pl-PL" sz="2000" b="1" dirty="0" smtClean="0">
                <a:solidFill>
                  <a:srgbClr val="0000FF"/>
                </a:solidFill>
              </a:rPr>
              <a:t>, </a:t>
            </a:r>
            <a:r>
              <a:rPr lang="pl-PL" sz="2000" b="1" dirty="0" err="1" smtClean="0">
                <a:solidFill>
                  <a:srgbClr val="0000FF"/>
                </a:solidFill>
              </a:rPr>
              <a:t>const</a:t>
            </a:r>
            <a:r>
              <a:rPr lang="pl-PL" sz="2000" b="1" dirty="0" smtClean="0">
                <a:solidFill>
                  <a:srgbClr val="0000FF"/>
                </a:solidFill>
              </a:rPr>
              <a:t> char * </a:t>
            </a:r>
            <a:r>
              <a:rPr lang="pl-PL" sz="2000" b="1" dirty="0" err="1" smtClean="0">
                <a:solidFill>
                  <a:srgbClr val="0000FF"/>
                </a:solidFill>
              </a:rPr>
              <a:t>Text</a:t>
            </a:r>
            <a:r>
              <a:rPr lang="pl-PL" sz="2000" b="1" dirty="0" smtClean="0">
                <a:solidFill>
                  <a:srgbClr val="0000FF"/>
                </a:solidFill>
              </a:rPr>
              <a:t> </a:t>
            </a:r>
            <a:r>
              <a:rPr lang="pl-PL" sz="2000" b="1" dirty="0" err="1" smtClean="0">
                <a:solidFill>
                  <a:srgbClr val="0000FF"/>
                </a:solidFill>
              </a:rPr>
              <a:t>lpText</a:t>
            </a:r>
            <a:r>
              <a:rPr lang="pl-PL" sz="2000" b="1" dirty="0" smtClean="0">
                <a:solidFill>
                  <a:srgbClr val="0000FF"/>
                </a:solidFill>
              </a:rPr>
              <a:t>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000" b="1" dirty="0" smtClean="0">
                <a:solidFill>
                  <a:srgbClr val="0000FF"/>
                </a:solidFill>
              </a:rPr>
              <a:t>                             </a:t>
            </a:r>
            <a:r>
              <a:rPr lang="pl-PL" sz="2000" b="1" dirty="0" err="1" smtClean="0">
                <a:solidFill>
                  <a:srgbClr val="0000FF"/>
                </a:solidFill>
              </a:rPr>
              <a:t>const</a:t>
            </a:r>
            <a:r>
              <a:rPr lang="pl-PL" sz="2000" b="1" dirty="0" smtClean="0">
                <a:solidFill>
                  <a:srgbClr val="0000FF"/>
                </a:solidFill>
              </a:rPr>
              <a:t> char *  </a:t>
            </a:r>
            <a:r>
              <a:rPr lang="pl-PL" sz="2000" b="1" dirty="0" err="1" smtClean="0">
                <a:solidFill>
                  <a:srgbClr val="0000FF"/>
                </a:solidFill>
              </a:rPr>
              <a:t>lpCaption</a:t>
            </a:r>
            <a:r>
              <a:rPr lang="pl-PL" sz="2000" b="1" dirty="0" smtClean="0">
                <a:solidFill>
                  <a:srgbClr val="0000FF"/>
                </a:solidFill>
              </a:rPr>
              <a:t>, </a:t>
            </a:r>
            <a:r>
              <a:rPr lang="pl-PL" sz="2000" b="1" dirty="0" err="1" smtClean="0">
                <a:solidFill>
                  <a:srgbClr val="0000FF"/>
                </a:solidFill>
              </a:rPr>
              <a:t>int</a:t>
            </a:r>
            <a:r>
              <a:rPr lang="pl-PL" sz="2000" b="1" dirty="0" smtClean="0">
                <a:solidFill>
                  <a:srgbClr val="0000FF"/>
                </a:solidFill>
              </a:rPr>
              <a:t>  </a:t>
            </a:r>
            <a:r>
              <a:rPr lang="pl-PL" sz="2000" b="1" dirty="0" err="1" smtClean="0">
                <a:solidFill>
                  <a:srgbClr val="0000FF"/>
                </a:solidFill>
              </a:rPr>
              <a:t>uType</a:t>
            </a:r>
            <a:r>
              <a:rPr lang="pl-PL" sz="2000" b="1" dirty="0" smtClean="0">
                <a:solidFill>
                  <a:srgbClr val="0000FF"/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1600" dirty="0" smtClean="0">
                <a:solidFill>
                  <a:srgbClr val="000000"/>
                </a:solidFill>
              </a:rPr>
              <a:t>Funkcja wyświetla okno komunikatu i zwraca numer przycisku wciśniętego przez użytkownika.</a:t>
            </a:r>
            <a:endParaRPr lang="pl-PL" sz="1600" b="1" i="1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sz="1600" dirty="0" smtClean="0">
                <a:solidFill>
                  <a:srgbClr val="000000"/>
                </a:solidFill>
              </a:rPr>
              <a:t>Parametry: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1600" i="1" dirty="0" err="1" smtClean="0">
                <a:solidFill>
                  <a:srgbClr val="000000"/>
                </a:solidFill>
              </a:rPr>
              <a:t>hWnd</a:t>
            </a:r>
            <a:r>
              <a:rPr lang="pl-PL" sz="1600" dirty="0" smtClean="0">
                <a:solidFill>
                  <a:srgbClr val="000000"/>
                </a:solidFill>
              </a:rPr>
              <a:t> – liczba całkowita, identyfikator programu-właściciela okna, dla aplikacji: 0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1600" i="1" dirty="0" err="1" smtClean="0">
                <a:solidFill>
                  <a:srgbClr val="000000"/>
                </a:solidFill>
              </a:rPr>
              <a:t>lpText</a:t>
            </a:r>
            <a:r>
              <a:rPr lang="pl-PL" sz="1600" dirty="0" smtClean="0">
                <a:solidFill>
                  <a:srgbClr val="000000"/>
                </a:solidFill>
              </a:rPr>
              <a:t> – tekst, treść wyświetlanego komunikatu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1600" i="1" dirty="0" err="1" smtClean="0">
                <a:solidFill>
                  <a:srgbClr val="000000"/>
                </a:solidFill>
              </a:rPr>
              <a:t>lpCaption</a:t>
            </a:r>
            <a:r>
              <a:rPr lang="pl-PL" sz="1600" dirty="0" smtClean="0">
                <a:solidFill>
                  <a:srgbClr val="000000"/>
                </a:solidFill>
              </a:rPr>
              <a:t> – tekst, treść tytułu okna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1600" i="1" dirty="0" err="1" smtClean="0">
                <a:solidFill>
                  <a:srgbClr val="000000"/>
                </a:solidFill>
              </a:rPr>
              <a:t>uType</a:t>
            </a:r>
            <a:r>
              <a:rPr lang="pl-PL" sz="1600" dirty="0" smtClean="0">
                <a:solidFill>
                  <a:srgbClr val="000000"/>
                </a:solidFill>
              </a:rPr>
              <a:t> – wyrażenie addytywne określające wygląd okna; składowe wyrażenia addytywnego są stałymi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1600" dirty="0" smtClean="0">
                <a:solidFill>
                  <a:srgbClr val="000000"/>
                </a:solidFill>
              </a:rPr>
              <a:t>	        predefiniowanymi ustawiającymi:</a:t>
            </a:r>
          </a:p>
          <a:p>
            <a:pPr marL="169863" indent="-169863">
              <a:lnSpc>
                <a:spcPct val="90000"/>
              </a:lnSpc>
            </a:pPr>
            <a:r>
              <a:rPr lang="pl-PL" sz="1600" dirty="0" smtClean="0">
                <a:solidFill>
                  <a:srgbClr val="000000"/>
                </a:solidFill>
                <a:cs typeface="Times New Roman" pitchFamily="18" charset="0"/>
              </a:rPr>
              <a:t>liczb</a:t>
            </a:r>
            <a:r>
              <a:rPr lang="pl-PL" sz="1600" dirty="0" smtClean="0">
                <a:solidFill>
                  <a:srgbClr val="000000"/>
                </a:solidFill>
              </a:rPr>
              <a:t>ę</a:t>
            </a:r>
            <a:r>
              <a:rPr lang="pl-PL" sz="1600" dirty="0" smtClean="0">
                <a:solidFill>
                  <a:srgbClr val="000000"/>
                </a:solidFill>
                <a:cs typeface="Times New Roman" pitchFamily="18" charset="0"/>
              </a:rPr>
              <a:t> i znaczeni</a:t>
            </a:r>
            <a:r>
              <a:rPr lang="pl-PL" sz="1600" dirty="0" smtClean="0">
                <a:solidFill>
                  <a:srgbClr val="000000"/>
                </a:solidFill>
              </a:rPr>
              <a:t>e</a:t>
            </a:r>
            <a:r>
              <a:rPr lang="pl-PL" sz="1600" dirty="0" smtClean="0">
                <a:solidFill>
                  <a:srgbClr val="000000"/>
                </a:solidFill>
                <a:cs typeface="Times New Roman" pitchFamily="18" charset="0"/>
              </a:rPr>
              <a:t> przycisków</a:t>
            </a:r>
            <a:r>
              <a:rPr lang="pl-PL" sz="1600" dirty="0" smtClean="0">
                <a:solidFill>
                  <a:srgbClr val="000000"/>
                </a:solidFill>
              </a:rPr>
              <a:t>: </a:t>
            </a:r>
            <a:r>
              <a:rPr lang="pl-PL" sz="1600" i="1" dirty="0" err="1" smtClean="0">
                <a:solidFill>
                  <a:srgbClr val="730000"/>
                </a:solidFill>
                <a:cs typeface="Times New Roman" pitchFamily="18" charset="0"/>
              </a:rPr>
              <a:t>MB_ABORTRETRYIGNORE</a:t>
            </a:r>
            <a:r>
              <a:rPr lang="pl-PL" sz="1600" dirty="0" smtClean="0">
                <a:solidFill>
                  <a:srgbClr val="730000"/>
                </a:solidFill>
                <a:cs typeface="Times New Roman" pitchFamily="18" charset="0"/>
              </a:rPr>
              <a:t> (3 przyciski)</a:t>
            </a:r>
            <a:r>
              <a:rPr lang="pl-PL" sz="1600" dirty="0" smtClean="0">
                <a:solidFill>
                  <a:srgbClr val="730000"/>
                </a:solidFill>
              </a:rPr>
              <a:t>,  </a:t>
            </a:r>
            <a:r>
              <a:rPr lang="pl-PL" sz="1600" i="1" dirty="0" err="1" smtClean="0">
                <a:solidFill>
                  <a:srgbClr val="730000"/>
                </a:solidFill>
                <a:cs typeface="Times New Roman" pitchFamily="18" charset="0"/>
              </a:rPr>
              <a:t>MB_OK</a:t>
            </a:r>
            <a:r>
              <a:rPr lang="pl-PL" sz="1600" dirty="0" smtClean="0">
                <a:solidFill>
                  <a:srgbClr val="730000"/>
                </a:solidFill>
                <a:cs typeface="Times New Roman" pitchFamily="18" charset="0"/>
              </a:rPr>
              <a:t> (1 przycisk),</a:t>
            </a:r>
          </a:p>
          <a:p>
            <a:pPr marL="533400" lvl="1" indent="0">
              <a:lnSpc>
                <a:spcPct val="90000"/>
              </a:lnSpc>
              <a:buFontTx/>
              <a:buNone/>
            </a:pPr>
            <a:r>
              <a:rPr lang="pl-PL" sz="1600" i="1" dirty="0" smtClean="0">
                <a:solidFill>
                  <a:srgbClr val="730000"/>
                </a:solidFill>
                <a:cs typeface="Times New Roman" pitchFamily="18" charset="0"/>
              </a:rPr>
              <a:t>			               </a:t>
            </a:r>
            <a:r>
              <a:rPr lang="pl-PL" sz="1600" i="1" dirty="0" err="1" smtClean="0">
                <a:solidFill>
                  <a:srgbClr val="730000"/>
                </a:solidFill>
                <a:cs typeface="Times New Roman" pitchFamily="18" charset="0"/>
              </a:rPr>
              <a:t>MB_OKCANCEL</a:t>
            </a:r>
            <a:r>
              <a:rPr lang="pl-PL" sz="1600" dirty="0" smtClean="0">
                <a:solidFill>
                  <a:srgbClr val="730000"/>
                </a:solidFill>
                <a:cs typeface="Times New Roman" pitchFamily="18" charset="0"/>
              </a:rPr>
              <a:t> (2 przyciski), </a:t>
            </a:r>
            <a:r>
              <a:rPr lang="pl-PL" sz="1600" i="1" dirty="0" err="1" smtClean="0">
                <a:solidFill>
                  <a:srgbClr val="730000"/>
                </a:solidFill>
                <a:cs typeface="Times New Roman" pitchFamily="18" charset="0"/>
              </a:rPr>
              <a:t>MB_YESNO</a:t>
            </a:r>
            <a:r>
              <a:rPr lang="pl-PL" sz="1600" dirty="0" smtClean="0">
                <a:solidFill>
                  <a:srgbClr val="730000"/>
                </a:solidFill>
                <a:cs typeface="Times New Roman" pitchFamily="18" charset="0"/>
              </a:rPr>
              <a:t> (2 przyciski),</a:t>
            </a:r>
          </a:p>
          <a:p>
            <a:pPr marL="533400" lvl="1" indent="0">
              <a:lnSpc>
                <a:spcPct val="90000"/>
              </a:lnSpc>
              <a:buFontTx/>
              <a:buNone/>
            </a:pPr>
            <a:r>
              <a:rPr lang="pl-PL" sz="1600" i="1" dirty="0" smtClean="0">
                <a:solidFill>
                  <a:srgbClr val="730000"/>
                </a:solidFill>
                <a:cs typeface="Times New Roman" pitchFamily="18" charset="0"/>
              </a:rPr>
              <a:t>			               </a:t>
            </a:r>
            <a:r>
              <a:rPr lang="pl-PL" sz="1600" i="1" dirty="0" err="1" smtClean="0">
                <a:solidFill>
                  <a:srgbClr val="730000"/>
                </a:solidFill>
                <a:cs typeface="Times New Roman" pitchFamily="18" charset="0"/>
              </a:rPr>
              <a:t>MB_YESNOCANCEL</a:t>
            </a:r>
            <a:r>
              <a:rPr lang="pl-PL" sz="1600" dirty="0" smtClean="0">
                <a:solidFill>
                  <a:srgbClr val="730000"/>
                </a:solidFill>
                <a:cs typeface="Times New Roman" pitchFamily="18" charset="0"/>
              </a:rPr>
              <a:t> (3 przyciski),</a:t>
            </a:r>
            <a:endParaRPr lang="pl-PL" sz="1600" dirty="0" smtClean="0">
              <a:solidFill>
                <a:srgbClr val="730000"/>
              </a:solidFill>
            </a:endParaRPr>
          </a:p>
          <a:p>
            <a:pPr marL="169863" indent="-169863">
              <a:lnSpc>
                <a:spcPct val="90000"/>
              </a:lnSpc>
              <a:buFont typeface="Arial" charset="0"/>
              <a:buChar char="•"/>
            </a:pPr>
            <a:r>
              <a:rPr lang="pl-PL" sz="1600" dirty="0" smtClean="0">
                <a:solidFill>
                  <a:srgbClr val="000000"/>
                </a:solidFill>
                <a:cs typeface="Times New Roman" pitchFamily="18" charset="0"/>
              </a:rPr>
              <a:t>rodzaj</a:t>
            </a:r>
            <a:r>
              <a:rPr lang="pl-PL" sz="1600" dirty="0" smtClean="0">
                <a:solidFill>
                  <a:srgbClr val="000000"/>
                </a:solidFill>
              </a:rPr>
              <a:t> ikony: </a:t>
            </a:r>
            <a:r>
              <a:rPr lang="pl-PL" sz="1600" i="1" dirty="0" err="1" smtClean="0">
                <a:solidFill>
                  <a:srgbClr val="730000"/>
                </a:solidFill>
                <a:cs typeface="Times New Roman" pitchFamily="18" charset="0"/>
              </a:rPr>
              <a:t>MB_ICONWARNING</a:t>
            </a:r>
            <a:r>
              <a:rPr lang="pl-PL" sz="1600" dirty="0" smtClean="0">
                <a:solidFill>
                  <a:srgbClr val="730000"/>
                </a:solidFill>
                <a:cs typeface="Times New Roman" pitchFamily="18" charset="0"/>
              </a:rPr>
              <a:t> (wykrzyknik), </a:t>
            </a:r>
          </a:p>
          <a:p>
            <a:pPr marL="533400" lvl="1" indent="0">
              <a:lnSpc>
                <a:spcPct val="90000"/>
              </a:lnSpc>
              <a:buFontTx/>
              <a:buNone/>
            </a:pPr>
            <a:r>
              <a:rPr lang="pl-PL" sz="1600" i="1" dirty="0" smtClean="0">
                <a:solidFill>
                  <a:srgbClr val="730000"/>
                </a:solidFill>
                <a:cs typeface="Times New Roman" pitchFamily="18" charset="0"/>
              </a:rPr>
              <a:t>			    </a:t>
            </a:r>
            <a:r>
              <a:rPr lang="pl-PL" sz="1600" i="1" dirty="0" err="1" smtClean="0">
                <a:solidFill>
                  <a:srgbClr val="730000"/>
                </a:solidFill>
                <a:cs typeface="Times New Roman" pitchFamily="18" charset="0"/>
              </a:rPr>
              <a:t>MB_ICONINFORMATION</a:t>
            </a:r>
            <a:r>
              <a:rPr lang="pl-PL" sz="1600" dirty="0" smtClean="0">
                <a:solidFill>
                  <a:srgbClr val="730000"/>
                </a:solidFill>
                <a:cs typeface="Times New Roman" pitchFamily="18" charset="0"/>
              </a:rPr>
              <a:t> (informacja – litera i), </a:t>
            </a:r>
          </a:p>
          <a:p>
            <a:pPr marL="533400" lvl="1" indent="0">
              <a:lnSpc>
                <a:spcPct val="90000"/>
              </a:lnSpc>
              <a:buFontTx/>
              <a:buNone/>
            </a:pPr>
            <a:r>
              <a:rPr lang="pl-PL" sz="1600" i="1" dirty="0" smtClean="0">
                <a:solidFill>
                  <a:srgbClr val="730000"/>
                </a:solidFill>
                <a:cs typeface="Times New Roman" pitchFamily="18" charset="0"/>
              </a:rPr>
              <a:t>			    </a:t>
            </a:r>
            <a:r>
              <a:rPr lang="pl-PL" sz="1600" i="1" dirty="0" err="1" smtClean="0">
                <a:solidFill>
                  <a:srgbClr val="730000"/>
                </a:solidFill>
                <a:cs typeface="Times New Roman" pitchFamily="18" charset="0"/>
              </a:rPr>
              <a:t>MB_ICONQUESTION</a:t>
            </a:r>
            <a:r>
              <a:rPr lang="pl-PL" sz="1600" dirty="0" smtClean="0">
                <a:solidFill>
                  <a:srgbClr val="730000"/>
                </a:solidFill>
                <a:cs typeface="Times New Roman" pitchFamily="18" charset="0"/>
              </a:rPr>
              <a:t> (pytajnik), </a:t>
            </a:r>
            <a:r>
              <a:rPr lang="pl-PL" sz="1600" i="1" dirty="0" err="1" smtClean="0">
                <a:solidFill>
                  <a:srgbClr val="730000"/>
                </a:solidFill>
                <a:cs typeface="Times New Roman" pitchFamily="18" charset="0"/>
              </a:rPr>
              <a:t>MB_ICONSTOP</a:t>
            </a:r>
            <a:r>
              <a:rPr lang="pl-PL" sz="1600" dirty="0" smtClean="0">
                <a:solidFill>
                  <a:srgbClr val="730000"/>
                </a:solidFill>
                <a:cs typeface="Times New Roman" pitchFamily="18" charset="0"/>
              </a:rPr>
              <a:t> (znak stop),</a:t>
            </a:r>
          </a:p>
          <a:p>
            <a:pPr marL="169863" indent="-169863">
              <a:lnSpc>
                <a:spcPct val="90000"/>
              </a:lnSpc>
              <a:buFont typeface="Arial" charset="0"/>
              <a:buChar char="•"/>
            </a:pPr>
            <a:r>
              <a:rPr lang="pl-PL" sz="1600" dirty="0" smtClean="0">
                <a:solidFill>
                  <a:srgbClr val="000000"/>
                </a:solidFill>
                <a:cs typeface="Times New Roman" pitchFamily="18" charset="0"/>
              </a:rPr>
              <a:t>modalność</a:t>
            </a:r>
            <a:r>
              <a:rPr lang="pl-PL" sz="1600" dirty="0" smtClean="0">
                <a:solidFill>
                  <a:srgbClr val="000000"/>
                </a:solidFill>
              </a:rPr>
              <a:t> okna: </a:t>
            </a:r>
            <a:r>
              <a:rPr lang="pl-PL" sz="1600" i="1" dirty="0" err="1" smtClean="0">
                <a:solidFill>
                  <a:srgbClr val="730000"/>
                </a:solidFill>
              </a:rPr>
              <a:t>MB_SYSTEMMODAL</a:t>
            </a:r>
            <a:r>
              <a:rPr lang="pl-PL" sz="1600" i="1" dirty="0" smtClean="0"/>
              <a:t> </a:t>
            </a:r>
            <a:r>
              <a:rPr lang="pl-PL" sz="1600" i="1" dirty="0" smtClean="0">
                <a:solidFill>
                  <a:srgbClr val="000000"/>
                </a:solidFill>
              </a:rPr>
              <a:t>– </a:t>
            </a:r>
            <a:r>
              <a:rPr lang="pl-PL" sz="1600" dirty="0" smtClean="0">
                <a:solidFill>
                  <a:srgbClr val="000000"/>
                </a:solidFill>
              </a:rPr>
              <a:t>na szczycie okien.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1600" b="1" dirty="0" smtClean="0">
                <a:solidFill>
                  <a:srgbClr val="000000"/>
                </a:solidFill>
              </a:rPr>
              <a:t>Zwracane przez funkcję wartości (numer albo predefiniowana stała):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pl-PL" sz="1600" i="1" dirty="0" smtClean="0">
                <a:solidFill>
                  <a:srgbClr val="730000"/>
                </a:solidFill>
                <a:cs typeface="Times New Roman" pitchFamily="18" charset="0"/>
              </a:rPr>
              <a:t>IDOK</a:t>
            </a:r>
            <a:r>
              <a:rPr lang="pl-PL" sz="1600" i="1" dirty="0" smtClean="0"/>
              <a:t> </a:t>
            </a:r>
            <a:r>
              <a:rPr lang="pl-PL" sz="1600" dirty="0" smtClean="0">
                <a:solidFill>
                  <a:srgbClr val="000000"/>
                </a:solidFill>
              </a:rPr>
              <a:t>(1 - </a:t>
            </a:r>
            <a:r>
              <a:rPr lang="pl-PL" sz="1600" dirty="0" smtClean="0">
                <a:solidFill>
                  <a:srgbClr val="000000"/>
                </a:solidFill>
                <a:cs typeface="Times New Roman" pitchFamily="18" charset="0"/>
              </a:rPr>
              <a:t>OK </a:t>
            </a:r>
            <a:r>
              <a:rPr lang="pl-PL" sz="1600" dirty="0" err="1" smtClean="0">
                <a:solidFill>
                  <a:srgbClr val="000000"/>
                </a:solidFill>
                <a:cs typeface="Times New Roman" pitchFamily="18" charset="0"/>
              </a:rPr>
              <a:t>button</a:t>
            </a:r>
            <a:r>
              <a:rPr lang="pl-PL" sz="1600" dirty="0" smtClean="0">
                <a:solidFill>
                  <a:srgbClr val="000000"/>
                </a:solidFill>
              </a:rPr>
              <a:t>), </a:t>
            </a:r>
            <a:r>
              <a:rPr lang="en-US" sz="1600" i="1" dirty="0" smtClean="0">
                <a:solidFill>
                  <a:srgbClr val="730000"/>
                </a:solidFill>
                <a:cs typeface="Times New Roman" pitchFamily="18" charset="0"/>
              </a:rPr>
              <a:t>IDCANCEL</a:t>
            </a:r>
            <a:r>
              <a:rPr lang="pl-PL" sz="1600" i="1" dirty="0" smtClean="0"/>
              <a:t> </a:t>
            </a:r>
            <a:r>
              <a:rPr lang="pl-PL" sz="1600" dirty="0" smtClean="0">
                <a:solidFill>
                  <a:srgbClr val="000000"/>
                </a:solidFill>
              </a:rPr>
              <a:t>(2- </a:t>
            </a:r>
            <a:r>
              <a:rPr lang="en-US" sz="1600" dirty="0" smtClean="0">
                <a:solidFill>
                  <a:srgbClr val="000000"/>
                </a:solidFill>
              </a:rPr>
              <a:t>Cancel button</a:t>
            </a:r>
            <a:r>
              <a:rPr lang="pl-PL" sz="1600" dirty="0" smtClean="0">
                <a:solidFill>
                  <a:srgbClr val="000000"/>
                </a:solidFill>
              </a:rPr>
              <a:t>), </a:t>
            </a:r>
            <a:r>
              <a:rPr lang="en-US" sz="1600" i="1" dirty="0" smtClean="0">
                <a:solidFill>
                  <a:srgbClr val="730000"/>
                </a:solidFill>
              </a:rPr>
              <a:t>IDABORT</a:t>
            </a:r>
            <a:r>
              <a:rPr lang="pl-PL" sz="1600" i="1" dirty="0" smtClean="0"/>
              <a:t> </a:t>
            </a:r>
            <a:r>
              <a:rPr lang="pl-PL" sz="1600" dirty="0" smtClean="0">
                <a:solidFill>
                  <a:srgbClr val="000000"/>
                </a:solidFill>
              </a:rPr>
              <a:t>(</a:t>
            </a:r>
            <a:r>
              <a:rPr lang="en-US" sz="1600" dirty="0" smtClean="0">
                <a:solidFill>
                  <a:srgbClr val="000000"/>
                </a:solidFill>
              </a:rPr>
              <a:t>3</a:t>
            </a:r>
            <a:r>
              <a:rPr lang="pl-PL" sz="1600" dirty="0" smtClean="0">
                <a:solidFill>
                  <a:srgbClr val="000000"/>
                </a:solidFill>
              </a:rPr>
              <a:t> - </a:t>
            </a:r>
            <a:r>
              <a:rPr lang="en-US" sz="1600" dirty="0" smtClean="0">
                <a:solidFill>
                  <a:srgbClr val="000000"/>
                </a:solidFill>
              </a:rPr>
              <a:t>Abort button</a:t>
            </a:r>
            <a:r>
              <a:rPr lang="pl-PL" sz="1600" dirty="0" smtClean="0">
                <a:solidFill>
                  <a:srgbClr val="000000"/>
                </a:solidFill>
              </a:rPr>
              <a:t>),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i="1" dirty="0" smtClean="0">
                <a:solidFill>
                  <a:srgbClr val="730000"/>
                </a:solidFill>
              </a:rPr>
              <a:t>IDRETRY</a:t>
            </a:r>
            <a:r>
              <a:rPr lang="pl-PL" sz="1600" i="1" dirty="0" smtClean="0"/>
              <a:t> </a:t>
            </a:r>
            <a:r>
              <a:rPr lang="pl-PL" sz="1600" dirty="0" smtClean="0">
                <a:solidFill>
                  <a:srgbClr val="000000"/>
                </a:solidFill>
              </a:rPr>
              <a:t>(</a:t>
            </a:r>
            <a:r>
              <a:rPr lang="en-US" sz="1600" dirty="0" smtClean="0">
                <a:solidFill>
                  <a:srgbClr val="000000"/>
                </a:solidFill>
              </a:rPr>
              <a:t>4</a:t>
            </a:r>
            <a:r>
              <a:rPr lang="pl-PL" sz="1600" dirty="0" smtClean="0">
                <a:solidFill>
                  <a:srgbClr val="000000"/>
                </a:solidFill>
              </a:rPr>
              <a:t> - </a:t>
            </a:r>
            <a:r>
              <a:rPr lang="en-US" sz="1600" dirty="0" smtClean="0">
                <a:solidFill>
                  <a:srgbClr val="000000"/>
                </a:solidFill>
              </a:rPr>
              <a:t>Retry button</a:t>
            </a:r>
            <a:r>
              <a:rPr lang="pl-PL" sz="1600" dirty="0" smtClean="0">
                <a:solidFill>
                  <a:srgbClr val="000000"/>
                </a:solidFill>
              </a:rPr>
              <a:t>), </a:t>
            </a:r>
            <a:r>
              <a:rPr lang="en-US" sz="1600" i="1" dirty="0" smtClean="0">
                <a:solidFill>
                  <a:srgbClr val="730000"/>
                </a:solidFill>
              </a:rPr>
              <a:t>IDIGNORE</a:t>
            </a:r>
            <a:r>
              <a:rPr lang="pl-PL" sz="1600" i="1" dirty="0" smtClean="0"/>
              <a:t> </a:t>
            </a:r>
            <a:r>
              <a:rPr lang="pl-PL" sz="1600" dirty="0" smtClean="0">
                <a:solidFill>
                  <a:srgbClr val="000000"/>
                </a:solidFill>
              </a:rPr>
              <a:t>(</a:t>
            </a:r>
            <a:r>
              <a:rPr lang="en-US" sz="1600" dirty="0" smtClean="0">
                <a:solidFill>
                  <a:srgbClr val="000000"/>
                </a:solidFill>
              </a:rPr>
              <a:t>5</a:t>
            </a:r>
            <a:r>
              <a:rPr lang="pl-PL" sz="1600" dirty="0" smtClean="0">
                <a:solidFill>
                  <a:srgbClr val="000000"/>
                </a:solidFill>
              </a:rPr>
              <a:t> - </a:t>
            </a:r>
            <a:r>
              <a:rPr lang="en-US" sz="1600" dirty="0" smtClean="0">
                <a:solidFill>
                  <a:srgbClr val="000000"/>
                </a:solidFill>
              </a:rPr>
              <a:t>Ignore button</a:t>
            </a:r>
            <a:r>
              <a:rPr lang="pl-PL" sz="1600" dirty="0" smtClean="0">
                <a:solidFill>
                  <a:srgbClr val="000000"/>
                </a:solidFill>
              </a:rPr>
              <a:t>), </a:t>
            </a:r>
            <a:r>
              <a:rPr lang="en-US" sz="1600" i="1" dirty="0" smtClean="0">
                <a:solidFill>
                  <a:srgbClr val="730000"/>
                </a:solidFill>
              </a:rPr>
              <a:t>IDYES</a:t>
            </a:r>
            <a:r>
              <a:rPr lang="pl-PL" sz="1600" i="1" dirty="0" smtClean="0"/>
              <a:t> </a:t>
            </a:r>
            <a:r>
              <a:rPr lang="pl-PL" sz="1600" dirty="0" smtClean="0">
                <a:solidFill>
                  <a:srgbClr val="000000"/>
                </a:solidFill>
              </a:rPr>
              <a:t>(</a:t>
            </a:r>
            <a:r>
              <a:rPr lang="en-US" sz="1600" dirty="0" smtClean="0">
                <a:solidFill>
                  <a:srgbClr val="000000"/>
                </a:solidFill>
              </a:rPr>
              <a:t>6</a:t>
            </a:r>
            <a:r>
              <a:rPr lang="pl-PL" sz="1600" dirty="0" smtClean="0">
                <a:solidFill>
                  <a:srgbClr val="000000"/>
                </a:solidFill>
              </a:rPr>
              <a:t> - </a:t>
            </a:r>
            <a:r>
              <a:rPr lang="en-US" sz="1600" dirty="0" smtClean="0">
                <a:solidFill>
                  <a:srgbClr val="000000"/>
                </a:solidFill>
              </a:rPr>
              <a:t>Yes button</a:t>
            </a:r>
            <a:r>
              <a:rPr lang="pl-PL" sz="1600" dirty="0" smtClean="0">
                <a:solidFill>
                  <a:srgbClr val="000000"/>
                </a:solidFill>
              </a:rPr>
              <a:t>), </a:t>
            </a:r>
            <a:r>
              <a:rPr lang="en-US" sz="1600" i="1" dirty="0" smtClean="0">
                <a:solidFill>
                  <a:srgbClr val="730000"/>
                </a:solidFill>
              </a:rPr>
              <a:t>IDNO</a:t>
            </a:r>
            <a:r>
              <a:rPr lang="pl-PL" sz="1600" i="1" dirty="0" smtClean="0"/>
              <a:t> </a:t>
            </a:r>
            <a:r>
              <a:rPr lang="pl-PL" sz="1600" dirty="0" smtClean="0">
                <a:solidFill>
                  <a:srgbClr val="000000"/>
                </a:solidFill>
              </a:rPr>
              <a:t>(</a:t>
            </a:r>
            <a:r>
              <a:rPr lang="en-US" sz="1600" dirty="0" smtClean="0">
                <a:solidFill>
                  <a:srgbClr val="000000"/>
                </a:solidFill>
              </a:rPr>
              <a:t>7</a:t>
            </a:r>
            <a:r>
              <a:rPr lang="pl-PL" sz="1600" dirty="0" smtClean="0">
                <a:solidFill>
                  <a:srgbClr val="000000"/>
                </a:solidFill>
              </a:rPr>
              <a:t> – </a:t>
            </a:r>
            <a:r>
              <a:rPr lang="en-US" sz="1600" dirty="0" smtClean="0">
                <a:solidFill>
                  <a:srgbClr val="000000"/>
                </a:solidFill>
              </a:rPr>
              <a:t>No</a:t>
            </a:r>
            <a:r>
              <a:rPr lang="pl-PL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button</a:t>
            </a:r>
            <a:r>
              <a:rPr lang="pl-PL" sz="1600" dirty="0" smtClean="0">
                <a:solidFill>
                  <a:srgbClr val="00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763000" cy="838200"/>
          </a:xfrm>
        </p:spPr>
        <p:txBody>
          <a:bodyPr/>
          <a:lstStyle/>
          <a:p>
            <a:r>
              <a:rPr lang="pl-PL" altLang="en-US" sz="3800" b="1" dirty="0" smtClean="0">
                <a:solidFill>
                  <a:srgbClr val="C00000"/>
                </a:solidFill>
              </a:rPr>
              <a:t>Inny komunikat od aplikacji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880" y="1052736"/>
            <a:ext cx="8610600" cy="4876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2400" b="1" dirty="0" err="1" smtClean="0">
                <a:solidFill>
                  <a:srgbClr val="0000FF"/>
                </a:solidFill>
              </a:rPr>
              <a:t>extern</a:t>
            </a:r>
            <a:r>
              <a:rPr lang="pl-PL" sz="2400" b="1" dirty="0" smtClean="0">
                <a:solidFill>
                  <a:srgbClr val="0000FF"/>
                </a:solidFill>
              </a:rPr>
              <a:t> PACKAGE </a:t>
            </a:r>
            <a:r>
              <a:rPr lang="pl-PL" sz="2400" b="1" dirty="0" err="1" smtClean="0">
                <a:solidFill>
                  <a:srgbClr val="0000FF"/>
                </a:solidFill>
              </a:rPr>
              <a:t>void</a:t>
            </a:r>
            <a:r>
              <a:rPr lang="pl-PL" sz="2400" b="1" dirty="0" smtClean="0">
                <a:solidFill>
                  <a:srgbClr val="0000FF"/>
                </a:solidFill>
              </a:rPr>
              <a:t> __</a:t>
            </a:r>
            <a:r>
              <a:rPr lang="pl-PL" sz="2400" b="1" dirty="0" err="1" smtClean="0">
                <a:solidFill>
                  <a:srgbClr val="0000FF"/>
                </a:solidFill>
              </a:rPr>
              <a:t>fastcall</a:t>
            </a:r>
            <a:r>
              <a:rPr lang="pl-PL" sz="2400" b="1" dirty="0" smtClean="0">
                <a:solidFill>
                  <a:srgbClr val="0000FF"/>
                </a:solidFill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 b="1" dirty="0" smtClean="0">
                <a:solidFill>
                  <a:srgbClr val="0000FF"/>
                </a:solidFill>
              </a:rPr>
              <a:t>				</a:t>
            </a:r>
            <a:r>
              <a:rPr lang="pl-PL" sz="2400" b="1" dirty="0" err="1" smtClean="0">
                <a:solidFill>
                  <a:srgbClr val="0000FF"/>
                </a:solidFill>
              </a:rPr>
              <a:t>ShowMessage</a:t>
            </a:r>
            <a:r>
              <a:rPr lang="pl-PL" sz="2400" b="1" dirty="0" smtClean="0">
                <a:solidFill>
                  <a:srgbClr val="0000FF"/>
                </a:solidFill>
              </a:rPr>
              <a:t> (</a:t>
            </a:r>
            <a:r>
              <a:rPr lang="pl-PL" sz="2400" b="1" dirty="0" err="1" smtClean="0">
                <a:solidFill>
                  <a:srgbClr val="0000FF"/>
                </a:solidFill>
              </a:rPr>
              <a:t>constAnsiString</a:t>
            </a:r>
            <a:r>
              <a:rPr lang="pl-PL" sz="2400" b="1" dirty="0" smtClean="0">
                <a:solidFill>
                  <a:srgbClr val="0000FF"/>
                </a:solidFill>
              </a:rPr>
              <a:t> </a:t>
            </a:r>
            <a:r>
              <a:rPr lang="pl-PL" sz="2400" b="1" dirty="0" err="1" smtClean="0">
                <a:solidFill>
                  <a:srgbClr val="0000FF"/>
                </a:solidFill>
              </a:rPr>
              <a:t>Msg</a:t>
            </a:r>
            <a:r>
              <a:rPr lang="pl-PL" sz="2400" b="1" dirty="0" smtClean="0">
                <a:solidFill>
                  <a:srgbClr val="0000FF"/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sz="2400" b="1" i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 dirty="0" smtClean="0">
                <a:solidFill>
                  <a:srgbClr val="000000"/>
                </a:solidFill>
              </a:rPr>
              <a:t>Funkcja wyświetla okno informacji z przyciskiem OK. </a:t>
            </a:r>
            <a:br>
              <a:rPr lang="pl-PL" sz="2400" dirty="0" smtClean="0">
                <a:solidFill>
                  <a:srgbClr val="000000"/>
                </a:solidFill>
              </a:rPr>
            </a:br>
            <a:r>
              <a:rPr lang="pl-PL" sz="2400" dirty="0" smtClean="0">
                <a:solidFill>
                  <a:srgbClr val="000000"/>
                </a:solidFill>
              </a:rPr>
              <a:t>W tytule okna pojawia się nazwa pliku wykonywalnego aplikacji.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 dirty="0" smtClean="0">
                <a:solidFill>
                  <a:srgbClr val="000000"/>
                </a:solidFill>
              </a:rPr>
              <a:t>Argument </a:t>
            </a:r>
            <a:r>
              <a:rPr lang="pl-PL" sz="2400" i="1" dirty="0" err="1" smtClean="0">
                <a:solidFill>
                  <a:srgbClr val="000000"/>
                </a:solidFill>
              </a:rPr>
              <a:t>Msg</a:t>
            </a:r>
            <a:r>
              <a:rPr lang="pl-PL" sz="2400" b="1" i="1" dirty="0" smtClean="0">
                <a:solidFill>
                  <a:srgbClr val="000000"/>
                </a:solidFill>
              </a:rPr>
              <a:t> </a:t>
            </a:r>
            <a:r>
              <a:rPr lang="pl-PL" sz="2400" dirty="0" smtClean="0">
                <a:solidFill>
                  <a:srgbClr val="000000"/>
                </a:solidFill>
              </a:rPr>
              <a:t>jest treścią informacji wyświetlanej </a:t>
            </a:r>
            <a:br>
              <a:rPr lang="pl-PL" sz="2400" dirty="0" smtClean="0">
                <a:solidFill>
                  <a:srgbClr val="000000"/>
                </a:solidFill>
              </a:rPr>
            </a:br>
            <a:r>
              <a:rPr lang="pl-PL" sz="2400" dirty="0" smtClean="0">
                <a:solidFill>
                  <a:srgbClr val="000000"/>
                </a:solidFill>
              </a:rPr>
              <a:t>w oknie.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 i="1" dirty="0" err="1" smtClean="0">
                <a:solidFill>
                  <a:srgbClr val="000000"/>
                </a:solidFill>
              </a:rPr>
              <a:t>extern</a:t>
            </a:r>
            <a:r>
              <a:rPr lang="pl-PL" sz="2400" dirty="0" smtClean="0">
                <a:solidFill>
                  <a:srgbClr val="000000"/>
                </a:solidFill>
              </a:rPr>
              <a:t> oznacza, że funkcja jest pobierana z osobnego zasobu i widziana przez wszystkie pliki źródłowe programu.</a:t>
            </a:r>
          </a:p>
          <a:p>
            <a:pPr>
              <a:lnSpc>
                <a:spcPct val="90000"/>
              </a:lnSpc>
              <a:spcBef>
                <a:spcPts val="2400"/>
              </a:spcBef>
              <a:buFontTx/>
              <a:buNone/>
            </a:pPr>
            <a:r>
              <a:rPr lang="pl-PL" sz="2400" u="sng" dirty="0" smtClean="0">
                <a:solidFill>
                  <a:srgbClr val="000000"/>
                </a:solidFill>
              </a:rPr>
              <a:t>Uwaga</a:t>
            </a:r>
            <a:r>
              <a:rPr lang="pl-PL" sz="2400" dirty="0" smtClean="0">
                <a:solidFill>
                  <a:srgbClr val="000000"/>
                </a:solidFill>
              </a:rPr>
              <a:t>: Jest wiele innych funkcji wyprowadzających komunikat. Dostęp do ich opisu jest możliwy poprzez menu kontekstowe.</a:t>
            </a:r>
            <a:endParaRPr lang="pl-PL" sz="2400" i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-27384"/>
            <a:ext cx="9525000" cy="838200"/>
          </a:xfrm>
        </p:spPr>
        <p:txBody>
          <a:bodyPr/>
          <a:lstStyle/>
          <a:p>
            <a:r>
              <a:rPr lang="pl-PL" altLang="en-US" sz="3700" b="1" dirty="0" smtClean="0">
                <a:solidFill>
                  <a:srgbClr val="C00000"/>
                </a:solidFill>
              </a:rPr>
              <a:t>Błąd zmiennej środowiskowej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764704"/>
            <a:ext cx="8820472" cy="590465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pl-PL" altLang="en-US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ECB jest aplikacją rozwiniętą z programu </a:t>
            </a:r>
            <a:r>
              <a:rPr lang="pl-PL" altLang="en-US" sz="1800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Borland</a:t>
            </a:r>
            <a:r>
              <a:rPr lang="pl-PL" altLang="en-US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C++ Builder. Na komputerze pracowała ta wcześniejsza wersji i system </a:t>
            </a:r>
            <a:r>
              <a:rPr lang="pl-PL" altLang="en-US" sz="1800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Borlanda</a:t>
            </a:r>
            <a:r>
              <a:rPr lang="pl-PL" altLang="en-US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utworzył zmienną środowiskową BNB, której nie akceptuje EBC. Aby program w ECB mógł być uruchomione należy tę zmienną usunąć.</a:t>
            </a:r>
            <a:r>
              <a:rPr lang="pl-PL" alt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en-US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alt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tym celu (Windows 10):</a:t>
            </a:r>
          </a:p>
          <a:p>
            <a:pPr marL="0" indent="0">
              <a:buNone/>
            </a:pPr>
            <a:r>
              <a:rPr lang="pl-PL" altLang="en-US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1) Ten komputer --&gt; </a:t>
            </a:r>
            <a:r>
              <a:rPr lang="pl-PL" altLang="en-US" sz="18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Zaawansowane ustawienia systemu</a:t>
            </a:r>
          </a:p>
          <a:p>
            <a:pPr marL="0" indent="0">
              <a:buNone/>
            </a:pPr>
            <a:r>
              <a:rPr lang="pl-PL" altLang="en-US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W </a:t>
            </a:r>
            <a:r>
              <a:rPr lang="pl-PL" altLang="en-US" sz="18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nowootwartym</a:t>
            </a:r>
            <a:r>
              <a:rPr lang="pl-PL" altLang="en-US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oknie </a:t>
            </a:r>
            <a:r>
              <a:rPr lang="pl-PL" altLang="en-US" sz="18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Właściwości systemu </a:t>
            </a:r>
            <a:r>
              <a:rPr lang="pl-PL" altLang="en-US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nacisnąć przycisk </a:t>
            </a:r>
            <a:r>
              <a:rPr lang="pl-PL" altLang="en-US" sz="1800" i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Zmienne </a:t>
            </a:r>
            <a:r>
              <a:rPr lang="pl-PL" altLang="en-US" sz="18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środowiskowe</a:t>
            </a:r>
          </a:p>
          <a:p>
            <a:pPr marL="0" indent="0">
              <a:buNone/>
            </a:pPr>
            <a:r>
              <a:rPr lang="pl-PL" altLang="en-US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3) Na liście zmiennych systemowych (dolny panel) znaleźć zmienną BNB</a:t>
            </a:r>
          </a:p>
          <a:p>
            <a:pPr marL="0" indent="0">
              <a:buNone/>
            </a:pPr>
            <a:r>
              <a:rPr lang="pl-PL" altLang="en-US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i usunąć ją</a:t>
            </a:r>
          </a:p>
          <a:p>
            <a:pPr marL="0" indent="0">
              <a:buNone/>
            </a:pPr>
            <a:r>
              <a:rPr lang="pl-PL" altLang="en-US" sz="18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Ścieżka </a:t>
            </a:r>
            <a:r>
              <a:rPr lang="pl-PL" altLang="en-US" sz="1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dojścia do ww</a:t>
            </a:r>
            <a:r>
              <a:rPr lang="pl-PL" altLang="en-US" sz="18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.: </a:t>
            </a:r>
            <a:r>
              <a:rPr lang="pl-PL" altLang="en-US" sz="1800" i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Panel </a:t>
            </a:r>
            <a:r>
              <a:rPr lang="pl-PL" altLang="en-US" sz="1800" i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sterowania\System i </a:t>
            </a:r>
            <a:r>
              <a:rPr lang="pl-PL" altLang="en-US" sz="1800" i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zabezpieczenia\System </a:t>
            </a:r>
            <a:r>
              <a:rPr lang="pl-PL" altLang="en-US" sz="18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dalej </a:t>
            </a:r>
            <a:r>
              <a:rPr lang="pl-PL" altLang="en-US" sz="1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lewego panelu: </a:t>
            </a:r>
            <a:r>
              <a:rPr lang="pl-PL" altLang="en-US" sz="1800" i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Zaawansowane ustawienia systemu</a:t>
            </a:r>
          </a:p>
          <a:p>
            <a:pPr marL="0" indent="0">
              <a:buNone/>
            </a:pPr>
            <a:r>
              <a:rPr lang="pl-PL" altLang="en-US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en-US" sz="1800" dirty="0" smtClean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menu </a:t>
            </a:r>
            <a:r>
              <a:rPr lang="pl-PL" altLang="en-US" sz="1800" i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</a:t>
            </a:r>
            <a:r>
              <a:rPr lang="pl-PL" altLang="en-US" sz="1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r>
              <a:rPr lang="pl-PL" altLang="en-US" sz="1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1) </a:t>
            </a:r>
            <a:r>
              <a:rPr lang="pl-PL" altLang="en-US" sz="1800" dirty="0" smtClean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Wybrać przycisk </a:t>
            </a:r>
            <a:r>
              <a:rPr lang="pl-PL" altLang="en-US" sz="1800" i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Ustawienia</a:t>
            </a:r>
            <a:r>
              <a:rPr lang="pl-PL" altLang="en-US" sz="1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(kółko zębate)</a:t>
            </a:r>
          </a:p>
          <a:p>
            <a:pPr marL="0" indent="0">
              <a:buNone/>
            </a:pPr>
            <a:r>
              <a:rPr lang="pl-PL" altLang="en-US" sz="1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Opcja </a:t>
            </a:r>
            <a:r>
              <a:rPr lang="pl-PL" altLang="en-US" sz="1800" i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Wyszukiwanie</a:t>
            </a:r>
            <a:r>
              <a:rPr lang="pl-PL" altLang="en-US" sz="1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w polu edycyjnym wpisać</a:t>
            </a:r>
            <a:r>
              <a:rPr lang="pl-PL" altLang="en-US" sz="1800" dirty="0" smtClean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</a:t>
            </a:r>
            <a:r>
              <a:rPr lang="pl-PL" altLang="en-US" sz="1800" i="1" dirty="0" smtClean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Panel </a:t>
            </a:r>
            <a:r>
              <a:rPr lang="pl-PL" altLang="en-US" sz="1800" i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sterowania</a:t>
            </a:r>
          </a:p>
          <a:p>
            <a:pPr marL="0" indent="0">
              <a:buNone/>
            </a:pPr>
            <a:r>
              <a:rPr lang="pl-PL" altLang="en-US" sz="1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3) </a:t>
            </a:r>
            <a:r>
              <a:rPr lang="pl-PL" altLang="en-US" sz="1800" dirty="0" smtClean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altLang="en-US" sz="1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oknie </a:t>
            </a:r>
            <a:r>
              <a:rPr lang="pl-PL" altLang="en-US" sz="1800" i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Panel sterowania</a:t>
            </a:r>
            <a:r>
              <a:rPr lang="pl-PL" altLang="en-US" sz="1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wybrać </a:t>
            </a:r>
            <a:r>
              <a:rPr lang="pl-PL" altLang="en-US" sz="1800" i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 i zabezpieczenia</a:t>
            </a:r>
          </a:p>
          <a:p>
            <a:pPr marL="269875" indent="-269875">
              <a:buNone/>
            </a:pPr>
            <a:r>
              <a:rPr lang="pl-PL" altLang="en-US" sz="1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4) </a:t>
            </a:r>
            <a:r>
              <a:rPr lang="pl-PL" altLang="en-US" sz="1800" dirty="0" smtClean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altLang="en-US" sz="1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oknie </a:t>
            </a:r>
            <a:r>
              <a:rPr lang="pl-PL" altLang="en-US" sz="1800" i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 i zabezpieczenia</a:t>
            </a:r>
            <a:r>
              <a:rPr lang="pl-PL" altLang="en-US" sz="1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wybrać pozycję </a:t>
            </a:r>
            <a:r>
              <a:rPr lang="pl-PL" altLang="en-US" sz="1800" i="1" dirty="0" smtClean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</a:t>
            </a:r>
            <a:r>
              <a:rPr lang="pl-PL" altLang="en-US" sz="1800" dirty="0" smtClean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z </a:t>
            </a:r>
            <a:r>
              <a:rPr lang="pl-PL" altLang="en-US" sz="1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lewego panelu: </a:t>
            </a:r>
            <a:r>
              <a:rPr lang="pl-PL" altLang="en-US" sz="1800" i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Zaawansowane ustawienia systemu</a:t>
            </a:r>
          </a:p>
          <a:p>
            <a:endParaRPr lang="pl-PL" altLang="en-US" sz="1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en-US" sz="1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en-US" sz="1800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20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763000" cy="838200"/>
          </a:xfrm>
        </p:spPr>
        <p:txBody>
          <a:bodyPr/>
          <a:lstStyle/>
          <a:p>
            <a:r>
              <a:rPr lang="pl-PL" altLang="en-US" sz="3800" b="1" smtClean="0">
                <a:solidFill>
                  <a:srgbClr val="C00000"/>
                </a:solidFill>
              </a:rPr>
              <a:t>Informacja do aplikacji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990600"/>
            <a:ext cx="8458200" cy="4800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b="1" dirty="0" err="1" smtClean="0">
                <a:solidFill>
                  <a:srgbClr val="0000FF"/>
                </a:solidFill>
                <a:cs typeface="Times New Roman" pitchFamily="18" charset="0"/>
              </a:rPr>
              <a:t>AnsiString</a:t>
            </a:r>
            <a:r>
              <a:rPr lang="en-US" altLang="en-US" sz="2400" b="1" dirty="0" smtClean="0">
                <a:solidFill>
                  <a:srgbClr val="0000FF"/>
                </a:solidFill>
                <a:cs typeface="Times New Roman" pitchFamily="18" charset="0"/>
              </a:rPr>
              <a:t> __</a:t>
            </a:r>
            <a:r>
              <a:rPr lang="en-US" altLang="en-US" sz="2400" b="1" dirty="0" err="1" smtClean="0">
                <a:solidFill>
                  <a:srgbClr val="0000FF"/>
                </a:solidFill>
                <a:cs typeface="Times New Roman" pitchFamily="18" charset="0"/>
              </a:rPr>
              <a:t>fastcall</a:t>
            </a:r>
            <a:r>
              <a:rPr lang="en-US" altLang="en-US" sz="2400" b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cs typeface="Times New Roman" pitchFamily="18" charset="0"/>
              </a:rPr>
              <a:t>InputBox</a:t>
            </a:r>
            <a:r>
              <a:rPr lang="pl-PL" altLang="en-US" sz="2400" b="1" dirty="0" smtClean="0">
                <a:solidFill>
                  <a:srgbClr val="0000FF"/>
                </a:solidFill>
              </a:rPr>
              <a:t>  </a:t>
            </a:r>
            <a:r>
              <a:rPr lang="en-US" altLang="en-US" sz="2400" b="1" dirty="0" smtClean="0">
                <a:solidFill>
                  <a:srgbClr val="0000FF"/>
                </a:solidFill>
                <a:cs typeface="Times New Roman" pitchFamily="18" charset="0"/>
              </a:rPr>
              <a:t>(const </a:t>
            </a:r>
            <a:r>
              <a:rPr lang="en-US" altLang="en-US" sz="2400" b="1" dirty="0" err="1" smtClean="0">
                <a:solidFill>
                  <a:srgbClr val="0000FF"/>
                </a:solidFill>
                <a:cs typeface="Times New Roman" pitchFamily="18" charset="0"/>
              </a:rPr>
              <a:t>AnsiString</a:t>
            </a:r>
            <a:r>
              <a:rPr lang="en-US" altLang="en-US" sz="2400" b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cs typeface="Times New Roman" pitchFamily="18" charset="0"/>
              </a:rPr>
              <a:t>ACaption</a:t>
            </a:r>
            <a:r>
              <a:rPr lang="en-US" altLang="en-US" sz="2400" b="1" dirty="0" smtClean="0">
                <a:solidFill>
                  <a:srgbClr val="0000FF"/>
                </a:solidFill>
                <a:cs typeface="Times New Roman" pitchFamily="18" charset="0"/>
              </a:rPr>
              <a:t>, </a:t>
            </a:r>
            <a:endParaRPr lang="pl-PL" altLang="en-US" sz="2400" b="1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 b="1" dirty="0" smtClean="0">
                <a:solidFill>
                  <a:srgbClr val="0000FF"/>
                </a:solidFill>
              </a:rPr>
              <a:t>         </a:t>
            </a:r>
            <a:r>
              <a:rPr lang="en-US" altLang="en-US" sz="2400" b="1" dirty="0" smtClean="0">
                <a:solidFill>
                  <a:srgbClr val="0000FF"/>
                </a:solidFill>
                <a:cs typeface="Times New Roman" pitchFamily="18" charset="0"/>
              </a:rPr>
              <a:t>const </a:t>
            </a:r>
            <a:r>
              <a:rPr lang="en-US" altLang="en-US" sz="2400" b="1" dirty="0" err="1" smtClean="0">
                <a:solidFill>
                  <a:srgbClr val="0000FF"/>
                </a:solidFill>
                <a:cs typeface="Times New Roman" pitchFamily="18" charset="0"/>
              </a:rPr>
              <a:t>AnsiString</a:t>
            </a:r>
            <a:r>
              <a:rPr lang="en-US" altLang="en-US" sz="2400" b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cs typeface="Times New Roman" pitchFamily="18" charset="0"/>
              </a:rPr>
              <a:t>APrompt</a:t>
            </a:r>
            <a:r>
              <a:rPr lang="en-US" altLang="en-US" sz="2400" b="1" dirty="0" smtClean="0">
                <a:solidFill>
                  <a:srgbClr val="0000FF"/>
                </a:solidFill>
                <a:cs typeface="Times New Roman" pitchFamily="18" charset="0"/>
              </a:rPr>
              <a:t>, </a:t>
            </a:r>
            <a:r>
              <a:rPr lang="pl-PL" altLang="en-US" sz="24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2400" b="1" dirty="0" smtClean="0">
                <a:solidFill>
                  <a:srgbClr val="0000FF"/>
                </a:solidFill>
                <a:cs typeface="Times New Roman" pitchFamily="18" charset="0"/>
              </a:rPr>
              <a:t>const </a:t>
            </a:r>
            <a:r>
              <a:rPr lang="en-US" altLang="en-US" sz="2400" b="1" dirty="0" err="1" smtClean="0">
                <a:solidFill>
                  <a:srgbClr val="0000FF"/>
                </a:solidFill>
                <a:cs typeface="Times New Roman" pitchFamily="18" charset="0"/>
              </a:rPr>
              <a:t>AnsiString</a:t>
            </a:r>
            <a:r>
              <a:rPr lang="en-US" altLang="en-US" sz="2400" b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cs typeface="Times New Roman" pitchFamily="18" charset="0"/>
              </a:rPr>
              <a:t>ADefault</a:t>
            </a:r>
            <a:r>
              <a:rPr lang="en-US" altLang="en-US" sz="2400" b="1" dirty="0" smtClean="0">
                <a:solidFill>
                  <a:srgbClr val="0000FF"/>
                </a:solidFill>
                <a:cs typeface="Times New Roman" pitchFamily="18" charset="0"/>
              </a:rPr>
              <a:t>)</a:t>
            </a:r>
            <a:endParaRPr lang="pl-PL" altLang="en-US" sz="2400" b="1" dirty="0" smtClean="0">
              <a:solidFill>
                <a:srgbClr val="0000FF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l-PL" altLang="en-US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 dirty="0" smtClean="0">
                <a:solidFill>
                  <a:srgbClr val="000000"/>
                </a:solidFill>
              </a:rPr>
              <a:t>Funkcja wyświetla okno wejścia, zawierające pole edycji do wprowadzania informacji przez użytkownika. Zwraca tekst wprowadzony do ww. pola w oknie.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 dirty="0" smtClean="0">
                <a:solidFill>
                  <a:srgbClr val="000000"/>
                </a:solidFill>
              </a:rPr>
              <a:t>Parametry: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 dirty="0" err="1" smtClean="0">
                <a:solidFill>
                  <a:srgbClr val="000000"/>
                </a:solidFill>
                <a:cs typeface="Times New Roman" pitchFamily="18" charset="0"/>
              </a:rPr>
              <a:t>ACaption</a:t>
            </a:r>
            <a:r>
              <a:rPr lang="en-US" altLang="en-US" sz="2400" i="1" dirty="0" smtClean="0">
                <a:solidFill>
                  <a:srgbClr val="000000"/>
                </a:solidFill>
                <a:cs typeface="Times New Roman" pitchFamily="18" charset="0"/>
              </a:rPr>
              <a:t> – </a:t>
            </a:r>
            <a:r>
              <a:rPr lang="en-US" alt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tytuł</a:t>
            </a:r>
            <a:r>
              <a:rPr lang="en-US" alt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okna</a:t>
            </a:r>
            <a:endParaRPr lang="pl-PL" altLang="en-US" sz="240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 i="1" dirty="0" err="1" smtClean="0">
                <a:solidFill>
                  <a:srgbClr val="000000"/>
                </a:solidFill>
                <a:cs typeface="Times New Roman" pitchFamily="18" charset="0"/>
              </a:rPr>
              <a:t>APrompt</a:t>
            </a:r>
            <a:r>
              <a:rPr lang="pl-PL" altLang="en-US" sz="2400" i="1" dirty="0" smtClean="0">
                <a:solidFill>
                  <a:srgbClr val="000000"/>
                </a:solidFill>
                <a:cs typeface="Times New Roman" pitchFamily="18" charset="0"/>
              </a:rPr>
              <a:t> – </a:t>
            </a:r>
            <a:r>
              <a:rPr lang="pl-PL" altLang="en-US" sz="2400" dirty="0" smtClean="0">
                <a:solidFill>
                  <a:srgbClr val="000000"/>
                </a:solidFill>
                <a:cs typeface="Times New Roman" pitchFamily="18" charset="0"/>
              </a:rPr>
              <a:t>treść wyświetlanej zachęty</a:t>
            </a:r>
            <a:endParaRPr lang="pl-PL" altLang="en-US" sz="240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400" i="1" dirty="0" err="1" smtClean="0">
                <a:solidFill>
                  <a:srgbClr val="000000"/>
                </a:solidFill>
                <a:cs typeface="Times New Roman" pitchFamily="18" charset="0"/>
              </a:rPr>
              <a:t>ADefault</a:t>
            </a:r>
            <a:r>
              <a:rPr lang="pl-PL" altLang="en-US" sz="2400" i="1" dirty="0" smtClean="0">
                <a:solidFill>
                  <a:srgbClr val="000000"/>
                </a:solidFill>
                <a:cs typeface="Times New Roman" pitchFamily="18" charset="0"/>
              </a:rPr>
              <a:t> – </a:t>
            </a:r>
            <a:r>
              <a:rPr lang="pl-PL" altLang="en-US" sz="2400" dirty="0" smtClean="0">
                <a:solidFill>
                  <a:srgbClr val="000000"/>
                </a:solidFill>
                <a:cs typeface="Times New Roman" pitchFamily="18" charset="0"/>
              </a:rPr>
              <a:t>tekst, który pojawia się w polu tekstowym okna dialogowego, definiujący domyślną wartością zwracaną przez funkcję, jeśli użytkownik wciśnie przycisk </a:t>
            </a:r>
            <a:r>
              <a:rPr lang="pl-PL" altLang="en-US" sz="2400" i="1" dirty="0" err="1" smtClean="0">
                <a:solidFill>
                  <a:srgbClr val="000000"/>
                </a:solidFill>
                <a:cs typeface="Times New Roman" pitchFamily="18" charset="0"/>
              </a:rPr>
              <a:t>Cancel</a:t>
            </a:r>
            <a:r>
              <a:rPr lang="pl-PL" altLang="en-US" sz="2400" dirty="0" smtClean="0">
                <a:solidFill>
                  <a:srgbClr val="000000"/>
                </a:solidFill>
                <a:cs typeface="Times New Roman" pitchFamily="18" charset="0"/>
              </a:rPr>
              <a:t> lub klawisz </a:t>
            </a:r>
            <a:r>
              <a:rPr lang="pl-PL" altLang="en-US" sz="2400" i="1" dirty="0" smtClean="0">
                <a:solidFill>
                  <a:srgbClr val="000000"/>
                </a:solidFill>
                <a:cs typeface="Times New Roman" pitchFamily="18" charset="0"/>
              </a:rPr>
              <a:t>ESC</a:t>
            </a:r>
            <a:r>
              <a:rPr lang="pl-PL" altLang="en-US" sz="2400" dirty="0" smtClean="0">
                <a:solidFill>
                  <a:srgbClr val="000000"/>
                </a:solidFill>
                <a:cs typeface="Times New Roman" pitchFamily="18" charset="0"/>
              </a:rPr>
              <a:t>. Jeśli wciśnie </a:t>
            </a:r>
            <a:r>
              <a:rPr lang="pl-PL" altLang="en-US" sz="2400" i="1" dirty="0" smtClean="0">
                <a:solidFill>
                  <a:srgbClr val="000000"/>
                </a:solidFill>
                <a:cs typeface="Times New Roman" pitchFamily="18" charset="0"/>
              </a:rPr>
              <a:t>OK</a:t>
            </a:r>
            <a:r>
              <a:rPr lang="pl-PL" altLang="en-US" sz="2400" dirty="0" smtClean="0">
                <a:solidFill>
                  <a:srgbClr val="000000"/>
                </a:solidFill>
                <a:cs typeface="Times New Roman" pitchFamily="18" charset="0"/>
              </a:rPr>
              <a:t>, to zwracany jest tekst z pola tekstowego</a:t>
            </a:r>
            <a:r>
              <a:rPr lang="pl-PL" altLang="en-US" sz="2400" dirty="0" smtClean="0">
                <a:cs typeface="Times New Roman" pitchFamily="18" charset="0"/>
              </a:rPr>
              <a:t>.</a:t>
            </a:r>
            <a:r>
              <a:rPr lang="pl-PL" altLang="en-US" sz="2400" b="1" dirty="0" smtClean="0"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800" y="76200"/>
            <a:ext cx="8763000" cy="473075"/>
          </a:xfrm>
        </p:spPr>
        <p:txBody>
          <a:bodyPr/>
          <a:lstStyle/>
          <a:p>
            <a:r>
              <a:rPr lang="pl-PL" altLang="en-US" sz="3800" b="1" smtClean="0">
                <a:solidFill>
                  <a:srgbClr val="C00000"/>
                </a:solidFill>
              </a:rPr>
              <a:t>Przykłady komunikacji z użytkownikiem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620688"/>
            <a:ext cx="9001125" cy="5688632"/>
          </a:xfrm>
          <a:solidFill>
            <a:srgbClr val="EAEAEA"/>
          </a:solidFill>
        </p:spPr>
        <p:txBody>
          <a:bodyPr/>
          <a:lstStyle/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void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__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fastcall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TForm1::Button1Click(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TObject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*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Sender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)</a:t>
            </a:r>
          </a:p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{  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AnsiString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info1, info2;</a:t>
            </a:r>
          </a:p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//   Wszystko za dwoma znakami 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slasha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jest komentarzem</a:t>
            </a:r>
          </a:p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   info2 = "Anonimowy";</a:t>
            </a:r>
          </a:p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   info1 = 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InputBox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("Mój program w ECB", "Użytkowniku, podaj swoje imię: ", "");</a:t>
            </a:r>
          </a:p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   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ShowMessage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("Zamknij to okno, aby 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zobaczyc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przywitanie");</a:t>
            </a:r>
          </a:p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   Edit1-&gt;Text = "Witaj Drogi 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Uzytkowniku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: " + (info1!="" ? info1 : info2);</a:t>
            </a:r>
          </a:p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   Label1-&gt;Visible=True; </a:t>
            </a:r>
          </a:p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   Label1-&gt;Caption = "Witaj Drogi 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Uzytkowniku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: " + (info1!="" ? info1 : info2);</a:t>
            </a:r>
          </a:p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   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ShowMessage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("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Wprowadz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ciag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znakow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do pustego pola edycyjnego i 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nacisniej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OK");</a:t>
            </a:r>
          </a:p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   Edit2-&gt; 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Visible=True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; Edit2-&gt;SetFocus();    Button2-&gt;Enabled=True;</a:t>
            </a:r>
          </a:p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800"/>
              </a:spcBef>
              <a:buNone/>
            </a:pP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//---------------------------------------------------------------------------</a:t>
            </a:r>
          </a:p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void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__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fastcall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TForm1::Button2Click(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TObject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*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Sender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)</a:t>
            </a:r>
          </a:p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{  //  Znak \ informuje o kontynuacji instrukcji w  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nastepnej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linii programu</a:t>
            </a:r>
          </a:p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MessageBox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(NULL, 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L"Zaprezentowano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rozne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możliwosci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komunikacji z 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uzytkownikiem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",\</a:t>
            </a:r>
          </a:p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L"Okno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l-PL" altLang="en-US" sz="1600" dirty="0" err="1" smtClean="0">
                <a:solidFill>
                  <a:srgbClr val="000000"/>
                </a:solidFill>
                <a:latin typeface="Arial" charset="0"/>
              </a:rPr>
              <a:t>MessageBox",MB_OK+MB_ICONINFORMATION</a:t>
            </a: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);</a:t>
            </a:r>
          </a:p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	Form1-&gt;Close();</a:t>
            </a:r>
          </a:p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pl-PL" altLang="en-US" sz="1600" dirty="0" smtClean="0">
                <a:solidFill>
                  <a:srgbClr val="000000"/>
                </a:solidFill>
                <a:latin typeface="Arial" charset="0"/>
              </a:rPr>
              <a:t>}</a:t>
            </a:r>
          </a:p>
        </p:txBody>
      </p:sp>
      <p:sp>
        <p:nvSpPr>
          <p:cNvPr id="33796" name="AutoShape 14"/>
          <p:cNvSpPr>
            <a:spLocks noChangeArrowheads="1"/>
          </p:cNvSpPr>
          <p:nvPr/>
        </p:nvSpPr>
        <p:spPr bwMode="auto">
          <a:xfrm>
            <a:off x="7286625" y="928688"/>
            <a:ext cx="1600200" cy="1066800"/>
          </a:xfrm>
          <a:prstGeom prst="irregularSeal1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l-PL" altLang="en-US" sz="2400" dirty="0">
                <a:solidFill>
                  <a:srgbClr val="000000"/>
                </a:solidFill>
              </a:rPr>
              <a:t>demo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07504" y="6237312"/>
            <a:ext cx="87142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solidFill>
                  <a:srgbClr val="0000FF"/>
                </a:solidFill>
              </a:rPr>
              <a:t>Aby skorzystać z kontekstowej pomocy podręcznej należy wcisnąć klawisz F1.</a:t>
            </a:r>
            <a:endParaRPr lang="en-GB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  <a:noFill/>
        </p:spPr>
        <p:txBody>
          <a:bodyPr/>
          <a:lstStyle/>
          <a:p>
            <a:r>
              <a:rPr lang="pl-PL" altLang="en-US" sz="3700" b="1" smtClean="0">
                <a:solidFill>
                  <a:srgbClr val="C00000"/>
                </a:solidFill>
              </a:rPr>
              <a:t>Instrukcja warunkowa</a:t>
            </a:r>
          </a:p>
        </p:txBody>
      </p:sp>
      <p:sp>
        <p:nvSpPr>
          <p:cNvPr id="36867" name="Text Box 8"/>
          <p:cNvSpPr txBox="1">
            <a:spLocks noChangeArrowheads="1"/>
          </p:cNvSpPr>
          <p:nvPr/>
        </p:nvSpPr>
        <p:spPr bwMode="auto">
          <a:xfrm>
            <a:off x="533400" y="1289050"/>
            <a:ext cx="3048000" cy="1495794"/>
          </a:xfrm>
          <a:prstGeom prst="rect">
            <a:avLst/>
          </a:prstGeom>
          <a:noFill/>
          <a:ln w="9525">
            <a:solidFill>
              <a:schemeClr val="tx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marL="381000" lvl="2">
              <a:lnSpc>
                <a:spcPct val="80000"/>
              </a:lnSpc>
              <a:spcBef>
                <a:spcPct val="20000"/>
              </a:spcBef>
            </a:pPr>
            <a:r>
              <a:rPr lang="pl-PL" altLang="en-US" sz="2400" dirty="0" err="1">
                <a:solidFill>
                  <a:srgbClr val="000000"/>
                </a:solidFill>
              </a:rPr>
              <a:t>if</a:t>
            </a:r>
            <a:r>
              <a:rPr lang="pl-PL" altLang="en-US" sz="2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pl-PL" altLang="en-US" sz="2400" dirty="0">
                <a:solidFill>
                  <a:srgbClr val="000000"/>
                </a:solidFill>
              </a:rPr>
              <a:t>(wyrażenie)</a:t>
            </a:r>
          </a:p>
          <a:p>
            <a:pPr marL="381000" lvl="2">
              <a:lnSpc>
                <a:spcPct val="80000"/>
              </a:lnSpc>
              <a:spcBef>
                <a:spcPct val="20000"/>
              </a:spcBef>
            </a:pPr>
            <a:r>
              <a:rPr lang="pl-PL" altLang="en-US" sz="2400" dirty="0">
                <a:solidFill>
                  <a:srgbClr val="000000"/>
                </a:solidFill>
              </a:rPr>
              <a:t>          instrukcja_1;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pl-PL" altLang="en-US" sz="2400" dirty="0">
                <a:solidFill>
                  <a:srgbClr val="000000"/>
                </a:solidFill>
              </a:rPr>
              <a:t>       [</a:t>
            </a:r>
            <a:r>
              <a:rPr lang="pl-PL" altLang="en-US" sz="2400" dirty="0" err="1">
                <a:solidFill>
                  <a:srgbClr val="000000"/>
                </a:solidFill>
              </a:rPr>
              <a:t>else</a:t>
            </a:r>
            <a:endParaRPr lang="pl-PL" altLang="en-US" sz="2400" dirty="0">
              <a:solidFill>
                <a:srgbClr val="000000"/>
              </a:solidFill>
            </a:endParaRPr>
          </a:p>
          <a:p>
            <a:pPr marL="190500" lvl="1">
              <a:lnSpc>
                <a:spcPct val="80000"/>
              </a:lnSpc>
              <a:spcBef>
                <a:spcPct val="20000"/>
              </a:spcBef>
            </a:pPr>
            <a:r>
              <a:rPr lang="pl-PL" altLang="en-US" sz="2400" dirty="0">
                <a:solidFill>
                  <a:srgbClr val="000000"/>
                </a:solidFill>
              </a:rPr>
              <a:t>          instrukcja_2;]</a:t>
            </a:r>
          </a:p>
        </p:txBody>
      </p:sp>
      <p:sp>
        <p:nvSpPr>
          <p:cNvPr id="36868" name="Text Box 11"/>
          <p:cNvSpPr txBox="1">
            <a:spLocks noChangeArrowheads="1"/>
          </p:cNvSpPr>
          <p:nvPr/>
        </p:nvSpPr>
        <p:spPr bwMode="auto">
          <a:xfrm>
            <a:off x="533400" y="2971800"/>
            <a:ext cx="4252913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en-US" sz="2000" b="0" dirty="0">
                <a:solidFill>
                  <a:srgbClr val="000000"/>
                </a:solidFill>
              </a:rPr>
              <a:t>Podstawowe operatory relacji: </a:t>
            </a:r>
          </a:p>
          <a:p>
            <a:r>
              <a:rPr lang="pl-PL" altLang="en-US" sz="2000" b="0" dirty="0">
                <a:solidFill>
                  <a:srgbClr val="000000"/>
                </a:solidFill>
              </a:rPr>
              <a:t>&gt;	większy</a:t>
            </a:r>
          </a:p>
          <a:p>
            <a:r>
              <a:rPr lang="pl-PL" altLang="en-US" sz="2000" b="0" dirty="0">
                <a:solidFill>
                  <a:srgbClr val="000000"/>
                </a:solidFill>
              </a:rPr>
              <a:t> &gt;=	większy lub równy</a:t>
            </a:r>
          </a:p>
          <a:p>
            <a:r>
              <a:rPr lang="pl-PL" altLang="en-US" sz="2000" b="0" dirty="0">
                <a:solidFill>
                  <a:srgbClr val="000000"/>
                </a:solidFill>
              </a:rPr>
              <a:t>&lt;	mniejszy</a:t>
            </a:r>
          </a:p>
          <a:p>
            <a:r>
              <a:rPr lang="pl-PL" altLang="en-US" sz="2000" b="0" dirty="0">
                <a:solidFill>
                  <a:srgbClr val="000000"/>
                </a:solidFill>
              </a:rPr>
              <a:t>&lt;=	mniejszy lub równy</a:t>
            </a:r>
          </a:p>
          <a:p>
            <a:r>
              <a:rPr lang="pl-PL" altLang="en-US" sz="2000" b="0" dirty="0">
                <a:solidFill>
                  <a:srgbClr val="000000"/>
                </a:solidFill>
              </a:rPr>
              <a:t>==	równy (dwa znaki = po sobie)</a:t>
            </a:r>
          </a:p>
          <a:p>
            <a:r>
              <a:rPr lang="pl-PL" altLang="en-US" sz="2000" b="0" dirty="0">
                <a:solidFill>
                  <a:srgbClr val="000000"/>
                </a:solidFill>
              </a:rPr>
              <a:t>!=	różny</a:t>
            </a:r>
          </a:p>
        </p:txBody>
      </p:sp>
      <p:sp>
        <p:nvSpPr>
          <p:cNvPr id="36869" name="AutoShape 14"/>
          <p:cNvSpPr>
            <a:spLocks noChangeArrowheads="1"/>
          </p:cNvSpPr>
          <p:nvPr/>
        </p:nvSpPr>
        <p:spPr bwMode="auto">
          <a:xfrm>
            <a:off x="381000" y="152400"/>
            <a:ext cx="1600200" cy="1066800"/>
          </a:xfrm>
          <a:prstGeom prst="irregularSeal1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l-PL" altLang="en-US" sz="2400">
                <a:solidFill>
                  <a:srgbClr val="000000"/>
                </a:solidFill>
              </a:rPr>
              <a:t>demo</a:t>
            </a:r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5004048" y="1052736"/>
            <a:ext cx="3798888" cy="449262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en-US" sz="1600" b="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void</a:t>
            </a:r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__</a:t>
            </a:r>
            <a:r>
              <a:rPr lang="pl-PL" altLang="en-US" sz="1600" b="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fastcall</a:t>
            </a:r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TForm1::Form1Click(</a:t>
            </a:r>
            <a:r>
              <a:rPr lang="pl-PL" altLang="en-US" sz="1600" b="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TObject</a:t>
            </a:r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*</a:t>
            </a:r>
            <a:r>
              <a:rPr lang="pl-PL" altLang="en-US" sz="1600" b="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Sender</a:t>
            </a:r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{</a:t>
            </a:r>
          </a:p>
          <a:p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l-PL" altLang="en-US" sz="1600" b="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(Form1-&gt;Color == </a:t>
            </a:r>
            <a:r>
              <a:rPr lang="pl-PL" altLang="en-US" sz="1600" b="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clYellow</a:t>
            </a:r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{</a:t>
            </a:r>
          </a:p>
          <a:p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Form1-&gt;Color = </a:t>
            </a:r>
            <a:r>
              <a:rPr lang="pl-PL" altLang="en-US" sz="1600" b="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clLime</a:t>
            </a:r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Label1-&gt;Visible = </a:t>
            </a:r>
            <a:r>
              <a:rPr lang="pl-PL" altLang="en-US" sz="1600" b="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false</a:t>
            </a:r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Label2-&gt;Visible = </a:t>
            </a:r>
            <a:r>
              <a:rPr lang="pl-PL" altLang="en-US" sz="1600" b="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true</a:t>
            </a:r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}</a:t>
            </a:r>
          </a:p>
          <a:p>
            <a:endParaRPr lang="pl-PL" altLang="en-US" sz="1600" b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l-PL" altLang="en-US" sz="1600" b="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else</a:t>
            </a:r>
            <a:endParaRPr lang="pl-PL" altLang="en-US" sz="1600" b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{</a:t>
            </a:r>
          </a:p>
          <a:p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Form1-&gt;Color = </a:t>
            </a:r>
            <a:r>
              <a:rPr lang="pl-PL" altLang="en-US" sz="1600" b="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clYellow</a:t>
            </a:r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Label2-&gt;Visible = </a:t>
            </a:r>
            <a:r>
              <a:rPr lang="pl-PL" altLang="en-US" sz="1600" b="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false</a:t>
            </a:r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Label1-&gt;Visible = </a:t>
            </a:r>
            <a:r>
              <a:rPr lang="pl-PL" altLang="en-US" sz="1600" b="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true</a:t>
            </a:r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} </a:t>
            </a:r>
          </a:p>
          <a:p>
            <a:endParaRPr lang="pl-PL" altLang="en-US" sz="1600" b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altLang="en-US" sz="1600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>
            <a:off x="838200" y="5257800"/>
            <a:ext cx="2852063" cy="1175706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pl-PL" altLang="en-US" sz="1600" b="0" dirty="0">
                <a:solidFill>
                  <a:srgbClr val="000000"/>
                </a:solidFill>
              </a:rPr>
              <a:t>Dostęp do obiektów formularza:</a:t>
            </a:r>
          </a:p>
          <a:p>
            <a:pPr lvl="1">
              <a:lnSpc>
                <a:spcPct val="110000"/>
              </a:lnSpc>
            </a:pPr>
            <a:r>
              <a:rPr lang="pl-PL" altLang="en-US" sz="1600" dirty="0">
                <a:solidFill>
                  <a:srgbClr val="000000"/>
                </a:solidFill>
              </a:rPr>
              <a:t> Form1-&gt;Color=clLime;</a:t>
            </a:r>
          </a:p>
          <a:p>
            <a:pPr lvl="1">
              <a:lnSpc>
                <a:spcPct val="110000"/>
              </a:lnSpc>
            </a:pPr>
            <a:r>
              <a:rPr lang="pl-PL" altLang="en-US" sz="1600" dirty="0">
                <a:solidFill>
                  <a:srgbClr val="000000"/>
                </a:solidFill>
              </a:rPr>
              <a:t> Label1-&gt;Visible=false;</a:t>
            </a:r>
          </a:p>
          <a:p>
            <a:pPr lvl="1">
              <a:lnSpc>
                <a:spcPct val="110000"/>
              </a:lnSpc>
            </a:pPr>
            <a:r>
              <a:rPr lang="pl-PL" altLang="en-US" sz="1600" dirty="0">
                <a:solidFill>
                  <a:srgbClr val="000000"/>
                </a:solidFill>
              </a:rPr>
              <a:t> Label2-&gt;Visible=true;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7" grpId="0" animBg="1" autoUpdateAnimBg="0"/>
      <p:bldP spid="93199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609600"/>
          </a:xfrm>
        </p:spPr>
        <p:txBody>
          <a:bodyPr/>
          <a:lstStyle/>
          <a:p>
            <a:r>
              <a:rPr lang="pl-PL" altLang="en-US" sz="3700" b="1" smtClean="0">
                <a:solidFill>
                  <a:srgbClr val="C00000"/>
                </a:solidFill>
              </a:rPr>
              <a:t>Funkcje konwersji</a:t>
            </a:r>
            <a:endParaRPr lang="pl-PL" altLang="en-US" smtClean="0">
              <a:solidFill>
                <a:srgbClr val="C00000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136259" cy="475252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pl-PL" altLang="en-US" sz="2000" b="1" dirty="0" smtClean="0"/>
              <a:t>Konwersja liczba </a:t>
            </a:r>
            <a:r>
              <a:rPr lang="pl-PL" altLang="en-US" sz="2000" b="1" dirty="0" smtClean="0">
                <a:sym typeface="Symbol" pitchFamily="18" charset="2"/>
              </a:rPr>
              <a:t></a:t>
            </a:r>
            <a:r>
              <a:rPr lang="pl-PL" altLang="en-US" sz="2000" b="1" dirty="0" smtClean="0"/>
              <a:t> tekst</a:t>
            </a:r>
          </a:p>
          <a:p>
            <a:pPr lvl="1">
              <a:lnSpc>
                <a:spcPct val="110000"/>
              </a:lnSpc>
            </a:pPr>
            <a:r>
              <a:rPr lang="en-US" altLang="en-US" sz="2000" b="1" dirty="0" err="1" smtClean="0">
                <a:solidFill>
                  <a:srgbClr val="003300"/>
                </a:solidFill>
              </a:rPr>
              <a:t>AnsiString</a:t>
            </a:r>
            <a:r>
              <a:rPr lang="en-US" altLang="en-US" sz="2000" b="1" dirty="0" smtClean="0">
                <a:solidFill>
                  <a:srgbClr val="003300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3300"/>
                </a:solidFill>
              </a:rPr>
              <a:t>FloatToStrF</a:t>
            </a:r>
            <a:r>
              <a:rPr lang="en-US" altLang="en-US" sz="2000" b="1" dirty="0" smtClean="0">
                <a:solidFill>
                  <a:srgbClr val="003300"/>
                </a:solidFill>
              </a:rPr>
              <a:t>(</a:t>
            </a:r>
            <a:r>
              <a:rPr lang="pl-PL" altLang="en-US" sz="2000" b="1" dirty="0" err="1" smtClean="0">
                <a:solidFill>
                  <a:srgbClr val="003300"/>
                </a:solidFill>
              </a:rPr>
              <a:t>float</a:t>
            </a:r>
            <a:r>
              <a:rPr lang="pl-PL" altLang="en-US" sz="2000" b="1" dirty="0" smtClean="0">
                <a:solidFill>
                  <a:srgbClr val="003300"/>
                </a:solidFill>
              </a:rPr>
              <a:t> </a:t>
            </a:r>
            <a:r>
              <a:rPr lang="en-US" altLang="en-US" sz="2000" b="1" dirty="0" smtClean="0">
                <a:solidFill>
                  <a:srgbClr val="003300"/>
                </a:solidFill>
              </a:rPr>
              <a:t>Value, Format, Precision, Digits)</a:t>
            </a:r>
          </a:p>
          <a:p>
            <a:pPr lvl="1">
              <a:lnSpc>
                <a:spcPct val="110000"/>
              </a:lnSpc>
            </a:pPr>
            <a:r>
              <a:rPr lang="en-US" altLang="en-US" sz="2000" b="1" dirty="0" err="1" smtClean="0">
                <a:solidFill>
                  <a:srgbClr val="003300"/>
                </a:solidFill>
              </a:rPr>
              <a:t>AnsiString</a:t>
            </a:r>
            <a:r>
              <a:rPr lang="en-US" altLang="en-US" sz="2000" b="1" dirty="0" smtClean="0">
                <a:solidFill>
                  <a:srgbClr val="003300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3300"/>
                </a:solidFill>
              </a:rPr>
              <a:t>FloatToStr</a:t>
            </a:r>
            <a:r>
              <a:rPr lang="en-US" altLang="en-US" sz="2000" b="1" dirty="0" smtClean="0">
                <a:solidFill>
                  <a:srgbClr val="003300"/>
                </a:solidFill>
              </a:rPr>
              <a:t>(</a:t>
            </a:r>
            <a:r>
              <a:rPr lang="pl-PL" altLang="en-US" sz="2000" b="1" dirty="0" err="1" smtClean="0">
                <a:solidFill>
                  <a:srgbClr val="003300"/>
                </a:solidFill>
              </a:rPr>
              <a:t>float</a:t>
            </a:r>
            <a:r>
              <a:rPr lang="pl-PL" altLang="en-US" sz="2000" b="1" dirty="0" smtClean="0">
                <a:solidFill>
                  <a:srgbClr val="003300"/>
                </a:solidFill>
              </a:rPr>
              <a:t> </a:t>
            </a:r>
            <a:r>
              <a:rPr lang="en-US" altLang="en-US" sz="2000" b="1" dirty="0" smtClean="0">
                <a:solidFill>
                  <a:srgbClr val="003300"/>
                </a:solidFill>
              </a:rPr>
              <a:t>Value)</a:t>
            </a:r>
            <a:endParaRPr lang="pl-PL" altLang="en-US" sz="2000" b="1" dirty="0" smtClean="0">
              <a:solidFill>
                <a:srgbClr val="003300"/>
              </a:solidFill>
            </a:endParaRPr>
          </a:p>
          <a:p>
            <a:pPr lvl="1">
              <a:lnSpc>
                <a:spcPct val="110000"/>
              </a:lnSpc>
              <a:buFontTx/>
              <a:buNone/>
            </a:pPr>
            <a:r>
              <a:rPr lang="pl-PL" altLang="en-US" sz="2000" b="1" dirty="0" smtClean="0">
                <a:solidFill>
                  <a:srgbClr val="003300"/>
                </a:solidFill>
              </a:rPr>
              <a:t>     		</a:t>
            </a:r>
            <a:r>
              <a:rPr lang="pl-PL" altLang="en-US" sz="2000" b="1" dirty="0" err="1" smtClean="0">
                <a:solidFill>
                  <a:srgbClr val="003300"/>
                </a:solidFill>
              </a:rPr>
              <a:t>FloatToStr</a:t>
            </a:r>
            <a:r>
              <a:rPr lang="pl-PL" altLang="en-US" sz="2000" b="1" dirty="0" smtClean="0">
                <a:solidFill>
                  <a:srgbClr val="003300"/>
                </a:solidFill>
              </a:rPr>
              <a:t>(12.4)  -&gt; "12.5"</a:t>
            </a:r>
            <a:endParaRPr lang="en-US" altLang="en-US" sz="2000" b="1" dirty="0" smtClean="0">
              <a:solidFill>
                <a:srgbClr val="003300"/>
              </a:solidFill>
            </a:endParaRPr>
          </a:p>
          <a:p>
            <a:pPr lvl="1">
              <a:lnSpc>
                <a:spcPct val="110000"/>
              </a:lnSpc>
            </a:pPr>
            <a:r>
              <a:rPr lang="en-US" altLang="en-US" sz="2000" b="1" dirty="0" err="1" smtClean="0">
                <a:solidFill>
                  <a:srgbClr val="003300"/>
                </a:solidFill>
              </a:rPr>
              <a:t>AnsiString</a:t>
            </a:r>
            <a:r>
              <a:rPr lang="en-US" altLang="en-US" sz="2000" b="1" dirty="0" smtClean="0">
                <a:solidFill>
                  <a:srgbClr val="003300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3300"/>
                </a:solidFill>
              </a:rPr>
              <a:t>IntToStr</a:t>
            </a:r>
            <a:r>
              <a:rPr lang="en-US" altLang="en-US" sz="2000" b="1" dirty="0" smtClean="0">
                <a:solidFill>
                  <a:srgbClr val="003300"/>
                </a:solidFill>
              </a:rPr>
              <a:t>(</a:t>
            </a:r>
            <a:r>
              <a:rPr lang="pl-PL" altLang="en-US" sz="2000" b="1" dirty="0" err="1" smtClean="0">
                <a:solidFill>
                  <a:srgbClr val="003300"/>
                </a:solidFill>
              </a:rPr>
              <a:t>int</a:t>
            </a:r>
            <a:r>
              <a:rPr lang="pl-PL" altLang="en-US" sz="2000" b="1" dirty="0" smtClean="0">
                <a:solidFill>
                  <a:srgbClr val="003300"/>
                </a:solidFill>
              </a:rPr>
              <a:t> </a:t>
            </a:r>
            <a:r>
              <a:rPr lang="en-US" altLang="en-US" sz="2000" b="1" dirty="0" smtClean="0">
                <a:solidFill>
                  <a:srgbClr val="003300"/>
                </a:solidFill>
              </a:rPr>
              <a:t>Value)</a:t>
            </a:r>
            <a:endParaRPr lang="pl-PL" altLang="en-US" sz="2000" b="1" dirty="0" smtClean="0">
              <a:solidFill>
                <a:srgbClr val="003300"/>
              </a:solidFill>
            </a:endParaRPr>
          </a:p>
          <a:p>
            <a:pPr>
              <a:lnSpc>
                <a:spcPct val="110000"/>
              </a:lnSpc>
            </a:pPr>
            <a:r>
              <a:rPr lang="pl-PL" altLang="en-US" sz="2000" b="1" dirty="0" smtClean="0"/>
              <a:t>Konwersja tekst </a:t>
            </a:r>
            <a:r>
              <a:rPr lang="pl-PL" altLang="en-US" sz="2000" b="1" dirty="0" smtClean="0">
                <a:sym typeface="Symbol" pitchFamily="18" charset="2"/>
              </a:rPr>
              <a:t></a:t>
            </a:r>
            <a:r>
              <a:rPr lang="pl-PL" altLang="en-US" sz="2000" b="1" dirty="0" smtClean="0"/>
              <a:t> liczba</a:t>
            </a:r>
            <a:r>
              <a:rPr lang="pl-PL" altLang="en-US" sz="2000" b="1" dirty="0" smtClean="0">
                <a:solidFill>
                  <a:srgbClr val="003300"/>
                </a:solidFill>
              </a:rPr>
              <a:t> </a:t>
            </a:r>
          </a:p>
          <a:p>
            <a:pPr lvl="1">
              <a:lnSpc>
                <a:spcPct val="110000"/>
              </a:lnSpc>
            </a:pPr>
            <a:r>
              <a:rPr lang="en-US" altLang="en-US" sz="2000" b="1" dirty="0" err="1" smtClean="0">
                <a:solidFill>
                  <a:srgbClr val="003300"/>
                </a:solidFill>
              </a:rPr>
              <a:t>bool</a:t>
            </a:r>
            <a:r>
              <a:rPr lang="en-US" altLang="en-US" sz="2000" b="1" dirty="0" smtClean="0">
                <a:solidFill>
                  <a:srgbClr val="003300"/>
                </a:solidFill>
              </a:rPr>
              <a:t> Te</a:t>
            </a:r>
            <a:r>
              <a:rPr lang="pl-PL" altLang="en-US" sz="2000" b="1" dirty="0" smtClean="0">
                <a:solidFill>
                  <a:srgbClr val="003300"/>
                </a:solidFill>
              </a:rPr>
              <a:t>x</a:t>
            </a:r>
            <a:r>
              <a:rPr lang="en-US" altLang="en-US" sz="2000" b="1" dirty="0" err="1" smtClean="0">
                <a:solidFill>
                  <a:srgbClr val="003300"/>
                </a:solidFill>
              </a:rPr>
              <a:t>tToFloat</a:t>
            </a:r>
            <a:r>
              <a:rPr lang="en-US" altLang="en-US" sz="2000" b="1" dirty="0" smtClean="0">
                <a:solidFill>
                  <a:srgbClr val="003300"/>
                </a:solidFill>
              </a:rPr>
              <a:t> (char * Buffer, void *Value, </a:t>
            </a:r>
            <a:r>
              <a:rPr lang="en-US" altLang="en-US" sz="2000" b="1" dirty="0" err="1" smtClean="0">
                <a:solidFill>
                  <a:srgbClr val="003300"/>
                </a:solidFill>
              </a:rPr>
              <a:t>TFloatValue</a:t>
            </a:r>
            <a:r>
              <a:rPr lang="en-US" altLang="en-US" sz="2000" b="1" dirty="0" smtClean="0">
                <a:solidFill>
                  <a:srgbClr val="003300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3300"/>
                </a:solidFill>
              </a:rPr>
              <a:t>ValueType</a:t>
            </a:r>
            <a:r>
              <a:rPr lang="en-US" altLang="en-US" sz="2000" b="1" dirty="0" smtClean="0">
                <a:solidFill>
                  <a:srgbClr val="003300"/>
                </a:solidFill>
              </a:rPr>
              <a:t>)</a:t>
            </a:r>
          </a:p>
          <a:p>
            <a:pPr lvl="1">
              <a:lnSpc>
                <a:spcPct val="110000"/>
              </a:lnSpc>
            </a:pPr>
            <a:r>
              <a:rPr lang="pl-PL" altLang="en-US" sz="2000" b="1" dirty="0" err="1" smtClean="0">
                <a:solidFill>
                  <a:srgbClr val="003300"/>
                </a:solidFill>
              </a:rPr>
              <a:t>Float</a:t>
            </a:r>
            <a:r>
              <a:rPr lang="pl-PL" altLang="en-US" sz="2000" b="1" dirty="0" smtClean="0">
                <a:solidFill>
                  <a:srgbClr val="003300"/>
                </a:solidFill>
              </a:rPr>
              <a:t> </a:t>
            </a:r>
            <a:r>
              <a:rPr lang="pl-PL" altLang="en-US" sz="2000" b="1" dirty="0" err="1" smtClean="0">
                <a:solidFill>
                  <a:srgbClr val="003300"/>
                </a:solidFill>
              </a:rPr>
              <a:t>StrToFloat</a:t>
            </a:r>
            <a:r>
              <a:rPr lang="pl-PL" altLang="en-US" sz="2000" b="1" dirty="0" smtClean="0">
                <a:solidFill>
                  <a:srgbClr val="003300"/>
                </a:solidFill>
              </a:rPr>
              <a:t>(</a:t>
            </a:r>
            <a:r>
              <a:rPr lang="pl-PL" altLang="en-US" sz="2000" b="1" dirty="0" err="1" smtClean="0">
                <a:solidFill>
                  <a:srgbClr val="003300"/>
                </a:solidFill>
              </a:rPr>
              <a:t>AnsiString</a:t>
            </a:r>
            <a:r>
              <a:rPr lang="pl-PL" altLang="en-US" sz="2000" b="1" dirty="0" smtClean="0">
                <a:solidFill>
                  <a:srgbClr val="003300"/>
                </a:solidFill>
              </a:rPr>
              <a:t> S)  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pl-PL" altLang="en-US" sz="2000" b="1" dirty="0" smtClean="0">
                <a:solidFill>
                  <a:srgbClr val="003300"/>
                </a:solidFill>
              </a:rPr>
              <a:t>      		</a:t>
            </a:r>
            <a:r>
              <a:rPr lang="pl-PL" altLang="en-US" sz="2000" b="1" dirty="0" err="1" smtClean="0">
                <a:solidFill>
                  <a:srgbClr val="003300"/>
                </a:solidFill>
              </a:rPr>
              <a:t>StrToFloat</a:t>
            </a:r>
            <a:r>
              <a:rPr lang="pl-PL" altLang="en-US" sz="2000" b="1" dirty="0" smtClean="0">
                <a:solidFill>
                  <a:srgbClr val="003300"/>
                </a:solidFill>
              </a:rPr>
              <a:t>("12.5")  -&gt; 12.5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pl-PL" altLang="en-US" sz="2000" b="1" dirty="0" smtClean="0">
                <a:solidFill>
                  <a:srgbClr val="003300"/>
                </a:solidFill>
              </a:rPr>
              <a:t>      		</a:t>
            </a:r>
            <a:r>
              <a:rPr lang="pl-PL" altLang="en-US" sz="2000" b="1" dirty="0" err="1" smtClean="0">
                <a:solidFill>
                  <a:srgbClr val="003300"/>
                </a:solidFill>
              </a:rPr>
              <a:t>StrToFloat</a:t>
            </a:r>
            <a:r>
              <a:rPr lang="pl-PL" altLang="en-US" sz="2000" b="1" dirty="0" smtClean="0">
                <a:solidFill>
                  <a:srgbClr val="003300"/>
                </a:solidFill>
              </a:rPr>
              <a:t>("12,5")  -&gt; błąd wykonania</a:t>
            </a:r>
          </a:p>
          <a:p>
            <a:pPr lvl="1">
              <a:lnSpc>
                <a:spcPct val="110000"/>
              </a:lnSpc>
            </a:pPr>
            <a:r>
              <a:rPr lang="pl-PL" altLang="en-US" sz="2000" b="1" dirty="0" err="1" smtClean="0">
                <a:solidFill>
                  <a:srgbClr val="003300"/>
                </a:solidFill>
              </a:rPr>
              <a:t>Int</a:t>
            </a:r>
            <a:r>
              <a:rPr lang="pl-PL" altLang="en-US" sz="2000" b="1" dirty="0" smtClean="0">
                <a:solidFill>
                  <a:srgbClr val="003300"/>
                </a:solidFill>
              </a:rPr>
              <a:t> </a:t>
            </a:r>
            <a:r>
              <a:rPr lang="pl-PL" altLang="en-US" sz="2000" b="1" dirty="0" err="1" smtClean="0">
                <a:solidFill>
                  <a:srgbClr val="003300"/>
                </a:solidFill>
              </a:rPr>
              <a:t>StrToInt</a:t>
            </a:r>
            <a:r>
              <a:rPr lang="pl-PL" altLang="en-US" sz="2000" b="1" dirty="0" smtClean="0">
                <a:solidFill>
                  <a:srgbClr val="003300"/>
                </a:solidFill>
              </a:rPr>
              <a:t>(</a:t>
            </a:r>
            <a:r>
              <a:rPr lang="pl-PL" altLang="en-US" sz="2000" b="1" dirty="0" err="1" smtClean="0">
                <a:solidFill>
                  <a:srgbClr val="003300"/>
                </a:solidFill>
              </a:rPr>
              <a:t>AnsiString</a:t>
            </a:r>
            <a:r>
              <a:rPr lang="pl-PL" altLang="en-US" sz="2000" b="1" dirty="0" smtClean="0">
                <a:solidFill>
                  <a:srgbClr val="003300"/>
                </a:solidFill>
              </a:rPr>
              <a:t> S)</a:t>
            </a:r>
          </a:p>
        </p:txBody>
      </p:sp>
      <p:sp>
        <p:nvSpPr>
          <p:cNvPr id="38916" name="pole tekstowe 3"/>
          <p:cNvSpPr txBox="1">
            <a:spLocks noChangeArrowheads="1"/>
          </p:cNvSpPr>
          <p:nvPr/>
        </p:nvSpPr>
        <p:spPr bwMode="auto">
          <a:xfrm>
            <a:off x="539552" y="692696"/>
            <a:ext cx="7848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en-US" sz="1400" dirty="0">
                <a:solidFill>
                  <a:srgbClr val="FF0000"/>
                </a:solidFill>
              </a:rPr>
              <a:t>Informacja wprowadzana do formularza przez użytkownika lub program jest w </a:t>
            </a:r>
            <a:r>
              <a:rPr lang="pl-PL" altLang="en-US" sz="1400" dirty="0" smtClean="0">
                <a:solidFill>
                  <a:srgbClr val="FF0000"/>
                </a:solidFill>
              </a:rPr>
              <a:t>ECB </a:t>
            </a:r>
            <a:r>
              <a:rPr lang="pl-PL" altLang="en-US" sz="1400" dirty="0">
                <a:solidFill>
                  <a:srgbClr val="FF0000"/>
                </a:solidFill>
              </a:rPr>
              <a:t>tekstem!</a:t>
            </a:r>
          </a:p>
        </p:txBody>
      </p:sp>
      <p:sp>
        <p:nvSpPr>
          <p:cNvPr id="5" name="pole tekstowe 3"/>
          <p:cNvSpPr txBox="1">
            <a:spLocks noChangeArrowheads="1"/>
          </p:cNvSpPr>
          <p:nvPr/>
        </p:nvSpPr>
        <p:spPr bwMode="auto">
          <a:xfrm>
            <a:off x="1043608" y="5877272"/>
            <a:ext cx="69127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altLang="en-US" sz="1800" b="0" dirty="0" smtClean="0">
                <a:solidFill>
                  <a:srgbClr val="0000FF"/>
                </a:solidFill>
              </a:rPr>
              <a:t>Wyraz </a:t>
            </a:r>
            <a:r>
              <a:rPr lang="pl-PL" altLang="en-US" sz="1800" dirty="0" err="1" smtClean="0">
                <a:solidFill>
                  <a:srgbClr val="0000FF"/>
                </a:solidFill>
              </a:rPr>
              <a:t>float</a:t>
            </a:r>
            <a:r>
              <a:rPr lang="pl-PL" altLang="en-US" sz="1800" b="0" dirty="0" smtClean="0">
                <a:solidFill>
                  <a:srgbClr val="0000FF"/>
                </a:solidFill>
              </a:rPr>
              <a:t>  reprezentuje typ liczby rzeczywistej.</a:t>
            </a:r>
          </a:p>
          <a:p>
            <a:r>
              <a:rPr lang="pl-PL" altLang="en-US" sz="1800" b="0" dirty="0" smtClean="0">
                <a:solidFill>
                  <a:srgbClr val="0000FF"/>
                </a:solidFill>
              </a:rPr>
              <a:t>Wyraz </a:t>
            </a:r>
            <a:r>
              <a:rPr lang="pl-PL" altLang="en-US" sz="1800" dirty="0" err="1" smtClean="0">
                <a:solidFill>
                  <a:srgbClr val="0000FF"/>
                </a:solidFill>
              </a:rPr>
              <a:t>int</a:t>
            </a:r>
            <a:r>
              <a:rPr lang="pl-PL" altLang="en-US" sz="1800" dirty="0" smtClean="0">
                <a:solidFill>
                  <a:srgbClr val="0000FF"/>
                </a:solidFill>
              </a:rPr>
              <a:t> </a:t>
            </a:r>
            <a:r>
              <a:rPr lang="pl-PL" altLang="en-US" sz="1800" b="0" dirty="0" smtClean="0">
                <a:solidFill>
                  <a:srgbClr val="0000FF"/>
                </a:solidFill>
              </a:rPr>
              <a:t>reprezentuje typ liczby całkowitej.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title"/>
          </p:nvPr>
        </p:nvSpPr>
        <p:spPr>
          <a:xfrm>
            <a:off x="808038" y="269875"/>
            <a:ext cx="7772400" cy="533400"/>
          </a:xfrm>
          <a:noFill/>
        </p:spPr>
        <p:txBody>
          <a:bodyPr/>
          <a:lstStyle/>
          <a:p>
            <a:r>
              <a:rPr lang="pl-PL" altLang="en-US" sz="3700" b="1" smtClean="0">
                <a:solidFill>
                  <a:srgbClr val="C00000"/>
                </a:solidFill>
              </a:rPr>
              <a:t>Instrukcja przełączająca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1752600"/>
            <a:ext cx="4800600" cy="2667000"/>
          </a:xfrm>
        </p:spPr>
        <p:txBody>
          <a:bodyPr/>
          <a:lstStyle/>
          <a:p>
            <a:pPr lvl="1">
              <a:buFontTx/>
              <a:buNone/>
            </a:pPr>
            <a:r>
              <a:rPr lang="pl-PL" altLang="en-US" sz="2000" b="1" dirty="0" err="1" smtClean="0">
                <a:solidFill>
                  <a:srgbClr val="000000"/>
                </a:solidFill>
              </a:rPr>
              <a:t>switch</a:t>
            </a:r>
            <a:r>
              <a:rPr lang="pl-PL" altLang="en-US" sz="2000" b="1" dirty="0" smtClean="0">
                <a:solidFill>
                  <a:srgbClr val="000000"/>
                </a:solidFill>
              </a:rPr>
              <a:t> (wyrażenie)           </a:t>
            </a:r>
          </a:p>
          <a:p>
            <a:pPr lvl="1">
              <a:buFontTx/>
              <a:buNone/>
            </a:pPr>
            <a:r>
              <a:rPr lang="pl-PL" altLang="en-US" sz="2000" b="1" dirty="0" smtClean="0">
                <a:solidFill>
                  <a:srgbClr val="000000"/>
                </a:solidFill>
              </a:rPr>
              <a:t>	{ </a:t>
            </a:r>
            <a:r>
              <a:rPr lang="pl-PL" altLang="en-US" sz="2000" b="1" dirty="0" err="1" smtClean="0">
                <a:solidFill>
                  <a:srgbClr val="000000"/>
                </a:solidFill>
              </a:rPr>
              <a:t>case</a:t>
            </a:r>
            <a:r>
              <a:rPr lang="pl-PL" altLang="en-US" sz="2000" b="1" dirty="0" smtClean="0">
                <a:solidFill>
                  <a:srgbClr val="000000"/>
                </a:solidFill>
              </a:rPr>
              <a:t> stała_1: ciąg instrukcji 1</a:t>
            </a:r>
          </a:p>
          <a:p>
            <a:pPr lvl="1">
              <a:buFontTx/>
              <a:buNone/>
            </a:pPr>
            <a:r>
              <a:rPr lang="pl-PL" altLang="en-US" sz="2000" b="1" dirty="0" smtClean="0">
                <a:solidFill>
                  <a:srgbClr val="000000"/>
                </a:solidFill>
              </a:rPr>
              <a:t>       </a:t>
            </a:r>
            <a:r>
              <a:rPr lang="pl-PL" altLang="en-US" sz="2000" b="1" dirty="0" err="1" smtClean="0">
                <a:solidFill>
                  <a:srgbClr val="000000"/>
                </a:solidFill>
              </a:rPr>
              <a:t>case</a:t>
            </a:r>
            <a:r>
              <a:rPr lang="pl-PL" altLang="en-US" sz="2000" b="1" dirty="0" smtClean="0">
                <a:solidFill>
                  <a:srgbClr val="000000"/>
                </a:solidFill>
              </a:rPr>
              <a:t> stała_2: ciąg instrukcji 2</a:t>
            </a:r>
          </a:p>
          <a:p>
            <a:pPr lvl="1">
              <a:buFontTx/>
              <a:buNone/>
            </a:pPr>
            <a:r>
              <a:rPr lang="pl-PL" altLang="en-US" sz="2000" b="1" dirty="0" smtClean="0">
                <a:solidFill>
                  <a:srgbClr val="000000"/>
                </a:solidFill>
              </a:rPr>
              <a:t>        .....</a:t>
            </a:r>
          </a:p>
          <a:p>
            <a:pPr lvl="1">
              <a:buFontTx/>
              <a:buNone/>
            </a:pPr>
            <a:r>
              <a:rPr lang="pl-PL" altLang="en-US" sz="2000" b="1" dirty="0" smtClean="0">
                <a:solidFill>
                  <a:srgbClr val="000000"/>
                </a:solidFill>
              </a:rPr>
              <a:t>       [</a:t>
            </a:r>
            <a:r>
              <a:rPr lang="pl-PL" altLang="en-US" sz="2000" b="1" dirty="0" err="1" smtClean="0">
                <a:solidFill>
                  <a:srgbClr val="000000"/>
                </a:solidFill>
              </a:rPr>
              <a:t>default</a:t>
            </a:r>
            <a:r>
              <a:rPr lang="pl-PL" altLang="en-US" sz="2000" b="1" dirty="0" smtClean="0">
                <a:solidFill>
                  <a:srgbClr val="000000"/>
                </a:solidFill>
              </a:rPr>
              <a:t>: ciąg instrukcji]</a:t>
            </a:r>
          </a:p>
          <a:p>
            <a:pPr lvl="1">
              <a:buFontTx/>
              <a:buNone/>
            </a:pPr>
            <a:r>
              <a:rPr lang="pl-PL" altLang="en-US" sz="2000" b="1" dirty="0" smtClean="0">
                <a:solidFill>
                  <a:srgbClr val="000000"/>
                </a:solidFill>
              </a:rPr>
              <a:t>      }</a:t>
            </a:r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4191000" y="1060450"/>
            <a:ext cx="4724400" cy="47371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en-US" sz="1600" b="0" dirty="0">
                <a:solidFill>
                  <a:srgbClr val="000000"/>
                </a:solidFill>
              </a:rPr>
              <a:t> </a:t>
            </a:r>
            <a:r>
              <a:rPr lang="pl-PL" altLang="en-US" sz="1600" b="0" dirty="0" err="1">
                <a:solidFill>
                  <a:srgbClr val="000000"/>
                </a:solidFill>
              </a:rPr>
              <a:t>switch</a:t>
            </a:r>
            <a:r>
              <a:rPr lang="pl-PL" altLang="en-US" sz="1600" b="0" dirty="0">
                <a:solidFill>
                  <a:srgbClr val="000000"/>
                </a:solidFill>
              </a:rPr>
              <a:t>(</a:t>
            </a:r>
            <a:r>
              <a:rPr lang="pl-PL" altLang="en-US" sz="1600" b="0" dirty="0" err="1">
                <a:solidFill>
                  <a:srgbClr val="000000"/>
                </a:solidFill>
              </a:rPr>
              <a:t>wybor</a:t>
            </a:r>
            <a:r>
              <a:rPr lang="pl-PL" altLang="en-US" sz="1600" b="0" dirty="0">
                <a:solidFill>
                  <a:srgbClr val="000000"/>
                </a:solidFill>
              </a:rPr>
              <a:t>)</a:t>
            </a:r>
          </a:p>
          <a:p>
            <a:r>
              <a:rPr lang="pl-PL" altLang="en-US" sz="1600" b="0" dirty="0">
                <a:solidFill>
                  <a:srgbClr val="000000"/>
                </a:solidFill>
              </a:rPr>
              <a:t>     {</a:t>
            </a:r>
          </a:p>
          <a:p>
            <a:r>
              <a:rPr lang="pl-PL" altLang="en-US" sz="1600" b="0" dirty="0">
                <a:solidFill>
                  <a:srgbClr val="000000"/>
                </a:solidFill>
              </a:rPr>
              <a:t>      </a:t>
            </a:r>
            <a:r>
              <a:rPr lang="pl-PL" altLang="en-US" sz="1600" b="0" dirty="0" err="1">
                <a:solidFill>
                  <a:srgbClr val="000000"/>
                </a:solidFill>
              </a:rPr>
              <a:t>case</a:t>
            </a:r>
            <a:r>
              <a:rPr lang="pl-PL" altLang="en-US" sz="1600" b="0" dirty="0">
                <a:solidFill>
                  <a:srgbClr val="000000"/>
                </a:solidFill>
              </a:rPr>
              <a:t> 0:</a:t>
            </a:r>
          </a:p>
          <a:p>
            <a:r>
              <a:rPr lang="pl-PL" altLang="en-US" sz="1600" b="0" dirty="0">
                <a:solidFill>
                  <a:srgbClr val="000000"/>
                </a:solidFill>
              </a:rPr>
              <a:t>           </a:t>
            </a:r>
            <a:r>
              <a:rPr lang="pl-PL" altLang="en-US" sz="1600" b="0" dirty="0" err="1">
                <a:solidFill>
                  <a:srgbClr val="000000"/>
                </a:solidFill>
              </a:rPr>
              <a:t>wynik=x+y</a:t>
            </a:r>
            <a:r>
              <a:rPr lang="pl-PL" altLang="en-US" sz="1600" b="0" dirty="0">
                <a:solidFill>
                  <a:srgbClr val="000000"/>
                </a:solidFill>
              </a:rPr>
              <a:t>;</a:t>
            </a:r>
          </a:p>
          <a:p>
            <a:r>
              <a:rPr lang="pl-PL" altLang="en-US" sz="1600" b="0" dirty="0">
                <a:solidFill>
                  <a:srgbClr val="000000"/>
                </a:solidFill>
              </a:rPr>
              <a:t>           // wyprowadzenie informacji do formularza</a:t>
            </a:r>
          </a:p>
          <a:p>
            <a:r>
              <a:rPr lang="pl-PL" altLang="en-US" sz="1600" b="0" dirty="0">
                <a:solidFill>
                  <a:srgbClr val="000000"/>
                </a:solidFill>
              </a:rPr>
              <a:t>           break;</a:t>
            </a:r>
          </a:p>
          <a:p>
            <a:r>
              <a:rPr lang="pl-PL" altLang="en-US" sz="1600" b="0" dirty="0">
                <a:solidFill>
                  <a:srgbClr val="000000"/>
                </a:solidFill>
              </a:rPr>
              <a:t>      </a:t>
            </a:r>
            <a:r>
              <a:rPr lang="pl-PL" altLang="en-US" sz="1600" b="0" dirty="0" err="1">
                <a:solidFill>
                  <a:srgbClr val="000000"/>
                </a:solidFill>
              </a:rPr>
              <a:t>case</a:t>
            </a:r>
            <a:r>
              <a:rPr lang="pl-PL" altLang="en-US" sz="1600" b="0" dirty="0">
                <a:solidFill>
                  <a:srgbClr val="000000"/>
                </a:solidFill>
              </a:rPr>
              <a:t> 1:</a:t>
            </a:r>
          </a:p>
          <a:p>
            <a:r>
              <a:rPr lang="pl-PL" altLang="en-US" sz="1600" b="0" dirty="0">
                <a:solidFill>
                  <a:srgbClr val="000000"/>
                </a:solidFill>
              </a:rPr>
              <a:t>           </a:t>
            </a:r>
            <a:r>
              <a:rPr lang="pl-PL" altLang="en-US" sz="1600" b="0" dirty="0" err="1">
                <a:solidFill>
                  <a:srgbClr val="000000"/>
                </a:solidFill>
              </a:rPr>
              <a:t>wynik=x-y</a:t>
            </a:r>
            <a:r>
              <a:rPr lang="pl-PL" altLang="en-US" sz="1600" b="0" dirty="0">
                <a:solidFill>
                  <a:srgbClr val="000000"/>
                </a:solidFill>
              </a:rPr>
              <a:t>;</a:t>
            </a:r>
          </a:p>
          <a:p>
            <a:r>
              <a:rPr lang="pl-PL" altLang="en-US" sz="1600" b="0" dirty="0">
                <a:solidFill>
                  <a:srgbClr val="000000"/>
                </a:solidFill>
              </a:rPr>
              <a:t>           // wyprowadzenie informacji do formularza</a:t>
            </a:r>
          </a:p>
          <a:p>
            <a:r>
              <a:rPr lang="pl-PL" altLang="en-US" sz="1600" b="0" dirty="0">
                <a:solidFill>
                  <a:srgbClr val="000000"/>
                </a:solidFill>
              </a:rPr>
              <a:t>           break;</a:t>
            </a:r>
          </a:p>
          <a:p>
            <a:r>
              <a:rPr lang="pl-PL" altLang="en-US" sz="1600" b="0" dirty="0">
                <a:solidFill>
                  <a:srgbClr val="000000"/>
                </a:solidFill>
              </a:rPr>
              <a:t>      </a:t>
            </a:r>
            <a:r>
              <a:rPr lang="pl-PL" altLang="en-US" sz="1600" b="0" dirty="0" err="1">
                <a:solidFill>
                  <a:srgbClr val="000000"/>
                </a:solidFill>
              </a:rPr>
              <a:t>case</a:t>
            </a:r>
            <a:r>
              <a:rPr lang="pl-PL" altLang="en-US" sz="1600" b="0" dirty="0">
                <a:solidFill>
                  <a:srgbClr val="000000"/>
                </a:solidFill>
              </a:rPr>
              <a:t> 2:</a:t>
            </a:r>
          </a:p>
          <a:p>
            <a:r>
              <a:rPr lang="pl-PL" altLang="en-US" sz="1600" b="0" dirty="0">
                <a:solidFill>
                  <a:srgbClr val="000000"/>
                </a:solidFill>
              </a:rPr>
              <a:t>           </a:t>
            </a:r>
            <a:r>
              <a:rPr lang="pl-PL" altLang="en-US" sz="1600" b="0" dirty="0" err="1">
                <a:solidFill>
                  <a:srgbClr val="000000"/>
                </a:solidFill>
              </a:rPr>
              <a:t>wynik=x*y</a:t>
            </a:r>
            <a:r>
              <a:rPr lang="pl-PL" altLang="en-US" sz="1600" b="0" dirty="0">
                <a:solidFill>
                  <a:srgbClr val="000000"/>
                </a:solidFill>
              </a:rPr>
              <a:t>;</a:t>
            </a:r>
          </a:p>
          <a:p>
            <a:r>
              <a:rPr lang="pl-PL" altLang="en-US" sz="1600" b="0" dirty="0">
                <a:solidFill>
                  <a:srgbClr val="000000"/>
                </a:solidFill>
              </a:rPr>
              <a:t>           // wyprowadzenie informacji do formularza</a:t>
            </a:r>
          </a:p>
          <a:p>
            <a:r>
              <a:rPr lang="pl-PL" altLang="en-US" sz="1600" b="0" dirty="0">
                <a:solidFill>
                  <a:srgbClr val="000000"/>
                </a:solidFill>
              </a:rPr>
              <a:t>          break;</a:t>
            </a:r>
          </a:p>
          <a:p>
            <a:r>
              <a:rPr lang="pl-PL" altLang="en-US" sz="1600" b="0" dirty="0">
                <a:solidFill>
                  <a:srgbClr val="000000"/>
                </a:solidFill>
              </a:rPr>
              <a:t>      </a:t>
            </a:r>
            <a:r>
              <a:rPr lang="pl-PL" altLang="en-US" sz="1600" b="0" dirty="0" err="1">
                <a:solidFill>
                  <a:srgbClr val="000000"/>
                </a:solidFill>
              </a:rPr>
              <a:t>case</a:t>
            </a:r>
            <a:r>
              <a:rPr lang="pl-PL" altLang="en-US" sz="1600" b="0" dirty="0">
                <a:solidFill>
                  <a:srgbClr val="000000"/>
                </a:solidFill>
              </a:rPr>
              <a:t> 3:</a:t>
            </a:r>
          </a:p>
          <a:p>
            <a:r>
              <a:rPr lang="pl-PL" altLang="en-US" sz="1600" b="0" dirty="0">
                <a:solidFill>
                  <a:srgbClr val="000000"/>
                </a:solidFill>
              </a:rPr>
              <a:t>          </a:t>
            </a:r>
            <a:r>
              <a:rPr lang="pl-PL" altLang="en-US" sz="1600" b="0" dirty="0" err="1">
                <a:solidFill>
                  <a:srgbClr val="000000"/>
                </a:solidFill>
              </a:rPr>
              <a:t>wynik=x</a:t>
            </a:r>
            <a:r>
              <a:rPr lang="pl-PL" altLang="en-US" sz="1600" b="0" dirty="0">
                <a:solidFill>
                  <a:srgbClr val="000000"/>
                </a:solidFill>
              </a:rPr>
              <a:t>/y;</a:t>
            </a:r>
          </a:p>
          <a:p>
            <a:r>
              <a:rPr lang="pl-PL" altLang="en-US" sz="1600" b="0" dirty="0">
                <a:solidFill>
                  <a:srgbClr val="000000"/>
                </a:solidFill>
              </a:rPr>
              <a:t>           // wyprowadzenie informacji do formularza</a:t>
            </a:r>
          </a:p>
          <a:p>
            <a:r>
              <a:rPr lang="pl-PL" altLang="en-US" sz="1600" b="0" dirty="0">
                <a:solidFill>
                  <a:srgbClr val="000000"/>
                </a:solidFill>
              </a:rPr>
              <a:t>           break;</a:t>
            </a:r>
          </a:p>
          <a:p>
            <a:r>
              <a:rPr lang="pl-PL" altLang="en-US" sz="1600" b="0" dirty="0">
                <a:solidFill>
                  <a:srgbClr val="000000"/>
                </a:solidFill>
              </a:rPr>
              <a:t>    }</a:t>
            </a:r>
          </a:p>
        </p:txBody>
      </p:sp>
      <p:sp>
        <p:nvSpPr>
          <p:cNvPr id="37893" name="AutoShape 7"/>
          <p:cNvSpPr>
            <a:spLocks noChangeArrowheads="1"/>
          </p:cNvSpPr>
          <p:nvPr/>
        </p:nvSpPr>
        <p:spPr bwMode="auto">
          <a:xfrm>
            <a:off x="381000" y="381000"/>
            <a:ext cx="1600200" cy="1066800"/>
          </a:xfrm>
          <a:prstGeom prst="irregularSeal1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l-PL" altLang="en-US" sz="2400">
                <a:solidFill>
                  <a:srgbClr val="000000"/>
                </a:solidFill>
              </a:rPr>
              <a:t>demo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33400" y="4400550"/>
            <a:ext cx="2743200" cy="1836738"/>
            <a:chOff x="3360" y="2580"/>
            <a:chExt cx="1728" cy="1157"/>
          </a:xfrm>
        </p:grpSpPr>
        <p:sp>
          <p:nvSpPr>
            <p:cNvPr id="37896" name="Text Box 9"/>
            <p:cNvSpPr txBox="1">
              <a:spLocks noChangeArrowheads="1"/>
            </p:cNvSpPr>
            <p:nvPr/>
          </p:nvSpPr>
          <p:spPr bwMode="auto">
            <a:xfrm>
              <a:off x="3360" y="2580"/>
              <a:ext cx="1584" cy="115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pl-PL" altLang="en-US" sz="1800" b="0" dirty="0" smtClean="0">
                  <a:solidFill>
                    <a:srgbClr val="000000"/>
                  </a:solidFill>
                </a:rPr>
                <a:t>Przerwanie instrukcji:</a:t>
              </a:r>
            </a:p>
            <a:p>
              <a:pPr>
                <a:lnSpc>
                  <a:spcPct val="90000"/>
                </a:lnSpc>
              </a:pPr>
              <a:r>
                <a:rPr lang="pl-PL" altLang="en-US" sz="1800" dirty="0" err="1" smtClean="0">
                  <a:solidFill>
                    <a:srgbClr val="000000"/>
                  </a:solidFill>
                </a:rPr>
                <a:t>switch</a:t>
              </a:r>
              <a:r>
                <a:rPr lang="pl-PL" altLang="en-US" sz="1800" dirty="0" smtClean="0">
                  <a:solidFill>
                    <a:srgbClr val="000000"/>
                  </a:solidFill>
                </a:rPr>
                <a:t> </a:t>
              </a:r>
              <a:r>
                <a:rPr lang="pl-PL" altLang="en-US" sz="1800" dirty="0">
                  <a:solidFill>
                    <a:srgbClr val="000000"/>
                  </a:solidFill>
                </a:rPr>
                <a:t>(...)</a:t>
              </a:r>
            </a:p>
            <a:p>
              <a:pPr>
                <a:lnSpc>
                  <a:spcPct val="90000"/>
                </a:lnSpc>
              </a:pPr>
              <a:r>
                <a:rPr lang="pl-PL" altLang="en-US" sz="1800" dirty="0">
                  <a:solidFill>
                    <a:srgbClr val="000000"/>
                  </a:solidFill>
                </a:rPr>
                <a:t>{ ...</a:t>
              </a:r>
            </a:p>
            <a:p>
              <a:pPr>
                <a:lnSpc>
                  <a:spcPct val="90000"/>
                </a:lnSpc>
              </a:pPr>
              <a:r>
                <a:rPr lang="pl-PL" altLang="en-US" sz="1800" dirty="0">
                  <a:solidFill>
                    <a:srgbClr val="000000"/>
                  </a:solidFill>
                </a:rPr>
                <a:t>    </a:t>
              </a:r>
              <a:r>
                <a:rPr lang="pl-PL" altLang="en-US" sz="1800" dirty="0" err="1">
                  <a:solidFill>
                    <a:srgbClr val="000000"/>
                  </a:solidFill>
                </a:rPr>
                <a:t>case</a:t>
              </a:r>
              <a:r>
                <a:rPr lang="pl-PL" altLang="en-US" sz="1800" dirty="0">
                  <a:solidFill>
                    <a:srgbClr val="000000"/>
                  </a:solidFill>
                </a:rPr>
                <a:t> ... :  ...  ; break;</a:t>
              </a:r>
            </a:p>
            <a:p>
              <a:pPr>
                <a:lnSpc>
                  <a:spcPct val="90000"/>
                </a:lnSpc>
              </a:pPr>
              <a:r>
                <a:rPr lang="pl-PL" altLang="en-US" sz="1800" dirty="0">
                  <a:solidFill>
                    <a:srgbClr val="000000"/>
                  </a:solidFill>
                </a:rPr>
                <a:t>   ...</a:t>
              </a:r>
            </a:p>
            <a:p>
              <a:pPr>
                <a:lnSpc>
                  <a:spcPct val="90000"/>
                </a:lnSpc>
              </a:pPr>
              <a:r>
                <a:rPr lang="pl-PL" altLang="en-US" sz="1800" dirty="0">
                  <a:solidFill>
                    <a:srgbClr val="000000"/>
                  </a:solidFill>
                </a:rPr>
                <a:t>}</a:t>
              </a:r>
            </a:p>
            <a:p>
              <a:pPr>
                <a:lnSpc>
                  <a:spcPct val="90000"/>
                </a:lnSpc>
              </a:pPr>
              <a:r>
                <a:rPr lang="pl-PL" altLang="en-US" sz="1800" dirty="0">
                  <a:solidFill>
                    <a:srgbClr val="000000"/>
                  </a:solidFill>
                </a:rPr>
                <a:t>...</a:t>
              </a: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3696" y="3168"/>
              <a:ext cx="1392" cy="480"/>
              <a:chOff x="1104" y="2256"/>
              <a:chExt cx="960" cy="480"/>
            </a:xfrm>
          </p:grpSpPr>
          <p:sp>
            <p:nvSpPr>
              <p:cNvPr id="37898" name="Line 11"/>
              <p:cNvSpPr>
                <a:spLocks noChangeShapeType="1"/>
              </p:cNvSpPr>
              <p:nvPr/>
            </p:nvSpPr>
            <p:spPr bwMode="auto">
              <a:xfrm>
                <a:off x="1968" y="2256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899" name="Line 12"/>
              <p:cNvSpPr>
                <a:spLocks noChangeShapeType="1"/>
              </p:cNvSpPr>
              <p:nvPr/>
            </p:nvSpPr>
            <p:spPr bwMode="auto">
              <a:xfrm flipV="1">
                <a:off x="2064" y="2256"/>
                <a:ext cx="0" cy="48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900" name="Line 13"/>
              <p:cNvSpPr>
                <a:spLocks noChangeShapeType="1"/>
              </p:cNvSpPr>
              <p:nvPr/>
            </p:nvSpPr>
            <p:spPr bwMode="auto">
              <a:xfrm flipH="1">
                <a:off x="1104" y="2736"/>
                <a:ext cx="96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pl-PL" altLang="en-US" sz="3000" b="1" smtClean="0">
                <a:solidFill>
                  <a:srgbClr val="C00000"/>
                </a:solidFill>
              </a:rPr>
              <a:t>Po co jest ten przedmiot</a:t>
            </a:r>
            <a:endParaRPr lang="pl-PL" altLang="en-US" sz="3000" smtClean="0">
              <a:solidFill>
                <a:srgbClr val="C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071563"/>
            <a:ext cx="8572500" cy="4876800"/>
          </a:xfrm>
        </p:spPr>
        <p:txBody>
          <a:bodyPr/>
          <a:lstStyle/>
          <a:p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Everybody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in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this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country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should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learn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how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to program </a:t>
            </a:r>
            <a:b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</a:b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a computer …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because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it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teaches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,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how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to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think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.</a:t>
            </a:r>
          </a:p>
          <a:p>
            <a:pPr>
              <a:buFontTx/>
              <a:buNone/>
            </a:pPr>
            <a:r>
              <a:rPr lang="pl-PL" altLang="en-US" sz="2400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					Steve </a:t>
            </a:r>
            <a:r>
              <a:rPr lang="pl-PL" altLang="en-US" sz="2400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Jobs</a:t>
            </a:r>
            <a:r>
              <a:rPr lang="pl-PL" altLang="en-US" sz="2400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(założyciel firmy Apple)</a:t>
            </a:r>
          </a:p>
          <a:p>
            <a:pPr>
              <a:spcBef>
                <a:spcPct val="50000"/>
              </a:spcBef>
            </a:pPr>
            <a:r>
              <a:rPr lang="pl-PL" altLang="en-US" sz="2400" dirty="0" smtClean="0">
                <a:solidFill>
                  <a:srgbClr val="006600"/>
                </a:solidFill>
                <a:latin typeface="+mj-lt"/>
                <a:ea typeface="Calibri" pitchFamily="34" charset="0"/>
                <a:cs typeface="Calibri" pitchFamily="34" charset="0"/>
              </a:rPr>
              <a:t>Celem jest wykształcenie umiejętności myślenia </a:t>
            </a:r>
            <a:r>
              <a:rPr lang="pl-PL" altLang="en-US" sz="2400" dirty="0" err="1" smtClean="0">
                <a:solidFill>
                  <a:srgbClr val="006600"/>
                </a:solidFill>
                <a:latin typeface="+mj-lt"/>
                <a:ea typeface="Calibri" pitchFamily="34" charset="0"/>
                <a:cs typeface="Calibri" pitchFamily="34" charset="0"/>
              </a:rPr>
              <a:t>komputacyjnego</a:t>
            </a:r>
            <a:r>
              <a:rPr lang="pl-PL" altLang="en-US" sz="2400" dirty="0" smtClean="0">
                <a:solidFill>
                  <a:srgbClr val="006600"/>
                </a:solidFill>
                <a:latin typeface="+mj-lt"/>
                <a:ea typeface="Calibri" pitchFamily="34" charset="0"/>
                <a:cs typeface="Calibri" pitchFamily="34" charset="0"/>
              </a:rPr>
              <a:t> (</a:t>
            </a:r>
            <a:r>
              <a:rPr lang="pl-PL" altLang="en-US" sz="2400" i="1" dirty="0" err="1" smtClean="0">
                <a:solidFill>
                  <a:srgbClr val="006600"/>
                </a:solidFill>
                <a:latin typeface="+mj-lt"/>
                <a:ea typeface="Calibri" pitchFamily="34" charset="0"/>
                <a:cs typeface="Calibri" pitchFamily="34" charset="0"/>
              </a:rPr>
              <a:t>computational</a:t>
            </a:r>
            <a:r>
              <a:rPr lang="pl-PL" altLang="en-US" sz="2400" i="1" dirty="0" smtClean="0">
                <a:solidFill>
                  <a:srgbClr val="006600"/>
                </a:solidFill>
                <a:latin typeface="+mj-lt"/>
                <a:ea typeface="Calibri" pitchFamily="34" charset="0"/>
                <a:cs typeface="Calibri" pitchFamily="34" charset="0"/>
              </a:rPr>
              <a:t> </a:t>
            </a:r>
            <a:r>
              <a:rPr lang="pl-PL" altLang="en-US" sz="2400" i="1" dirty="0" err="1" smtClean="0">
                <a:solidFill>
                  <a:srgbClr val="006600"/>
                </a:solidFill>
                <a:latin typeface="+mj-lt"/>
                <a:ea typeface="Calibri" pitchFamily="34" charset="0"/>
                <a:cs typeface="Calibri" pitchFamily="34" charset="0"/>
              </a:rPr>
              <a:t>thinking</a:t>
            </a:r>
            <a:r>
              <a:rPr lang="pl-PL" altLang="en-US" sz="2400" dirty="0" smtClean="0">
                <a:solidFill>
                  <a:srgbClr val="006600"/>
                </a:solidFill>
                <a:latin typeface="+mj-lt"/>
                <a:ea typeface="Calibri" pitchFamily="34" charset="0"/>
                <a:cs typeface="Calibri" pitchFamily="34" charset="0"/>
              </a:rPr>
              <a:t>), które obejmuje myślenie algorytmiczne w rozwiązywaniu problemów oraz umiejętność programowania rozszerzone na wszystkie obszary działalności człowieka.</a:t>
            </a:r>
          </a:p>
          <a:p>
            <a:pPr>
              <a:spcBef>
                <a:spcPct val="50000"/>
              </a:spcBef>
            </a:pPr>
            <a:r>
              <a:rPr lang="pl-PL" altLang="en-US" sz="2400" dirty="0" smtClean="0">
                <a:solidFill>
                  <a:srgbClr val="0000FF"/>
                </a:solidFill>
                <a:latin typeface="+mj-lt"/>
                <a:ea typeface="Calibri" pitchFamily="34" charset="0"/>
                <a:cs typeface="Calibri" pitchFamily="34" charset="0"/>
              </a:rPr>
              <a:t>Język programowania jest narzędziem do zapisu algorytmów, dzięki któremu można komunikować się z komputerem. Myślenie algorytmiczne jest postrzegane jako najlepsza strategia myślenia prowadząca do myślenia </a:t>
            </a:r>
            <a:r>
              <a:rPr lang="pl-PL" altLang="en-US" sz="2400" dirty="0" err="1" smtClean="0">
                <a:solidFill>
                  <a:srgbClr val="0000FF"/>
                </a:solidFill>
                <a:latin typeface="+mj-lt"/>
                <a:ea typeface="Calibri" pitchFamily="34" charset="0"/>
                <a:cs typeface="Calibri" pitchFamily="34" charset="0"/>
              </a:rPr>
              <a:t>komputacyjnego</a:t>
            </a:r>
            <a:r>
              <a:rPr lang="pl-PL" altLang="en-US" sz="2400" dirty="0" smtClean="0">
                <a:solidFill>
                  <a:srgbClr val="0000FF"/>
                </a:solidFill>
                <a:latin typeface="+mj-lt"/>
                <a:ea typeface="Calibri" pitchFamily="34" charset="0"/>
                <a:cs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113"/>
            <a:ext cx="9144000" cy="609600"/>
          </a:xfrm>
        </p:spPr>
        <p:txBody>
          <a:bodyPr/>
          <a:lstStyle/>
          <a:p>
            <a:r>
              <a:rPr lang="pl-PL" altLang="en-US" sz="3000" b="1" smtClean="0">
                <a:solidFill>
                  <a:srgbClr val="C00000"/>
                </a:solidFill>
              </a:rPr>
              <a:t>Efekty uczenia się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44016" y="692696"/>
            <a:ext cx="8604448" cy="554461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pl-PL" altLang="en-US" sz="2400" dirty="0" smtClean="0">
                <a:solidFill>
                  <a:srgbClr val="0000FF"/>
                </a:solidFill>
              </a:rPr>
              <a:t>W zakresie wiedzy</a:t>
            </a:r>
          </a:p>
          <a:p>
            <a:pPr lvl="1">
              <a:spcBef>
                <a:spcPts val="0"/>
              </a:spcBef>
            </a:pPr>
            <a:r>
              <a:rPr lang="pl-PL" altLang="en-US" sz="2100" dirty="0" smtClean="0">
                <a:solidFill>
                  <a:srgbClr val="0000FF"/>
                </a:solidFill>
              </a:rPr>
              <a:t>Zasady funkcjonowania programów komputerowych i zarządzania nimi w środowisku Windows</a:t>
            </a:r>
          </a:p>
          <a:p>
            <a:pPr lvl="1">
              <a:spcBef>
                <a:spcPts val="0"/>
              </a:spcBef>
            </a:pPr>
            <a:r>
              <a:rPr lang="pl-PL" altLang="en-US" sz="2100" dirty="0" smtClean="0">
                <a:solidFill>
                  <a:srgbClr val="0000FF"/>
                </a:solidFill>
              </a:rPr>
              <a:t>Typy danych i ich dobór do rozwiązywania zadań programistycznych</a:t>
            </a:r>
          </a:p>
          <a:p>
            <a:pPr lvl="1">
              <a:spcBef>
                <a:spcPts val="0"/>
              </a:spcBef>
            </a:pPr>
            <a:r>
              <a:rPr lang="pl-PL" altLang="en-US" sz="2100" dirty="0" smtClean="0">
                <a:solidFill>
                  <a:srgbClr val="0000FF"/>
                </a:solidFill>
              </a:rPr>
              <a:t>Modułowa budowa programu komputerowego</a:t>
            </a:r>
          </a:p>
          <a:p>
            <a:pPr lvl="1">
              <a:spcBef>
                <a:spcPts val="0"/>
              </a:spcBef>
            </a:pPr>
            <a:r>
              <a:rPr lang="pl-PL" altLang="en-US" sz="2100" dirty="0" smtClean="0">
                <a:solidFill>
                  <a:srgbClr val="0000FF"/>
                </a:solidFill>
              </a:rPr>
              <a:t>Filozofia obsługi zdarzeń w aplikacji </a:t>
            </a:r>
          </a:p>
          <a:p>
            <a:pPr>
              <a:spcBef>
                <a:spcPts val="0"/>
              </a:spcBef>
            </a:pPr>
            <a:r>
              <a:rPr lang="pl-PL" altLang="en-US" sz="2200" dirty="0" smtClean="0">
                <a:solidFill>
                  <a:srgbClr val="000000"/>
                </a:solidFill>
              </a:rPr>
              <a:t>W zakresie umiejętności</a:t>
            </a:r>
          </a:p>
          <a:p>
            <a:pPr lvl="1">
              <a:spcBef>
                <a:spcPts val="0"/>
              </a:spcBef>
            </a:pPr>
            <a:r>
              <a:rPr lang="pl-PL" altLang="en-US" sz="2100" dirty="0" smtClean="0">
                <a:solidFill>
                  <a:srgbClr val="000000"/>
                </a:solidFill>
              </a:rPr>
              <a:t>Programowanie zdarzeń z wykorzystaniem wbudowanych funkcji środowiska IDE/RAD i własnych funkcji programisty</a:t>
            </a:r>
          </a:p>
          <a:p>
            <a:pPr lvl="1">
              <a:spcBef>
                <a:spcPts val="0"/>
              </a:spcBef>
            </a:pPr>
            <a:r>
              <a:rPr lang="pl-PL" altLang="en-US" sz="2100" dirty="0" smtClean="0">
                <a:solidFill>
                  <a:srgbClr val="000000"/>
                </a:solidFill>
              </a:rPr>
              <a:t>Wykorzystanie narzędzi programowania do rozwiązywania zagadnień inżynieryjnych</a:t>
            </a:r>
          </a:p>
          <a:p>
            <a:pPr>
              <a:spcBef>
                <a:spcPts val="0"/>
              </a:spcBef>
            </a:pPr>
            <a:r>
              <a:rPr lang="pl-PL" altLang="en-US" sz="2200" dirty="0" smtClean="0">
                <a:solidFill>
                  <a:srgbClr val="C00000"/>
                </a:solidFill>
              </a:rPr>
              <a:t>W zakresie kompetencji społecznych</a:t>
            </a:r>
          </a:p>
          <a:p>
            <a:pPr lvl="1">
              <a:spcBef>
                <a:spcPts val="0"/>
              </a:spcBef>
            </a:pPr>
            <a:r>
              <a:rPr lang="pl-PL" altLang="en-US" sz="2100" dirty="0" smtClean="0">
                <a:solidFill>
                  <a:srgbClr val="C00000"/>
                </a:solidFill>
              </a:rPr>
              <a:t>Rozumienie potrzeby stałego uzupełniania wiedzy z zakresu działania algorytmicznego oraz obszaru nowoczesnych narzędzi i idei informatyki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-252413" y="44450"/>
            <a:ext cx="9720263" cy="576263"/>
          </a:xfrm>
        </p:spPr>
        <p:txBody>
          <a:bodyPr/>
          <a:lstStyle/>
          <a:p>
            <a:r>
              <a:rPr lang="pl-PL" altLang="en-US" sz="3000" b="1" smtClean="0">
                <a:solidFill>
                  <a:srgbClr val="C00000"/>
                </a:solidFill>
              </a:rPr>
              <a:t>Hasła programowania – krótkie repetytorium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idx="1"/>
          </p:nvPr>
        </p:nvSpPr>
        <p:spPr>
          <a:xfrm>
            <a:off x="215900" y="765175"/>
            <a:ext cx="8604250" cy="5327650"/>
          </a:xfrm>
        </p:spPr>
        <p:txBody>
          <a:bodyPr/>
          <a:lstStyle/>
          <a:p>
            <a:r>
              <a:rPr lang="pl-PL" sz="2000" b="1" dirty="0" smtClean="0">
                <a:solidFill>
                  <a:srgbClr val="000000"/>
                </a:solidFill>
              </a:rPr>
              <a:t>Program komputerowy </a:t>
            </a:r>
            <a:r>
              <a:rPr lang="pl-PL" sz="2000" dirty="0" smtClean="0">
                <a:solidFill>
                  <a:srgbClr val="000000"/>
                </a:solidFill>
              </a:rPr>
              <a:t>(oprogramowanie, aplikacja komputerowa) jest zbiorem poleceń, które zostały napisane przez programistę w wybranym języku programowania. Obejmuje sekwencję ciąg instrukcji definiujących sposób przetwarzania </a:t>
            </a:r>
            <a:r>
              <a:rPr lang="pl-PL" sz="2000" dirty="0" err="1" smtClean="0">
                <a:solidFill>
                  <a:srgbClr val="000000"/>
                </a:solidFill>
              </a:rPr>
              <a:t>danych</a:t>
            </a:r>
            <a:r>
              <a:rPr lang="pl-PL" sz="2000" dirty="0" smtClean="0">
                <a:solidFill>
                  <a:srgbClr val="000000"/>
                </a:solidFill>
              </a:rPr>
              <a:t> (wykonywania obliczeń), kontrolowanie i obsługę urządzeń zewnętrznych przyłączonych do komputera. </a:t>
            </a:r>
          </a:p>
          <a:p>
            <a:r>
              <a:rPr lang="pl-PL" altLang="en-US" sz="2000" b="1" dirty="0" smtClean="0">
                <a:solidFill>
                  <a:srgbClr val="000000"/>
                </a:solidFill>
              </a:rPr>
              <a:t>Kod źródłowy</a:t>
            </a:r>
            <a:r>
              <a:rPr lang="pl-PL" altLang="en-US" sz="2000" dirty="0" smtClean="0">
                <a:solidFill>
                  <a:srgbClr val="000000"/>
                </a:solidFill>
              </a:rPr>
              <a:t> (program źródłowy)</a:t>
            </a:r>
            <a:r>
              <a:rPr lang="pl-PL" altLang="en-US" sz="2000" b="1" dirty="0" smtClean="0">
                <a:solidFill>
                  <a:srgbClr val="000000"/>
                </a:solidFill>
              </a:rPr>
              <a:t> </a:t>
            </a:r>
            <a:r>
              <a:rPr lang="pl-PL" altLang="en-US" sz="2000" dirty="0" smtClean="0">
                <a:solidFill>
                  <a:srgbClr val="000000"/>
                </a:solidFill>
              </a:rPr>
              <a:t>jest programem komputerowym napisanym w postaci zrozumiałej dla człowieka, zwykle z wykorzystaniem angielskich słów kluczowych. Do jego utworzenia wykorzystuje się edytor tekstowy.</a:t>
            </a:r>
          </a:p>
          <a:p>
            <a:r>
              <a:rPr lang="pl-PL" altLang="en-US" sz="2000" b="1" dirty="0" smtClean="0">
                <a:solidFill>
                  <a:srgbClr val="000000"/>
                </a:solidFill>
              </a:rPr>
              <a:t>Kod  maszynowy </a:t>
            </a:r>
            <a:r>
              <a:rPr lang="pl-PL" altLang="en-US" sz="2000" dirty="0" smtClean="0">
                <a:solidFill>
                  <a:srgbClr val="000000"/>
                </a:solidFill>
              </a:rPr>
              <a:t>(kod lub program wynikowy, binarny, wykonywalny)</a:t>
            </a:r>
            <a:r>
              <a:rPr lang="pl-PL" altLang="en-US" sz="2000" b="1" dirty="0" smtClean="0">
                <a:solidFill>
                  <a:srgbClr val="000000"/>
                </a:solidFill>
              </a:rPr>
              <a:t> </a:t>
            </a:r>
            <a:r>
              <a:rPr lang="pl-PL" altLang="en-US" sz="2000" dirty="0" smtClean="0">
                <a:solidFill>
                  <a:srgbClr val="000000"/>
                </a:solidFill>
              </a:rPr>
              <a:t>jest programem komputerowym napisanym w postaci zrozumiałej dla komputera, prezentowanym w postaci ciągu zer i jedynek. Do jego utworzenia potrzebny jest translator.</a:t>
            </a:r>
          </a:p>
          <a:p>
            <a:r>
              <a:rPr lang="pl-PL" altLang="en-US" sz="2000" b="1" dirty="0" smtClean="0">
                <a:solidFill>
                  <a:srgbClr val="000000"/>
                </a:solidFill>
              </a:rPr>
              <a:t>Translator</a:t>
            </a:r>
            <a:r>
              <a:rPr lang="pl-PL" altLang="en-US" sz="2000" dirty="0" smtClean="0">
                <a:solidFill>
                  <a:srgbClr val="000000"/>
                </a:solidFill>
              </a:rPr>
              <a:t> jest programem komputerowym, który tłumaczy kod źródłowy na kod maszynowy. Translator jest niezbędnym narzędziem do wykonania programu komputerowego.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-252413" y="115888"/>
            <a:ext cx="9720263" cy="433387"/>
          </a:xfrm>
        </p:spPr>
        <p:txBody>
          <a:bodyPr/>
          <a:lstStyle/>
          <a:p>
            <a:r>
              <a:rPr lang="pl-PL" altLang="en-US" sz="3000" b="1" smtClean="0">
                <a:solidFill>
                  <a:srgbClr val="C00000"/>
                </a:solidFill>
              </a:rPr>
              <a:t>Rodzaje translatorów i ich działanie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idx="1"/>
          </p:nvPr>
        </p:nvSpPr>
        <p:spPr>
          <a:xfrm>
            <a:off x="179388" y="1125538"/>
            <a:ext cx="1944340" cy="503262"/>
          </a:xfrm>
        </p:spPr>
        <p:txBody>
          <a:bodyPr/>
          <a:lstStyle/>
          <a:p>
            <a:r>
              <a:rPr lang="pl-PL" sz="2000" b="1" dirty="0" smtClean="0">
                <a:solidFill>
                  <a:srgbClr val="000000"/>
                </a:solidFill>
              </a:rPr>
              <a:t>Kompilator</a:t>
            </a:r>
          </a:p>
        </p:txBody>
      </p:sp>
      <p:grpSp>
        <p:nvGrpSpPr>
          <p:cNvPr id="7172" name="Grupa 40"/>
          <p:cNvGrpSpPr>
            <a:grpSpLocks/>
          </p:cNvGrpSpPr>
          <p:nvPr/>
        </p:nvGrpSpPr>
        <p:grpSpPr bwMode="auto">
          <a:xfrm>
            <a:off x="2268538" y="692696"/>
            <a:ext cx="6480175" cy="1584325"/>
            <a:chOff x="179512" y="980728"/>
            <a:chExt cx="6480720" cy="1584176"/>
          </a:xfrm>
        </p:grpSpPr>
        <p:sp>
          <p:nvSpPr>
            <p:cNvPr id="32" name="Prostokąt zaokrąglony 31"/>
            <p:cNvSpPr/>
            <p:nvPr/>
          </p:nvSpPr>
          <p:spPr bwMode="auto">
            <a:xfrm>
              <a:off x="179512" y="980728"/>
              <a:ext cx="6480720" cy="1584176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none" anchor="ctr"/>
            <a:lstStyle/>
            <a:p>
              <a:pPr algn="ctr">
                <a:defRPr/>
              </a:pPr>
              <a:endParaRPr lang="pl-PL"/>
            </a:p>
          </p:txBody>
        </p:sp>
        <p:grpSp>
          <p:nvGrpSpPr>
            <p:cNvPr id="7198" name="Group 10"/>
            <p:cNvGrpSpPr>
              <a:grpSpLocks/>
            </p:cNvGrpSpPr>
            <p:nvPr/>
          </p:nvGrpSpPr>
          <p:grpSpPr bwMode="auto">
            <a:xfrm>
              <a:off x="323528" y="1118983"/>
              <a:ext cx="6120680" cy="1245638"/>
              <a:chOff x="1819" y="10643"/>
              <a:chExt cx="7632" cy="1005"/>
            </a:xfrm>
          </p:grpSpPr>
          <p:sp>
            <p:nvSpPr>
              <p:cNvPr id="7200" name="Line 7"/>
              <p:cNvSpPr>
                <a:spLocks noChangeShapeType="1"/>
              </p:cNvSpPr>
              <p:nvPr/>
            </p:nvSpPr>
            <p:spPr bwMode="auto">
              <a:xfrm>
                <a:off x="6427" y="11485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l-PL"/>
              </a:p>
            </p:txBody>
          </p:sp>
          <p:grpSp>
            <p:nvGrpSpPr>
              <p:cNvPr id="7201" name="Group 12"/>
              <p:cNvGrpSpPr>
                <a:grpSpLocks/>
              </p:cNvGrpSpPr>
              <p:nvPr/>
            </p:nvGrpSpPr>
            <p:grpSpPr bwMode="auto">
              <a:xfrm>
                <a:off x="1819" y="10643"/>
                <a:ext cx="7632" cy="1005"/>
                <a:chOff x="1819" y="10643"/>
                <a:chExt cx="7632" cy="1005"/>
              </a:xfrm>
            </p:grpSpPr>
            <p:sp>
              <p:nvSpPr>
                <p:cNvPr id="7202" name="Rectangle 2"/>
                <p:cNvSpPr>
                  <a:spLocks noChangeArrowheads="1"/>
                </p:cNvSpPr>
                <p:nvPr/>
              </p:nvSpPr>
              <p:spPr bwMode="auto">
                <a:xfrm>
                  <a:off x="1819" y="11341"/>
                  <a:ext cx="2448" cy="307"/>
                </a:xfrm>
                <a:prstGeom prst="rect">
                  <a:avLst/>
                </a:prstGeom>
                <a:solidFill>
                  <a:srgbClr val="CCFFCC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spcAft>
                      <a:spcPts val="1000"/>
                    </a:spcAft>
                  </a:pPr>
                  <a:r>
                    <a:rPr lang="pl-PL" sz="1600">
                      <a:latin typeface="Calibri" pitchFamily="34" charset="0"/>
                    </a:rPr>
                    <a:t>Program źródłowy</a:t>
                  </a:r>
                </a:p>
              </p:txBody>
            </p:sp>
            <p:sp>
              <p:nvSpPr>
                <p:cNvPr id="52238" name="Rectangle 3"/>
                <p:cNvSpPr>
                  <a:spLocks noChangeArrowheads="1"/>
                </p:cNvSpPr>
                <p:nvPr/>
              </p:nvSpPr>
              <p:spPr bwMode="auto">
                <a:xfrm>
                  <a:off x="4700" y="11333"/>
                  <a:ext cx="1728" cy="315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spcAft>
                      <a:spcPts val="1000"/>
                    </a:spcAft>
                    <a:defRPr/>
                  </a:pPr>
                  <a:r>
                    <a:rPr lang="pl-PL" sz="1600" dirty="0">
                      <a:latin typeface="Calibri" pitchFamily="34" charset="0"/>
                    </a:rPr>
                    <a:t>Komputer</a:t>
                  </a:r>
                  <a:endParaRPr lang="pl-PL" sz="1600" dirty="0"/>
                </a:p>
              </p:txBody>
            </p:sp>
            <p:sp>
              <p:nvSpPr>
                <p:cNvPr id="7204" name="Rectangle 4"/>
                <p:cNvSpPr>
                  <a:spLocks noChangeArrowheads="1"/>
                </p:cNvSpPr>
                <p:nvPr/>
              </p:nvSpPr>
              <p:spPr bwMode="auto">
                <a:xfrm>
                  <a:off x="7003" y="11341"/>
                  <a:ext cx="2448" cy="307"/>
                </a:xfrm>
                <a:prstGeom prst="rect">
                  <a:avLst/>
                </a:prstGeom>
                <a:solidFill>
                  <a:srgbClr val="CCFFCC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spcAft>
                      <a:spcPts val="1000"/>
                    </a:spcAft>
                  </a:pPr>
                  <a:r>
                    <a:rPr lang="pl-PL" sz="1600">
                      <a:solidFill>
                        <a:srgbClr val="000000"/>
                      </a:solidFill>
                      <a:latin typeface="Calibri" pitchFamily="34" charset="0"/>
                    </a:rPr>
                    <a:t>Program wynikowy</a:t>
                  </a:r>
                  <a:endParaRPr lang="pl-PL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2240" name="Rectangle 5"/>
                <p:cNvSpPr>
                  <a:spLocks noChangeArrowheads="1"/>
                </p:cNvSpPr>
                <p:nvPr/>
              </p:nvSpPr>
              <p:spPr bwMode="auto">
                <a:xfrm>
                  <a:off x="4700" y="10643"/>
                  <a:ext cx="1728" cy="314"/>
                </a:xfrm>
                <a:prstGeom prst="rect">
                  <a:avLst/>
                </a:prstGeom>
                <a:solidFill>
                  <a:schemeClr val="bg2">
                    <a:lumMod val="20000"/>
                    <a:lumOff val="80000"/>
                  </a:schemeClr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spcAft>
                      <a:spcPts val="1000"/>
                    </a:spcAft>
                    <a:defRPr/>
                  </a:pPr>
                  <a:r>
                    <a:rPr lang="pl-PL" sz="1600" dirty="0">
                      <a:solidFill>
                        <a:srgbClr val="000000"/>
                      </a:solidFill>
                      <a:latin typeface="Calibri" pitchFamily="34" charset="0"/>
                    </a:rPr>
                    <a:t>Kompilator</a:t>
                  </a:r>
                  <a:endParaRPr lang="pl-PL" sz="16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06" name="Line 6"/>
                <p:cNvSpPr>
                  <a:spLocks noChangeShapeType="1"/>
                </p:cNvSpPr>
                <p:nvPr/>
              </p:nvSpPr>
              <p:spPr bwMode="auto">
                <a:xfrm>
                  <a:off x="4267" y="11485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7207" name="Line 8"/>
                <p:cNvSpPr>
                  <a:spLocks noChangeShapeType="1"/>
                </p:cNvSpPr>
                <p:nvPr/>
              </p:nvSpPr>
              <p:spPr bwMode="auto">
                <a:xfrm>
                  <a:off x="5579" y="10985"/>
                  <a:ext cx="0" cy="34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</p:grpSp>
        </p:grpSp>
        <p:sp>
          <p:nvSpPr>
            <p:cNvPr id="7199" name="pole tekstowe 30"/>
            <p:cNvSpPr txBox="1">
              <a:spLocks noChangeArrowheads="1"/>
            </p:cNvSpPr>
            <p:nvPr/>
          </p:nvSpPr>
          <p:spPr bwMode="auto">
            <a:xfrm>
              <a:off x="323528" y="1118983"/>
              <a:ext cx="2160240" cy="354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800">
                  <a:solidFill>
                    <a:srgbClr val="000000"/>
                  </a:solidFill>
                </a:rPr>
                <a:t>1) Faza kompilacji</a:t>
              </a:r>
            </a:p>
          </p:txBody>
        </p:sp>
      </p:grpSp>
      <p:grpSp>
        <p:nvGrpSpPr>
          <p:cNvPr id="7173" name="Grupa 38"/>
          <p:cNvGrpSpPr>
            <a:grpSpLocks/>
          </p:cNvGrpSpPr>
          <p:nvPr/>
        </p:nvGrpSpPr>
        <p:grpSpPr bwMode="auto">
          <a:xfrm>
            <a:off x="2268538" y="2348880"/>
            <a:ext cx="6480175" cy="1512887"/>
            <a:chOff x="179512" y="2852936"/>
            <a:chExt cx="6480720" cy="1512168"/>
          </a:xfrm>
        </p:grpSpPr>
        <p:sp>
          <p:nvSpPr>
            <p:cNvPr id="7187" name="Prostokąt zaokrąglony 33"/>
            <p:cNvSpPr>
              <a:spLocks noChangeArrowheads="1"/>
            </p:cNvSpPr>
            <p:nvPr/>
          </p:nvSpPr>
          <p:spPr bwMode="auto">
            <a:xfrm>
              <a:off x="179512" y="2852936"/>
              <a:ext cx="6480720" cy="1512168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pl-PL"/>
            </a:p>
          </p:txBody>
        </p:sp>
        <p:grpSp>
          <p:nvGrpSpPr>
            <p:cNvPr id="7188" name="Group 20"/>
            <p:cNvGrpSpPr>
              <a:grpSpLocks/>
            </p:cNvGrpSpPr>
            <p:nvPr/>
          </p:nvGrpSpPr>
          <p:grpSpPr bwMode="auto">
            <a:xfrm>
              <a:off x="1259632" y="3068960"/>
              <a:ext cx="4680520" cy="1080593"/>
              <a:chOff x="3403" y="13600"/>
              <a:chExt cx="5040" cy="962"/>
            </a:xfrm>
          </p:grpSpPr>
          <p:sp>
            <p:nvSpPr>
              <p:cNvPr id="7190" name="Rectangle 9"/>
              <p:cNvSpPr>
                <a:spLocks noChangeArrowheads="1"/>
              </p:cNvSpPr>
              <p:nvPr/>
            </p:nvSpPr>
            <p:spPr bwMode="auto">
              <a:xfrm>
                <a:off x="4632" y="13600"/>
                <a:ext cx="2448" cy="304"/>
              </a:xfrm>
              <a:prstGeom prst="rect">
                <a:avLst/>
              </a:prstGeom>
              <a:solidFill>
                <a:srgbClr val="CCFFCC"/>
              </a:solidFill>
              <a:ln w="9525" cmpd="dbl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pl-PL" sz="1600" dirty="0">
                    <a:solidFill>
                      <a:srgbClr val="000000"/>
                    </a:solidFill>
                    <a:latin typeface="Calibri" pitchFamily="34" charset="0"/>
                  </a:rPr>
                  <a:t>Program wynikowy</a:t>
                </a:r>
                <a:endParaRPr lang="pl-PL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191" name="Rectangle 10"/>
              <p:cNvSpPr>
                <a:spLocks noChangeArrowheads="1"/>
              </p:cNvSpPr>
              <p:nvPr/>
            </p:nvSpPr>
            <p:spPr bwMode="auto">
              <a:xfrm>
                <a:off x="3403" y="14258"/>
                <a:ext cx="1008" cy="3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pl-PL" sz="1600">
                    <a:latin typeface="Calibri" pitchFamily="34" charset="0"/>
                  </a:rPr>
                  <a:t>Dane</a:t>
                </a:r>
              </a:p>
            </p:txBody>
          </p:sp>
          <p:sp>
            <p:nvSpPr>
              <p:cNvPr id="52247" name="Rectangle 11"/>
              <p:cNvSpPr>
                <a:spLocks noChangeArrowheads="1"/>
              </p:cNvSpPr>
              <p:nvPr/>
            </p:nvSpPr>
            <p:spPr bwMode="auto">
              <a:xfrm>
                <a:off x="4987" y="14258"/>
                <a:ext cx="1727" cy="304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  <a:defRPr/>
                </a:pPr>
                <a:r>
                  <a:rPr lang="pl-PL" sz="1600" dirty="0">
                    <a:latin typeface="Calibri" pitchFamily="34" charset="0"/>
                  </a:rPr>
                  <a:t>Komputer</a:t>
                </a:r>
                <a:endParaRPr lang="pl-PL" sz="1600" dirty="0"/>
              </a:p>
            </p:txBody>
          </p:sp>
          <p:sp>
            <p:nvSpPr>
              <p:cNvPr id="7193" name="Rectangle 12"/>
              <p:cNvSpPr>
                <a:spLocks noChangeArrowheads="1"/>
              </p:cNvSpPr>
              <p:nvPr/>
            </p:nvSpPr>
            <p:spPr bwMode="auto">
              <a:xfrm>
                <a:off x="7291" y="14258"/>
                <a:ext cx="1152" cy="3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pl-PL" sz="1600">
                    <a:latin typeface="Calibri" pitchFamily="34" charset="0"/>
                  </a:rPr>
                  <a:t>Wyniki</a:t>
                </a:r>
              </a:p>
            </p:txBody>
          </p:sp>
          <p:sp>
            <p:nvSpPr>
              <p:cNvPr id="7194" name="Line 13"/>
              <p:cNvSpPr>
                <a:spLocks noChangeShapeType="1"/>
              </p:cNvSpPr>
              <p:nvPr/>
            </p:nvSpPr>
            <p:spPr bwMode="auto">
              <a:xfrm>
                <a:off x="5857" y="13917"/>
                <a:ext cx="0" cy="32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7195" name="Line 14"/>
              <p:cNvSpPr>
                <a:spLocks noChangeShapeType="1"/>
              </p:cNvSpPr>
              <p:nvPr/>
            </p:nvSpPr>
            <p:spPr bwMode="auto">
              <a:xfrm>
                <a:off x="4411" y="14454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7196" name="Line 15"/>
              <p:cNvSpPr>
                <a:spLocks noChangeShapeType="1"/>
              </p:cNvSpPr>
              <p:nvPr/>
            </p:nvSpPr>
            <p:spPr bwMode="auto">
              <a:xfrm>
                <a:off x="6715" y="14454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l-PL"/>
              </a:p>
            </p:txBody>
          </p:sp>
        </p:grpSp>
        <p:sp>
          <p:nvSpPr>
            <p:cNvPr id="7189" name="pole tekstowe 34"/>
            <p:cNvSpPr txBox="1">
              <a:spLocks noChangeArrowheads="1"/>
            </p:cNvSpPr>
            <p:nvPr/>
          </p:nvSpPr>
          <p:spPr bwMode="auto">
            <a:xfrm>
              <a:off x="323528" y="3068960"/>
              <a:ext cx="216024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800">
                  <a:solidFill>
                    <a:srgbClr val="000000"/>
                  </a:solidFill>
                </a:rPr>
                <a:t>2) Faza wykonania</a:t>
              </a:r>
            </a:p>
          </p:txBody>
        </p:sp>
      </p:grpSp>
      <p:sp>
        <p:nvSpPr>
          <p:cNvPr id="36" name="Rectangle 1027"/>
          <p:cNvSpPr txBox="1">
            <a:spLocks noChangeArrowheads="1"/>
          </p:cNvSpPr>
          <p:nvPr/>
        </p:nvSpPr>
        <p:spPr bwMode="auto">
          <a:xfrm>
            <a:off x="179388" y="4868863"/>
            <a:ext cx="18002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pl-PL" sz="2000" kern="0" dirty="0">
                <a:solidFill>
                  <a:srgbClr val="000000"/>
                </a:solidFill>
                <a:latin typeface="+mn-lt"/>
              </a:rPr>
              <a:t>Interpreter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pl-PL" sz="2000" kern="0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7175" name="Grupa 51"/>
          <p:cNvGrpSpPr>
            <a:grpSpLocks/>
          </p:cNvGrpSpPr>
          <p:nvPr/>
        </p:nvGrpSpPr>
        <p:grpSpPr bwMode="auto">
          <a:xfrm>
            <a:off x="2124075" y="4293096"/>
            <a:ext cx="6480175" cy="2016125"/>
            <a:chOff x="2123728" y="4365104"/>
            <a:chExt cx="6480720" cy="2016224"/>
          </a:xfrm>
        </p:grpSpPr>
        <p:sp>
          <p:nvSpPr>
            <p:cNvPr id="7176" name="Prostokąt zaokrąglony 39"/>
            <p:cNvSpPr>
              <a:spLocks noChangeArrowheads="1"/>
            </p:cNvSpPr>
            <p:nvPr/>
          </p:nvSpPr>
          <p:spPr bwMode="auto">
            <a:xfrm>
              <a:off x="2123728" y="4365104"/>
              <a:ext cx="6480720" cy="2016224"/>
            </a:xfrm>
            <a:prstGeom prst="roundRect">
              <a:avLst>
                <a:gd name="adj" fmla="val 16667"/>
              </a:avLst>
            </a:prstGeom>
            <a:solidFill>
              <a:srgbClr val="CC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pl-PL"/>
            </a:p>
          </p:txBody>
        </p:sp>
        <p:grpSp>
          <p:nvGrpSpPr>
            <p:cNvPr id="7177" name="Group 28"/>
            <p:cNvGrpSpPr>
              <a:grpSpLocks/>
            </p:cNvGrpSpPr>
            <p:nvPr/>
          </p:nvGrpSpPr>
          <p:grpSpPr bwMode="auto">
            <a:xfrm>
              <a:off x="2699593" y="4580961"/>
              <a:ext cx="4824735" cy="1655867"/>
              <a:chOff x="1040" y="2901"/>
              <a:chExt cx="7600" cy="2607"/>
            </a:xfrm>
          </p:grpSpPr>
          <p:sp>
            <p:nvSpPr>
              <p:cNvPr id="7178" name="Rectangle 29"/>
              <p:cNvSpPr>
                <a:spLocks noChangeArrowheads="1"/>
              </p:cNvSpPr>
              <p:nvPr/>
            </p:nvSpPr>
            <p:spPr bwMode="auto">
              <a:xfrm>
                <a:off x="1040" y="3957"/>
                <a:ext cx="2902" cy="531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pl-PL" sz="1600">
                    <a:latin typeface="Calibri" pitchFamily="34" charset="0"/>
                  </a:rPr>
                  <a:t>Program źródłowy</a:t>
                </a:r>
                <a:endParaRPr lang="pl-PL" sz="1600"/>
              </a:p>
            </p:txBody>
          </p:sp>
          <p:sp>
            <p:nvSpPr>
              <p:cNvPr id="52254" name="Rectangle 30"/>
              <p:cNvSpPr>
                <a:spLocks noChangeArrowheads="1"/>
              </p:cNvSpPr>
              <p:nvPr/>
            </p:nvSpPr>
            <p:spPr bwMode="auto">
              <a:xfrm>
                <a:off x="4374" y="3926"/>
                <a:ext cx="1658" cy="562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  <a:defRPr/>
                </a:pPr>
                <a:r>
                  <a:rPr lang="pl-PL" sz="1600" dirty="0">
                    <a:latin typeface="Calibri" pitchFamily="34" charset="0"/>
                  </a:rPr>
                  <a:t>Komputer</a:t>
                </a:r>
                <a:endParaRPr lang="pl-PL" sz="1600" dirty="0"/>
              </a:p>
            </p:txBody>
          </p:sp>
          <p:sp>
            <p:nvSpPr>
              <p:cNvPr id="7180" name="Rectangle 31"/>
              <p:cNvSpPr>
                <a:spLocks noChangeArrowheads="1"/>
              </p:cNvSpPr>
              <p:nvPr/>
            </p:nvSpPr>
            <p:spPr bwMode="auto">
              <a:xfrm>
                <a:off x="6678" y="3957"/>
                <a:ext cx="1962" cy="53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pl-PL" sz="1600">
                    <a:latin typeface="Calibri" pitchFamily="34" charset="0"/>
                  </a:rPr>
                  <a:t>Wyniki</a:t>
                </a:r>
                <a:endParaRPr lang="pl-PL" sz="1600"/>
              </a:p>
            </p:txBody>
          </p:sp>
          <p:sp>
            <p:nvSpPr>
              <p:cNvPr id="52256" name="Rectangle 32"/>
              <p:cNvSpPr>
                <a:spLocks noChangeArrowheads="1"/>
              </p:cNvSpPr>
              <p:nvPr/>
            </p:nvSpPr>
            <p:spPr bwMode="auto">
              <a:xfrm>
                <a:off x="3989" y="2901"/>
                <a:ext cx="2338" cy="567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  <a:defRPr/>
                </a:pPr>
                <a:r>
                  <a:rPr lang="pl-PL" sz="1600" dirty="0">
                    <a:solidFill>
                      <a:srgbClr val="000000"/>
                    </a:solidFill>
                    <a:latin typeface="Calibri" pitchFamily="34" charset="0"/>
                  </a:rPr>
                  <a:t>Interpreter</a:t>
                </a:r>
                <a:endParaRPr lang="pl-PL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182" name="Line 33"/>
              <p:cNvSpPr>
                <a:spLocks noChangeShapeType="1"/>
              </p:cNvSpPr>
              <p:nvPr/>
            </p:nvSpPr>
            <p:spPr bwMode="auto">
              <a:xfrm>
                <a:off x="3942" y="4222"/>
                <a:ext cx="43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7183" name="Line 34"/>
              <p:cNvSpPr>
                <a:spLocks noChangeShapeType="1"/>
              </p:cNvSpPr>
              <p:nvPr/>
            </p:nvSpPr>
            <p:spPr bwMode="auto">
              <a:xfrm>
                <a:off x="6102" y="4222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7184" name="Line 35"/>
              <p:cNvSpPr>
                <a:spLocks noChangeShapeType="1"/>
              </p:cNvSpPr>
              <p:nvPr/>
            </p:nvSpPr>
            <p:spPr bwMode="auto">
              <a:xfrm>
                <a:off x="5169" y="3468"/>
                <a:ext cx="0" cy="4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7185" name="Rectangle 36"/>
              <p:cNvSpPr>
                <a:spLocks noChangeArrowheads="1"/>
              </p:cNvSpPr>
              <p:nvPr/>
            </p:nvSpPr>
            <p:spPr bwMode="auto">
              <a:xfrm>
                <a:off x="4302" y="4963"/>
                <a:ext cx="1728" cy="54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pl-PL" sz="1600">
                    <a:latin typeface="Calibri" pitchFamily="34" charset="0"/>
                  </a:rPr>
                  <a:t>Dane</a:t>
                </a:r>
                <a:endParaRPr lang="pl-PL" sz="1600"/>
              </a:p>
            </p:txBody>
          </p:sp>
          <p:sp>
            <p:nvSpPr>
              <p:cNvPr id="7186" name="Line 37"/>
              <p:cNvSpPr>
                <a:spLocks noChangeShapeType="1"/>
              </p:cNvSpPr>
              <p:nvPr/>
            </p:nvSpPr>
            <p:spPr bwMode="auto">
              <a:xfrm flipV="1">
                <a:off x="5124" y="4488"/>
                <a:ext cx="0" cy="45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l-PL"/>
              </a:p>
            </p:txBody>
          </p:sp>
        </p:grpSp>
      </p:grpSp>
      <p:sp>
        <p:nvSpPr>
          <p:cNvPr id="40" name="Prostokąt 39"/>
          <p:cNvSpPr/>
          <p:nvPr/>
        </p:nvSpPr>
        <p:spPr>
          <a:xfrm>
            <a:off x="2411760" y="386104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pl-PL" sz="1800" b="0" dirty="0" smtClean="0">
                <a:solidFill>
                  <a:srgbClr val="000000"/>
                </a:solidFill>
              </a:rPr>
              <a:t>Przykład języka kompilowanego: C++</a:t>
            </a:r>
          </a:p>
        </p:txBody>
      </p:sp>
      <p:sp>
        <p:nvSpPr>
          <p:cNvPr id="41" name="Prostokąt 40"/>
          <p:cNvSpPr/>
          <p:nvPr/>
        </p:nvSpPr>
        <p:spPr>
          <a:xfrm>
            <a:off x="2267744" y="630879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pl-PL" sz="1800" b="0" dirty="0" smtClean="0">
                <a:solidFill>
                  <a:srgbClr val="000000"/>
                </a:solidFill>
              </a:rPr>
              <a:t>Przykład języka interpretowanego: </a:t>
            </a:r>
            <a:r>
              <a:rPr lang="pl-PL" sz="1800" b="0" dirty="0" err="1" smtClean="0">
                <a:solidFill>
                  <a:srgbClr val="000000"/>
                </a:solidFill>
              </a:rPr>
              <a:t>Python</a:t>
            </a:r>
            <a:endParaRPr lang="pl-PL" sz="1800" b="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464096"/>
          </a:xfrm>
        </p:spPr>
        <p:txBody>
          <a:bodyPr/>
          <a:lstStyle/>
          <a:p>
            <a:r>
              <a:rPr lang="pl-PL" altLang="en-US" sz="3800" b="1" dirty="0" smtClean="0">
                <a:solidFill>
                  <a:srgbClr val="C00000"/>
                </a:solidFill>
              </a:rPr>
              <a:t>System </a:t>
            </a:r>
            <a:r>
              <a:rPr lang="pl-PL" altLang="en-US" sz="3800" b="1" dirty="0" err="1" smtClean="0">
                <a:solidFill>
                  <a:srgbClr val="C00000"/>
                </a:solidFill>
              </a:rPr>
              <a:t>Embarcadero</a:t>
            </a:r>
            <a:r>
              <a:rPr lang="pl-PL" altLang="en-US" sz="3800" b="1" dirty="0" smtClean="0">
                <a:solidFill>
                  <a:srgbClr val="C00000"/>
                </a:solidFill>
              </a:rPr>
              <a:t> C++ </a:t>
            </a:r>
            <a:r>
              <a:rPr lang="pl-PL" altLang="en-US" sz="3800" b="1" dirty="0" err="1" smtClean="0">
                <a:solidFill>
                  <a:srgbClr val="C00000"/>
                </a:solidFill>
              </a:rPr>
              <a:t>Builder</a:t>
            </a:r>
            <a:endParaRPr lang="pl-PL" altLang="en-US" sz="3800" dirty="0" smtClean="0">
              <a:solidFill>
                <a:srgbClr val="C0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836712"/>
            <a:ext cx="8280920" cy="3168352"/>
          </a:xfrm>
        </p:spPr>
        <p:txBody>
          <a:bodyPr/>
          <a:lstStyle/>
          <a:p>
            <a:pPr marL="228600" indent="-228600">
              <a:lnSpc>
                <a:spcPct val="90000"/>
              </a:lnSpc>
            </a:pPr>
            <a:r>
              <a:rPr lang="pl-PL" altLang="en-US" sz="2000" dirty="0" smtClean="0">
                <a:solidFill>
                  <a:srgbClr val="000000"/>
                </a:solidFill>
              </a:rPr>
              <a:t>C++ </a:t>
            </a:r>
            <a:r>
              <a:rPr lang="pl-PL" altLang="en-US" sz="2000" dirty="0" err="1" smtClean="0">
                <a:solidFill>
                  <a:srgbClr val="000000"/>
                </a:solidFill>
              </a:rPr>
              <a:t>Builder</a:t>
            </a:r>
            <a:r>
              <a:rPr lang="pl-PL" altLang="en-US" sz="2000" dirty="0" smtClean="0">
                <a:solidFill>
                  <a:srgbClr val="000000"/>
                </a:solidFill>
              </a:rPr>
              <a:t> jest systemem programistycznym, który umożliwia szybkie tworzenie aplikacji – programowanie w technice RAD  (</a:t>
            </a:r>
            <a:r>
              <a:rPr lang="pl-PL" altLang="en-US" sz="2000" i="1" dirty="0" err="1" smtClean="0">
                <a:solidFill>
                  <a:srgbClr val="000000"/>
                </a:solidFill>
              </a:rPr>
              <a:t>Rapid</a:t>
            </a:r>
            <a:r>
              <a:rPr lang="pl-PL" altLang="en-US" sz="2000" i="1" dirty="0" smtClean="0">
                <a:solidFill>
                  <a:srgbClr val="000000"/>
                </a:solidFill>
              </a:rPr>
              <a:t> </a:t>
            </a:r>
            <a:r>
              <a:rPr lang="pl-PL" altLang="en-US" sz="2000" i="1" dirty="0" err="1" smtClean="0">
                <a:solidFill>
                  <a:srgbClr val="000000"/>
                </a:solidFill>
              </a:rPr>
              <a:t>Application</a:t>
            </a:r>
            <a:r>
              <a:rPr lang="pl-PL" altLang="en-US" sz="2000" i="1" dirty="0" smtClean="0">
                <a:solidFill>
                  <a:srgbClr val="000000"/>
                </a:solidFill>
              </a:rPr>
              <a:t> Development</a:t>
            </a:r>
            <a:r>
              <a:rPr lang="pl-PL" altLang="en-US" sz="2000" dirty="0" smtClean="0">
                <a:solidFill>
                  <a:srgbClr val="000000"/>
                </a:solidFill>
              </a:rPr>
              <a:t>) w środowisku Windows. </a:t>
            </a:r>
          </a:p>
          <a:p>
            <a:pPr marL="228600" indent="-228600">
              <a:lnSpc>
                <a:spcPct val="90000"/>
              </a:lnSpc>
              <a:spcBef>
                <a:spcPct val="50000"/>
              </a:spcBef>
            </a:pPr>
            <a:r>
              <a:rPr lang="pl-PL" altLang="en-US" sz="2000" dirty="0" smtClean="0">
                <a:solidFill>
                  <a:srgbClr val="000000"/>
                </a:solidFill>
              </a:rPr>
              <a:t>Programowanie w </a:t>
            </a:r>
            <a:r>
              <a:rPr lang="pl-PL" altLang="en-US" sz="2000" dirty="0" err="1" smtClean="0">
                <a:solidFill>
                  <a:srgbClr val="000000"/>
                </a:solidFill>
              </a:rPr>
              <a:t>Borland</a:t>
            </a:r>
            <a:r>
              <a:rPr lang="pl-PL" altLang="en-US" sz="2000" dirty="0" smtClean="0">
                <a:solidFill>
                  <a:srgbClr val="000000"/>
                </a:solidFill>
              </a:rPr>
              <a:t> C++ </a:t>
            </a:r>
            <a:r>
              <a:rPr lang="pl-PL" altLang="en-US" sz="2000" dirty="0" err="1" smtClean="0">
                <a:solidFill>
                  <a:srgbClr val="000000"/>
                </a:solidFill>
              </a:rPr>
              <a:t>Builder</a:t>
            </a:r>
            <a:r>
              <a:rPr lang="pl-PL" altLang="en-US" sz="2000" dirty="0" smtClean="0">
                <a:solidFill>
                  <a:srgbClr val="000000"/>
                </a:solidFill>
              </a:rPr>
              <a:t> odbywa się w sposób wizualny (widzisz co projektujesz) z wykorzystaniem języka programowania C++.</a:t>
            </a:r>
          </a:p>
          <a:p>
            <a:pPr marL="228600" indent="-228600">
              <a:lnSpc>
                <a:spcPct val="90000"/>
              </a:lnSpc>
              <a:spcBef>
                <a:spcPct val="50000"/>
              </a:spcBef>
            </a:pPr>
            <a:r>
              <a:rPr lang="pl-PL" altLang="en-US" sz="2000" dirty="0" smtClean="0">
                <a:solidFill>
                  <a:srgbClr val="000000"/>
                </a:solidFill>
              </a:rPr>
              <a:t>System ECB oferuje Zintegrowane Środowisko Programisty (</a:t>
            </a:r>
            <a:r>
              <a:rPr lang="pl-PL" altLang="en-US" sz="2000" i="1" dirty="0" smtClean="0">
                <a:solidFill>
                  <a:srgbClr val="000000"/>
                </a:solidFill>
              </a:rPr>
              <a:t>IDE - </a:t>
            </a:r>
            <a:r>
              <a:rPr lang="pl-PL" altLang="en-US" sz="2000" i="1" dirty="0" err="1" smtClean="0">
                <a:solidFill>
                  <a:srgbClr val="000000"/>
                </a:solidFill>
              </a:rPr>
              <a:t>Integrated</a:t>
            </a:r>
            <a:r>
              <a:rPr lang="pl-PL" altLang="en-US" sz="2000" i="1" dirty="0" smtClean="0">
                <a:solidFill>
                  <a:srgbClr val="000000"/>
                </a:solidFill>
              </a:rPr>
              <a:t> Development Environment</a:t>
            </a:r>
            <a:r>
              <a:rPr lang="pl-PL" altLang="en-US" sz="2000" dirty="0" smtClean="0">
                <a:solidFill>
                  <a:srgbClr val="000000"/>
                </a:solidFill>
              </a:rPr>
              <a:t>) czyli zestaw narzędzi do pracy, takich jak: menu główne, pasek narzędzi, paleta komponentów, inspektor obiektów, drzewo obiektów, edytor kodu, </a:t>
            </a:r>
            <a:r>
              <a:rPr lang="pl-PL" altLang="en-US" sz="2000" dirty="0" err="1" smtClean="0">
                <a:solidFill>
                  <a:srgbClr val="000000"/>
                </a:solidFill>
              </a:rPr>
              <a:t>eksplorer</a:t>
            </a:r>
            <a:r>
              <a:rPr lang="pl-PL" altLang="en-US" sz="2000" dirty="0" smtClean="0">
                <a:solidFill>
                  <a:srgbClr val="000000"/>
                </a:solidFill>
              </a:rPr>
              <a:t> klas, menedżer projektu, </a:t>
            </a:r>
            <a:r>
              <a:rPr lang="pl-PL" altLang="en-US" sz="2000" dirty="0" smtClean="0">
                <a:solidFill>
                  <a:srgbClr val="000000"/>
                </a:solidFill>
                <a:cs typeface="Times New Roman" pitchFamily="18" charset="0"/>
              </a:rPr>
              <a:t>rozbudowany </a:t>
            </a:r>
            <a:r>
              <a:rPr lang="pl-PL" altLang="en-US" sz="2000" dirty="0" err="1" smtClean="0">
                <a:solidFill>
                  <a:srgbClr val="000000"/>
                </a:solidFill>
                <a:cs typeface="Times New Roman" pitchFamily="18" charset="0"/>
              </a:rPr>
              <a:t>debugger</a:t>
            </a:r>
            <a:r>
              <a:rPr lang="pl-PL" altLang="en-US" sz="2000" dirty="0" smtClean="0">
                <a:solidFill>
                  <a:srgbClr val="000000"/>
                </a:solidFill>
                <a:cs typeface="Times New Roman" pitchFamily="18" charset="0"/>
              </a:rPr>
              <a:t>, system pomocy</a:t>
            </a:r>
            <a:r>
              <a:rPr lang="pl-PL" altLang="en-US" sz="2000" dirty="0" smtClean="0">
                <a:solidFill>
                  <a:srgbClr val="000000"/>
                </a:solidFill>
              </a:rPr>
              <a:t>.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5013176"/>
            <a:ext cx="4962500" cy="1442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ostokąt 5"/>
          <p:cNvSpPr/>
          <p:nvPr/>
        </p:nvSpPr>
        <p:spPr>
          <a:xfrm>
            <a:off x="107504" y="4077072"/>
            <a:ext cx="88569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ctr"/>
            <a:r>
              <a:rPr lang="pl-PL" sz="2200" dirty="0" smtClean="0">
                <a:solidFill>
                  <a:srgbClr val="000000"/>
                </a:solidFill>
              </a:rPr>
              <a:t>W</a:t>
            </a:r>
            <a:r>
              <a:rPr lang="sv-SE" sz="2200" dirty="0" smtClean="0">
                <a:solidFill>
                  <a:srgbClr val="000000"/>
                </a:solidFill>
              </a:rPr>
              <a:t>ersj</a:t>
            </a:r>
            <a:r>
              <a:rPr lang="pl-PL" sz="2200" dirty="0" smtClean="0">
                <a:solidFill>
                  <a:srgbClr val="000000"/>
                </a:solidFill>
              </a:rPr>
              <a:t>a</a:t>
            </a:r>
            <a:r>
              <a:rPr lang="sv-SE" sz="2200" dirty="0" smtClean="0">
                <a:solidFill>
                  <a:srgbClr val="000000"/>
                </a:solidFill>
              </a:rPr>
              <a:t> instalacyjn</a:t>
            </a:r>
            <a:r>
              <a:rPr lang="pl-PL" sz="2200" dirty="0" smtClean="0">
                <a:solidFill>
                  <a:srgbClr val="000000"/>
                </a:solidFill>
              </a:rPr>
              <a:t>a</a:t>
            </a:r>
            <a:r>
              <a:rPr lang="sv-SE" sz="2200" dirty="0" smtClean="0">
                <a:solidFill>
                  <a:srgbClr val="000000"/>
                </a:solidFill>
              </a:rPr>
              <a:t> </a:t>
            </a:r>
            <a:r>
              <a:rPr lang="en-US" sz="2200" dirty="0" smtClean="0">
                <a:solidFill>
                  <a:srgbClr val="0000FF"/>
                </a:solidFill>
              </a:rPr>
              <a:t>C++Builder 12 Community Edition</a:t>
            </a:r>
            <a:r>
              <a:rPr lang="pl-PL" sz="2200" dirty="0" smtClean="0">
                <a:solidFill>
                  <a:srgbClr val="0000FF"/>
                </a:solidFill>
              </a:rPr>
              <a:t> </a:t>
            </a:r>
            <a:r>
              <a:rPr lang="pl-PL" sz="2200" dirty="0" smtClean="0">
                <a:solidFill>
                  <a:srgbClr val="000000"/>
                </a:solidFill>
              </a:rPr>
              <a:t>do</a:t>
            </a:r>
            <a:r>
              <a:rPr lang="pl-PL" sz="2200" dirty="0" smtClean="0">
                <a:solidFill>
                  <a:srgbClr val="0000FF"/>
                </a:solidFill>
              </a:rPr>
              <a:t> </a:t>
            </a:r>
            <a:r>
              <a:rPr lang="sv-SE" sz="2200" dirty="0" smtClean="0">
                <a:solidFill>
                  <a:srgbClr val="000000"/>
                </a:solidFill>
              </a:rPr>
              <a:t>pobra</a:t>
            </a:r>
            <a:r>
              <a:rPr lang="pl-PL" sz="2200" dirty="0" err="1" smtClean="0">
                <a:solidFill>
                  <a:srgbClr val="000000"/>
                </a:solidFill>
              </a:rPr>
              <a:t>nia</a:t>
            </a:r>
            <a:r>
              <a:rPr lang="pl-PL" sz="2200" dirty="0" smtClean="0">
                <a:solidFill>
                  <a:srgbClr val="000000"/>
                </a:solidFill>
              </a:rPr>
              <a:t>:</a:t>
            </a:r>
            <a:r>
              <a:rPr lang="sv-SE" sz="2200" dirty="0" smtClean="0">
                <a:solidFill>
                  <a:srgbClr val="000000"/>
                </a:solidFill>
              </a:rPr>
              <a:t> </a:t>
            </a:r>
            <a:endParaRPr lang="pl-PL" sz="2200" dirty="0" smtClean="0">
              <a:solidFill>
                <a:srgbClr val="000000"/>
              </a:solidFill>
            </a:endParaRPr>
          </a:p>
          <a:p>
            <a:pPr algn="ctr">
              <a:buNone/>
            </a:pPr>
            <a:r>
              <a:rPr lang="pl-PL" sz="2200" dirty="0" smtClean="0">
                <a:solidFill>
                  <a:srgbClr val="000000"/>
                </a:solidFill>
              </a:rPr>
              <a:t>	</a:t>
            </a:r>
            <a:r>
              <a:rPr lang="sv-SE" sz="2200" dirty="0" smtClean="0">
                <a:solidFill>
                  <a:srgbClr val="0000FF"/>
                </a:solidFill>
              </a:rPr>
              <a:t>https://www.embarcadero.com/products/cbuilder/starter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11560" y="72008"/>
            <a:ext cx="8077200" cy="476672"/>
          </a:xfrm>
        </p:spPr>
        <p:txBody>
          <a:bodyPr>
            <a:noAutofit/>
          </a:bodyPr>
          <a:lstStyle/>
          <a:p>
            <a:r>
              <a:rPr lang="pl-PL" sz="3800" b="1" dirty="0">
                <a:solidFill>
                  <a:srgbClr val="C00000"/>
                </a:solidFill>
              </a:rPr>
              <a:t>Ś</a:t>
            </a:r>
            <a:r>
              <a:rPr lang="pl-PL" sz="3800" b="1" dirty="0" smtClean="0">
                <a:solidFill>
                  <a:srgbClr val="C00000"/>
                </a:solidFill>
              </a:rPr>
              <a:t>rodowisko </a:t>
            </a:r>
            <a:r>
              <a:rPr lang="pl-PL" sz="3800" b="1" dirty="0">
                <a:solidFill>
                  <a:srgbClr val="C00000"/>
                </a:solidFill>
              </a:rPr>
              <a:t>aplikacji </a:t>
            </a:r>
            <a:r>
              <a:rPr lang="pl-PL" sz="3800" b="1" dirty="0" smtClean="0">
                <a:solidFill>
                  <a:srgbClr val="C00000"/>
                </a:solidFill>
              </a:rPr>
              <a:t>ECB</a:t>
            </a:r>
            <a:endParaRPr lang="pl-PL" sz="3800" b="1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620688"/>
            <a:ext cx="8864119" cy="5481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le tekstowe 6"/>
          <p:cNvSpPr txBox="1"/>
          <p:nvPr/>
        </p:nvSpPr>
        <p:spPr>
          <a:xfrm>
            <a:off x="4932040" y="908720"/>
            <a:ext cx="1368152" cy="246221"/>
          </a:xfrm>
          <a:prstGeom prst="rect">
            <a:avLst/>
          </a:prstGeom>
          <a:solidFill>
            <a:srgbClr val="FFFFFF"/>
          </a:solidFill>
          <a:ln>
            <a:solidFill>
              <a:srgbClr val="C0000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pl-PL" sz="1600" b="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Menu główne</a:t>
            </a:r>
            <a:endParaRPr lang="en-GB" sz="1600" b="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2123728" y="6237312"/>
            <a:ext cx="4896544" cy="492443"/>
          </a:xfrm>
          <a:prstGeom prst="rect">
            <a:avLst/>
          </a:prstGeom>
          <a:solidFill>
            <a:srgbClr val="FFFFFF"/>
          </a:solidFill>
          <a:ln>
            <a:solidFill>
              <a:srgbClr val="C00000"/>
            </a:solidFill>
          </a:ln>
        </p:spPr>
        <p:txBody>
          <a:bodyPr wrap="square" tIns="0" bIns="0" rtlCol="0">
            <a:spAutoFit/>
          </a:bodyPr>
          <a:lstStyle/>
          <a:p>
            <a:pPr algn="ctr"/>
            <a:r>
              <a:rPr lang="pl-PL" sz="1600" b="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Pliki: </a:t>
            </a:r>
          </a:p>
          <a:p>
            <a:pPr algn="ctr"/>
            <a:r>
              <a:rPr lang="pl-PL" sz="1600" b="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modułu/kodu (</a:t>
            </a:r>
            <a:r>
              <a:rPr lang="pl-PL" sz="1600" b="0" dirty="0" err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cpp</a:t>
            </a:r>
            <a:r>
              <a:rPr lang="pl-PL" sz="1600" b="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), nagłówkowy (h), projektu (Design)</a:t>
            </a:r>
            <a:endParaRPr lang="en-GB" sz="1600" b="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6588224" y="5301208"/>
            <a:ext cx="1512168" cy="492443"/>
          </a:xfrm>
          <a:prstGeom prst="rect">
            <a:avLst/>
          </a:prstGeom>
          <a:solidFill>
            <a:srgbClr val="FFFFFF"/>
          </a:solidFill>
          <a:ln>
            <a:solidFill>
              <a:srgbClr val="C0000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pl-PL" sz="1600" b="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Paleta komponentów</a:t>
            </a:r>
            <a:endParaRPr lang="en-GB" sz="1600" b="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3491880" y="4005064"/>
            <a:ext cx="1944216" cy="738664"/>
          </a:xfrm>
          <a:prstGeom prst="rect">
            <a:avLst/>
          </a:prstGeom>
          <a:solidFill>
            <a:srgbClr val="FFFFFF"/>
          </a:solidFill>
          <a:ln>
            <a:solidFill>
              <a:srgbClr val="C0000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pl-PL" sz="1600" b="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Inspektor obiektów; właściwości i metody wybranego obiektu</a:t>
            </a:r>
            <a:endParaRPr lang="en-GB" sz="1600" b="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1043608" y="1988840"/>
            <a:ext cx="2664296" cy="738664"/>
          </a:xfrm>
          <a:prstGeom prst="rect">
            <a:avLst/>
          </a:prstGeom>
          <a:solidFill>
            <a:srgbClr val="FFFFFF"/>
          </a:solidFill>
          <a:ln>
            <a:solidFill>
              <a:srgbClr val="C0000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pl-PL" sz="1600" b="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Struktura (drzewo projektu); funkcje i elementy projektowe/obiekty (nie pliki)</a:t>
            </a:r>
            <a:endParaRPr lang="en-GB" sz="1600" b="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3563888" y="3068960"/>
            <a:ext cx="1656184" cy="492443"/>
          </a:xfrm>
          <a:prstGeom prst="rect">
            <a:avLst/>
          </a:prstGeom>
          <a:solidFill>
            <a:srgbClr val="FFFFFF"/>
          </a:solidFill>
          <a:ln>
            <a:solidFill>
              <a:srgbClr val="C0000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pl-PL" sz="1600" b="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Okno projektowe formularza</a:t>
            </a:r>
            <a:endParaRPr lang="en-GB" sz="1600" b="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7164288" y="3284984"/>
            <a:ext cx="1728192" cy="246221"/>
          </a:xfrm>
          <a:prstGeom prst="rect">
            <a:avLst/>
          </a:prstGeom>
          <a:solidFill>
            <a:srgbClr val="FFFFFF"/>
          </a:solidFill>
          <a:ln>
            <a:solidFill>
              <a:srgbClr val="C0000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pl-PL" sz="1600" b="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Zasoby projektu</a:t>
            </a:r>
            <a:endParaRPr lang="en-GB" sz="1600" b="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8" name="Łącznik prosty ze strzałką 17"/>
          <p:cNvCxnSpPr/>
          <p:nvPr/>
        </p:nvCxnSpPr>
        <p:spPr bwMode="auto">
          <a:xfrm flipH="1">
            <a:off x="4563533" y="1031831"/>
            <a:ext cx="360040" cy="0"/>
          </a:xfrm>
          <a:prstGeom prst="straightConnector1">
            <a:avLst/>
          </a:prstGeom>
          <a:solidFill>
            <a:srgbClr val="99CC00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pole tekstowe 11"/>
          <p:cNvSpPr txBox="1"/>
          <p:nvPr/>
        </p:nvSpPr>
        <p:spPr>
          <a:xfrm>
            <a:off x="7347581" y="1175546"/>
            <a:ext cx="1472891" cy="246221"/>
          </a:xfrm>
          <a:prstGeom prst="rect">
            <a:avLst/>
          </a:prstGeom>
          <a:solidFill>
            <a:srgbClr val="FFFFFF"/>
          </a:solidFill>
          <a:ln>
            <a:solidFill>
              <a:srgbClr val="C0000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pl-PL" sz="1600" b="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Pasek narzędzi</a:t>
            </a:r>
            <a:endParaRPr lang="en-GB" sz="1600" b="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9" name="Łącznik prosty ze strzałką 18"/>
          <p:cNvCxnSpPr>
            <a:stCxn id="12" idx="1"/>
          </p:cNvCxnSpPr>
          <p:nvPr/>
        </p:nvCxnSpPr>
        <p:spPr bwMode="auto">
          <a:xfrm flipH="1" flipV="1">
            <a:off x="6444209" y="1289889"/>
            <a:ext cx="903372" cy="8768"/>
          </a:xfrm>
          <a:prstGeom prst="straightConnector1">
            <a:avLst/>
          </a:prstGeom>
          <a:solidFill>
            <a:srgbClr val="99CC00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Łącznik prosty ze strzałką 22"/>
          <p:cNvCxnSpPr/>
          <p:nvPr/>
        </p:nvCxnSpPr>
        <p:spPr bwMode="auto">
          <a:xfrm flipV="1">
            <a:off x="8388424" y="1844824"/>
            <a:ext cx="0" cy="1440160"/>
          </a:xfrm>
          <a:prstGeom prst="straightConnector1">
            <a:avLst/>
          </a:prstGeom>
          <a:solidFill>
            <a:srgbClr val="99CC00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Łącznik prosty ze strzałką 28"/>
          <p:cNvCxnSpPr/>
          <p:nvPr/>
        </p:nvCxnSpPr>
        <p:spPr bwMode="auto">
          <a:xfrm flipH="1" flipV="1">
            <a:off x="1331640" y="2924944"/>
            <a:ext cx="2160240" cy="1368152"/>
          </a:xfrm>
          <a:prstGeom prst="straightConnector1">
            <a:avLst/>
          </a:prstGeom>
          <a:solidFill>
            <a:srgbClr val="99CC00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Łącznik prosty ze strzałką 31"/>
          <p:cNvCxnSpPr/>
          <p:nvPr/>
        </p:nvCxnSpPr>
        <p:spPr bwMode="auto">
          <a:xfrm flipV="1">
            <a:off x="6876256" y="4509120"/>
            <a:ext cx="0" cy="792088"/>
          </a:xfrm>
          <a:prstGeom prst="straightConnector1">
            <a:avLst/>
          </a:prstGeom>
          <a:solidFill>
            <a:srgbClr val="99CC00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Łącznik prosty ze strzałką 34"/>
          <p:cNvCxnSpPr/>
          <p:nvPr/>
        </p:nvCxnSpPr>
        <p:spPr bwMode="auto">
          <a:xfrm flipV="1">
            <a:off x="1907704" y="1628800"/>
            <a:ext cx="0" cy="360040"/>
          </a:xfrm>
          <a:prstGeom prst="straightConnector1">
            <a:avLst/>
          </a:prstGeom>
          <a:solidFill>
            <a:srgbClr val="99CC00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Łącznik prosty ze strzałką 36"/>
          <p:cNvCxnSpPr/>
          <p:nvPr/>
        </p:nvCxnSpPr>
        <p:spPr bwMode="auto">
          <a:xfrm flipV="1">
            <a:off x="4067944" y="1916832"/>
            <a:ext cx="0" cy="1152128"/>
          </a:xfrm>
          <a:prstGeom prst="straightConnector1">
            <a:avLst/>
          </a:prstGeom>
          <a:solidFill>
            <a:srgbClr val="99CC00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Łącznik prosty ze strzałką 38"/>
          <p:cNvCxnSpPr/>
          <p:nvPr/>
        </p:nvCxnSpPr>
        <p:spPr bwMode="auto">
          <a:xfrm flipV="1">
            <a:off x="4355976" y="6021288"/>
            <a:ext cx="8384" cy="207640"/>
          </a:xfrm>
          <a:prstGeom prst="straightConnector1">
            <a:avLst/>
          </a:prstGeom>
          <a:solidFill>
            <a:srgbClr val="99CC00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Łącznik prosty ze strzałką 40"/>
          <p:cNvCxnSpPr/>
          <p:nvPr/>
        </p:nvCxnSpPr>
        <p:spPr bwMode="auto">
          <a:xfrm flipV="1">
            <a:off x="3707904" y="6021288"/>
            <a:ext cx="8384" cy="207640"/>
          </a:xfrm>
          <a:prstGeom prst="straightConnector1">
            <a:avLst/>
          </a:prstGeom>
          <a:solidFill>
            <a:srgbClr val="99CC00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Łącznik prosty ze strzałką 41"/>
          <p:cNvCxnSpPr/>
          <p:nvPr/>
        </p:nvCxnSpPr>
        <p:spPr bwMode="auto">
          <a:xfrm flipV="1">
            <a:off x="4788024" y="6021288"/>
            <a:ext cx="8384" cy="207640"/>
          </a:xfrm>
          <a:prstGeom prst="straightConnector1">
            <a:avLst/>
          </a:prstGeom>
          <a:solidFill>
            <a:srgbClr val="99CC00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7146004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8077200" cy="838200"/>
          </a:xfrm>
        </p:spPr>
        <p:txBody>
          <a:bodyPr/>
          <a:lstStyle/>
          <a:p>
            <a:r>
              <a:rPr lang="pl-PL" altLang="en-US" sz="3800" b="1" smtClean="0">
                <a:solidFill>
                  <a:srgbClr val="C00000"/>
                </a:solidFill>
              </a:rPr>
              <a:t>Idea pracy formularza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696200" cy="4267200"/>
          </a:xfrm>
        </p:spPr>
        <p:txBody>
          <a:bodyPr/>
          <a:lstStyle/>
          <a:p>
            <a:r>
              <a:rPr lang="pl-PL" altLang="en-US" sz="2500" dirty="0" smtClean="0">
                <a:solidFill>
                  <a:srgbClr val="000000"/>
                </a:solidFill>
              </a:rPr>
              <a:t>W chwili uruchomienia, system C++ </a:t>
            </a:r>
            <a:r>
              <a:rPr lang="pl-PL" altLang="en-US" sz="2500" dirty="0" err="1" smtClean="0">
                <a:solidFill>
                  <a:srgbClr val="000000"/>
                </a:solidFill>
              </a:rPr>
              <a:t>Builder</a:t>
            </a:r>
            <a:r>
              <a:rPr lang="pl-PL" altLang="en-US" sz="2500" dirty="0" smtClean="0">
                <a:solidFill>
                  <a:srgbClr val="000000"/>
                </a:solidFill>
              </a:rPr>
              <a:t> automatycznie otwiera plik formularza. Formularz  jest oknem, za pośrednictwem którego użytkownik może korzystać z napisanego programu. Formularz należy zaprojektować, czyli umieścić w nim pewne obiekty. </a:t>
            </a:r>
          </a:p>
          <a:p>
            <a:pPr>
              <a:spcBef>
                <a:spcPct val="50000"/>
              </a:spcBef>
            </a:pPr>
            <a:r>
              <a:rPr lang="pl-PL" altLang="en-US" sz="2500" dirty="0" smtClean="0">
                <a:solidFill>
                  <a:srgbClr val="000000"/>
                </a:solidFill>
              </a:rPr>
              <a:t>Program będzie funkcjonował, jeśli napisze się instrukcje, które mają się wykonać w odpowiedzi na działania użytkownika. Te instrukcje należy definiować w pliku modułu formularza, którego szkielet jest już przygotowany przez </a:t>
            </a:r>
            <a:r>
              <a:rPr lang="pl-PL" altLang="en-US" sz="2500" dirty="0" err="1" smtClean="0">
                <a:solidFill>
                  <a:srgbClr val="000000"/>
                </a:solidFill>
              </a:rPr>
              <a:t>Builder’a</a:t>
            </a:r>
            <a:r>
              <a:rPr lang="pl-PL" altLang="en-US" sz="2500" dirty="0" smtClean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4340" name="AutoShape 1028"/>
          <p:cNvSpPr>
            <a:spLocks noChangeArrowheads="1"/>
          </p:cNvSpPr>
          <p:nvPr/>
        </p:nvSpPr>
        <p:spPr bwMode="auto">
          <a:xfrm>
            <a:off x="228600" y="228600"/>
            <a:ext cx="1600200" cy="1066800"/>
          </a:xfrm>
          <a:prstGeom prst="irregularSeal1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l-PL" altLang="en-US" sz="2400">
                <a:solidFill>
                  <a:srgbClr val="000000"/>
                </a:solidFill>
              </a:rPr>
              <a:t>demo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heme/theme1.xml><?xml version="1.0" encoding="utf-8"?>
<a:theme xmlns:a="http://schemas.openxmlformats.org/drawingml/2006/main" name="Projekt domyślny">
  <a:themeElements>
    <a:clrScheme name="">
      <a:dk1>
        <a:srgbClr val="0033CC"/>
      </a:dk1>
      <a:lt1>
        <a:srgbClr val="FFFFCC"/>
      </a:lt1>
      <a:dk2>
        <a:srgbClr val="FF0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2AAE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5752</TotalTime>
  <Words>2250</Words>
  <Application>Microsoft Office PowerPoint</Application>
  <PresentationFormat>Pokaz na ekranie (4:3)</PresentationFormat>
  <Paragraphs>376</Paragraphs>
  <Slides>29</Slides>
  <Notes>18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6" baseType="lpstr">
      <vt:lpstr>Arial</vt:lpstr>
      <vt:lpstr>Calibri</vt:lpstr>
      <vt:lpstr>Courier New</vt:lpstr>
      <vt:lpstr>Symbol</vt:lpstr>
      <vt:lpstr>Times New Roman</vt:lpstr>
      <vt:lpstr>Wingdings</vt:lpstr>
      <vt:lpstr>Projekt domyślny</vt:lpstr>
      <vt:lpstr>Języki programowania: C++ Wprowadzenie Środowisko pracy ECB Komunikacja aplikacji z użytkownikiem</vt:lpstr>
      <vt:lpstr>Informacje organizacyjne</vt:lpstr>
      <vt:lpstr>Po co jest ten przedmiot</vt:lpstr>
      <vt:lpstr>Efekty uczenia się</vt:lpstr>
      <vt:lpstr>Hasła programowania – krótkie repetytorium</vt:lpstr>
      <vt:lpstr>Rodzaje translatorów i ich działanie</vt:lpstr>
      <vt:lpstr>System Embarcadero C++ Builder</vt:lpstr>
      <vt:lpstr>Środowisko aplikacji ECB</vt:lpstr>
      <vt:lpstr>Idea pracy formularza</vt:lpstr>
      <vt:lpstr>Formularz i jego moduł</vt:lpstr>
      <vt:lpstr>Struktura aplikacji w ECB</vt:lpstr>
      <vt:lpstr>Tworzenie kodu wynikowego</vt:lpstr>
      <vt:lpstr>Zapisanie projektu</vt:lpstr>
      <vt:lpstr>Uruchomienie projektu</vt:lpstr>
      <vt:lpstr>Otwarcie projektu</vt:lpstr>
      <vt:lpstr>Identyfikatory</vt:lpstr>
      <vt:lpstr>Zmienne</vt:lpstr>
      <vt:lpstr>Proste instrukcje języka</vt:lpstr>
      <vt:lpstr>Korzystanie z obiektów wizualnych Buildera</vt:lpstr>
      <vt:lpstr>Komponenty formularza</vt:lpstr>
      <vt:lpstr>Interpretacja prototypu funkcji w C++</vt:lpstr>
      <vt:lpstr>Komunikat od aplikacji</vt:lpstr>
      <vt:lpstr>Inny komunikat od aplikacji</vt:lpstr>
      <vt:lpstr>Błąd zmiennej środowiskowej</vt:lpstr>
      <vt:lpstr>Informacja do aplikacji</vt:lpstr>
      <vt:lpstr>Przykłady komunikacji z użytkownikiem</vt:lpstr>
      <vt:lpstr>Instrukcja warunkowa</vt:lpstr>
      <vt:lpstr>Funkcje konwersji</vt:lpstr>
      <vt:lpstr>Instrukcja przełączająca</vt:lpstr>
    </vt:vector>
  </TitlesOfParts>
  <Company>SPI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Czy zwiększenie prędkości pojazdu rzeczywiście jest niebezpieczne?</dc:title>
  <dc:creator>Jan Lachowski</dc:creator>
  <cp:lastModifiedBy>HP2</cp:lastModifiedBy>
  <cp:revision>602</cp:revision>
  <dcterms:created xsi:type="dcterms:W3CDTF">2000-08-30T10:39:22Z</dcterms:created>
  <dcterms:modified xsi:type="dcterms:W3CDTF">2024-10-28T09:09:31Z</dcterms:modified>
</cp:coreProperties>
</file>