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22"/>
  </p:notesMasterIdLst>
  <p:sldIdLst>
    <p:sldId id="280" r:id="rId2"/>
    <p:sldId id="279" r:id="rId3"/>
    <p:sldId id="305" r:id="rId4"/>
    <p:sldId id="304" r:id="rId5"/>
    <p:sldId id="307" r:id="rId6"/>
    <p:sldId id="308" r:id="rId7"/>
    <p:sldId id="296" r:id="rId8"/>
    <p:sldId id="297" r:id="rId9"/>
    <p:sldId id="306" r:id="rId10"/>
    <p:sldId id="298" r:id="rId11"/>
    <p:sldId id="299" r:id="rId12"/>
    <p:sldId id="300" r:id="rId13"/>
    <p:sldId id="288" r:id="rId14"/>
    <p:sldId id="301" r:id="rId15"/>
    <p:sldId id="302" r:id="rId16"/>
    <p:sldId id="303" r:id="rId17"/>
    <p:sldId id="289" r:id="rId18"/>
    <p:sldId id="290" r:id="rId19"/>
    <p:sldId id="287" r:id="rId20"/>
    <p:sldId id="281" r:id="rId21"/>
  </p:sldIdLst>
  <p:sldSz cx="9144000" cy="6858000" type="screen4x3"/>
  <p:notesSz cx="6858000" cy="9144000"/>
  <p:defaultTextStyle>
    <a:defPPr>
      <a:defRPr lang="pl-PL"/>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5D2884"/>
    <a:srgbClr val="FF0066"/>
    <a:srgbClr val="FF00FF"/>
    <a:srgbClr val="99FFCC"/>
    <a:srgbClr val="00336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 pośredn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787"/>
    <p:restoredTop sz="90950" autoAdjust="0"/>
  </p:normalViewPr>
  <p:slideViewPr>
    <p:cSldViewPr>
      <p:cViewPr varScale="1">
        <p:scale>
          <a:sx n="71" d="100"/>
          <a:sy n="71" d="100"/>
        </p:scale>
        <p:origin x="179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a:extLst>
              <a:ext uri="{FF2B5EF4-FFF2-40B4-BE49-F238E27FC236}">
                <a16:creationId xmlns="" xmlns:a16="http://schemas.microsoft.com/office/drawing/2014/main" id="{878D8FC1-9FFB-440F-B2FF-C16AC446226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pl-PL"/>
          </a:p>
        </p:txBody>
      </p:sp>
      <p:sp>
        <p:nvSpPr>
          <p:cNvPr id="3" name="Symbol zastępczy daty 2">
            <a:extLst>
              <a:ext uri="{FF2B5EF4-FFF2-40B4-BE49-F238E27FC236}">
                <a16:creationId xmlns="" xmlns:a16="http://schemas.microsoft.com/office/drawing/2014/main" id="{07CCD738-9C7C-4EDF-A9A6-E9FA6F505015}"/>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15E6470-D799-4DFF-AE0A-D56977F26B14}" type="datetimeFigureOut">
              <a:rPr lang="pl-PL"/>
              <a:pPr>
                <a:defRPr/>
              </a:pPr>
              <a:t>2024-12-02</a:t>
            </a:fld>
            <a:endParaRPr lang="pl-PL"/>
          </a:p>
        </p:txBody>
      </p:sp>
      <p:sp>
        <p:nvSpPr>
          <p:cNvPr id="4" name="Symbol zastępczy obrazu slajdu 3">
            <a:extLst>
              <a:ext uri="{FF2B5EF4-FFF2-40B4-BE49-F238E27FC236}">
                <a16:creationId xmlns="" xmlns:a16="http://schemas.microsoft.com/office/drawing/2014/main" id="{D2C1CD60-13A0-40DF-A649-C788A6B5891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l-PL" noProof="0"/>
          </a:p>
        </p:txBody>
      </p:sp>
      <p:sp>
        <p:nvSpPr>
          <p:cNvPr id="5" name="Symbol zastępczy notatek 4">
            <a:extLst>
              <a:ext uri="{FF2B5EF4-FFF2-40B4-BE49-F238E27FC236}">
                <a16:creationId xmlns="" xmlns:a16="http://schemas.microsoft.com/office/drawing/2014/main" id="{C0FCE1BC-C6B7-42C5-9CB3-F91517A6A68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6" name="Symbol zastępczy stopki 5">
            <a:extLst>
              <a:ext uri="{FF2B5EF4-FFF2-40B4-BE49-F238E27FC236}">
                <a16:creationId xmlns="" xmlns:a16="http://schemas.microsoft.com/office/drawing/2014/main" id="{6207D1B8-678D-430B-B4F6-5D9287284491}"/>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pl-PL"/>
          </a:p>
        </p:txBody>
      </p:sp>
      <p:sp>
        <p:nvSpPr>
          <p:cNvPr id="7" name="Symbol zastępczy numeru slajdu 6">
            <a:extLst>
              <a:ext uri="{FF2B5EF4-FFF2-40B4-BE49-F238E27FC236}">
                <a16:creationId xmlns="" xmlns:a16="http://schemas.microsoft.com/office/drawing/2014/main" id="{DFD7CE6D-1BDA-4424-977A-0D19CAFFA09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B574B681-4957-415B-A6E8-BB1630AC555E}" type="slidenum">
              <a:rPr lang="pl-PL" altLang="en-US"/>
              <a:pPr>
                <a:defRPr/>
              </a:pPr>
              <a:t>‹#›</a:t>
            </a:fld>
            <a:endParaRPr lang="pl-PL" altLang="en-US"/>
          </a:p>
        </p:txBody>
      </p:sp>
    </p:spTree>
    <p:extLst>
      <p:ext uri="{BB962C8B-B14F-4D97-AF65-F5344CB8AC3E}">
        <p14:creationId xmlns:p14="http://schemas.microsoft.com/office/powerpoint/2010/main" val="7918391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ymbol zastępczy obrazu slajdu 1">
            <a:extLst>
              <a:ext uri="{FF2B5EF4-FFF2-40B4-BE49-F238E27FC236}">
                <a16:creationId xmlns="" xmlns:a16="http://schemas.microsoft.com/office/drawing/2014/main" id="{BB05F6E9-05AC-4A9E-8050-F76A34A85D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Symbol zastępczy notatek 2">
            <a:extLst>
              <a:ext uri="{FF2B5EF4-FFF2-40B4-BE49-F238E27FC236}">
                <a16:creationId xmlns="" xmlns:a16="http://schemas.microsoft.com/office/drawing/2014/main" id="{EC22DE8D-E547-48C6-9B1A-01F0DBA5EB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a:p>
        </p:txBody>
      </p:sp>
      <p:sp>
        <p:nvSpPr>
          <p:cNvPr id="7172" name="Symbol zastępczy numeru slajdu 3">
            <a:extLst>
              <a:ext uri="{FF2B5EF4-FFF2-40B4-BE49-F238E27FC236}">
                <a16:creationId xmlns="" xmlns:a16="http://schemas.microsoft.com/office/drawing/2014/main" id="{83E994DF-A703-4316-B236-ACAC5C75153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8178E05-6141-4CC7-A77B-C0768A7254D1}" type="slidenum">
              <a:rPr lang="pl-PL" altLang="pl-PL" sz="1200"/>
              <a:pPr/>
              <a:t>4</a:t>
            </a:fld>
            <a:endParaRPr lang="pl-PL" altLang="pl-PL" sz="1200"/>
          </a:p>
        </p:txBody>
      </p:sp>
    </p:spTree>
    <p:extLst>
      <p:ext uri="{BB962C8B-B14F-4D97-AF65-F5344CB8AC3E}">
        <p14:creationId xmlns:p14="http://schemas.microsoft.com/office/powerpoint/2010/main" val="2493532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ymbol zastępczy obrazu slajdu 1">
            <a:extLst>
              <a:ext uri="{FF2B5EF4-FFF2-40B4-BE49-F238E27FC236}">
                <a16:creationId xmlns="" xmlns:a16="http://schemas.microsoft.com/office/drawing/2014/main" id="{BB05F6E9-05AC-4A9E-8050-F76A34A85D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Symbol zastępczy notatek 2">
            <a:extLst>
              <a:ext uri="{FF2B5EF4-FFF2-40B4-BE49-F238E27FC236}">
                <a16:creationId xmlns="" xmlns:a16="http://schemas.microsoft.com/office/drawing/2014/main" id="{EC22DE8D-E547-48C6-9B1A-01F0DBA5EB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a:p>
        </p:txBody>
      </p:sp>
      <p:sp>
        <p:nvSpPr>
          <p:cNvPr id="7172" name="Symbol zastępczy numeru slajdu 3">
            <a:extLst>
              <a:ext uri="{FF2B5EF4-FFF2-40B4-BE49-F238E27FC236}">
                <a16:creationId xmlns="" xmlns:a16="http://schemas.microsoft.com/office/drawing/2014/main" id="{83E994DF-A703-4316-B236-ACAC5C75153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8178E05-6141-4CC7-A77B-C0768A7254D1}" type="slidenum">
              <a:rPr lang="pl-PL" altLang="pl-PL" sz="1200"/>
              <a:pPr/>
              <a:t>5</a:t>
            </a:fld>
            <a:endParaRPr lang="pl-PL" altLang="pl-PL" sz="1200"/>
          </a:p>
        </p:txBody>
      </p:sp>
    </p:spTree>
    <p:extLst>
      <p:ext uri="{BB962C8B-B14F-4D97-AF65-F5344CB8AC3E}">
        <p14:creationId xmlns:p14="http://schemas.microsoft.com/office/powerpoint/2010/main" val="2302819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ymbol zastępczy obrazu slajdu 1">
            <a:extLst>
              <a:ext uri="{FF2B5EF4-FFF2-40B4-BE49-F238E27FC236}">
                <a16:creationId xmlns="" xmlns:a16="http://schemas.microsoft.com/office/drawing/2014/main" id="{BB05F6E9-05AC-4A9E-8050-F76A34A85D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Symbol zastępczy notatek 2">
            <a:extLst>
              <a:ext uri="{FF2B5EF4-FFF2-40B4-BE49-F238E27FC236}">
                <a16:creationId xmlns="" xmlns:a16="http://schemas.microsoft.com/office/drawing/2014/main" id="{EC22DE8D-E547-48C6-9B1A-01F0DBA5EB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a:p>
        </p:txBody>
      </p:sp>
      <p:sp>
        <p:nvSpPr>
          <p:cNvPr id="7172" name="Symbol zastępczy numeru slajdu 3">
            <a:extLst>
              <a:ext uri="{FF2B5EF4-FFF2-40B4-BE49-F238E27FC236}">
                <a16:creationId xmlns="" xmlns:a16="http://schemas.microsoft.com/office/drawing/2014/main" id="{83E994DF-A703-4316-B236-ACAC5C75153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8178E05-6141-4CC7-A77B-C0768A7254D1}" type="slidenum">
              <a:rPr lang="pl-PL" altLang="pl-PL" sz="1200"/>
              <a:pPr/>
              <a:t>6</a:t>
            </a:fld>
            <a:endParaRPr lang="pl-PL" altLang="pl-PL" sz="1200"/>
          </a:p>
        </p:txBody>
      </p:sp>
    </p:spTree>
    <p:extLst>
      <p:ext uri="{BB962C8B-B14F-4D97-AF65-F5344CB8AC3E}">
        <p14:creationId xmlns:p14="http://schemas.microsoft.com/office/powerpoint/2010/main" val="745017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ymbol zastępczy obrazu slajdu 1">
            <a:extLst>
              <a:ext uri="{FF2B5EF4-FFF2-40B4-BE49-F238E27FC236}">
                <a16:creationId xmlns="" xmlns:a16="http://schemas.microsoft.com/office/drawing/2014/main" id="{8CCCBB15-D937-4C4F-89FE-A6907DBA05E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Symbol zastępczy notatek 2">
            <a:extLst>
              <a:ext uri="{FF2B5EF4-FFF2-40B4-BE49-F238E27FC236}">
                <a16:creationId xmlns="" xmlns:a16="http://schemas.microsoft.com/office/drawing/2014/main" id="{4F38E50A-8306-44C5-9D1E-AF042ECE71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ymbol zastępczy numeru slajdu 3">
            <a:extLst>
              <a:ext uri="{FF2B5EF4-FFF2-40B4-BE49-F238E27FC236}">
                <a16:creationId xmlns="" xmlns:a16="http://schemas.microsoft.com/office/drawing/2014/main" id="{3F2E42FC-2A58-4ABD-9182-AC967C86C27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4BAEE03-E84D-4D91-A291-322704006F59}" type="slidenum">
              <a:rPr lang="pl-PL" altLang="en-US" sz="1200"/>
              <a:pPr/>
              <a:t>18</a:t>
            </a:fld>
            <a:endParaRPr lang="pl-PL" altLang="en-US" sz="1200"/>
          </a:p>
        </p:txBody>
      </p:sp>
    </p:spTree>
    <p:extLst>
      <p:ext uri="{BB962C8B-B14F-4D97-AF65-F5344CB8AC3E}">
        <p14:creationId xmlns:p14="http://schemas.microsoft.com/office/powerpoint/2010/main" val="2548858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a:extLst>
              <a:ext uri="{FF2B5EF4-FFF2-40B4-BE49-F238E27FC236}">
                <a16:creationId xmlns="" xmlns:a16="http://schemas.microsoft.com/office/drawing/2014/main" id="{9ABDB0A4-E584-4BE7-BBA0-4B96D233F324}"/>
              </a:ext>
            </a:extLst>
          </p:cNvPr>
          <p:cNvSpPr>
            <a:spLocks noGrp="1"/>
          </p:cNvSpPr>
          <p:nvPr>
            <p:ph type="dt" sz="half" idx="10"/>
          </p:nvPr>
        </p:nvSpPr>
        <p:spPr/>
        <p:txBody>
          <a:bodyPr/>
          <a:lstStyle>
            <a:lvl1pPr>
              <a:defRPr/>
            </a:lvl1pPr>
          </a:lstStyle>
          <a:p>
            <a:pPr>
              <a:defRPr/>
            </a:pPr>
            <a:endParaRPr lang="pl-PL"/>
          </a:p>
        </p:txBody>
      </p:sp>
      <p:sp>
        <p:nvSpPr>
          <p:cNvPr id="5" name="Symbol zastępczy stopki 4">
            <a:extLst>
              <a:ext uri="{FF2B5EF4-FFF2-40B4-BE49-F238E27FC236}">
                <a16:creationId xmlns="" xmlns:a16="http://schemas.microsoft.com/office/drawing/2014/main" id="{4AFBEBAE-A7F4-4F8E-BFB4-FAEE1265B30B}"/>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 xmlns:a16="http://schemas.microsoft.com/office/drawing/2014/main" id="{D66BA606-C6BC-4F20-A86A-A388666586C8}"/>
              </a:ext>
            </a:extLst>
          </p:cNvPr>
          <p:cNvSpPr>
            <a:spLocks noGrp="1"/>
          </p:cNvSpPr>
          <p:nvPr>
            <p:ph type="sldNum" sz="quarter" idx="12"/>
          </p:nvPr>
        </p:nvSpPr>
        <p:spPr/>
        <p:txBody>
          <a:bodyPr/>
          <a:lstStyle>
            <a:lvl1pPr>
              <a:defRPr/>
            </a:lvl1pPr>
          </a:lstStyle>
          <a:p>
            <a:pPr>
              <a:defRPr/>
            </a:pPr>
            <a:fld id="{7D0F6CAA-1481-4F77-BE6E-ADD70638AE6F}" type="slidenum">
              <a:rPr lang="pl-PL" altLang="en-US"/>
              <a:pPr>
                <a:defRPr/>
              </a:pPr>
              <a:t>‹#›</a:t>
            </a:fld>
            <a:endParaRPr lang="pl-PL" altLang="en-US"/>
          </a:p>
        </p:txBody>
      </p:sp>
    </p:spTree>
    <p:extLst>
      <p:ext uri="{BB962C8B-B14F-4D97-AF65-F5344CB8AC3E}">
        <p14:creationId xmlns:p14="http://schemas.microsoft.com/office/powerpoint/2010/main" val="1802936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 xmlns:a16="http://schemas.microsoft.com/office/drawing/2014/main" id="{60DD5B05-0732-4F66-B1CB-AB8F810AB9EB}"/>
              </a:ext>
            </a:extLst>
          </p:cNvPr>
          <p:cNvSpPr>
            <a:spLocks noGrp="1"/>
          </p:cNvSpPr>
          <p:nvPr>
            <p:ph type="dt" sz="half" idx="10"/>
          </p:nvPr>
        </p:nvSpPr>
        <p:spPr/>
        <p:txBody>
          <a:bodyPr/>
          <a:lstStyle>
            <a:lvl1pPr>
              <a:defRPr/>
            </a:lvl1pPr>
          </a:lstStyle>
          <a:p>
            <a:pPr>
              <a:defRPr/>
            </a:pPr>
            <a:endParaRPr lang="pl-PL"/>
          </a:p>
        </p:txBody>
      </p:sp>
      <p:sp>
        <p:nvSpPr>
          <p:cNvPr id="5" name="Symbol zastępczy stopki 4">
            <a:extLst>
              <a:ext uri="{FF2B5EF4-FFF2-40B4-BE49-F238E27FC236}">
                <a16:creationId xmlns="" xmlns:a16="http://schemas.microsoft.com/office/drawing/2014/main" id="{9AA2396B-126F-4768-AF5B-62748B2440E2}"/>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 xmlns:a16="http://schemas.microsoft.com/office/drawing/2014/main" id="{462703FE-26DA-4D3B-8F1C-F39D4585EE57}"/>
              </a:ext>
            </a:extLst>
          </p:cNvPr>
          <p:cNvSpPr>
            <a:spLocks noGrp="1"/>
          </p:cNvSpPr>
          <p:nvPr>
            <p:ph type="sldNum" sz="quarter" idx="12"/>
          </p:nvPr>
        </p:nvSpPr>
        <p:spPr/>
        <p:txBody>
          <a:bodyPr/>
          <a:lstStyle>
            <a:lvl1pPr>
              <a:defRPr/>
            </a:lvl1pPr>
          </a:lstStyle>
          <a:p>
            <a:pPr>
              <a:defRPr/>
            </a:pPr>
            <a:fld id="{A1C46210-8076-4C63-BEEE-CED6F0E6464F}" type="slidenum">
              <a:rPr lang="pl-PL" altLang="en-US"/>
              <a:pPr>
                <a:defRPr/>
              </a:pPr>
              <a:t>‹#›</a:t>
            </a:fld>
            <a:endParaRPr lang="pl-PL" altLang="en-US"/>
          </a:p>
        </p:txBody>
      </p:sp>
    </p:spTree>
    <p:extLst>
      <p:ext uri="{BB962C8B-B14F-4D97-AF65-F5344CB8AC3E}">
        <p14:creationId xmlns:p14="http://schemas.microsoft.com/office/powerpoint/2010/main" val="821043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 xmlns:a16="http://schemas.microsoft.com/office/drawing/2014/main" id="{8772F18D-18E4-45EC-B560-DA92D38A7592}"/>
              </a:ext>
            </a:extLst>
          </p:cNvPr>
          <p:cNvSpPr>
            <a:spLocks noGrp="1"/>
          </p:cNvSpPr>
          <p:nvPr>
            <p:ph type="dt" sz="half" idx="10"/>
          </p:nvPr>
        </p:nvSpPr>
        <p:spPr/>
        <p:txBody>
          <a:bodyPr/>
          <a:lstStyle>
            <a:lvl1pPr>
              <a:defRPr/>
            </a:lvl1pPr>
          </a:lstStyle>
          <a:p>
            <a:pPr>
              <a:defRPr/>
            </a:pPr>
            <a:endParaRPr lang="pl-PL"/>
          </a:p>
        </p:txBody>
      </p:sp>
      <p:sp>
        <p:nvSpPr>
          <p:cNvPr id="5" name="Symbol zastępczy stopki 4">
            <a:extLst>
              <a:ext uri="{FF2B5EF4-FFF2-40B4-BE49-F238E27FC236}">
                <a16:creationId xmlns="" xmlns:a16="http://schemas.microsoft.com/office/drawing/2014/main" id="{77F533A2-BB72-4F83-89A1-7186ADB82BB6}"/>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 xmlns:a16="http://schemas.microsoft.com/office/drawing/2014/main" id="{2BF7FA86-3C50-482C-99DC-F94F69B98CC9}"/>
              </a:ext>
            </a:extLst>
          </p:cNvPr>
          <p:cNvSpPr>
            <a:spLocks noGrp="1"/>
          </p:cNvSpPr>
          <p:nvPr>
            <p:ph type="sldNum" sz="quarter" idx="12"/>
          </p:nvPr>
        </p:nvSpPr>
        <p:spPr/>
        <p:txBody>
          <a:bodyPr/>
          <a:lstStyle>
            <a:lvl1pPr>
              <a:defRPr/>
            </a:lvl1pPr>
          </a:lstStyle>
          <a:p>
            <a:pPr>
              <a:defRPr/>
            </a:pPr>
            <a:fld id="{B62A4A6F-F18B-44DD-9B3F-7D6A95883B45}" type="slidenum">
              <a:rPr lang="pl-PL" altLang="en-US"/>
              <a:pPr>
                <a:defRPr/>
              </a:pPr>
              <a:t>‹#›</a:t>
            </a:fld>
            <a:endParaRPr lang="pl-PL" altLang="en-US"/>
          </a:p>
        </p:txBody>
      </p:sp>
    </p:spTree>
    <p:extLst>
      <p:ext uri="{BB962C8B-B14F-4D97-AF65-F5344CB8AC3E}">
        <p14:creationId xmlns:p14="http://schemas.microsoft.com/office/powerpoint/2010/main" val="1902257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 xmlns:a16="http://schemas.microsoft.com/office/drawing/2014/main" id="{BF5FB9DF-9DB2-4388-BFAD-52BEE024BC50}"/>
              </a:ext>
            </a:extLst>
          </p:cNvPr>
          <p:cNvSpPr>
            <a:spLocks noGrp="1"/>
          </p:cNvSpPr>
          <p:nvPr>
            <p:ph type="dt" sz="half" idx="10"/>
          </p:nvPr>
        </p:nvSpPr>
        <p:spPr/>
        <p:txBody>
          <a:bodyPr/>
          <a:lstStyle>
            <a:lvl1pPr>
              <a:defRPr/>
            </a:lvl1pPr>
          </a:lstStyle>
          <a:p>
            <a:pPr>
              <a:defRPr/>
            </a:pPr>
            <a:endParaRPr lang="pl-PL"/>
          </a:p>
        </p:txBody>
      </p:sp>
      <p:sp>
        <p:nvSpPr>
          <p:cNvPr id="5" name="Symbol zastępczy stopki 4">
            <a:extLst>
              <a:ext uri="{FF2B5EF4-FFF2-40B4-BE49-F238E27FC236}">
                <a16:creationId xmlns="" xmlns:a16="http://schemas.microsoft.com/office/drawing/2014/main" id="{1000FF11-F552-49ED-B5BE-3115DBBACC66}"/>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 xmlns:a16="http://schemas.microsoft.com/office/drawing/2014/main" id="{27E1D2B4-98CD-4C13-BC89-6A7F94979304}"/>
              </a:ext>
            </a:extLst>
          </p:cNvPr>
          <p:cNvSpPr>
            <a:spLocks noGrp="1"/>
          </p:cNvSpPr>
          <p:nvPr>
            <p:ph type="sldNum" sz="quarter" idx="12"/>
          </p:nvPr>
        </p:nvSpPr>
        <p:spPr/>
        <p:txBody>
          <a:bodyPr/>
          <a:lstStyle>
            <a:lvl1pPr>
              <a:defRPr/>
            </a:lvl1pPr>
          </a:lstStyle>
          <a:p>
            <a:pPr>
              <a:defRPr/>
            </a:pPr>
            <a:fld id="{5E658CDC-9469-40C2-8473-D437618B2408}" type="slidenum">
              <a:rPr lang="pl-PL" altLang="en-US"/>
              <a:pPr>
                <a:defRPr/>
              </a:pPr>
              <a:t>‹#›</a:t>
            </a:fld>
            <a:endParaRPr lang="pl-PL" altLang="en-US"/>
          </a:p>
        </p:txBody>
      </p:sp>
    </p:spTree>
    <p:extLst>
      <p:ext uri="{BB962C8B-B14F-4D97-AF65-F5344CB8AC3E}">
        <p14:creationId xmlns:p14="http://schemas.microsoft.com/office/powerpoint/2010/main" val="2141442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 xmlns:a16="http://schemas.microsoft.com/office/drawing/2014/main" id="{1FF83D23-3C64-4929-9BCB-35CAF8F9D49D}"/>
              </a:ext>
            </a:extLst>
          </p:cNvPr>
          <p:cNvSpPr>
            <a:spLocks noGrp="1"/>
          </p:cNvSpPr>
          <p:nvPr>
            <p:ph type="dt" sz="half" idx="10"/>
          </p:nvPr>
        </p:nvSpPr>
        <p:spPr/>
        <p:txBody>
          <a:bodyPr/>
          <a:lstStyle>
            <a:lvl1pPr>
              <a:defRPr/>
            </a:lvl1pPr>
          </a:lstStyle>
          <a:p>
            <a:pPr>
              <a:defRPr/>
            </a:pPr>
            <a:endParaRPr lang="pl-PL"/>
          </a:p>
        </p:txBody>
      </p:sp>
      <p:sp>
        <p:nvSpPr>
          <p:cNvPr id="5" name="Symbol zastępczy stopki 4">
            <a:extLst>
              <a:ext uri="{FF2B5EF4-FFF2-40B4-BE49-F238E27FC236}">
                <a16:creationId xmlns="" xmlns:a16="http://schemas.microsoft.com/office/drawing/2014/main" id="{448E6928-DBCC-468D-964C-579CBCB31791}"/>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 xmlns:a16="http://schemas.microsoft.com/office/drawing/2014/main" id="{C227E884-26DC-49E0-8DDD-5B2E9EF7026C}"/>
              </a:ext>
            </a:extLst>
          </p:cNvPr>
          <p:cNvSpPr>
            <a:spLocks noGrp="1"/>
          </p:cNvSpPr>
          <p:nvPr>
            <p:ph type="sldNum" sz="quarter" idx="12"/>
          </p:nvPr>
        </p:nvSpPr>
        <p:spPr/>
        <p:txBody>
          <a:bodyPr/>
          <a:lstStyle>
            <a:lvl1pPr>
              <a:defRPr/>
            </a:lvl1pPr>
          </a:lstStyle>
          <a:p>
            <a:pPr>
              <a:defRPr/>
            </a:pPr>
            <a:fld id="{E95F8D1B-99B5-4B6E-B52E-79109DB2944E}" type="slidenum">
              <a:rPr lang="pl-PL" altLang="en-US"/>
              <a:pPr>
                <a:defRPr/>
              </a:pPr>
              <a:t>‹#›</a:t>
            </a:fld>
            <a:endParaRPr lang="pl-PL" altLang="en-US"/>
          </a:p>
        </p:txBody>
      </p:sp>
    </p:spTree>
    <p:extLst>
      <p:ext uri="{BB962C8B-B14F-4D97-AF65-F5344CB8AC3E}">
        <p14:creationId xmlns:p14="http://schemas.microsoft.com/office/powerpoint/2010/main" val="3236427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3">
            <a:extLst>
              <a:ext uri="{FF2B5EF4-FFF2-40B4-BE49-F238E27FC236}">
                <a16:creationId xmlns="" xmlns:a16="http://schemas.microsoft.com/office/drawing/2014/main" id="{547A91F7-EAEA-4696-9A16-BA7FACD3ECAC}"/>
              </a:ext>
            </a:extLst>
          </p:cNvPr>
          <p:cNvSpPr>
            <a:spLocks noGrp="1"/>
          </p:cNvSpPr>
          <p:nvPr>
            <p:ph type="dt" sz="half" idx="10"/>
          </p:nvPr>
        </p:nvSpPr>
        <p:spPr/>
        <p:txBody>
          <a:bodyPr/>
          <a:lstStyle>
            <a:lvl1pPr>
              <a:defRPr/>
            </a:lvl1pPr>
          </a:lstStyle>
          <a:p>
            <a:pPr>
              <a:defRPr/>
            </a:pPr>
            <a:endParaRPr lang="pl-PL"/>
          </a:p>
        </p:txBody>
      </p:sp>
      <p:sp>
        <p:nvSpPr>
          <p:cNvPr id="6" name="Symbol zastępczy stopki 4">
            <a:extLst>
              <a:ext uri="{FF2B5EF4-FFF2-40B4-BE49-F238E27FC236}">
                <a16:creationId xmlns="" xmlns:a16="http://schemas.microsoft.com/office/drawing/2014/main" id="{00AF4CCE-9ACA-492C-97C5-481A03BC83FE}"/>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 xmlns:a16="http://schemas.microsoft.com/office/drawing/2014/main" id="{6E9FBCE7-5737-4A1C-B432-BB2FDC0CC8C1}"/>
              </a:ext>
            </a:extLst>
          </p:cNvPr>
          <p:cNvSpPr>
            <a:spLocks noGrp="1"/>
          </p:cNvSpPr>
          <p:nvPr>
            <p:ph type="sldNum" sz="quarter" idx="12"/>
          </p:nvPr>
        </p:nvSpPr>
        <p:spPr/>
        <p:txBody>
          <a:bodyPr/>
          <a:lstStyle>
            <a:lvl1pPr>
              <a:defRPr/>
            </a:lvl1pPr>
          </a:lstStyle>
          <a:p>
            <a:pPr>
              <a:defRPr/>
            </a:pPr>
            <a:fld id="{86057920-D300-4E0F-AFA2-0BBD0A526491}" type="slidenum">
              <a:rPr lang="pl-PL" altLang="en-US"/>
              <a:pPr>
                <a:defRPr/>
              </a:pPr>
              <a:t>‹#›</a:t>
            </a:fld>
            <a:endParaRPr lang="pl-PL" altLang="en-US"/>
          </a:p>
        </p:txBody>
      </p:sp>
    </p:spTree>
    <p:extLst>
      <p:ext uri="{BB962C8B-B14F-4D97-AF65-F5344CB8AC3E}">
        <p14:creationId xmlns:p14="http://schemas.microsoft.com/office/powerpoint/2010/main" val="136330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3">
            <a:extLst>
              <a:ext uri="{FF2B5EF4-FFF2-40B4-BE49-F238E27FC236}">
                <a16:creationId xmlns="" xmlns:a16="http://schemas.microsoft.com/office/drawing/2014/main" id="{071C4544-FF84-4E65-B00C-A80983902D98}"/>
              </a:ext>
            </a:extLst>
          </p:cNvPr>
          <p:cNvSpPr>
            <a:spLocks noGrp="1"/>
          </p:cNvSpPr>
          <p:nvPr>
            <p:ph type="dt" sz="half" idx="10"/>
          </p:nvPr>
        </p:nvSpPr>
        <p:spPr/>
        <p:txBody>
          <a:bodyPr/>
          <a:lstStyle>
            <a:lvl1pPr>
              <a:defRPr/>
            </a:lvl1pPr>
          </a:lstStyle>
          <a:p>
            <a:pPr>
              <a:defRPr/>
            </a:pPr>
            <a:endParaRPr lang="pl-PL"/>
          </a:p>
        </p:txBody>
      </p:sp>
      <p:sp>
        <p:nvSpPr>
          <p:cNvPr id="8" name="Symbol zastępczy stopki 4">
            <a:extLst>
              <a:ext uri="{FF2B5EF4-FFF2-40B4-BE49-F238E27FC236}">
                <a16:creationId xmlns="" xmlns:a16="http://schemas.microsoft.com/office/drawing/2014/main" id="{491CC5E1-CFA8-466A-AEA7-20F07822A3C5}"/>
              </a:ext>
            </a:extLst>
          </p:cNvPr>
          <p:cNvSpPr>
            <a:spLocks noGrp="1"/>
          </p:cNvSpPr>
          <p:nvPr>
            <p:ph type="ftr" sz="quarter" idx="11"/>
          </p:nvPr>
        </p:nvSpPr>
        <p:spPr/>
        <p:txBody>
          <a:bodyPr/>
          <a:lstStyle>
            <a:lvl1pPr>
              <a:defRPr/>
            </a:lvl1pPr>
          </a:lstStyle>
          <a:p>
            <a:pPr>
              <a:defRPr/>
            </a:pPr>
            <a:endParaRPr lang="pl-PL"/>
          </a:p>
        </p:txBody>
      </p:sp>
      <p:sp>
        <p:nvSpPr>
          <p:cNvPr id="9" name="Symbol zastępczy numeru slajdu 5">
            <a:extLst>
              <a:ext uri="{FF2B5EF4-FFF2-40B4-BE49-F238E27FC236}">
                <a16:creationId xmlns="" xmlns:a16="http://schemas.microsoft.com/office/drawing/2014/main" id="{C88BC651-A9DC-43F7-84DD-701627B16DA5}"/>
              </a:ext>
            </a:extLst>
          </p:cNvPr>
          <p:cNvSpPr>
            <a:spLocks noGrp="1"/>
          </p:cNvSpPr>
          <p:nvPr>
            <p:ph type="sldNum" sz="quarter" idx="12"/>
          </p:nvPr>
        </p:nvSpPr>
        <p:spPr/>
        <p:txBody>
          <a:bodyPr/>
          <a:lstStyle>
            <a:lvl1pPr>
              <a:defRPr/>
            </a:lvl1pPr>
          </a:lstStyle>
          <a:p>
            <a:pPr>
              <a:defRPr/>
            </a:pPr>
            <a:fld id="{77E7C837-4AD3-4B75-9F15-733FBDB74AD9}" type="slidenum">
              <a:rPr lang="pl-PL" altLang="en-US"/>
              <a:pPr>
                <a:defRPr/>
              </a:pPr>
              <a:t>‹#›</a:t>
            </a:fld>
            <a:endParaRPr lang="pl-PL" altLang="en-US"/>
          </a:p>
        </p:txBody>
      </p:sp>
    </p:spTree>
    <p:extLst>
      <p:ext uri="{BB962C8B-B14F-4D97-AF65-F5344CB8AC3E}">
        <p14:creationId xmlns:p14="http://schemas.microsoft.com/office/powerpoint/2010/main" val="2860133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3">
            <a:extLst>
              <a:ext uri="{FF2B5EF4-FFF2-40B4-BE49-F238E27FC236}">
                <a16:creationId xmlns="" xmlns:a16="http://schemas.microsoft.com/office/drawing/2014/main" id="{3893AF97-E7B2-4D08-94CB-F1E7C625FEF4}"/>
              </a:ext>
            </a:extLst>
          </p:cNvPr>
          <p:cNvSpPr>
            <a:spLocks noGrp="1"/>
          </p:cNvSpPr>
          <p:nvPr>
            <p:ph type="dt" sz="half" idx="10"/>
          </p:nvPr>
        </p:nvSpPr>
        <p:spPr/>
        <p:txBody>
          <a:bodyPr/>
          <a:lstStyle>
            <a:lvl1pPr>
              <a:defRPr/>
            </a:lvl1pPr>
          </a:lstStyle>
          <a:p>
            <a:pPr>
              <a:defRPr/>
            </a:pPr>
            <a:endParaRPr lang="pl-PL"/>
          </a:p>
        </p:txBody>
      </p:sp>
      <p:sp>
        <p:nvSpPr>
          <p:cNvPr id="4" name="Symbol zastępczy stopki 4">
            <a:extLst>
              <a:ext uri="{FF2B5EF4-FFF2-40B4-BE49-F238E27FC236}">
                <a16:creationId xmlns="" xmlns:a16="http://schemas.microsoft.com/office/drawing/2014/main" id="{795E6325-609B-4913-8762-A6DB46319736}"/>
              </a:ext>
            </a:extLst>
          </p:cNvPr>
          <p:cNvSpPr>
            <a:spLocks noGrp="1"/>
          </p:cNvSpPr>
          <p:nvPr>
            <p:ph type="ftr" sz="quarter" idx="11"/>
          </p:nvPr>
        </p:nvSpPr>
        <p:spPr/>
        <p:txBody>
          <a:bodyPr/>
          <a:lstStyle>
            <a:lvl1pPr>
              <a:defRPr/>
            </a:lvl1pPr>
          </a:lstStyle>
          <a:p>
            <a:pPr>
              <a:defRPr/>
            </a:pPr>
            <a:endParaRPr lang="pl-PL"/>
          </a:p>
        </p:txBody>
      </p:sp>
      <p:sp>
        <p:nvSpPr>
          <p:cNvPr id="5" name="Symbol zastępczy numeru slajdu 5">
            <a:extLst>
              <a:ext uri="{FF2B5EF4-FFF2-40B4-BE49-F238E27FC236}">
                <a16:creationId xmlns="" xmlns:a16="http://schemas.microsoft.com/office/drawing/2014/main" id="{3A286EDD-78B9-4557-AFC1-EE3CE1960733}"/>
              </a:ext>
            </a:extLst>
          </p:cNvPr>
          <p:cNvSpPr>
            <a:spLocks noGrp="1"/>
          </p:cNvSpPr>
          <p:nvPr>
            <p:ph type="sldNum" sz="quarter" idx="12"/>
          </p:nvPr>
        </p:nvSpPr>
        <p:spPr/>
        <p:txBody>
          <a:bodyPr/>
          <a:lstStyle>
            <a:lvl1pPr>
              <a:defRPr/>
            </a:lvl1pPr>
          </a:lstStyle>
          <a:p>
            <a:pPr>
              <a:defRPr/>
            </a:pPr>
            <a:fld id="{95DAC70D-4FE2-4C32-9326-0575B9604836}" type="slidenum">
              <a:rPr lang="pl-PL" altLang="en-US"/>
              <a:pPr>
                <a:defRPr/>
              </a:pPr>
              <a:t>‹#›</a:t>
            </a:fld>
            <a:endParaRPr lang="pl-PL" altLang="en-US"/>
          </a:p>
        </p:txBody>
      </p:sp>
    </p:spTree>
    <p:extLst>
      <p:ext uri="{BB962C8B-B14F-4D97-AF65-F5344CB8AC3E}">
        <p14:creationId xmlns:p14="http://schemas.microsoft.com/office/powerpoint/2010/main" val="3333658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a:extLst>
              <a:ext uri="{FF2B5EF4-FFF2-40B4-BE49-F238E27FC236}">
                <a16:creationId xmlns="" xmlns:a16="http://schemas.microsoft.com/office/drawing/2014/main" id="{F1B3F0EB-8510-4795-AA76-4282C5978B79}"/>
              </a:ext>
            </a:extLst>
          </p:cNvPr>
          <p:cNvSpPr>
            <a:spLocks noGrp="1"/>
          </p:cNvSpPr>
          <p:nvPr>
            <p:ph type="dt" sz="half" idx="10"/>
          </p:nvPr>
        </p:nvSpPr>
        <p:spPr/>
        <p:txBody>
          <a:bodyPr/>
          <a:lstStyle>
            <a:lvl1pPr>
              <a:defRPr/>
            </a:lvl1pPr>
          </a:lstStyle>
          <a:p>
            <a:pPr>
              <a:defRPr/>
            </a:pPr>
            <a:endParaRPr lang="pl-PL"/>
          </a:p>
        </p:txBody>
      </p:sp>
      <p:sp>
        <p:nvSpPr>
          <p:cNvPr id="3" name="Symbol zastępczy stopki 4">
            <a:extLst>
              <a:ext uri="{FF2B5EF4-FFF2-40B4-BE49-F238E27FC236}">
                <a16:creationId xmlns="" xmlns:a16="http://schemas.microsoft.com/office/drawing/2014/main" id="{9E338A59-BF8A-4DC7-94B4-40DEA9883B15}"/>
              </a:ext>
            </a:extLst>
          </p:cNvPr>
          <p:cNvSpPr>
            <a:spLocks noGrp="1"/>
          </p:cNvSpPr>
          <p:nvPr>
            <p:ph type="ftr" sz="quarter" idx="11"/>
          </p:nvPr>
        </p:nvSpPr>
        <p:spPr/>
        <p:txBody>
          <a:bodyPr/>
          <a:lstStyle>
            <a:lvl1pPr>
              <a:defRPr/>
            </a:lvl1pPr>
          </a:lstStyle>
          <a:p>
            <a:pPr>
              <a:defRPr/>
            </a:pPr>
            <a:endParaRPr lang="pl-PL"/>
          </a:p>
        </p:txBody>
      </p:sp>
      <p:sp>
        <p:nvSpPr>
          <p:cNvPr id="4" name="Symbol zastępczy numeru slajdu 5">
            <a:extLst>
              <a:ext uri="{FF2B5EF4-FFF2-40B4-BE49-F238E27FC236}">
                <a16:creationId xmlns="" xmlns:a16="http://schemas.microsoft.com/office/drawing/2014/main" id="{B33C7E0C-B9D7-44EB-847F-E240BD87EA20}"/>
              </a:ext>
            </a:extLst>
          </p:cNvPr>
          <p:cNvSpPr>
            <a:spLocks noGrp="1"/>
          </p:cNvSpPr>
          <p:nvPr>
            <p:ph type="sldNum" sz="quarter" idx="12"/>
          </p:nvPr>
        </p:nvSpPr>
        <p:spPr/>
        <p:txBody>
          <a:bodyPr/>
          <a:lstStyle>
            <a:lvl1pPr>
              <a:defRPr/>
            </a:lvl1pPr>
          </a:lstStyle>
          <a:p>
            <a:pPr>
              <a:defRPr/>
            </a:pPr>
            <a:fld id="{F917E00A-7767-4EDE-9B28-2AA1EE3836C1}" type="slidenum">
              <a:rPr lang="pl-PL" altLang="en-US"/>
              <a:pPr>
                <a:defRPr/>
              </a:pPr>
              <a:t>‹#›</a:t>
            </a:fld>
            <a:endParaRPr lang="pl-PL" altLang="en-US"/>
          </a:p>
        </p:txBody>
      </p:sp>
    </p:spTree>
    <p:extLst>
      <p:ext uri="{BB962C8B-B14F-4D97-AF65-F5344CB8AC3E}">
        <p14:creationId xmlns:p14="http://schemas.microsoft.com/office/powerpoint/2010/main" val="4231939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a:extLst>
              <a:ext uri="{FF2B5EF4-FFF2-40B4-BE49-F238E27FC236}">
                <a16:creationId xmlns="" xmlns:a16="http://schemas.microsoft.com/office/drawing/2014/main" id="{915C0106-A86D-4476-B0FB-36C1A0B11FAA}"/>
              </a:ext>
            </a:extLst>
          </p:cNvPr>
          <p:cNvSpPr>
            <a:spLocks noGrp="1"/>
          </p:cNvSpPr>
          <p:nvPr>
            <p:ph type="dt" sz="half" idx="10"/>
          </p:nvPr>
        </p:nvSpPr>
        <p:spPr/>
        <p:txBody>
          <a:bodyPr/>
          <a:lstStyle>
            <a:lvl1pPr>
              <a:defRPr/>
            </a:lvl1pPr>
          </a:lstStyle>
          <a:p>
            <a:pPr>
              <a:defRPr/>
            </a:pPr>
            <a:endParaRPr lang="pl-PL"/>
          </a:p>
        </p:txBody>
      </p:sp>
      <p:sp>
        <p:nvSpPr>
          <p:cNvPr id="6" name="Symbol zastępczy stopki 4">
            <a:extLst>
              <a:ext uri="{FF2B5EF4-FFF2-40B4-BE49-F238E27FC236}">
                <a16:creationId xmlns="" xmlns:a16="http://schemas.microsoft.com/office/drawing/2014/main" id="{6BD9584E-F7E3-43FA-A65B-18C6A21EA2FF}"/>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 xmlns:a16="http://schemas.microsoft.com/office/drawing/2014/main" id="{73548C5A-B51E-47F4-AB86-B4E8A85B8004}"/>
              </a:ext>
            </a:extLst>
          </p:cNvPr>
          <p:cNvSpPr>
            <a:spLocks noGrp="1"/>
          </p:cNvSpPr>
          <p:nvPr>
            <p:ph type="sldNum" sz="quarter" idx="12"/>
          </p:nvPr>
        </p:nvSpPr>
        <p:spPr/>
        <p:txBody>
          <a:bodyPr/>
          <a:lstStyle>
            <a:lvl1pPr>
              <a:defRPr/>
            </a:lvl1pPr>
          </a:lstStyle>
          <a:p>
            <a:pPr>
              <a:defRPr/>
            </a:pPr>
            <a:fld id="{B57AFDA4-81C9-435A-ABE4-6524A2D2786B}" type="slidenum">
              <a:rPr lang="pl-PL" altLang="en-US"/>
              <a:pPr>
                <a:defRPr/>
              </a:pPr>
              <a:t>‹#›</a:t>
            </a:fld>
            <a:endParaRPr lang="pl-PL" altLang="en-US"/>
          </a:p>
        </p:txBody>
      </p:sp>
    </p:spTree>
    <p:extLst>
      <p:ext uri="{BB962C8B-B14F-4D97-AF65-F5344CB8AC3E}">
        <p14:creationId xmlns:p14="http://schemas.microsoft.com/office/powerpoint/2010/main" val="3865304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a:extLst>
              <a:ext uri="{FF2B5EF4-FFF2-40B4-BE49-F238E27FC236}">
                <a16:creationId xmlns="" xmlns:a16="http://schemas.microsoft.com/office/drawing/2014/main" id="{C5999C4B-875B-492D-A39F-13F7FF64F9B2}"/>
              </a:ext>
            </a:extLst>
          </p:cNvPr>
          <p:cNvSpPr>
            <a:spLocks noGrp="1"/>
          </p:cNvSpPr>
          <p:nvPr>
            <p:ph type="dt" sz="half" idx="10"/>
          </p:nvPr>
        </p:nvSpPr>
        <p:spPr/>
        <p:txBody>
          <a:bodyPr/>
          <a:lstStyle>
            <a:lvl1pPr>
              <a:defRPr/>
            </a:lvl1pPr>
          </a:lstStyle>
          <a:p>
            <a:pPr>
              <a:defRPr/>
            </a:pPr>
            <a:endParaRPr lang="pl-PL"/>
          </a:p>
        </p:txBody>
      </p:sp>
      <p:sp>
        <p:nvSpPr>
          <p:cNvPr id="6" name="Symbol zastępczy stopki 4">
            <a:extLst>
              <a:ext uri="{FF2B5EF4-FFF2-40B4-BE49-F238E27FC236}">
                <a16:creationId xmlns="" xmlns:a16="http://schemas.microsoft.com/office/drawing/2014/main" id="{CD1597C3-C9E0-4C53-A872-C25212192B7C}"/>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 xmlns:a16="http://schemas.microsoft.com/office/drawing/2014/main" id="{FDAF193D-2297-4FB9-93D6-724B96EDE5C9}"/>
              </a:ext>
            </a:extLst>
          </p:cNvPr>
          <p:cNvSpPr>
            <a:spLocks noGrp="1"/>
          </p:cNvSpPr>
          <p:nvPr>
            <p:ph type="sldNum" sz="quarter" idx="12"/>
          </p:nvPr>
        </p:nvSpPr>
        <p:spPr/>
        <p:txBody>
          <a:bodyPr/>
          <a:lstStyle>
            <a:lvl1pPr>
              <a:defRPr/>
            </a:lvl1pPr>
          </a:lstStyle>
          <a:p>
            <a:pPr>
              <a:defRPr/>
            </a:pPr>
            <a:fld id="{B10AC76B-9B25-40D4-B86B-16DE3C382CDF}" type="slidenum">
              <a:rPr lang="pl-PL" altLang="en-US"/>
              <a:pPr>
                <a:defRPr/>
              </a:pPr>
              <a:t>‹#›</a:t>
            </a:fld>
            <a:endParaRPr lang="pl-PL" altLang="en-US"/>
          </a:p>
        </p:txBody>
      </p:sp>
    </p:spTree>
    <p:extLst>
      <p:ext uri="{BB962C8B-B14F-4D97-AF65-F5344CB8AC3E}">
        <p14:creationId xmlns:p14="http://schemas.microsoft.com/office/powerpoint/2010/main" val="2521816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ymbol zastępczy tytułu 1">
            <a:extLst>
              <a:ext uri="{FF2B5EF4-FFF2-40B4-BE49-F238E27FC236}">
                <a16:creationId xmlns="" xmlns:a16="http://schemas.microsoft.com/office/drawing/2014/main" id="{34225E95-0B60-4B92-99E6-B69200251F1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en-US"/>
              <a:t>Kliknij, aby edytować styl</a:t>
            </a:r>
          </a:p>
        </p:txBody>
      </p:sp>
      <p:sp>
        <p:nvSpPr>
          <p:cNvPr id="1027" name="Symbol zastępczy tekstu 2">
            <a:extLst>
              <a:ext uri="{FF2B5EF4-FFF2-40B4-BE49-F238E27FC236}">
                <a16:creationId xmlns="" xmlns:a16="http://schemas.microsoft.com/office/drawing/2014/main" id="{1AA0D766-8CC7-4C67-9F0A-ED601E9AF76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en-US"/>
              <a:t>Kliknij, aby edytować style wzorca tekstu</a:t>
            </a:r>
          </a:p>
          <a:p>
            <a:pPr lvl="1"/>
            <a:r>
              <a:rPr lang="pl-PL" altLang="en-US"/>
              <a:t>Drugi poziom</a:t>
            </a:r>
          </a:p>
          <a:p>
            <a:pPr lvl="2"/>
            <a:r>
              <a:rPr lang="pl-PL" altLang="en-US"/>
              <a:t>Trzeci poziom</a:t>
            </a:r>
          </a:p>
          <a:p>
            <a:pPr lvl="3"/>
            <a:r>
              <a:rPr lang="pl-PL" altLang="en-US"/>
              <a:t>Czwarty poziom</a:t>
            </a:r>
          </a:p>
          <a:p>
            <a:pPr lvl="4"/>
            <a:r>
              <a:rPr lang="pl-PL" altLang="en-US"/>
              <a:t>Piąty poziom</a:t>
            </a:r>
          </a:p>
        </p:txBody>
      </p:sp>
      <p:sp>
        <p:nvSpPr>
          <p:cNvPr id="4" name="Symbol zastępczy daty 3">
            <a:extLst>
              <a:ext uri="{FF2B5EF4-FFF2-40B4-BE49-F238E27FC236}">
                <a16:creationId xmlns="" xmlns:a16="http://schemas.microsoft.com/office/drawing/2014/main" id="{9FA68DC1-6267-47F2-A5F3-75EF76E610D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pl-PL"/>
          </a:p>
        </p:txBody>
      </p:sp>
      <p:sp>
        <p:nvSpPr>
          <p:cNvPr id="5" name="Symbol zastępczy stopki 4">
            <a:extLst>
              <a:ext uri="{FF2B5EF4-FFF2-40B4-BE49-F238E27FC236}">
                <a16:creationId xmlns="" xmlns:a16="http://schemas.microsoft.com/office/drawing/2014/main" id="{8D5C5A17-8296-4E12-8950-94B4B19AB7E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pl-PL"/>
          </a:p>
        </p:txBody>
      </p:sp>
      <p:sp>
        <p:nvSpPr>
          <p:cNvPr id="6" name="Symbol zastępczy numeru slajdu 5">
            <a:extLst>
              <a:ext uri="{FF2B5EF4-FFF2-40B4-BE49-F238E27FC236}">
                <a16:creationId xmlns="" xmlns:a16="http://schemas.microsoft.com/office/drawing/2014/main" id="{C8F9A74F-BF50-4872-A47D-F7D27C66784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defRPr>
            </a:lvl1pPr>
          </a:lstStyle>
          <a:p>
            <a:pPr>
              <a:defRPr/>
            </a:pPr>
            <a:fld id="{0E40EDB6-E0C1-4A72-8DEA-69A18F79D05B}" type="slidenum">
              <a:rPr lang="pl-PL" altLang="en-US"/>
              <a:pPr>
                <a:defRPr/>
              </a:pPr>
              <a:t>‹#›</a:t>
            </a:fld>
            <a:endParaRPr lang="pl-PL"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 xmlns:a16="http://schemas.microsoft.com/office/drawing/2014/main" id="{5E59F16D-9645-49F0-9BC2-56DAF27247F4}"/>
              </a:ext>
            </a:extLst>
          </p:cNvPr>
          <p:cNvSpPr>
            <a:spLocks noGrp="1"/>
          </p:cNvSpPr>
          <p:nvPr>
            <p:ph type="ctrTitle"/>
          </p:nvPr>
        </p:nvSpPr>
        <p:spPr>
          <a:xfrm>
            <a:off x="685800" y="2060575"/>
            <a:ext cx="7772400" cy="1296988"/>
          </a:xfrm>
        </p:spPr>
        <p:txBody>
          <a:bodyPr/>
          <a:lstStyle/>
          <a:p>
            <a:pPr eaLnBrk="1" hangingPunct="1"/>
            <a:r>
              <a:rPr lang="pl-PL" altLang="en-US" b="1"/>
              <a:t>Pozostałe problemy z danymi</a:t>
            </a:r>
          </a:p>
        </p:txBody>
      </p:sp>
      <p:sp>
        <p:nvSpPr>
          <p:cNvPr id="6" name="Rectangle 2">
            <a:extLst>
              <a:ext uri="{FF2B5EF4-FFF2-40B4-BE49-F238E27FC236}">
                <a16:creationId xmlns="" xmlns:a16="http://schemas.microsoft.com/office/drawing/2014/main" id="{1ED601F3-067C-4F29-9F6D-B56DD7FE3693}"/>
              </a:ext>
            </a:extLst>
          </p:cNvPr>
          <p:cNvSpPr txBox="1">
            <a:spLocks noChangeArrowheads="1"/>
          </p:cNvSpPr>
          <p:nvPr/>
        </p:nvSpPr>
        <p:spPr>
          <a:xfrm>
            <a:off x="250825" y="260350"/>
            <a:ext cx="8893175" cy="1008063"/>
          </a:xfrm>
          <a:prstGeom prst="rect">
            <a:avLst/>
          </a:prstGeom>
        </p:spPr>
        <p:txBody>
          <a:bodyPr anchor="ctr">
            <a:normAutofit/>
          </a:bodyPr>
          <a:lstStyle/>
          <a:p>
            <a:pPr eaLnBrk="1" fontAlgn="auto" hangingPunct="1">
              <a:spcAft>
                <a:spcPct val="50000"/>
              </a:spcAft>
              <a:defRPr/>
            </a:pPr>
            <a:r>
              <a:rPr lang="pl-PL" sz="2000" dirty="0">
                <a:latin typeface="Arial" charset="0"/>
                <a:ea typeface="+mj-ea"/>
                <a:cs typeface="+mj-cs"/>
              </a:rPr>
              <a:t>Inżynieria danych</a:t>
            </a:r>
            <a:r>
              <a:rPr lang="pl-PL" sz="2000">
                <a:latin typeface="Arial" charset="0"/>
                <a:ea typeface="+mj-ea"/>
                <a:cs typeface="+mj-cs"/>
              </a:rPr>
              <a:t/>
            </a:r>
            <a:br>
              <a:rPr lang="pl-PL" sz="2000">
                <a:latin typeface="Arial" charset="0"/>
                <a:ea typeface="+mj-ea"/>
                <a:cs typeface="+mj-cs"/>
              </a:rPr>
            </a:br>
            <a:r>
              <a:rPr lang="pl-PL" sz="2000">
                <a:latin typeface="Arial" charset="0"/>
                <a:ea typeface="+mj-ea"/>
                <a:cs typeface="+mj-cs"/>
              </a:rPr>
              <a:t>Wstępna eksploracja </a:t>
            </a:r>
            <a:r>
              <a:rPr lang="pl-PL" sz="2000" dirty="0">
                <a:latin typeface="Arial" charset="0"/>
                <a:ea typeface="+mj-ea"/>
                <a:cs typeface="+mj-cs"/>
              </a:rPr>
              <a:t>i przygotowanie danych do analiz</a:t>
            </a:r>
          </a:p>
        </p:txBody>
      </p:sp>
      <p:sp>
        <p:nvSpPr>
          <p:cNvPr id="7" name="Rectangle 3">
            <a:extLst>
              <a:ext uri="{FF2B5EF4-FFF2-40B4-BE49-F238E27FC236}">
                <a16:creationId xmlns="" xmlns:a16="http://schemas.microsoft.com/office/drawing/2014/main" id="{669B41EE-020C-4CB8-9F82-6D411A94EBC9}"/>
              </a:ext>
            </a:extLst>
          </p:cNvPr>
          <p:cNvSpPr>
            <a:spLocks noGrp="1" noChangeArrowheads="1"/>
          </p:cNvSpPr>
          <p:nvPr>
            <p:ph type="subTitle" idx="1"/>
          </p:nvPr>
        </p:nvSpPr>
        <p:spPr>
          <a:xfrm>
            <a:off x="0" y="4965700"/>
            <a:ext cx="9144000" cy="1271588"/>
          </a:xfrm>
        </p:spPr>
        <p:txBody>
          <a:bodyPr rtlCol="0">
            <a:normAutofit/>
          </a:bodyPr>
          <a:lstStyle/>
          <a:p>
            <a:pPr eaLnBrk="1" fontAlgn="auto" hangingPunct="1">
              <a:spcAft>
                <a:spcPts val="0"/>
              </a:spcAft>
              <a:defRPr/>
            </a:pPr>
            <a:r>
              <a:rPr lang="pl-PL" sz="2000" dirty="0">
                <a:solidFill>
                  <a:schemeClr val="tx2"/>
                </a:solidFill>
                <a:latin typeface="Arial" charset="0"/>
                <a:ea typeface="+mj-ea"/>
                <a:cs typeface="+mj-cs"/>
              </a:rPr>
              <a:t>Marzena Nowakowska</a:t>
            </a:r>
          </a:p>
          <a:p>
            <a:pPr eaLnBrk="1" fontAlgn="auto" hangingPunct="1">
              <a:spcAft>
                <a:spcPts val="0"/>
              </a:spcAft>
              <a:defRPr/>
            </a:pPr>
            <a:r>
              <a:rPr lang="pl-PL" sz="2000" dirty="0">
                <a:solidFill>
                  <a:schemeClr val="tx2"/>
                </a:solidFill>
                <a:latin typeface="Arial" charset="0"/>
                <a:ea typeface="+mj-ea"/>
                <a:cs typeface="+mj-cs"/>
              </a:rPr>
              <a:t>Katedra </a:t>
            </a:r>
            <a:r>
              <a:rPr lang="pl-PL" sz="2000" dirty="0">
                <a:solidFill>
                  <a:schemeClr val="tx2"/>
                </a:solidFill>
                <a:latin typeface="Arial" charset="0"/>
              </a:rPr>
              <a:t>Technologii Informatycznych</a:t>
            </a:r>
            <a:endParaRPr lang="pl-PL" sz="2000" dirty="0">
              <a:solidFill>
                <a:schemeClr val="tx2"/>
              </a:solidFill>
              <a:latin typeface="Arial" charset="0"/>
              <a:ea typeface="+mj-ea"/>
              <a:cs typeface="+mj-cs"/>
            </a:endParaRPr>
          </a:p>
          <a:p>
            <a:pPr eaLnBrk="1" fontAlgn="auto" hangingPunct="1">
              <a:spcAft>
                <a:spcPts val="0"/>
              </a:spcAft>
              <a:defRPr/>
            </a:pPr>
            <a:r>
              <a:rPr lang="pl-PL" sz="2000" dirty="0">
                <a:solidFill>
                  <a:schemeClr val="tx2"/>
                </a:solidFill>
                <a:latin typeface="Arial" charset="0"/>
                <a:ea typeface="+mj-ea"/>
                <a:cs typeface="+mj-cs"/>
              </a:rPr>
              <a:t>Wydział Zarządzania i Modelowania Komputerowego </a:t>
            </a:r>
            <a:r>
              <a:rPr lang="pl-PL" sz="2000" dirty="0" err="1">
                <a:solidFill>
                  <a:schemeClr val="tx2"/>
                </a:solidFill>
                <a:latin typeface="Arial" charset="0"/>
                <a:ea typeface="+mj-ea"/>
                <a:cs typeface="+mj-cs"/>
              </a:rPr>
              <a:t>PŚk</a:t>
            </a:r>
            <a:endParaRPr lang="pl-PL" sz="2000" dirty="0">
              <a:solidFill>
                <a:schemeClr val="tx2"/>
              </a:solidFill>
              <a:latin typeface="Arial" charset="0"/>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 xmlns:a16="http://schemas.microsoft.com/office/drawing/2014/main" id="{423B6304-5190-4C9C-B957-262837147FB5}"/>
              </a:ext>
            </a:extLst>
          </p:cNvPr>
          <p:cNvSpPr>
            <a:spLocks noGrp="1"/>
          </p:cNvSpPr>
          <p:nvPr>
            <p:ph type="title"/>
          </p:nvPr>
        </p:nvSpPr>
        <p:spPr>
          <a:xfrm>
            <a:off x="685800" y="44450"/>
            <a:ext cx="7772400" cy="609600"/>
          </a:xfrm>
        </p:spPr>
        <p:txBody>
          <a:bodyPr/>
          <a:lstStyle/>
          <a:p>
            <a:pPr eaLnBrk="1" hangingPunct="1"/>
            <a:r>
              <a:rPr lang="pl-PL" altLang="en-US" sz="3600" b="1">
                <a:solidFill>
                  <a:srgbClr val="7030A0"/>
                </a:solidFill>
              </a:rPr>
              <a:t>Pojęcie metryki</a:t>
            </a:r>
          </a:p>
        </p:txBody>
      </p:sp>
      <p:sp>
        <p:nvSpPr>
          <p:cNvPr id="11267" name="Rectangle 2">
            <a:extLst>
              <a:ext uri="{FF2B5EF4-FFF2-40B4-BE49-F238E27FC236}">
                <a16:creationId xmlns="" xmlns:a16="http://schemas.microsoft.com/office/drawing/2014/main" id="{585465BD-C78E-4CC5-9C97-BB922FBD1837}"/>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68" name="Rectangle 3">
            <a:extLst>
              <a:ext uri="{FF2B5EF4-FFF2-40B4-BE49-F238E27FC236}">
                <a16:creationId xmlns="" xmlns:a16="http://schemas.microsoft.com/office/drawing/2014/main" id="{B354B66C-856B-4530-B4EA-C613C7ACD36B}"/>
              </a:ext>
            </a:extLst>
          </p:cNvPr>
          <p:cNvSpPr>
            <a:spLocks noChangeArrowheads="1"/>
          </p:cNvSpPr>
          <p:nvPr/>
        </p:nvSpPr>
        <p:spPr bwMode="auto">
          <a:xfrm>
            <a:off x="0" y="742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0" name="pole tekstowe 9">
            <a:extLst>
              <a:ext uri="{FF2B5EF4-FFF2-40B4-BE49-F238E27FC236}">
                <a16:creationId xmlns="" xmlns:a16="http://schemas.microsoft.com/office/drawing/2014/main" id="{6F4447FD-D558-4206-9202-E3818D228346}"/>
              </a:ext>
            </a:extLst>
          </p:cNvPr>
          <p:cNvSpPr txBox="1"/>
          <p:nvPr/>
        </p:nvSpPr>
        <p:spPr>
          <a:xfrm>
            <a:off x="323850" y="692150"/>
            <a:ext cx="8351838" cy="6032500"/>
          </a:xfrm>
          <a:prstGeom prst="rect">
            <a:avLst/>
          </a:prstGeom>
          <a:noFill/>
        </p:spPr>
        <p:txBody>
          <a:bodyPr>
            <a:spAutoFit/>
          </a:bodyPr>
          <a:lstStyle/>
          <a:p>
            <a:pPr>
              <a:defRPr/>
            </a:pPr>
            <a:r>
              <a:rPr lang="pl-PL" b="1" dirty="0">
                <a:latin typeface="+mn-lt"/>
              </a:rPr>
              <a:t>Metryka</a:t>
            </a:r>
            <a:r>
              <a:rPr lang="pl-PL" sz="2200" dirty="0">
                <a:latin typeface="+mn-lt"/>
              </a:rPr>
              <a:t> jest funkcją, która określa odległość między dowolną parą elementów w przestrzeni o określonym wymiarze. Dla pary punktów </a:t>
            </a:r>
            <a:r>
              <a:rPr lang="pl-PL" sz="2000" i="1" dirty="0">
                <a:latin typeface="+mn-lt"/>
              </a:rPr>
              <a:t>U</a:t>
            </a:r>
            <a:r>
              <a:rPr lang="pl-PL" sz="2000" dirty="0">
                <a:latin typeface="+mn-lt"/>
              </a:rPr>
              <a:t> =  (</a:t>
            </a:r>
            <a:r>
              <a:rPr lang="pl-PL" sz="2000" i="1" dirty="0">
                <a:latin typeface="+mn-lt"/>
              </a:rPr>
              <a:t>u</a:t>
            </a:r>
            <a:r>
              <a:rPr lang="pl-PL" sz="2000" baseline="-25000" dirty="0">
                <a:latin typeface="+mn-lt"/>
              </a:rPr>
              <a:t>1</a:t>
            </a:r>
            <a:r>
              <a:rPr lang="pl-PL" sz="2000" dirty="0">
                <a:latin typeface="+mn-lt"/>
              </a:rPr>
              <a:t>, </a:t>
            </a:r>
            <a:r>
              <a:rPr lang="pl-PL" sz="2000" i="1" dirty="0">
                <a:latin typeface="+mn-lt"/>
              </a:rPr>
              <a:t>u</a:t>
            </a:r>
            <a:r>
              <a:rPr lang="pl-PL" sz="2000" baseline="-25000" dirty="0">
                <a:latin typeface="+mn-lt"/>
              </a:rPr>
              <a:t>2</a:t>
            </a:r>
            <a:r>
              <a:rPr lang="pl-PL" sz="2000" dirty="0">
                <a:latin typeface="+mn-lt"/>
              </a:rPr>
              <a:t>, …, </a:t>
            </a:r>
            <a:r>
              <a:rPr lang="pl-PL" sz="2000" i="1" dirty="0" err="1">
                <a:latin typeface="+mn-lt"/>
              </a:rPr>
              <a:t>u</a:t>
            </a:r>
            <a:r>
              <a:rPr lang="pl-PL" sz="2000" i="1" baseline="-25000" dirty="0" err="1">
                <a:latin typeface="+mn-lt"/>
              </a:rPr>
              <a:t>n</a:t>
            </a:r>
            <a:r>
              <a:rPr lang="pl-PL" sz="2000" dirty="0">
                <a:latin typeface="+mn-lt"/>
              </a:rPr>
              <a:t>) i </a:t>
            </a:r>
            <a:r>
              <a:rPr lang="pl-PL" sz="2000" i="1" dirty="0">
                <a:latin typeface="+mn-lt"/>
              </a:rPr>
              <a:t>W</a:t>
            </a:r>
            <a:r>
              <a:rPr lang="pl-PL" sz="2000" dirty="0">
                <a:latin typeface="+mn-lt"/>
              </a:rPr>
              <a:t> = (</a:t>
            </a:r>
            <a:r>
              <a:rPr lang="pl-PL" sz="2000" i="1" dirty="0">
                <a:latin typeface="+mn-lt"/>
              </a:rPr>
              <a:t>w</a:t>
            </a:r>
            <a:r>
              <a:rPr lang="pl-PL" sz="2000" baseline="-25000" dirty="0">
                <a:latin typeface="+mn-lt"/>
              </a:rPr>
              <a:t>1</a:t>
            </a:r>
            <a:r>
              <a:rPr lang="pl-PL" sz="2000" dirty="0">
                <a:latin typeface="+mn-lt"/>
              </a:rPr>
              <a:t>, </a:t>
            </a:r>
            <a:r>
              <a:rPr lang="pl-PL" sz="2000" i="1" dirty="0">
                <a:latin typeface="+mn-lt"/>
              </a:rPr>
              <a:t>w</a:t>
            </a:r>
            <a:r>
              <a:rPr lang="pl-PL" sz="2000" baseline="-25000" dirty="0">
                <a:latin typeface="+mn-lt"/>
              </a:rPr>
              <a:t>2</a:t>
            </a:r>
            <a:r>
              <a:rPr lang="pl-PL" sz="2000" dirty="0">
                <a:latin typeface="+mn-lt"/>
              </a:rPr>
              <a:t>, …, </a:t>
            </a:r>
            <a:r>
              <a:rPr lang="pl-PL" sz="2000" i="1" dirty="0" err="1">
                <a:latin typeface="+mn-lt"/>
              </a:rPr>
              <a:t>w</a:t>
            </a:r>
            <a:r>
              <a:rPr lang="pl-PL" sz="2000" i="1" baseline="-25000" dirty="0" err="1">
                <a:latin typeface="+mn-lt"/>
              </a:rPr>
              <a:t>n</a:t>
            </a:r>
            <a:r>
              <a:rPr lang="pl-PL" sz="2000" dirty="0">
                <a:latin typeface="+mn-lt"/>
              </a:rPr>
              <a:t>)  jest oznaczane symbolem: d(</a:t>
            </a:r>
            <a:r>
              <a:rPr lang="pl-PL" sz="2000" i="1" dirty="0">
                <a:latin typeface="+mn-lt"/>
              </a:rPr>
              <a:t>U</a:t>
            </a:r>
            <a:r>
              <a:rPr lang="pl-PL" sz="2000" dirty="0">
                <a:latin typeface="+mn-lt"/>
              </a:rPr>
              <a:t>, </a:t>
            </a:r>
            <a:r>
              <a:rPr lang="pl-PL" sz="2000" i="1" dirty="0">
                <a:latin typeface="+mn-lt"/>
              </a:rPr>
              <a:t>W</a:t>
            </a:r>
            <a:r>
              <a:rPr lang="pl-PL" sz="2000" dirty="0">
                <a:latin typeface="+mn-lt"/>
              </a:rPr>
              <a:t>). </a:t>
            </a:r>
            <a:endParaRPr lang="pl-PL" sz="2200" dirty="0">
              <a:latin typeface="+mn-lt"/>
            </a:endParaRPr>
          </a:p>
          <a:p>
            <a:pPr>
              <a:defRPr/>
            </a:pPr>
            <a:endParaRPr lang="pl-PL" sz="2200" b="1" dirty="0">
              <a:latin typeface="+mn-lt"/>
            </a:endParaRPr>
          </a:p>
          <a:p>
            <a:pPr marL="261938" indent="-261938">
              <a:buFont typeface="Arial" pitchFamily="34" charset="0"/>
              <a:buChar char="•"/>
              <a:defRPr/>
            </a:pPr>
            <a:r>
              <a:rPr lang="pl-PL" sz="2200" b="1" dirty="0">
                <a:latin typeface="+mn-lt"/>
              </a:rPr>
              <a:t>Odległość euklidesowa</a:t>
            </a:r>
            <a:r>
              <a:rPr lang="pl-PL" sz="2200" dirty="0">
                <a:latin typeface="+mn-lt"/>
              </a:rPr>
              <a:t> (</a:t>
            </a:r>
            <a:r>
              <a:rPr lang="pl-PL" sz="2000" dirty="0">
                <a:latin typeface="+mn-lt"/>
              </a:rPr>
              <a:t>norma L</a:t>
            </a:r>
            <a:r>
              <a:rPr lang="pl-PL" sz="2000" baseline="-25000" dirty="0">
                <a:latin typeface="+mn-lt"/>
              </a:rPr>
              <a:t>2</a:t>
            </a:r>
            <a:r>
              <a:rPr lang="pl-PL" sz="2000" dirty="0">
                <a:latin typeface="+mn-lt"/>
              </a:rPr>
              <a:t>):</a:t>
            </a:r>
            <a:endParaRPr lang="pl-PL" sz="2200" b="1" dirty="0">
              <a:latin typeface="+mn-lt"/>
            </a:endParaRPr>
          </a:p>
          <a:p>
            <a:pPr marL="261938" indent="-261938">
              <a:buFont typeface="Arial" pitchFamily="34" charset="0"/>
              <a:buChar char="•"/>
              <a:defRPr/>
            </a:pPr>
            <a:endParaRPr lang="pl-PL" sz="2200" dirty="0">
              <a:latin typeface="+mn-lt"/>
            </a:endParaRPr>
          </a:p>
          <a:p>
            <a:pPr marL="261938" indent="-261938">
              <a:defRPr/>
            </a:pPr>
            <a:r>
              <a:rPr lang="pl-PL" sz="2200" dirty="0">
                <a:latin typeface="+mn-lt"/>
              </a:rPr>
              <a:t>	</a:t>
            </a:r>
          </a:p>
          <a:p>
            <a:pPr marL="261938" indent="-261938">
              <a:defRPr/>
            </a:pPr>
            <a:endParaRPr lang="pl-PL" sz="2200" dirty="0">
              <a:latin typeface="+mn-lt"/>
            </a:endParaRPr>
          </a:p>
          <a:p>
            <a:pPr marL="261938" indent="-261938">
              <a:spcBef>
                <a:spcPts val="0"/>
              </a:spcBef>
              <a:buFont typeface="Arial" pitchFamily="34" charset="0"/>
              <a:buChar char="•"/>
              <a:defRPr/>
            </a:pPr>
            <a:r>
              <a:rPr lang="pl-PL" sz="2200" b="1" dirty="0">
                <a:latin typeface="+mn-lt"/>
              </a:rPr>
              <a:t>Iloczyn skalarny:</a:t>
            </a:r>
            <a:r>
              <a:rPr lang="pl-PL" sz="2200" dirty="0">
                <a:latin typeface="+mn-lt"/>
              </a:rPr>
              <a:t> </a:t>
            </a:r>
          </a:p>
          <a:p>
            <a:pPr marL="261938" indent="-261938">
              <a:buFont typeface="Arial" pitchFamily="34" charset="0"/>
              <a:buChar char="•"/>
              <a:defRPr/>
            </a:pPr>
            <a:endParaRPr lang="pl-PL" sz="2200" dirty="0">
              <a:latin typeface="+mn-lt"/>
            </a:endParaRPr>
          </a:p>
          <a:p>
            <a:pPr marL="261938" indent="-261938">
              <a:buFont typeface="Arial" pitchFamily="34" charset="0"/>
              <a:buChar char="•"/>
              <a:defRPr/>
            </a:pPr>
            <a:endParaRPr lang="pl-PL" sz="2200" dirty="0">
              <a:latin typeface="+mn-lt"/>
            </a:endParaRPr>
          </a:p>
          <a:p>
            <a:pPr marL="261938" indent="-261938">
              <a:buFont typeface="Arial" pitchFamily="34" charset="0"/>
              <a:buChar char="•"/>
              <a:defRPr/>
            </a:pPr>
            <a:r>
              <a:rPr lang="pl-PL" sz="2200" b="1" dirty="0">
                <a:latin typeface="+mn-lt"/>
              </a:rPr>
              <a:t>Metryka miejska </a:t>
            </a:r>
            <a:r>
              <a:rPr lang="pl-PL" sz="2200" dirty="0">
                <a:latin typeface="+mn-lt"/>
              </a:rPr>
              <a:t>(norma L</a:t>
            </a:r>
            <a:r>
              <a:rPr lang="pl-PL" sz="2200" baseline="-25000" dirty="0">
                <a:latin typeface="+mn-lt"/>
              </a:rPr>
              <a:t>1 </a:t>
            </a:r>
            <a:r>
              <a:rPr lang="pl-PL" sz="2200" dirty="0">
                <a:latin typeface="+mn-lt"/>
              </a:rPr>
              <a:t>- Manhattan) lub norma taksówkowa:</a:t>
            </a:r>
          </a:p>
          <a:p>
            <a:pPr marL="261938" indent="-261938">
              <a:buFont typeface="Arial" pitchFamily="34" charset="0"/>
              <a:buChar char="•"/>
              <a:defRPr/>
            </a:pPr>
            <a:endParaRPr lang="pl-PL" sz="2000" dirty="0">
              <a:latin typeface="+mn-lt"/>
            </a:endParaRPr>
          </a:p>
          <a:p>
            <a:pPr marL="261938" indent="-261938">
              <a:buFont typeface="Arial" pitchFamily="34" charset="0"/>
              <a:buChar char="•"/>
              <a:defRPr/>
            </a:pPr>
            <a:endParaRPr lang="pl-PL" sz="2000" dirty="0">
              <a:latin typeface="+mn-lt"/>
            </a:endParaRPr>
          </a:p>
          <a:p>
            <a:pPr marL="261938" indent="-261938">
              <a:buFont typeface="Arial" pitchFamily="34" charset="0"/>
              <a:buChar char="•"/>
              <a:defRPr/>
            </a:pPr>
            <a:endParaRPr lang="pl-PL" sz="2000" dirty="0">
              <a:latin typeface="+mn-lt"/>
            </a:endParaRPr>
          </a:p>
          <a:p>
            <a:pPr marL="261938" lvl="1" indent="-261938">
              <a:spcBef>
                <a:spcPts val="0"/>
              </a:spcBef>
              <a:buFont typeface="Arial" pitchFamily="34" charset="0"/>
              <a:buChar char="•"/>
              <a:defRPr/>
            </a:pPr>
            <a:r>
              <a:rPr lang="pl-PL" sz="2200" b="1" dirty="0">
                <a:latin typeface="+mn-lt"/>
              </a:rPr>
              <a:t>Norma maksimum </a:t>
            </a:r>
            <a:r>
              <a:rPr lang="pl-PL" sz="2200" dirty="0">
                <a:latin typeface="+mn-lt"/>
              </a:rPr>
              <a:t>(miara wg normy </a:t>
            </a:r>
            <a:r>
              <a:rPr lang="pl-PL" sz="2200" dirty="0" err="1">
                <a:latin typeface="+mn-lt"/>
              </a:rPr>
              <a:t>L</a:t>
            </a:r>
            <a:r>
              <a:rPr lang="pl-PL" sz="2200" baseline="-25000" dirty="0" err="1">
                <a:latin typeface="+mn-lt"/>
                <a:sym typeface="Symbol"/>
              </a:rPr>
              <a:t></a:t>
            </a:r>
            <a:r>
              <a:rPr lang="pl-PL" sz="2200" dirty="0">
                <a:latin typeface="+mn-lt"/>
              </a:rPr>
              <a:t>) </a:t>
            </a:r>
          </a:p>
          <a:p>
            <a:pPr marL="261938" lvl="1">
              <a:spcBef>
                <a:spcPts val="1200"/>
              </a:spcBef>
              <a:defRPr/>
            </a:pPr>
            <a:endParaRPr lang="pl-PL" sz="2200" dirty="0">
              <a:latin typeface="+mn-lt"/>
            </a:endParaRPr>
          </a:p>
        </p:txBody>
      </p:sp>
      <p:sp>
        <p:nvSpPr>
          <p:cNvPr id="11270" name="Rectangle 6">
            <a:extLst>
              <a:ext uri="{FF2B5EF4-FFF2-40B4-BE49-F238E27FC236}">
                <a16:creationId xmlns="" xmlns:a16="http://schemas.microsoft.com/office/drawing/2014/main" id="{5C605802-2C5F-408D-91B0-7090F992C2C7}"/>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71" name="Rectangle 7">
            <a:extLst>
              <a:ext uri="{FF2B5EF4-FFF2-40B4-BE49-F238E27FC236}">
                <a16:creationId xmlns="" xmlns:a16="http://schemas.microsoft.com/office/drawing/2014/main" id="{CD765093-F0AD-4F1D-84B6-9C32D643520D}"/>
              </a:ext>
            </a:extLst>
          </p:cNvPr>
          <p:cNvSpPr>
            <a:spLocks noChangeArrowheads="1"/>
          </p:cNvSpPr>
          <p:nvPr/>
        </p:nvSpPr>
        <p:spPr bwMode="auto">
          <a:xfrm>
            <a:off x="0"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72" name="Rectangle 9">
            <a:extLst>
              <a:ext uri="{FF2B5EF4-FFF2-40B4-BE49-F238E27FC236}">
                <a16:creationId xmlns="" xmlns:a16="http://schemas.microsoft.com/office/drawing/2014/main" id="{67453CF0-E1A0-478F-A020-58CA56612EC6}"/>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73" name="Rectangle 10">
            <a:extLst>
              <a:ext uri="{FF2B5EF4-FFF2-40B4-BE49-F238E27FC236}">
                <a16:creationId xmlns="" xmlns:a16="http://schemas.microsoft.com/office/drawing/2014/main" id="{8B072A50-454B-45D8-A4C4-9AC95ABAF2E9}"/>
              </a:ext>
            </a:extLst>
          </p:cNvPr>
          <p:cNvSpPr>
            <a:spLocks noChangeArrowheads="1"/>
          </p:cNvSpPr>
          <p:nvPr/>
        </p:nvSpPr>
        <p:spPr bwMode="auto">
          <a:xfrm>
            <a:off x="0"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74" name="Rectangle 12">
            <a:extLst>
              <a:ext uri="{FF2B5EF4-FFF2-40B4-BE49-F238E27FC236}">
                <a16:creationId xmlns="" xmlns:a16="http://schemas.microsoft.com/office/drawing/2014/main" id="{A0C931CD-ADD2-4C87-A98A-37FCC65854A9}"/>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75" name="Rectangle 13">
            <a:extLst>
              <a:ext uri="{FF2B5EF4-FFF2-40B4-BE49-F238E27FC236}">
                <a16:creationId xmlns="" xmlns:a16="http://schemas.microsoft.com/office/drawing/2014/main" id="{2F43D25B-FEE2-4135-9335-19262F5764BF}"/>
              </a:ext>
            </a:extLst>
          </p:cNvPr>
          <p:cNvSpPr>
            <a:spLocks noChangeArrowheads="1"/>
          </p:cNvSpPr>
          <p:nvPr/>
        </p:nvSpPr>
        <p:spPr bwMode="auto">
          <a:xfrm>
            <a:off x="0" y="742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76" name="Rectangle 15">
            <a:extLst>
              <a:ext uri="{FF2B5EF4-FFF2-40B4-BE49-F238E27FC236}">
                <a16:creationId xmlns="" xmlns:a16="http://schemas.microsoft.com/office/drawing/2014/main" id="{6F60376E-209A-4EE1-82C8-7FFA31B19122}"/>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77" name="Rectangle 16">
            <a:extLst>
              <a:ext uri="{FF2B5EF4-FFF2-40B4-BE49-F238E27FC236}">
                <a16:creationId xmlns="" xmlns:a16="http://schemas.microsoft.com/office/drawing/2014/main" id="{B019EEC1-2CF8-42F4-A037-F12939BA7DE3}"/>
              </a:ext>
            </a:extLst>
          </p:cNvPr>
          <p:cNvSpPr>
            <a:spLocks noChangeArrowheads="1"/>
          </p:cNvSpPr>
          <p:nvPr/>
        </p:nvSpPr>
        <p:spPr bwMode="auto">
          <a:xfrm>
            <a:off x="0"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78" name="Rectangle 18">
            <a:extLst>
              <a:ext uri="{FF2B5EF4-FFF2-40B4-BE49-F238E27FC236}">
                <a16:creationId xmlns="" xmlns:a16="http://schemas.microsoft.com/office/drawing/2014/main" id="{AD85A13B-2B8D-47DB-B929-A10CF16967CF}"/>
              </a:ext>
            </a:extLst>
          </p:cNvPr>
          <p:cNvSpPr>
            <a:spLocks noChangeArrowheads="1"/>
          </p:cNvSpPr>
          <p:nvPr/>
        </p:nvSpPr>
        <p:spPr bwMode="auto">
          <a:xfrm>
            <a:off x="0" y="115888"/>
            <a:ext cx="914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79" name="Rectangle 19">
            <a:extLst>
              <a:ext uri="{FF2B5EF4-FFF2-40B4-BE49-F238E27FC236}">
                <a16:creationId xmlns="" xmlns:a16="http://schemas.microsoft.com/office/drawing/2014/main" id="{564303B6-EB3A-49EE-A5B2-20E1443EB4D9}"/>
              </a:ext>
            </a:extLst>
          </p:cNvPr>
          <p:cNvSpPr>
            <a:spLocks noChangeArrowheads="1"/>
          </p:cNvSpPr>
          <p:nvPr/>
        </p:nvSpPr>
        <p:spPr bwMode="auto">
          <a:xfrm>
            <a:off x="0" y="742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80" name="Rectangle 2">
            <a:extLst>
              <a:ext uri="{FF2B5EF4-FFF2-40B4-BE49-F238E27FC236}">
                <a16:creationId xmlns="" xmlns:a16="http://schemas.microsoft.com/office/drawing/2014/main" id="{FC3162AA-A937-4BED-8289-B77E00929B08}"/>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pic>
        <p:nvPicPr>
          <p:cNvPr id="11281" name="Picture 1">
            <a:extLst>
              <a:ext uri="{FF2B5EF4-FFF2-40B4-BE49-F238E27FC236}">
                <a16:creationId xmlns="" xmlns:a16="http://schemas.microsoft.com/office/drawing/2014/main" id="{363F80A2-6FCD-4DA3-B67D-F1564309ECB9}"/>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0113" y="2420938"/>
            <a:ext cx="403225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82" name="Rectangle 3">
            <a:extLst>
              <a:ext uri="{FF2B5EF4-FFF2-40B4-BE49-F238E27FC236}">
                <a16:creationId xmlns="" xmlns:a16="http://schemas.microsoft.com/office/drawing/2014/main" id="{32192C88-F081-436F-BBE8-69AE50931E4B}"/>
              </a:ext>
            </a:extLst>
          </p:cNvPr>
          <p:cNvSpPr>
            <a:spLocks noChangeArrowheads="1"/>
          </p:cNvSpPr>
          <p:nvPr/>
        </p:nvSpPr>
        <p:spPr bwMode="auto">
          <a:xfrm>
            <a:off x="0" y="11049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83" name="Rectangle 5">
            <a:extLst>
              <a:ext uri="{FF2B5EF4-FFF2-40B4-BE49-F238E27FC236}">
                <a16:creationId xmlns="" xmlns:a16="http://schemas.microsoft.com/office/drawing/2014/main" id="{9805FE92-B3CF-40F2-A4AD-799ABCBFF92C}"/>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pl-PL" altLang="en-US" sz="1100">
                <a:latin typeface="Times New Roman" panose="02020603050405020304" pitchFamily="18" charset="0"/>
                <a:cs typeface="Times New Roman" panose="02020603050405020304" pitchFamily="18" charset="0"/>
              </a:rPr>
              <a:t>	</a:t>
            </a:r>
            <a:endParaRPr lang="pl-PL" altLang="en-US" sz="2400">
              <a:latin typeface="Times New Roman" panose="02020603050405020304" pitchFamily="18" charset="0"/>
            </a:endParaRPr>
          </a:p>
        </p:txBody>
      </p:sp>
      <p:sp>
        <p:nvSpPr>
          <p:cNvPr id="11284" name="Rectangle 6">
            <a:extLst>
              <a:ext uri="{FF2B5EF4-FFF2-40B4-BE49-F238E27FC236}">
                <a16:creationId xmlns="" xmlns:a16="http://schemas.microsoft.com/office/drawing/2014/main" id="{1B524F29-A18C-40D1-93D8-10CE68C30E94}"/>
              </a:ext>
            </a:extLst>
          </p:cNvPr>
          <p:cNvSpPr>
            <a:spLocks noChangeArrowheads="1"/>
          </p:cNvSpPr>
          <p:nvPr/>
        </p:nvSpPr>
        <p:spPr bwMode="auto">
          <a:xfrm>
            <a:off x="0" y="6191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85" name="Rectangle 8">
            <a:extLst>
              <a:ext uri="{FF2B5EF4-FFF2-40B4-BE49-F238E27FC236}">
                <a16:creationId xmlns="" xmlns:a16="http://schemas.microsoft.com/office/drawing/2014/main" id="{53825AC9-EDF6-4587-B962-C81243B29FD8}"/>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pl-PL" altLang="en-US" sz="1100">
                <a:latin typeface="Times New Roman" panose="02020603050405020304" pitchFamily="18" charset="0"/>
                <a:cs typeface="Times New Roman" panose="02020603050405020304" pitchFamily="18" charset="0"/>
              </a:rPr>
              <a:t>	</a:t>
            </a:r>
            <a:endParaRPr lang="pl-PL" altLang="en-US" sz="2400">
              <a:latin typeface="Times New Roman" panose="02020603050405020304" pitchFamily="18" charset="0"/>
            </a:endParaRPr>
          </a:p>
        </p:txBody>
      </p:sp>
      <p:sp>
        <p:nvSpPr>
          <p:cNvPr id="11286" name="Rectangle 9">
            <a:extLst>
              <a:ext uri="{FF2B5EF4-FFF2-40B4-BE49-F238E27FC236}">
                <a16:creationId xmlns="" xmlns:a16="http://schemas.microsoft.com/office/drawing/2014/main" id="{9FD84228-44C6-43F8-BB15-8C7545543639}"/>
              </a:ext>
            </a:extLst>
          </p:cNvPr>
          <p:cNvSpPr>
            <a:spLocks noChangeArrowheads="1"/>
          </p:cNvSpPr>
          <p:nvPr/>
        </p:nvSpPr>
        <p:spPr bwMode="auto">
          <a:xfrm>
            <a:off x="0" y="6191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87" name="Rectangle 11">
            <a:extLst>
              <a:ext uri="{FF2B5EF4-FFF2-40B4-BE49-F238E27FC236}">
                <a16:creationId xmlns="" xmlns:a16="http://schemas.microsoft.com/office/drawing/2014/main" id="{494404BC-273E-415C-AAFF-BD6BD3A999B4}"/>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pic>
        <p:nvPicPr>
          <p:cNvPr id="11288" name="Picture 10">
            <a:extLst>
              <a:ext uri="{FF2B5EF4-FFF2-40B4-BE49-F238E27FC236}">
                <a16:creationId xmlns="" xmlns:a16="http://schemas.microsoft.com/office/drawing/2014/main" id="{998FB61F-504F-4101-8421-73F91CCD0DB1}"/>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27088" y="4830763"/>
            <a:ext cx="2736850"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89" name="Rectangle 12">
            <a:extLst>
              <a:ext uri="{FF2B5EF4-FFF2-40B4-BE49-F238E27FC236}">
                <a16:creationId xmlns="" xmlns:a16="http://schemas.microsoft.com/office/drawing/2014/main" id="{1D9A9999-5262-459E-ACE0-13D1EFE76518}"/>
              </a:ext>
            </a:extLst>
          </p:cNvPr>
          <p:cNvSpPr>
            <a:spLocks noChangeArrowheads="1"/>
          </p:cNvSpPr>
          <p:nvPr/>
        </p:nvSpPr>
        <p:spPr bwMode="auto">
          <a:xfrm>
            <a:off x="0" y="9144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1290" name="Rectangle 14">
            <a:extLst>
              <a:ext uri="{FF2B5EF4-FFF2-40B4-BE49-F238E27FC236}">
                <a16:creationId xmlns="" xmlns:a16="http://schemas.microsoft.com/office/drawing/2014/main" id="{84CC5A66-904E-49DF-A776-BAD885960D15}"/>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pic>
        <p:nvPicPr>
          <p:cNvPr id="11291" name="Picture 13">
            <a:extLst>
              <a:ext uri="{FF2B5EF4-FFF2-40B4-BE49-F238E27FC236}">
                <a16:creationId xmlns="" xmlns:a16="http://schemas.microsoft.com/office/drawing/2014/main" id="{6A5F8C5D-EC21-4E1D-88C9-3C57F8C2E180}"/>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74700" y="6165850"/>
            <a:ext cx="3005138"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92" name="Rectangle 15">
            <a:extLst>
              <a:ext uri="{FF2B5EF4-FFF2-40B4-BE49-F238E27FC236}">
                <a16:creationId xmlns="" xmlns:a16="http://schemas.microsoft.com/office/drawing/2014/main" id="{F88E0404-C1D1-4883-B3C6-F36CD34F8DA9}"/>
              </a:ext>
            </a:extLst>
          </p:cNvPr>
          <p:cNvSpPr>
            <a:spLocks noChangeArrowheads="1"/>
          </p:cNvSpPr>
          <p:nvPr/>
        </p:nvSpPr>
        <p:spPr bwMode="auto">
          <a:xfrm>
            <a:off x="0" y="6762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pic>
        <p:nvPicPr>
          <p:cNvPr id="11293" name="Picture 16">
            <a:extLst>
              <a:ext uri="{FF2B5EF4-FFF2-40B4-BE49-F238E27FC236}">
                <a16:creationId xmlns="" xmlns:a16="http://schemas.microsoft.com/office/drawing/2014/main" id="{006344D8-3879-4D77-8222-B0291922CE26}"/>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71550" y="3933825"/>
            <a:ext cx="654367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94" name="Rectangle 18">
            <a:extLst>
              <a:ext uri="{FF2B5EF4-FFF2-40B4-BE49-F238E27FC236}">
                <a16:creationId xmlns="" xmlns:a16="http://schemas.microsoft.com/office/drawing/2014/main" id="{63ACF24B-6D07-4647-BC9C-BA1FC36F5715}"/>
              </a:ext>
            </a:extLst>
          </p:cNvPr>
          <p:cNvSpPr>
            <a:spLocks noChangeArrowheads="1"/>
          </p:cNvSpPr>
          <p:nvPr/>
        </p:nvSpPr>
        <p:spPr bwMode="auto">
          <a:xfrm>
            <a:off x="0" y="6191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AB9DCFA3-89FD-47B0-9010-DB0FCE00085A}"/>
              </a:ext>
            </a:extLst>
          </p:cNvPr>
          <p:cNvSpPr>
            <a:spLocks noGrp="1" noChangeArrowheads="1"/>
          </p:cNvSpPr>
          <p:nvPr>
            <p:ph type="title"/>
          </p:nvPr>
        </p:nvSpPr>
        <p:spPr>
          <a:xfrm>
            <a:off x="0" y="115888"/>
            <a:ext cx="8893175" cy="609600"/>
          </a:xfrm>
        </p:spPr>
        <p:txBody>
          <a:bodyPr rtlCol="0">
            <a:normAutofit fontScale="90000"/>
          </a:bodyPr>
          <a:lstStyle/>
          <a:p>
            <a:pPr eaLnBrk="1" fontAlgn="auto" hangingPunct="1">
              <a:spcAft>
                <a:spcPts val="0"/>
              </a:spcAft>
              <a:defRPr/>
            </a:pPr>
            <a:r>
              <a:rPr lang="pl-PL" sz="4000" b="1" dirty="0">
                <a:solidFill>
                  <a:srgbClr val="7030A0"/>
                </a:solidFill>
              </a:rPr>
              <a:t>Przykładowe odległości wg różnych metryk</a:t>
            </a:r>
          </a:p>
        </p:txBody>
      </p:sp>
      <p:sp>
        <p:nvSpPr>
          <p:cNvPr id="12291" name="Rectangle 3">
            <a:extLst>
              <a:ext uri="{FF2B5EF4-FFF2-40B4-BE49-F238E27FC236}">
                <a16:creationId xmlns="" xmlns:a16="http://schemas.microsoft.com/office/drawing/2014/main" id="{3711BC9C-BF0D-40AD-B13D-94292F184B7F}"/>
              </a:ext>
            </a:extLst>
          </p:cNvPr>
          <p:cNvSpPr>
            <a:spLocks noGrp="1"/>
          </p:cNvSpPr>
          <p:nvPr>
            <p:ph idx="1"/>
          </p:nvPr>
        </p:nvSpPr>
        <p:spPr>
          <a:xfrm>
            <a:off x="611188" y="4292600"/>
            <a:ext cx="7772400" cy="2160588"/>
          </a:xfrm>
        </p:spPr>
        <p:txBody>
          <a:bodyPr/>
          <a:lstStyle/>
          <a:p>
            <a:pPr eaLnBrk="1" hangingPunct="1">
              <a:buFontTx/>
              <a:buNone/>
            </a:pPr>
            <a:r>
              <a:rPr lang="pl-PL" altLang="en-US" sz="2800"/>
              <a:t>d</a:t>
            </a:r>
            <a:r>
              <a:rPr lang="pl-PL" altLang="en-US" sz="2800" baseline="-25000"/>
              <a:t>E</a:t>
            </a:r>
            <a:r>
              <a:rPr lang="pl-PL" altLang="en-US" sz="2800"/>
              <a:t>(U, W) = ((3 - 6)</a:t>
            </a:r>
            <a:r>
              <a:rPr lang="pl-PL" altLang="en-US" sz="2800" baseline="30000"/>
              <a:t>2</a:t>
            </a:r>
            <a:r>
              <a:rPr lang="pl-PL" altLang="en-US" sz="2800"/>
              <a:t> + (1- 6)</a:t>
            </a:r>
            <a:r>
              <a:rPr lang="pl-PL" altLang="en-US" sz="2800" baseline="30000"/>
              <a:t> 2</a:t>
            </a:r>
            <a:r>
              <a:rPr lang="pl-PL" altLang="en-US" sz="2800"/>
              <a:t>)</a:t>
            </a:r>
            <a:r>
              <a:rPr lang="pl-PL" altLang="en-US" sz="2800" baseline="30000"/>
              <a:t>0,5</a:t>
            </a:r>
            <a:r>
              <a:rPr lang="pl-PL" altLang="en-US" sz="2800"/>
              <a:t> = (34)</a:t>
            </a:r>
            <a:r>
              <a:rPr lang="pl-PL" altLang="en-US" sz="2800" baseline="30000"/>
              <a:t>0,5</a:t>
            </a:r>
            <a:r>
              <a:rPr lang="pl-PL" altLang="en-US" sz="2800"/>
              <a:t> = 5,83 </a:t>
            </a:r>
          </a:p>
          <a:p>
            <a:pPr eaLnBrk="1" hangingPunct="1">
              <a:buFont typeface="Arial" panose="020B0604020202020204" pitchFamily="34" charset="0"/>
              <a:buNone/>
            </a:pPr>
            <a:r>
              <a:rPr lang="pl-PL" altLang="en-US" sz="2800"/>
              <a:t>d</a:t>
            </a:r>
            <a:r>
              <a:rPr lang="pl-PL" altLang="en-US" sz="2800" baseline="-25000"/>
              <a:t>IS</a:t>
            </a:r>
            <a:r>
              <a:rPr lang="pl-PL" altLang="en-US" sz="2800"/>
              <a:t>(U, W) = (3 </a:t>
            </a:r>
            <a:r>
              <a:rPr lang="pl-PL" altLang="en-US" sz="2800" baseline="30000"/>
              <a:t>. </a:t>
            </a:r>
            <a:r>
              <a:rPr lang="pl-PL" altLang="en-US" sz="2800"/>
              <a:t>6) + (1 </a:t>
            </a:r>
            <a:r>
              <a:rPr lang="pl-PL" altLang="en-US" sz="2800" baseline="30000"/>
              <a:t>. </a:t>
            </a:r>
            <a:r>
              <a:rPr lang="pl-PL" altLang="en-US" sz="2800"/>
              <a:t>6) = 24</a:t>
            </a:r>
          </a:p>
          <a:p>
            <a:pPr eaLnBrk="1" hangingPunct="1">
              <a:buFont typeface="Arial" panose="020B0604020202020204" pitchFamily="34" charset="0"/>
              <a:buNone/>
            </a:pPr>
            <a:r>
              <a:rPr lang="pl-PL" altLang="en-US" sz="2800"/>
              <a:t>d</a:t>
            </a:r>
            <a:r>
              <a:rPr lang="pl-PL" altLang="en-US" sz="2800" baseline="-25000"/>
              <a:t>T</a:t>
            </a:r>
            <a:r>
              <a:rPr lang="pl-PL" altLang="en-US" sz="2800"/>
              <a:t>(U, W) = |3 - 6| + |1 - 6| = 8 </a:t>
            </a:r>
          </a:p>
          <a:p>
            <a:pPr eaLnBrk="1" hangingPunct="1">
              <a:buFont typeface="Arial" panose="020B0604020202020204" pitchFamily="34" charset="0"/>
              <a:buNone/>
            </a:pPr>
            <a:r>
              <a:rPr lang="pl-PL" altLang="en-US" sz="2800"/>
              <a:t>d</a:t>
            </a:r>
            <a:r>
              <a:rPr lang="pl-PL" altLang="en-US" sz="2800" baseline="-25000"/>
              <a:t>M</a:t>
            </a:r>
            <a:r>
              <a:rPr lang="pl-PL" altLang="en-US" sz="2800"/>
              <a:t>(U, W) = max{|3 - 6|, |1 - 6|} = 5</a:t>
            </a:r>
          </a:p>
          <a:p>
            <a:pPr eaLnBrk="1" hangingPunct="1">
              <a:buFont typeface="Arial" panose="020B0604020202020204" pitchFamily="34" charset="0"/>
              <a:buNone/>
            </a:pPr>
            <a:endParaRPr lang="pl-PL" altLang="en-US" sz="2800"/>
          </a:p>
          <a:p>
            <a:pPr eaLnBrk="1" hangingPunct="1">
              <a:buFontTx/>
              <a:buNone/>
            </a:pPr>
            <a:endParaRPr lang="pl-PL" altLang="en-US" sz="2800"/>
          </a:p>
          <a:p>
            <a:pPr eaLnBrk="1" hangingPunct="1">
              <a:buFontTx/>
              <a:buNone/>
            </a:pPr>
            <a:r>
              <a:rPr lang="pl-PL" altLang="en-US" sz="2800"/>
              <a:t>  </a:t>
            </a:r>
          </a:p>
        </p:txBody>
      </p:sp>
      <p:pic>
        <p:nvPicPr>
          <p:cNvPr id="12292" name="Picture 5">
            <a:extLst>
              <a:ext uri="{FF2B5EF4-FFF2-40B4-BE49-F238E27FC236}">
                <a16:creationId xmlns="" xmlns:a16="http://schemas.microsoft.com/office/drawing/2014/main" id="{0E5AFEAC-B3ED-43A4-B413-D6411BD3D5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1125538"/>
            <a:ext cx="4752975" cy="291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 xmlns:a16="http://schemas.microsoft.com/office/drawing/2014/main" id="{08270952-FA65-4F36-89B4-F3AAC54D33AE}"/>
              </a:ext>
            </a:extLst>
          </p:cNvPr>
          <p:cNvSpPr>
            <a:spLocks noGrp="1"/>
          </p:cNvSpPr>
          <p:nvPr>
            <p:ph type="title"/>
          </p:nvPr>
        </p:nvSpPr>
        <p:spPr>
          <a:xfrm>
            <a:off x="539750" y="44450"/>
            <a:ext cx="7772400" cy="609600"/>
          </a:xfrm>
        </p:spPr>
        <p:txBody>
          <a:bodyPr/>
          <a:lstStyle/>
          <a:p>
            <a:pPr eaLnBrk="1" hangingPunct="1"/>
            <a:r>
              <a:rPr lang="pl-PL" altLang="en-US" sz="3600" b="1"/>
              <a:t>Dane ilościowe: kategoryzacja</a:t>
            </a:r>
          </a:p>
        </p:txBody>
      </p:sp>
      <p:sp>
        <p:nvSpPr>
          <p:cNvPr id="13315" name="Rectangle 3">
            <a:extLst>
              <a:ext uri="{FF2B5EF4-FFF2-40B4-BE49-F238E27FC236}">
                <a16:creationId xmlns="" xmlns:a16="http://schemas.microsoft.com/office/drawing/2014/main" id="{5634D52B-FFC1-4D44-89B4-EC40C89016B9}"/>
              </a:ext>
            </a:extLst>
          </p:cNvPr>
          <p:cNvSpPr>
            <a:spLocks noGrp="1"/>
          </p:cNvSpPr>
          <p:nvPr>
            <p:ph idx="1"/>
          </p:nvPr>
        </p:nvSpPr>
        <p:spPr>
          <a:xfrm>
            <a:off x="250825" y="692150"/>
            <a:ext cx="8569325" cy="2665413"/>
          </a:xfrm>
        </p:spPr>
        <p:txBody>
          <a:bodyPr/>
          <a:lstStyle/>
          <a:p>
            <a:pPr marL="0" indent="0" eaLnBrk="1" hangingPunct="1">
              <a:buFont typeface="Arial" panose="020B0604020202020204" pitchFamily="34" charset="0"/>
              <a:buNone/>
            </a:pPr>
            <a:r>
              <a:rPr lang="pl-PL" altLang="en-US" sz="2800"/>
              <a:t>Inaczej </a:t>
            </a:r>
            <a:r>
              <a:rPr lang="pl-PL" altLang="en-US" sz="2800" b="1"/>
              <a:t>dyskretyzacja</a:t>
            </a:r>
            <a:r>
              <a:rPr lang="pl-PL" altLang="en-US" sz="2800"/>
              <a:t>. To technika podziału zakresu wartości zmiennej numerycznej na przedziały reprezentujące pewne podgrupy wartości, które najczęściej są opisywane przez zmienną porządkową, swego rodzaju etykietę. Dzięki temu zmniejsza się zakres zmienności cechy (transformacja stratna).</a:t>
            </a:r>
          </a:p>
        </p:txBody>
      </p:sp>
      <p:pic>
        <p:nvPicPr>
          <p:cNvPr id="13316" name="Picture 13">
            <a:extLst>
              <a:ext uri="{FF2B5EF4-FFF2-40B4-BE49-F238E27FC236}">
                <a16:creationId xmlns="" xmlns:a16="http://schemas.microsoft.com/office/drawing/2014/main" id="{8BCFF7C1-832A-46B9-B76F-4093C32925E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8138" y="3573463"/>
            <a:ext cx="8697912" cy="208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pole tekstowe 15">
            <a:extLst>
              <a:ext uri="{FF2B5EF4-FFF2-40B4-BE49-F238E27FC236}">
                <a16:creationId xmlns="" xmlns:a16="http://schemas.microsoft.com/office/drawing/2014/main" id="{6D6F33CE-BF98-4759-9F91-1069B9154E79}"/>
              </a:ext>
            </a:extLst>
          </p:cNvPr>
          <p:cNvSpPr txBox="1"/>
          <p:nvPr/>
        </p:nvSpPr>
        <p:spPr>
          <a:xfrm>
            <a:off x="250825" y="5876925"/>
            <a:ext cx="8893175" cy="769938"/>
          </a:xfrm>
          <a:prstGeom prst="rect">
            <a:avLst/>
          </a:prstGeom>
          <a:noFill/>
        </p:spPr>
        <p:txBody>
          <a:bodyPr>
            <a:spAutoFit/>
          </a:bodyPr>
          <a:lstStyle/>
          <a:p>
            <a:pPr>
              <a:defRPr/>
            </a:pPr>
            <a:r>
              <a:rPr lang="pl-PL" sz="2200" dirty="0">
                <a:solidFill>
                  <a:srgbClr val="C00000"/>
                </a:solidFill>
                <a:latin typeface="+mn-lt"/>
              </a:rPr>
              <a:t>Definicja przedziałów jest umowna. Można rozważyć precyzyjniejszy podział, np. lodowata, bardzo zimna, </a:t>
            </a:r>
            <a:r>
              <a:rPr lang="pl-PL" sz="2200" dirty="0" err="1">
                <a:solidFill>
                  <a:srgbClr val="C00000"/>
                </a:solidFill>
                <a:latin typeface="+mn-lt"/>
              </a:rPr>
              <a:t>zimna</a:t>
            </a:r>
            <a:r>
              <a:rPr lang="pl-PL" sz="2200" dirty="0">
                <a:solidFill>
                  <a:srgbClr val="C00000"/>
                </a:solidFill>
                <a:latin typeface="+mn-lt"/>
              </a:rPr>
              <a:t>, ciepła, gorąca, bardzo gorąca, wrzątek.</a:t>
            </a:r>
            <a:endParaRPr lang="pl-PL" sz="2200" b="1" dirty="0">
              <a:solidFill>
                <a:srgbClr val="C00000"/>
              </a:solidFill>
              <a:latin typeface="+mn-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FB396AF6-1564-4B26-B879-5FEAF0A40B97}"/>
              </a:ext>
            </a:extLst>
          </p:cNvPr>
          <p:cNvSpPr>
            <a:spLocks noGrp="1" noChangeArrowheads="1"/>
          </p:cNvSpPr>
          <p:nvPr>
            <p:ph type="title"/>
          </p:nvPr>
        </p:nvSpPr>
        <p:spPr>
          <a:xfrm>
            <a:off x="685800" y="304800"/>
            <a:ext cx="7772400" cy="609600"/>
          </a:xfrm>
        </p:spPr>
        <p:txBody>
          <a:bodyPr rtlCol="0">
            <a:normAutofit fontScale="90000"/>
          </a:bodyPr>
          <a:lstStyle/>
          <a:p>
            <a:pPr eaLnBrk="1" fontAlgn="auto" hangingPunct="1">
              <a:spcAft>
                <a:spcPts val="0"/>
              </a:spcAft>
              <a:defRPr/>
            </a:pPr>
            <a:r>
              <a:rPr lang="pl-PL" sz="4000" b="1"/>
              <a:t>Liczne atrybuty</a:t>
            </a:r>
          </a:p>
        </p:txBody>
      </p:sp>
      <p:sp>
        <p:nvSpPr>
          <p:cNvPr id="14339" name="Rectangle 3">
            <a:extLst>
              <a:ext uri="{FF2B5EF4-FFF2-40B4-BE49-F238E27FC236}">
                <a16:creationId xmlns="" xmlns:a16="http://schemas.microsoft.com/office/drawing/2014/main" id="{1EEE2792-1027-4BF6-AE9D-BE27CF5ABB62}"/>
              </a:ext>
            </a:extLst>
          </p:cNvPr>
          <p:cNvSpPr>
            <a:spLocks noGrp="1"/>
          </p:cNvSpPr>
          <p:nvPr>
            <p:ph idx="1"/>
          </p:nvPr>
        </p:nvSpPr>
        <p:spPr>
          <a:xfrm>
            <a:off x="762000" y="1524000"/>
            <a:ext cx="7772400" cy="3200400"/>
          </a:xfrm>
        </p:spPr>
        <p:txBody>
          <a:bodyPr/>
          <a:lstStyle/>
          <a:p>
            <a:pPr eaLnBrk="1" hangingPunct="1"/>
            <a:r>
              <a:rPr lang="pl-PL" altLang="en-US" sz="2800"/>
              <a:t>Definiują szerokość zbioru. Nadmiar cech biorących udział w modelowaniu bardzo często jest przyczyną złej jakości modelu. </a:t>
            </a:r>
          </a:p>
          <a:p>
            <a:pPr eaLnBrk="1" hangingPunct="1"/>
            <a:r>
              <a:rPr lang="pl-PL" altLang="en-US" sz="2800"/>
              <a:t>Rozwiązaniem tego problemu może być </a:t>
            </a:r>
            <a:r>
              <a:rPr lang="pl-PL" altLang="en-US" sz="2800">
                <a:cs typeface="Times New Roman" panose="02020603050405020304" pitchFamily="18" charset="0"/>
              </a:rPr>
              <a:t>usuni</a:t>
            </a:r>
            <a:r>
              <a:rPr lang="pl-PL" altLang="en-US" sz="2800"/>
              <a:t>ęcie</a:t>
            </a:r>
            <a:r>
              <a:rPr lang="pl-PL" altLang="en-US" sz="2800">
                <a:cs typeface="Times New Roman" panose="02020603050405020304" pitchFamily="18" charset="0"/>
              </a:rPr>
              <a:t> atrybut</a:t>
            </a:r>
            <a:r>
              <a:rPr lang="pl-PL" altLang="en-US" sz="2800"/>
              <a:t>ów</a:t>
            </a:r>
            <a:r>
              <a:rPr lang="pl-PL" altLang="en-US" sz="2800">
                <a:cs typeface="Times New Roman" panose="02020603050405020304" pitchFamily="18" charset="0"/>
              </a:rPr>
              <a:t> nieistotn</a:t>
            </a:r>
            <a:r>
              <a:rPr lang="pl-PL" altLang="en-US" sz="2800"/>
              <a:t>ych lub </a:t>
            </a:r>
            <a:r>
              <a:rPr lang="pl-PL" altLang="en-US" sz="2800">
                <a:cs typeface="Times New Roman" panose="02020603050405020304" pitchFamily="18" charset="0"/>
              </a:rPr>
              <a:t>wykona</a:t>
            </a:r>
            <a:r>
              <a:rPr lang="pl-PL" altLang="en-US" sz="2800"/>
              <a:t>nie </a:t>
            </a:r>
            <a:r>
              <a:rPr lang="pl-PL" altLang="en-US" sz="2800">
                <a:cs typeface="Times New Roman" panose="02020603050405020304" pitchFamily="18" charset="0"/>
              </a:rPr>
              <a:t>agregacji</a:t>
            </a:r>
            <a:r>
              <a:rPr lang="pl-PL" altLang="en-US" sz="2800"/>
              <a:t> atrybutów.</a:t>
            </a:r>
          </a:p>
          <a:p>
            <a:pPr eaLnBrk="1" hangingPunct="1">
              <a:buFontTx/>
              <a:buNone/>
            </a:pPr>
            <a:endParaRPr lang="pl-PL" altLang="en-US" sz="28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2CF433D3-D526-441E-8D57-03F2E3E90142}"/>
              </a:ext>
            </a:extLst>
          </p:cNvPr>
          <p:cNvSpPr>
            <a:spLocks noGrp="1" noChangeArrowheads="1"/>
          </p:cNvSpPr>
          <p:nvPr>
            <p:ph type="title"/>
          </p:nvPr>
        </p:nvSpPr>
        <p:spPr>
          <a:xfrm>
            <a:off x="539750" y="404813"/>
            <a:ext cx="7772400" cy="609600"/>
          </a:xfrm>
        </p:spPr>
        <p:txBody>
          <a:bodyPr rtlCol="0">
            <a:normAutofit fontScale="90000"/>
          </a:bodyPr>
          <a:lstStyle/>
          <a:p>
            <a:pPr eaLnBrk="1" fontAlgn="auto" hangingPunct="1">
              <a:spcAft>
                <a:spcPts val="0"/>
              </a:spcAft>
              <a:defRPr/>
            </a:pPr>
            <a:r>
              <a:rPr lang="pl-PL" sz="4000" b="1" dirty="0"/>
              <a:t>Dane jakościowe: agregacja</a:t>
            </a:r>
          </a:p>
        </p:txBody>
      </p:sp>
      <p:sp>
        <p:nvSpPr>
          <p:cNvPr id="6147" name="Rectangle 3">
            <a:extLst>
              <a:ext uri="{FF2B5EF4-FFF2-40B4-BE49-F238E27FC236}">
                <a16:creationId xmlns="" xmlns:a16="http://schemas.microsoft.com/office/drawing/2014/main" id="{DFA815C9-2A70-4C8F-8E89-91EA30646B35}"/>
              </a:ext>
            </a:extLst>
          </p:cNvPr>
          <p:cNvSpPr>
            <a:spLocks noGrp="1" noChangeArrowheads="1"/>
          </p:cNvSpPr>
          <p:nvPr>
            <p:ph idx="1"/>
          </p:nvPr>
        </p:nvSpPr>
        <p:spPr>
          <a:xfrm>
            <a:off x="539750" y="1412875"/>
            <a:ext cx="8064500" cy="4319588"/>
          </a:xfrm>
        </p:spPr>
        <p:txBody>
          <a:bodyPr/>
          <a:lstStyle/>
          <a:p>
            <a:pPr marL="0" indent="0" eaLnBrk="1" hangingPunct="1">
              <a:buFont typeface="Arial" charset="0"/>
              <a:buNone/>
              <a:defRPr/>
            </a:pPr>
            <a:r>
              <a:rPr lang="pl-PL" sz="2800" b="1" dirty="0"/>
              <a:t>Agregacja</a:t>
            </a:r>
            <a:r>
              <a:rPr lang="pl-PL" sz="2800" dirty="0"/>
              <a:t> polega na łączeniu (scaleniu) wybranych elementów danych, wybranych cech jakościowych lub wybranych wartości pewnej cechy. Celem jest:</a:t>
            </a:r>
          </a:p>
          <a:p>
            <a:pPr marL="355600" indent="-355600" eaLnBrk="1" hangingPunct="1">
              <a:buFont typeface="Arial" charset="0"/>
              <a:buChar char="•"/>
              <a:defRPr/>
            </a:pPr>
            <a:r>
              <a:rPr lang="pl-PL" sz="2800" dirty="0"/>
              <a:t>zmniejszenie szerokości zbioru (liczby zmiennych, również uwzględniając fakt kodowania cech jakościowych), </a:t>
            </a:r>
          </a:p>
          <a:p>
            <a:pPr marL="355600" indent="-355600" eaLnBrk="1" hangingPunct="1">
              <a:buFont typeface="Arial" charset="0"/>
              <a:buChar char="•"/>
              <a:defRPr/>
            </a:pPr>
            <a:r>
              <a:rPr lang="pl-PL" sz="2800" dirty="0"/>
              <a:t>ograniczenie nadmiernego rozproszenia wartości cech, </a:t>
            </a:r>
          </a:p>
          <a:p>
            <a:pPr marL="355600" indent="-355600" eaLnBrk="1" hangingPunct="1">
              <a:buFont typeface="Arial" charset="0"/>
              <a:buChar char="•"/>
              <a:defRPr/>
            </a:pPr>
            <a:r>
              <a:rPr lang="pl-PL" sz="2800" dirty="0"/>
              <a:t>zmniejszenie lub eliminacja kategorii mało licznych.</a:t>
            </a:r>
          </a:p>
          <a:p>
            <a:pPr eaLnBrk="1" hangingPunct="1">
              <a:buFontTx/>
              <a:buNone/>
              <a:defRPr/>
            </a:pPr>
            <a:endParaRPr lang="pl-PL"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5EDAF909-F862-4AD1-B781-41C8B8FA264A}"/>
              </a:ext>
            </a:extLst>
          </p:cNvPr>
          <p:cNvSpPr>
            <a:spLocks noGrp="1" noChangeArrowheads="1"/>
          </p:cNvSpPr>
          <p:nvPr>
            <p:ph type="title"/>
          </p:nvPr>
        </p:nvSpPr>
        <p:spPr>
          <a:xfrm>
            <a:off x="539750" y="333375"/>
            <a:ext cx="7772400" cy="609600"/>
          </a:xfrm>
        </p:spPr>
        <p:txBody>
          <a:bodyPr rtlCol="0">
            <a:normAutofit fontScale="90000"/>
          </a:bodyPr>
          <a:lstStyle/>
          <a:p>
            <a:pPr eaLnBrk="1" fontAlgn="auto" hangingPunct="1">
              <a:spcAft>
                <a:spcPts val="0"/>
              </a:spcAft>
              <a:defRPr/>
            </a:pPr>
            <a:r>
              <a:rPr lang="pl-PL" sz="4000" b="1" dirty="0">
                <a:solidFill>
                  <a:srgbClr val="7030A0"/>
                </a:solidFill>
              </a:rPr>
              <a:t>Dane jakościowe: agregacja kategorii</a:t>
            </a:r>
          </a:p>
        </p:txBody>
      </p:sp>
      <p:sp>
        <p:nvSpPr>
          <p:cNvPr id="6147" name="Rectangle 3">
            <a:extLst>
              <a:ext uri="{FF2B5EF4-FFF2-40B4-BE49-F238E27FC236}">
                <a16:creationId xmlns="" xmlns:a16="http://schemas.microsoft.com/office/drawing/2014/main" id="{8771BCA6-C155-4DDA-8837-2AF399C8943F}"/>
              </a:ext>
            </a:extLst>
          </p:cNvPr>
          <p:cNvSpPr>
            <a:spLocks noGrp="1" noChangeArrowheads="1"/>
          </p:cNvSpPr>
          <p:nvPr>
            <p:ph idx="1"/>
          </p:nvPr>
        </p:nvSpPr>
        <p:spPr>
          <a:xfrm>
            <a:off x="468313" y="1196975"/>
            <a:ext cx="8064500" cy="5183188"/>
          </a:xfrm>
        </p:spPr>
        <p:txBody>
          <a:bodyPr/>
          <a:lstStyle/>
          <a:p>
            <a:pPr marL="0" indent="0" eaLnBrk="1" hangingPunct="1">
              <a:buFont typeface="Arial" charset="0"/>
              <a:buNone/>
              <a:defRPr/>
            </a:pPr>
            <a:r>
              <a:rPr lang="pl-PL" sz="2800" dirty="0"/>
              <a:t>W łączeniu wybranych wartości cechy (kategorii) uwzględnia się liczności kategorii, w szczególności w zestawieniach krzyżowych (łączy się te, które występują rzadko) oraz merytoryczne (niekiedy fizyczne) znaczenie scalanych wartości.</a:t>
            </a:r>
          </a:p>
          <a:p>
            <a:pPr eaLnBrk="1" hangingPunct="1">
              <a:spcBef>
                <a:spcPts val="1200"/>
              </a:spcBef>
              <a:buFont typeface="Arial" charset="0"/>
              <a:buNone/>
              <a:defRPr/>
            </a:pPr>
            <a:r>
              <a:rPr lang="pl-PL" sz="2800" dirty="0">
                <a:solidFill>
                  <a:srgbClr val="0000FF"/>
                </a:solidFill>
              </a:rPr>
              <a:t>Przykład 1.</a:t>
            </a:r>
          </a:p>
          <a:p>
            <a:pPr marL="0" indent="0" eaLnBrk="1" hangingPunct="1">
              <a:buFont typeface="Arial" charset="0"/>
              <a:buNone/>
              <a:defRPr/>
            </a:pPr>
            <a:r>
              <a:rPr lang="pl-PL" sz="2800" dirty="0">
                <a:solidFill>
                  <a:srgbClr val="0000FF"/>
                </a:solidFill>
              </a:rPr>
              <a:t>Baza danych SEWIK i cecha </a:t>
            </a:r>
            <a:r>
              <a:rPr lang="pl-PL" sz="2800" i="1" dirty="0">
                <a:solidFill>
                  <a:srgbClr val="0000FF"/>
                </a:solidFill>
              </a:rPr>
              <a:t>STNW</a:t>
            </a:r>
            <a:r>
              <a:rPr lang="pl-PL" sz="2800" dirty="0">
                <a:solidFill>
                  <a:srgbClr val="0000FF"/>
                </a:solidFill>
              </a:rPr>
              <a:t> opisująca stan nawierzchni: </a:t>
            </a:r>
            <a:r>
              <a:rPr lang="pl-PL" sz="2800" i="1" dirty="0">
                <a:solidFill>
                  <a:srgbClr val="0000FF"/>
                </a:solidFill>
              </a:rPr>
              <a:t>sucha</a:t>
            </a:r>
            <a:r>
              <a:rPr lang="pl-PL" sz="2800" dirty="0">
                <a:solidFill>
                  <a:srgbClr val="0000FF"/>
                </a:solidFill>
              </a:rPr>
              <a:t> (66%), </a:t>
            </a:r>
            <a:r>
              <a:rPr lang="pl-PL" sz="2800" i="1" dirty="0">
                <a:solidFill>
                  <a:srgbClr val="0000FF"/>
                </a:solidFill>
              </a:rPr>
              <a:t>oblodzona lub ośnieżona</a:t>
            </a:r>
            <a:r>
              <a:rPr lang="pl-PL" sz="2800" dirty="0">
                <a:solidFill>
                  <a:srgbClr val="0000FF"/>
                </a:solidFill>
              </a:rPr>
              <a:t> (7%), </a:t>
            </a:r>
            <a:r>
              <a:rPr lang="pl-PL" sz="2800" i="1" dirty="0">
                <a:solidFill>
                  <a:srgbClr val="0000FF"/>
                </a:solidFill>
              </a:rPr>
              <a:t>mokra</a:t>
            </a:r>
            <a:r>
              <a:rPr lang="pl-PL" sz="2800" dirty="0">
                <a:solidFill>
                  <a:srgbClr val="0000FF"/>
                </a:solidFill>
              </a:rPr>
              <a:t> (27%).  Połączenie dwóch ostatnich wartości i utworzenie kategorii </a:t>
            </a:r>
            <a:r>
              <a:rPr lang="pl-PL" sz="2800" i="1" dirty="0">
                <a:solidFill>
                  <a:srgbClr val="0000FF"/>
                </a:solidFill>
              </a:rPr>
              <a:t>sucha</a:t>
            </a:r>
            <a:r>
              <a:rPr lang="pl-PL" sz="2800" dirty="0">
                <a:solidFill>
                  <a:srgbClr val="0000FF"/>
                </a:solidFill>
              </a:rPr>
              <a:t> oraz </a:t>
            </a:r>
            <a:r>
              <a:rPr lang="pl-PL" sz="2800" i="1" dirty="0" err="1">
                <a:solidFill>
                  <a:srgbClr val="0000FF"/>
                </a:solidFill>
              </a:rPr>
              <a:t>nie</a:t>
            </a:r>
            <a:r>
              <a:rPr lang="pl-PL" sz="2800" i="1" dirty="0">
                <a:solidFill>
                  <a:srgbClr val="0000FF"/>
                </a:solidFill>
              </a:rPr>
              <a:t> sucha</a:t>
            </a:r>
            <a:r>
              <a:rPr lang="pl-PL" sz="2800" dirty="0">
                <a:solidFill>
                  <a:srgbClr val="0000FF"/>
                </a:solidFill>
              </a:rPr>
              <a:t> eliminuje problem.</a:t>
            </a:r>
            <a:endParaRPr lang="pl-PL"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4AECAD7B-EFF6-43B7-9D1B-5E319EDA0B18}"/>
              </a:ext>
            </a:extLst>
          </p:cNvPr>
          <p:cNvSpPr>
            <a:spLocks noGrp="1" noChangeArrowheads="1"/>
          </p:cNvSpPr>
          <p:nvPr>
            <p:ph type="title"/>
          </p:nvPr>
        </p:nvSpPr>
        <p:spPr>
          <a:xfrm>
            <a:off x="539750" y="188913"/>
            <a:ext cx="7772400" cy="609600"/>
          </a:xfrm>
        </p:spPr>
        <p:txBody>
          <a:bodyPr rtlCol="0">
            <a:normAutofit fontScale="90000"/>
          </a:bodyPr>
          <a:lstStyle/>
          <a:p>
            <a:pPr eaLnBrk="1" fontAlgn="auto" hangingPunct="1">
              <a:spcAft>
                <a:spcPts val="0"/>
              </a:spcAft>
              <a:defRPr/>
            </a:pPr>
            <a:r>
              <a:rPr lang="pl-PL" sz="4000" b="1" dirty="0">
                <a:solidFill>
                  <a:srgbClr val="7030A0"/>
                </a:solidFill>
              </a:rPr>
              <a:t>Dane jakościowe: agregacja zmiennych</a:t>
            </a:r>
          </a:p>
        </p:txBody>
      </p:sp>
      <p:sp>
        <p:nvSpPr>
          <p:cNvPr id="6147" name="Rectangle 3">
            <a:extLst>
              <a:ext uri="{FF2B5EF4-FFF2-40B4-BE49-F238E27FC236}">
                <a16:creationId xmlns="" xmlns:a16="http://schemas.microsoft.com/office/drawing/2014/main" id="{998BA410-0D02-453D-BAEF-FBC68829FDF6}"/>
              </a:ext>
            </a:extLst>
          </p:cNvPr>
          <p:cNvSpPr>
            <a:spLocks noGrp="1" noChangeArrowheads="1"/>
          </p:cNvSpPr>
          <p:nvPr>
            <p:ph idx="1"/>
          </p:nvPr>
        </p:nvSpPr>
        <p:spPr>
          <a:xfrm>
            <a:off x="107950" y="908050"/>
            <a:ext cx="8964613" cy="5400675"/>
          </a:xfrm>
        </p:spPr>
        <p:txBody>
          <a:bodyPr/>
          <a:lstStyle/>
          <a:p>
            <a:pPr marL="0" indent="0" eaLnBrk="1" hangingPunct="1">
              <a:buFont typeface="Arial" charset="0"/>
              <a:buNone/>
              <a:defRPr/>
            </a:pPr>
            <a:r>
              <a:rPr lang="pl-PL" sz="2300" dirty="0"/>
              <a:t>W miejsce dwóch lub większej liczby bardzo podobnych pod względem znaczenia cech wprowadza się jedną. Do określenia stopnia podobieństwa można wykorzystać analizę korelacji, sprawdzając które cechy są ze sobą mocno związane i albo wybrać reprezentanta albo określić nową zmienną będącą sumą tych cech. Czasem potrzebna jest pomoc eksperta od badanego zagadnienia. </a:t>
            </a:r>
          </a:p>
          <a:p>
            <a:pPr eaLnBrk="1" hangingPunct="1">
              <a:spcBef>
                <a:spcPts val="1200"/>
              </a:spcBef>
              <a:buFont typeface="Arial" charset="0"/>
              <a:buNone/>
              <a:defRPr/>
            </a:pPr>
            <a:r>
              <a:rPr lang="pl-PL" sz="2300" dirty="0"/>
              <a:t> </a:t>
            </a:r>
            <a:r>
              <a:rPr lang="pl-PL" sz="2300" dirty="0">
                <a:solidFill>
                  <a:srgbClr val="0000FF"/>
                </a:solidFill>
              </a:rPr>
              <a:t>Przykład 2 (</a:t>
            </a:r>
            <a:r>
              <a:rPr lang="pl-PL" sz="2300" i="1" dirty="0">
                <a:solidFill>
                  <a:srgbClr val="0000FF"/>
                </a:solidFill>
              </a:rPr>
              <a:t>demo ankiety</a:t>
            </a:r>
            <a:r>
              <a:rPr lang="pl-PL" sz="2300" dirty="0">
                <a:solidFill>
                  <a:srgbClr val="0000FF"/>
                </a:solidFill>
              </a:rPr>
              <a:t>).</a:t>
            </a:r>
          </a:p>
          <a:p>
            <a:pPr marL="0" indent="0" eaLnBrk="1" hangingPunct="1">
              <a:buFont typeface="Arial" charset="0"/>
              <a:buNone/>
              <a:defRPr/>
            </a:pPr>
            <a:r>
              <a:rPr lang="pl-PL" sz="2300" dirty="0">
                <a:solidFill>
                  <a:srgbClr val="0000FF"/>
                </a:solidFill>
              </a:rPr>
              <a:t>Badania ankietowe nt. możliwości podniesienia kompetencji językowych studentów. Silnie skorelowane są cechy reprezentujące propozycje modyfikacji lektoratów (odpowiedzi na skali porządkowej: ZN, RN, RT, ZT):</a:t>
            </a:r>
          </a:p>
          <a:p>
            <a:pPr eaLnBrk="1" hangingPunct="1">
              <a:buFont typeface="Arial" charset="0"/>
              <a:buChar char="•"/>
              <a:defRPr/>
            </a:pPr>
            <a:r>
              <a:rPr lang="pl-PL" sz="2300" i="1" dirty="0">
                <a:solidFill>
                  <a:srgbClr val="0000FF"/>
                </a:solidFill>
              </a:rPr>
              <a:t>Rozszerzenie wykorzystywanych do zajęć materiałów</a:t>
            </a:r>
            <a:r>
              <a:rPr lang="pl-PL" sz="2300" dirty="0">
                <a:solidFill>
                  <a:srgbClr val="0000FF"/>
                </a:solidFill>
              </a:rPr>
              <a:t>,</a:t>
            </a:r>
          </a:p>
          <a:p>
            <a:pPr eaLnBrk="1" hangingPunct="1">
              <a:buFont typeface="Arial" charset="0"/>
              <a:buChar char="•"/>
              <a:defRPr/>
            </a:pPr>
            <a:r>
              <a:rPr lang="pl-PL" sz="2300" i="1" dirty="0">
                <a:solidFill>
                  <a:srgbClr val="0000FF"/>
                </a:solidFill>
              </a:rPr>
              <a:t>Zróżnicowanie zadań i ćwiczeń realizowanych na zajęciach</a:t>
            </a:r>
            <a:r>
              <a:rPr lang="pl-PL" sz="2300" dirty="0">
                <a:solidFill>
                  <a:srgbClr val="0000FF"/>
                </a:solidFill>
              </a:rPr>
              <a:t>.</a:t>
            </a:r>
          </a:p>
          <a:p>
            <a:pPr marL="0" indent="0" eaLnBrk="1" hangingPunct="1">
              <a:buFont typeface="Arial" charset="0"/>
              <a:buNone/>
              <a:defRPr/>
            </a:pPr>
            <a:r>
              <a:rPr lang="pl-PL" sz="2300" dirty="0">
                <a:solidFill>
                  <a:srgbClr val="0000FF"/>
                </a:solidFill>
              </a:rPr>
              <a:t>Można te cechy połączyć tworząc zmienną: </a:t>
            </a:r>
            <a:r>
              <a:rPr lang="pl-PL" sz="2300" i="1" dirty="0">
                <a:solidFill>
                  <a:srgbClr val="0000FF"/>
                </a:solidFill>
              </a:rPr>
              <a:t>Urozmaicenie ilościowe i jakościowe materiałów do zajęć</a:t>
            </a:r>
            <a:r>
              <a:rPr lang="pl-PL" sz="2300" dirty="0">
                <a:solidFill>
                  <a:srgbClr val="0000FF"/>
                </a:solidFill>
              </a:rPr>
              <a:t>. </a:t>
            </a:r>
          </a:p>
          <a:p>
            <a:pPr eaLnBrk="1" hangingPunct="1">
              <a:buFont typeface="Arial" charset="0"/>
              <a:buNone/>
              <a:defRPr/>
            </a:pPr>
            <a:endParaRPr lang="pl-PL" sz="23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026">
            <a:extLst>
              <a:ext uri="{FF2B5EF4-FFF2-40B4-BE49-F238E27FC236}">
                <a16:creationId xmlns="" xmlns:a16="http://schemas.microsoft.com/office/drawing/2014/main" id="{2986A61E-641C-48B7-A925-10654A26E744}"/>
              </a:ext>
            </a:extLst>
          </p:cNvPr>
          <p:cNvSpPr>
            <a:spLocks noGrp="1"/>
          </p:cNvSpPr>
          <p:nvPr>
            <p:ph type="title"/>
          </p:nvPr>
        </p:nvSpPr>
        <p:spPr>
          <a:xfrm>
            <a:off x="685800" y="44450"/>
            <a:ext cx="7772400" cy="990600"/>
          </a:xfrm>
        </p:spPr>
        <p:txBody>
          <a:bodyPr/>
          <a:lstStyle/>
          <a:p>
            <a:pPr eaLnBrk="1" hangingPunct="1">
              <a:lnSpc>
                <a:spcPts val="4000"/>
              </a:lnSpc>
            </a:pPr>
            <a:r>
              <a:rPr lang="pl-PL" altLang="en-US" sz="3600" b="1"/>
              <a:t>Nierównomierny rozkład wartości dyskretnej zmiennej celu: problem</a:t>
            </a:r>
          </a:p>
        </p:txBody>
      </p:sp>
      <p:sp>
        <p:nvSpPr>
          <p:cNvPr id="18435" name="Rectangle 1027">
            <a:extLst>
              <a:ext uri="{FF2B5EF4-FFF2-40B4-BE49-F238E27FC236}">
                <a16:creationId xmlns="" xmlns:a16="http://schemas.microsoft.com/office/drawing/2014/main" id="{426FD970-CCEB-4A62-B1F0-10510F5BF6BB}"/>
              </a:ext>
            </a:extLst>
          </p:cNvPr>
          <p:cNvSpPr>
            <a:spLocks noGrp="1"/>
          </p:cNvSpPr>
          <p:nvPr>
            <p:ph idx="1"/>
          </p:nvPr>
        </p:nvSpPr>
        <p:spPr>
          <a:xfrm>
            <a:off x="179388" y="1052513"/>
            <a:ext cx="8893175" cy="2303462"/>
          </a:xfrm>
        </p:spPr>
        <p:txBody>
          <a:bodyPr/>
          <a:lstStyle/>
          <a:p>
            <a:pPr eaLnBrk="1" hangingPunct="1">
              <a:lnSpc>
                <a:spcPct val="90000"/>
              </a:lnSpc>
            </a:pPr>
            <a:r>
              <a:rPr lang="pl-PL" altLang="en-US" sz="2600"/>
              <a:t>M</a:t>
            </a:r>
            <a:r>
              <a:rPr lang="pl-PL" altLang="en-US" sz="2600">
                <a:cs typeface="Times New Roman" panose="02020603050405020304" pitchFamily="18" charset="0"/>
              </a:rPr>
              <a:t>odel</a:t>
            </a:r>
            <a:r>
              <a:rPr lang="pl-PL" altLang="en-US" sz="2600"/>
              <a:t> może</a:t>
            </a:r>
            <a:r>
              <a:rPr lang="pl-PL" altLang="en-US" sz="2600">
                <a:cs typeface="Times New Roman" panose="02020603050405020304" pitchFamily="18" charset="0"/>
              </a:rPr>
              <a:t> doskonale prognozow</a:t>
            </a:r>
            <a:r>
              <a:rPr lang="pl-PL" altLang="en-US" sz="2600"/>
              <a:t>ać</a:t>
            </a:r>
            <a:r>
              <a:rPr lang="pl-PL" altLang="en-US" sz="2600">
                <a:cs typeface="Times New Roman" panose="02020603050405020304" pitchFamily="18" charset="0"/>
              </a:rPr>
              <a:t> wartości częste, a źle wartości rzadkie, choć ogólna ocena takiego modelu będzie dobra</a:t>
            </a:r>
            <a:r>
              <a:rPr lang="pl-PL" altLang="en-US" sz="2600"/>
              <a:t> (przytłumienie wartości rzadkich).</a:t>
            </a:r>
            <a:r>
              <a:rPr lang="pl-PL" altLang="en-US" sz="2600">
                <a:cs typeface="Times New Roman" panose="02020603050405020304" pitchFamily="18" charset="0"/>
              </a:rPr>
              <a:t> </a:t>
            </a:r>
            <a:endParaRPr lang="pl-PL" altLang="en-US" sz="2600"/>
          </a:p>
          <a:p>
            <a:pPr eaLnBrk="1" hangingPunct="1">
              <a:lnSpc>
                <a:spcPct val="90000"/>
              </a:lnSpc>
            </a:pPr>
            <a:r>
              <a:rPr lang="pl-PL" altLang="en-US" sz="2600"/>
              <a:t>U</a:t>
            </a:r>
            <a:r>
              <a:rPr lang="pl-PL" altLang="en-US" sz="2600">
                <a:cs typeface="Times New Roman" panose="02020603050405020304" pitchFamily="18" charset="0"/>
              </a:rPr>
              <a:t>zyskany wynik nie będzie zadowalający, jeśli mają być odkryte zależności występujące w danych, w szczególności dla mało licznych kategorii. </a:t>
            </a:r>
            <a:endParaRPr lang="pl-PL" altLang="en-US" sz="2600"/>
          </a:p>
        </p:txBody>
      </p:sp>
      <p:pic>
        <p:nvPicPr>
          <p:cNvPr id="18436" name="Picture 16">
            <a:extLst>
              <a:ext uri="{FF2B5EF4-FFF2-40B4-BE49-F238E27FC236}">
                <a16:creationId xmlns="" xmlns:a16="http://schemas.microsoft.com/office/drawing/2014/main" id="{70C84914-D337-4712-9DE1-77EDB6E6012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1050" y="3357563"/>
            <a:ext cx="3457575" cy="331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ole tekstowe 5">
            <a:extLst>
              <a:ext uri="{FF2B5EF4-FFF2-40B4-BE49-F238E27FC236}">
                <a16:creationId xmlns="" xmlns:a16="http://schemas.microsoft.com/office/drawing/2014/main" id="{051AB22E-B3BB-4397-9633-06260A0B0F6F}"/>
              </a:ext>
            </a:extLst>
          </p:cNvPr>
          <p:cNvSpPr txBox="1"/>
          <p:nvPr/>
        </p:nvSpPr>
        <p:spPr>
          <a:xfrm>
            <a:off x="6011863" y="4365625"/>
            <a:ext cx="2305050" cy="1322388"/>
          </a:xfrm>
          <a:prstGeom prst="rect">
            <a:avLst/>
          </a:prstGeom>
          <a:noFill/>
        </p:spPr>
        <p:txBody>
          <a:bodyPr>
            <a:spAutoFit/>
          </a:bodyPr>
          <a:lstStyle/>
          <a:p>
            <a:pPr>
              <a:defRPr/>
            </a:pPr>
            <a:r>
              <a:rPr lang="pl-PL" sz="2000" dirty="0">
                <a:solidFill>
                  <a:srgbClr val="FF0000"/>
                </a:solidFill>
                <a:latin typeface="+mn-lt"/>
              </a:rPr>
              <a:t>Bardzo dobry ogólny </a:t>
            </a:r>
            <a:r>
              <a:rPr lang="pl-PL" sz="2000" dirty="0" smtClean="0">
                <a:solidFill>
                  <a:srgbClr val="FF0000"/>
                </a:solidFill>
                <a:latin typeface="+mn-lt"/>
              </a:rPr>
              <a:t>wynik: </a:t>
            </a:r>
            <a:r>
              <a:rPr lang="pl-PL" sz="2000" dirty="0">
                <a:solidFill>
                  <a:srgbClr val="FF0000"/>
                </a:solidFill>
                <a:latin typeface="+mn-lt"/>
              </a:rPr>
              <a:t>90% poprawnych klasyfikacji.</a:t>
            </a:r>
            <a:endParaRPr lang="en-GB" sz="2000" dirty="0">
              <a:solidFill>
                <a:srgbClr val="FF0000"/>
              </a:solidFill>
              <a:latin typeface="+mn-lt"/>
            </a:endParaRPr>
          </a:p>
        </p:txBody>
      </p:sp>
      <p:cxnSp>
        <p:nvCxnSpPr>
          <p:cNvPr id="8" name="Łącznik prosty ze strzałką 7">
            <a:extLst>
              <a:ext uri="{FF2B5EF4-FFF2-40B4-BE49-F238E27FC236}">
                <a16:creationId xmlns="" xmlns:a16="http://schemas.microsoft.com/office/drawing/2014/main" id="{8C895CC8-4450-4FCD-A4C0-FCD36A82D3C6}"/>
              </a:ext>
            </a:extLst>
          </p:cNvPr>
          <p:cNvCxnSpPr/>
          <p:nvPr/>
        </p:nvCxnSpPr>
        <p:spPr>
          <a:xfrm flipH="1">
            <a:off x="5508625" y="4652963"/>
            <a:ext cx="503238" cy="0"/>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a:extLst>
              <a:ext uri="{FF2B5EF4-FFF2-40B4-BE49-F238E27FC236}">
                <a16:creationId xmlns="" xmlns:a16="http://schemas.microsoft.com/office/drawing/2014/main" id="{47F892DA-5376-47D9-BF28-81AF8C294845}"/>
              </a:ext>
            </a:extLst>
          </p:cNvPr>
          <p:cNvSpPr>
            <a:spLocks noGrp="1"/>
          </p:cNvSpPr>
          <p:nvPr>
            <p:ph type="title"/>
          </p:nvPr>
        </p:nvSpPr>
        <p:spPr>
          <a:xfrm>
            <a:off x="-144463" y="44450"/>
            <a:ext cx="9396413" cy="1152525"/>
          </a:xfrm>
        </p:spPr>
        <p:txBody>
          <a:bodyPr/>
          <a:lstStyle/>
          <a:p>
            <a:pPr eaLnBrk="1" hangingPunct="1">
              <a:lnSpc>
                <a:spcPts val="4000"/>
              </a:lnSpc>
            </a:pPr>
            <a:r>
              <a:rPr lang="pl-PL" altLang="en-US" sz="3600" b="1"/>
              <a:t>Nierównomierny rozkład dyskretnej</a:t>
            </a:r>
            <a:br>
              <a:rPr lang="pl-PL" altLang="en-US" sz="3600" b="1"/>
            </a:br>
            <a:r>
              <a:rPr lang="pl-PL" altLang="en-US" sz="3600" b="1"/>
              <a:t>zmiennej celu: remedium </a:t>
            </a:r>
          </a:p>
        </p:txBody>
      </p:sp>
      <p:grpSp>
        <p:nvGrpSpPr>
          <p:cNvPr id="19459" name="Grupa 43">
            <a:extLst>
              <a:ext uri="{FF2B5EF4-FFF2-40B4-BE49-F238E27FC236}">
                <a16:creationId xmlns="" xmlns:a16="http://schemas.microsoft.com/office/drawing/2014/main" id="{D71D3EE3-A03A-4482-9394-F19BEFAD0305}"/>
              </a:ext>
            </a:extLst>
          </p:cNvPr>
          <p:cNvGrpSpPr>
            <a:grpSpLocks/>
          </p:cNvGrpSpPr>
          <p:nvPr/>
        </p:nvGrpSpPr>
        <p:grpSpPr bwMode="auto">
          <a:xfrm>
            <a:off x="2339975" y="3934544"/>
            <a:ext cx="4918075" cy="2590800"/>
            <a:chOff x="3203848" y="3933136"/>
            <a:chExt cx="4918192" cy="2591858"/>
          </a:xfrm>
        </p:grpSpPr>
        <p:grpSp>
          <p:nvGrpSpPr>
            <p:cNvPr id="19461" name="Group 17">
              <a:extLst>
                <a:ext uri="{FF2B5EF4-FFF2-40B4-BE49-F238E27FC236}">
                  <a16:creationId xmlns="" xmlns:a16="http://schemas.microsoft.com/office/drawing/2014/main" id="{EEC6B499-80E6-4C0F-A098-2C4D092D9D33}"/>
                </a:ext>
              </a:extLst>
            </p:cNvPr>
            <p:cNvGrpSpPr>
              <a:grpSpLocks/>
            </p:cNvGrpSpPr>
            <p:nvPr/>
          </p:nvGrpSpPr>
          <p:grpSpPr bwMode="auto">
            <a:xfrm>
              <a:off x="3203848" y="3933136"/>
              <a:ext cx="3312286" cy="2591858"/>
              <a:chOff x="3214" y="2521"/>
              <a:chExt cx="4586" cy="3171"/>
            </a:xfrm>
          </p:grpSpPr>
          <p:grpSp>
            <p:nvGrpSpPr>
              <p:cNvPr id="19466" name="Group 18">
                <a:extLst>
                  <a:ext uri="{FF2B5EF4-FFF2-40B4-BE49-F238E27FC236}">
                    <a16:creationId xmlns="" xmlns:a16="http://schemas.microsoft.com/office/drawing/2014/main" id="{7818725B-CBC6-477D-B443-50833A4CAAE3}"/>
                  </a:ext>
                </a:extLst>
              </p:cNvPr>
              <p:cNvGrpSpPr>
                <a:grpSpLocks/>
              </p:cNvGrpSpPr>
              <p:nvPr/>
            </p:nvGrpSpPr>
            <p:grpSpPr bwMode="auto">
              <a:xfrm>
                <a:off x="3214" y="2609"/>
                <a:ext cx="363" cy="3060"/>
                <a:chOff x="3214" y="2609"/>
                <a:chExt cx="363" cy="3060"/>
              </a:xfrm>
            </p:grpSpPr>
            <p:sp>
              <p:nvSpPr>
                <p:cNvPr id="19479" name="Rectangle 19">
                  <a:extLst>
                    <a:ext uri="{FF2B5EF4-FFF2-40B4-BE49-F238E27FC236}">
                      <a16:creationId xmlns="" xmlns:a16="http://schemas.microsoft.com/office/drawing/2014/main" id="{EDD61478-657A-45A7-A1C4-DFADBD59B1FA}"/>
                    </a:ext>
                  </a:extLst>
                </p:cNvPr>
                <p:cNvSpPr>
                  <a:spLocks noChangeArrowheads="1"/>
                </p:cNvSpPr>
                <p:nvPr/>
              </p:nvSpPr>
              <p:spPr bwMode="auto">
                <a:xfrm>
                  <a:off x="3217" y="2609"/>
                  <a:ext cx="360" cy="360"/>
                </a:xfrm>
                <a:prstGeom prst="rect">
                  <a:avLst/>
                </a:prstGeom>
                <a:solidFill>
                  <a:srgbClr val="FFFF00"/>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9480" name="Rectangle 20">
                  <a:extLst>
                    <a:ext uri="{FF2B5EF4-FFF2-40B4-BE49-F238E27FC236}">
                      <a16:creationId xmlns="" xmlns:a16="http://schemas.microsoft.com/office/drawing/2014/main" id="{7F675444-71A8-47A9-A839-6F15F3D72A1F}"/>
                    </a:ext>
                  </a:extLst>
                </p:cNvPr>
                <p:cNvSpPr>
                  <a:spLocks noChangeArrowheads="1"/>
                </p:cNvSpPr>
                <p:nvPr/>
              </p:nvSpPr>
              <p:spPr bwMode="auto">
                <a:xfrm>
                  <a:off x="3217" y="2969"/>
                  <a:ext cx="360" cy="720"/>
                </a:xfrm>
                <a:prstGeom prst="rect">
                  <a:avLst/>
                </a:prstGeom>
                <a:solidFill>
                  <a:srgbClr val="00FF00"/>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9481" name="Rectangle 21">
                  <a:extLst>
                    <a:ext uri="{FF2B5EF4-FFF2-40B4-BE49-F238E27FC236}">
                      <a16:creationId xmlns="" xmlns:a16="http://schemas.microsoft.com/office/drawing/2014/main" id="{779F078B-878B-4222-ABF2-A35658763C55}"/>
                    </a:ext>
                  </a:extLst>
                </p:cNvPr>
                <p:cNvSpPr>
                  <a:spLocks noChangeArrowheads="1"/>
                </p:cNvSpPr>
                <p:nvPr/>
              </p:nvSpPr>
              <p:spPr bwMode="auto">
                <a:xfrm>
                  <a:off x="3214" y="3689"/>
                  <a:ext cx="360" cy="1980"/>
                </a:xfrm>
                <a:prstGeom prst="rect">
                  <a:avLst/>
                </a:prstGeom>
                <a:solidFill>
                  <a:srgbClr val="CC99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grpSp>
          <p:grpSp>
            <p:nvGrpSpPr>
              <p:cNvPr id="19467" name="Group 22">
                <a:extLst>
                  <a:ext uri="{FF2B5EF4-FFF2-40B4-BE49-F238E27FC236}">
                    <a16:creationId xmlns="" xmlns:a16="http://schemas.microsoft.com/office/drawing/2014/main" id="{329C0BDF-F6E6-4EE0-9F4D-40F64985C573}"/>
                  </a:ext>
                </a:extLst>
              </p:cNvPr>
              <p:cNvGrpSpPr>
                <a:grpSpLocks/>
              </p:cNvGrpSpPr>
              <p:nvPr/>
            </p:nvGrpSpPr>
            <p:grpSpPr bwMode="auto">
              <a:xfrm>
                <a:off x="4690" y="2610"/>
                <a:ext cx="371" cy="1620"/>
                <a:chOff x="4690" y="2610"/>
                <a:chExt cx="371" cy="1620"/>
              </a:xfrm>
            </p:grpSpPr>
            <p:sp>
              <p:nvSpPr>
                <p:cNvPr id="19476" name="Rectangle 23">
                  <a:extLst>
                    <a:ext uri="{FF2B5EF4-FFF2-40B4-BE49-F238E27FC236}">
                      <a16:creationId xmlns="" xmlns:a16="http://schemas.microsoft.com/office/drawing/2014/main" id="{15A20239-A478-4F01-B4DF-6519028C6218}"/>
                    </a:ext>
                  </a:extLst>
                </p:cNvPr>
                <p:cNvSpPr>
                  <a:spLocks noChangeArrowheads="1"/>
                </p:cNvSpPr>
                <p:nvPr/>
              </p:nvSpPr>
              <p:spPr bwMode="auto">
                <a:xfrm>
                  <a:off x="4701" y="2610"/>
                  <a:ext cx="360" cy="360"/>
                </a:xfrm>
                <a:prstGeom prst="rect">
                  <a:avLst/>
                </a:prstGeom>
                <a:solidFill>
                  <a:srgbClr val="FFFF00"/>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9477" name="Rectangle 24">
                  <a:extLst>
                    <a:ext uri="{FF2B5EF4-FFF2-40B4-BE49-F238E27FC236}">
                      <a16:creationId xmlns="" xmlns:a16="http://schemas.microsoft.com/office/drawing/2014/main" id="{95EFECB5-DD07-4BDF-B67D-1171CE3D0587}"/>
                    </a:ext>
                  </a:extLst>
                </p:cNvPr>
                <p:cNvSpPr>
                  <a:spLocks noChangeArrowheads="1"/>
                </p:cNvSpPr>
                <p:nvPr/>
              </p:nvSpPr>
              <p:spPr bwMode="auto">
                <a:xfrm>
                  <a:off x="4701" y="2970"/>
                  <a:ext cx="360" cy="540"/>
                </a:xfrm>
                <a:prstGeom prst="rect">
                  <a:avLst/>
                </a:prstGeom>
                <a:solidFill>
                  <a:srgbClr val="00FF00"/>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9478" name="Rectangle 25">
                  <a:extLst>
                    <a:ext uri="{FF2B5EF4-FFF2-40B4-BE49-F238E27FC236}">
                      <a16:creationId xmlns="" xmlns:a16="http://schemas.microsoft.com/office/drawing/2014/main" id="{BF5AFCB0-F021-44B3-9827-0DB952EEB9F1}"/>
                    </a:ext>
                  </a:extLst>
                </p:cNvPr>
                <p:cNvSpPr>
                  <a:spLocks noChangeArrowheads="1"/>
                </p:cNvSpPr>
                <p:nvPr/>
              </p:nvSpPr>
              <p:spPr bwMode="auto">
                <a:xfrm>
                  <a:off x="4690" y="3510"/>
                  <a:ext cx="360" cy="720"/>
                </a:xfrm>
                <a:prstGeom prst="rect">
                  <a:avLst/>
                </a:prstGeom>
                <a:solidFill>
                  <a:srgbClr val="CC99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grpSp>
          <p:grpSp>
            <p:nvGrpSpPr>
              <p:cNvPr id="19468" name="Group 26">
                <a:extLst>
                  <a:ext uri="{FF2B5EF4-FFF2-40B4-BE49-F238E27FC236}">
                    <a16:creationId xmlns="" xmlns:a16="http://schemas.microsoft.com/office/drawing/2014/main" id="{4B9E9CEC-4F5B-454E-AC57-C3DE87BB598B}"/>
                  </a:ext>
                </a:extLst>
              </p:cNvPr>
              <p:cNvGrpSpPr>
                <a:grpSpLocks/>
              </p:cNvGrpSpPr>
              <p:nvPr/>
            </p:nvGrpSpPr>
            <p:grpSpPr bwMode="auto">
              <a:xfrm>
                <a:off x="4721" y="4410"/>
                <a:ext cx="360" cy="1083"/>
                <a:chOff x="4721" y="4410"/>
                <a:chExt cx="360" cy="1083"/>
              </a:xfrm>
            </p:grpSpPr>
            <p:sp>
              <p:nvSpPr>
                <p:cNvPr id="19473" name="Rectangle 27">
                  <a:extLst>
                    <a:ext uri="{FF2B5EF4-FFF2-40B4-BE49-F238E27FC236}">
                      <a16:creationId xmlns="" xmlns:a16="http://schemas.microsoft.com/office/drawing/2014/main" id="{D11733ED-AFF1-4BEE-928D-BAB7A9A2D631}"/>
                    </a:ext>
                  </a:extLst>
                </p:cNvPr>
                <p:cNvSpPr>
                  <a:spLocks noChangeArrowheads="1"/>
                </p:cNvSpPr>
                <p:nvPr/>
              </p:nvSpPr>
              <p:spPr bwMode="auto">
                <a:xfrm>
                  <a:off x="4721" y="4410"/>
                  <a:ext cx="360" cy="360"/>
                </a:xfrm>
                <a:prstGeom prst="rect">
                  <a:avLst/>
                </a:prstGeom>
                <a:solidFill>
                  <a:srgbClr val="FFFF00"/>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9474" name="Rectangle 28">
                  <a:extLst>
                    <a:ext uri="{FF2B5EF4-FFF2-40B4-BE49-F238E27FC236}">
                      <a16:creationId xmlns="" xmlns:a16="http://schemas.microsoft.com/office/drawing/2014/main" id="{5F78C263-2E6B-4E52-B7E9-21CAFDA8A322}"/>
                    </a:ext>
                  </a:extLst>
                </p:cNvPr>
                <p:cNvSpPr>
                  <a:spLocks noChangeArrowheads="1"/>
                </p:cNvSpPr>
                <p:nvPr/>
              </p:nvSpPr>
              <p:spPr bwMode="auto">
                <a:xfrm>
                  <a:off x="4721" y="4767"/>
                  <a:ext cx="360" cy="363"/>
                </a:xfrm>
                <a:prstGeom prst="rect">
                  <a:avLst/>
                </a:prstGeom>
                <a:solidFill>
                  <a:srgbClr val="00FF00"/>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9475" name="Rectangle 29">
                  <a:extLst>
                    <a:ext uri="{FF2B5EF4-FFF2-40B4-BE49-F238E27FC236}">
                      <a16:creationId xmlns="" xmlns:a16="http://schemas.microsoft.com/office/drawing/2014/main" id="{1B9FCFEB-97E1-4D84-90EA-212F358D5305}"/>
                    </a:ext>
                  </a:extLst>
                </p:cNvPr>
                <p:cNvSpPr>
                  <a:spLocks noChangeArrowheads="1"/>
                </p:cNvSpPr>
                <p:nvPr/>
              </p:nvSpPr>
              <p:spPr bwMode="auto">
                <a:xfrm>
                  <a:off x="4721" y="5130"/>
                  <a:ext cx="360" cy="363"/>
                </a:xfrm>
                <a:prstGeom prst="rect">
                  <a:avLst/>
                </a:prstGeom>
                <a:solidFill>
                  <a:srgbClr val="CC99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grpSp>
          <p:sp>
            <p:nvSpPr>
              <p:cNvPr id="19469" name="Line 30">
                <a:extLst>
                  <a:ext uri="{FF2B5EF4-FFF2-40B4-BE49-F238E27FC236}">
                    <a16:creationId xmlns="" xmlns:a16="http://schemas.microsoft.com/office/drawing/2014/main" id="{101EE4F8-4BEC-4A01-AE62-7837784DEC1D}"/>
                  </a:ext>
                </a:extLst>
              </p:cNvPr>
              <p:cNvSpPr>
                <a:spLocks noChangeShapeType="1"/>
              </p:cNvSpPr>
              <p:nvPr/>
            </p:nvSpPr>
            <p:spPr bwMode="auto">
              <a:xfrm flipV="1">
                <a:off x="3698" y="3402"/>
                <a:ext cx="812" cy="46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pl-PL"/>
              </a:p>
            </p:txBody>
          </p:sp>
          <p:sp>
            <p:nvSpPr>
              <p:cNvPr id="19470" name="Line 31">
                <a:extLst>
                  <a:ext uri="{FF2B5EF4-FFF2-40B4-BE49-F238E27FC236}">
                    <a16:creationId xmlns="" xmlns:a16="http://schemas.microsoft.com/office/drawing/2014/main" id="{77F48767-4FC0-4A37-BCF1-082454E00563}"/>
                  </a:ext>
                </a:extLst>
              </p:cNvPr>
              <p:cNvSpPr>
                <a:spLocks noChangeShapeType="1"/>
              </p:cNvSpPr>
              <p:nvPr/>
            </p:nvSpPr>
            <p:spPr bwMode="auto">
              <a:xfrm>
                <a:off x="3698" y="4050"/>
                <a:ext cx="812" cy="4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pl-PL"/>
              </a:p>
            </p:txBody>
          </p:sp>
          <p:sp>
            <p:nvSpPr>
              <p:cNvPr id="19471" name="Text Box 32">
                <a:extLst>
                  <a:ext uri="{FF2B5EF4-FFF2-40B4-BE49-F238E27FC236}">
                    <a16:creationId xmlns="" xmlns:a16="http://schemas.microsoft.com/office/drawing/2014/main" id="{24488E22-7EE3-4A75-957C-0766C4138DD0}"/>
                  </a:ext>
                </a:extLst>
              </p:cNvPr>
              <p:cNvSpPr txBox="1">
                <a:spLocks noChangeArrowheads="1"/>
              </p:cNvSpPr>
              <p:nvPr/>
            </p:nvSpPr>
            <p:spPr bwMode="auto">
              <a:xfrm>
                <a:off x="5407" y="2521"/>
                <a:ext cx="1495" cy="793"/>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spcAft>
                    <a:spcPts val="1000"/>
                  </a:spcAft>
                  <a:buFontTx/>
                  <a:buNone/>
                </a:pPr>
                <a:r>
                  <a:rPr lang="pl-PL" altLang="en-US" sz="1500">
                    <a:latin typeface="Arial" panose="020B0604020202020204" pitchFamily="34" charset="0"/>
                  </a:rPr>
                  <a:t>Próba niwelująca</a:t>
                </a:r>
                <a:endParaRPr lang="pl-PL" altLang="en-US" sz="1500">
                  <a:latin typeface="Times New Roman" panose="02020603050405020304" pitchFamily="18" charset="0"/>
                </a:endParaRPr>
              </a:p>
            </p:txBody>
          </p:sp>
          <p:sp>
            <p:nvSpPr>
              <p:cNvPr id="19472" name="Text Box 33">
                <a:extLst>
                  <a:ext uri="{FF2B5EF4-FFF2-40B4-BE49-F238E27FC236}">
                    <a16:creationId xmlns="" xmlns:a16="http://schemas.microsoft.com/office/drawing/2014/main" id="{12FAE9C9-211D-4C56-B0BA-847C866BA2FD}"/>
                  </a:ext>
                </a:extLst>
              </p:cNvPr>
              <p:cNvSpPr txBox="1">
                <a:spLocks noChangeArrowheads="1"/>
              </p:cNvSpPr>
              <p:nvPr/>
            </p:nvSpPr>
            <p:spPr bwMode="auto">
              <a:xfrm>
                <a:off x="5507" y="4950"/>
                <a:ext cx="2293" cy="742"/>
              </a:xfrm>
              <a:prstGeom prst="rect">
                <a:avLst/>
              </a:prstGeom>
              <a:solidFill>
                <a:srgbClr val="FFFFFF"/>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spcAft>
                    <a:spcPts val="1000"/>
                  </a:spcAft>
                  <a:buFontTx/>
                  <a:buNone/>
                </a:pPr>
                <a:r>
                  <a:rPr lang="pl-PL" altLang="en-US" sz="1500">
                    <a:latin typeface="Arial" panose="020B0604020202020204" pitchFamily="34" charset="0"/>
                  </a:rPr>
                  <a:t>Próba zrównoważona</a:t>
                </a:r>
                <a:endParaRPr lang="pl-PL" altLang="en-US" sz="1500">
                  <a:latin typeface="Times New Roman" panose="02020603050405020304" pitchFamily="18" charset="0"/>
                </a:endParaRPr>
              </a:p>
            </p:txBody>
          </p:sp>
        </p:grpSp>
        <p:grpSp>
          <p:nvGrpSpPr>
            <p:cNvPr id="19462" name="Grupa 42">
              <a:extLst>
                <a:ext uri="{FF2B5EF4-FFF2-40B4-BE49-F238E27FC236}">
                  <a16:creationId xmlns="" xmlns:a16="http://schemas.microsoft.com/office/drawing/2014/main" id="{9D4D5076-02CC-4D34-B292-C882BF61630F}"/>
                </a:ext>
              </a:extLst>
            </p:cNvPr>
            <p:cNvGrpSpPr>
              <a:grpSpLocks/>
            </p:cNvGrpSpPr>
            <p:nvPr/>
          </p:nvGrpSpPr>
          <p:grpSpPr bwMode="auto">
            <a:xfrm>
              <a:off x="4932040" y="4725144"/>
              <a:ext cx="3190000" cy="1008112"/>
              <a:chOff x="4932040" y="4725144"/>
              <a:chExt cx="3190000" cy="1008112"/>
            </a:xfrm>
          </p:grpSpPr>
          <p:cxnSp>
            <p:nvCxnSpPr>
              <p:cNvPr id="37" name="Łącznik prosty ze strzałką 36">
                <a:extLst>
                  <a:ext uri="{FF2B5EF4-FFF2-40B4-BE49-F238E27FC236}">
                    <a16:creationId xmlns="" xmlns:a16="http://schemas.microsoft.com/office/drawing/2014/main" id="{561BF5BB-A626-4628-9D5E-99AE96F3195F}"/>
                  </a:ext>
                </a:extLst>
              </p:cNvPr>
              <p:cNvCxnSpPr/>
              <p:nvPr/>
            </p:nvCxnSpPr>
            <p:spPr>
              <a:xfrm>
                <a:off x="4932677" y="4725622"/>
                <a:ext cx="1368458" cy="3589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Łącznik prosty ze strzałką 38">
                <a:extLst>
                  <a:ext uri="{FF2B5EF4-FFF2-40B4-BE49-F238E27FC236}">
                    <a16:creationId xmlns="" xmlns:a16="http://schemas.microsoft.com/office/drawing/2014/main" id="{3FD95799-7F37-410D-AF8A-36D557E7645D}"/>
                  </a:ext>
                </a:extLst>
              </p:cNvPr>
              <p:cNvCxnSpPr/>
              <p:nvPr/>
            </p:nvCxnSpPr>
            <p:spPr>
              <a:xfrm flipV="1">
                <a:off x="4932677" y="5445053"/>
                <a:ext cx="1368458" cy="28745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pole tekstowe 41">
                <a:extLst>
                  <a:ext uri="{FF2B5EF4-FFF2-40B4-BE49-F238E27FC236}">
                    <a16:creationId xmlns="" xmlns:a16="http://schemas.microsoft.com/office/drawing/2014/main" id="{76852557-96F6-4BA3-B96B-AA1D4D17DA1E}"/>
                  </a:ext>
                </a:extLst>
              </p:cNvPr>
              <p:cNvSpPr txBox="1"/>
              <p:nvPr/>
            </p:nvSpPr>
            <p:spPr>
              <a:xfrm>
                <a:off x="6517040" y="5013077"/>
                <a:ext cx="1605000" cy="400214"/>
              </a:xfrm>
              <a:prstGeom prst="rect">
                <a:avLst/>
              </a:prstGeom>
              <a:noFill/>
            </p:spPr>
            <p:txBody>
              <a:bodyPr wrap="none">
                <a:spAutoFit/>
              </a:bodyPr>
              <a:lstStyle/>
              <a:p>
                <a:pPr>
                  <a:defRPr/>
                </a:pPr>
                <a:r>
                  <a:rPr lang="pl-PL" sz="2000" dirty="0">
                    <a:latin typeface="+mn-lt"/>
                  </a:rPr>
                  <a:t>modelowanie</a:t>
                </a:r>
              </a:p>
            </p:txBody>
          </p:sp>
        </p:grpSp>
      </p:grpSp>
      <p:sp>
        <p:nvSpPr>
          <p:cNvPr id="19460" name="Rectangle 1027">
            <a:extLst>
              <a:ext uri="{FF2B5EF4-FFF2-40B4-BE49-F238E27FC236}">
                <a16:creationId xmlns="" xmlns:a16="http://schemas.microsoft.com/office/drawing/2014/main" id="{9116A73D-0BCC-4F8F-92F5-BD85618D0FDB}"/>
              </a:ext>
            </a:extLst>
          </p:cNvPr>
          <p:cNvSpPr>
            <a:spLocks noGrp="1"/>
          </p:cNvSpPr>
          <p:nvPr>
            <p:ph idx="1"/>
          </p:nvPr>
        </p:nvSpPr>
        <p:spPr>
          <a:xfrm>
            <a:off x="250825" y="1196975"/>
            <a:ext cx="8610600" cy="2303463"/>
          </a:xfrm>
        </p:spPr>
        <p:txBody>
          <a:bodyPr/>
          <a:lstStyle/>
          <a:p>
            <a:pPr marL="0" indent="0" eaLnBrk="1" hangingPunct="1">
              <a:lnSpc>
                <a:spcPct val="90000"/>
              </a:lnSpc>
              <a:buFont typeface="Arial" panose="020B0604020202020204" pitchFamily="34" charset="0"/>
              <a:buNone/>
            </a:pPr>
            <a:r>
              <a:rPr lang="pl-PL" altLang="en-US" sz="2600" dirty="0">
                <a:cs typeface="Times New Roman" panose="02020603050405020304" pitchFamily="18" charset="0"/>
              </a:rPr>
              <a:t>Niwelację nierównomiernego rozkładu wartości cechy uzyskuje się stosując narzędzie </a:t>
            </a:r>
            <a:r>
              <a:rPr lang="pl-PL" altLang="en-US" sz="2600" dirty="0" smtClean="0"/>
              <a:t>(</a:t>
            </a:r>
            <a:r>
              <a:rPr lang="pl-PL" altLang="en-US" sz="2600" dirty="0" smtClean="0">
                <a:solidFill>
                  <a:srgbClr val="0000FF"/>
                </a:solidFill>
              </a:rPr>
              <a:t>pod/</a:t>
            </a:r>
            <a:r>
              <a:rPr lang="pl-PL" altLang="en-US" sz="2600" dirty="0" smtClean="0">
                <a:solidFill>
                  <a:srgbClr val="0000FF"/>
                </a:solidFill>
                <a:cs typeface="Times New Roman" panose="02020603050405020304" pitchFamily="18" charset="0"/>
              </a:rPr>
              <a:t>nad</a:t>
            </a:r>
            <a:r>
              <a:rPr lang="pl-PL" altLang="en-US" sz="2600" dirty="0">
                <a:solidFill>
                  <a:srgbClr val="0000FF"/>
                </a:solidFill>
              </a:rPr>
              <a:t>?</a:t>
            </a:r>
            <a:r>
              <a:rPr lang="pl-PL" altLang="en-US" sz="2600" dirty="0"/>
              <a:t>) </a:t>
            </a:r>
            <a:r>
              <a:rPr lang="pl-PL" altLang="en-US" sz="2600" b="1" dirty="0">
                <a:cs typeface="Times New Roman" panose="02020603050405020304" pitchFamily="18" charset="0"/>
              </a:rPr>
              <a:t>próbkowania</a:t>
            </a:r>
            <a:r>
              <a:rPr lang="pl-PL" altLang="en-US" sz="2600" dirty="0">
                <a:cs typeface="Times New Roman" panose="02020603050405020304" pitchFamily="18" charset="0"/>
              </a:rPr>
              <a:t> </a:t>
            </a:r>
            <a:r>
              <a:rPr lang="pl-PL" altLang="en-US" sz="2600" dirty="0" smtClean="0">
                <a:cs typeface="Times New Roman" panose="02020603050405020304" pitchFamily="18" charset="0"/>
              </a:rPr>
              <a:t>(</a:t>
            </a:r>
            <a:r>
              <a:rPr lang="pl-PL" altLang="en-US" sz="2600" i="1" dirty="0" err="1" smtClean="0">
                <a:cs typeface="Times New Roman" panose="02020603050405020304" pitchFamily="18" charset="0"/>
              </a:rPr>
              <a:t>undersampling</a:t>
            </a:r>
            <a:r>
              <a:rPr lang="pl-PL" altLang="en-US" sz="2600" i="1" dirty="0" smtClean="0">
                <a:cs typeface="Times New Roman" panose="02020603050405020304" pitchFamily="18" charset="0"/>
              </a:rPr>
              <a:t>/</a:t>
            </a:r>
            <a:r>
              <a:rPr lang="pl-PL" altLang="en-US" sz="2600" i="1" dirty="0" err="1" smtClean="0">
                <a:cs typeface="Times New Roman" panose="02020603050405020304" pitchFamily="18" charset="0"/>
              </a:rPr>
              <a:t>oversampling</a:t>
            </a:r>
            <a:r>
              <a:rPr lang="pl-PL" altLang="en-US" sz="2600" dirty="0">
                <a:cs typeface="Times New Roman" panose="02020603050405020304" pitchFamily="18" charset="0"/>
              </a:rPr>
              <a:t>), które wykorzystuje zasadniczo dwie </a:t>
            </a:r>
            <a:r>
              <a:rPr lang="pl-PL" altLang="en-US" sz="2600" dirty="0" smtClean="0">
                <a:cs typeface="Times New Roman" panose="02020603050405020304" pitchFamily="18" charset="0"/>
              </a:rPr>
              <a:t>techniki odpowiednio:</a:t>
            </a:r>
            <a:r>
              <a:rPr lang="pl-PL" altLang="en-US" sz="2600" dirty="0" smtClean="0"/>
              <a:t> </a:t>
            </a:r>
            <a:endParaRPr lang="pl-PL" altLang="en-US" sz="2600" dirty="0"/>
          </a:p>
          <a:p>
            <a:pPr marL="363538" lvl="1" indent="-363538" eaLnBrk="1" hangingPunct="1">
              <a:lnSpc>
                <a:spcPct val="90000"/>
              </a:lnSpc>
            </a:pPr>
            <a:r>
              <a:rPr lang="pl-PL" altLang="en-US" sz="2600" dirty="0"/>
              <a:t>zmniejszanie przykładów z kategoriami większościowymi, </a:t>
            </a:r>
          </a:p>
          <a:p>
            <a:pPr marL="363538" lvl="1" indent="-363538" eaLnBrk="1" hangingPunct="1">
              <a:lnSpc>
                <a:spcPct val="90000"/>
              </a:lnSpc>
            </a:pPr>
            <a:r>
              <a:rPr lang="pl-PL" altLang="en-US" sz="2600" dirty="0"/>
              <a:t>replikacja przykładów z kategoriami mniejszościowymi.</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 xmlns:a16="http://schemas.microsoft.com/office/drawing/2014/main" id="{3203525B-2FEF-44C9-9B77-88026659023E}"/>
              </a:ext>
            </a:extLst>
          </p:cNvPr>
          <p:cNvSpPr>
            <a:spLocks noGrp="1"/>
          </p:cNvSpPr>
          <p:nvPr>
            <p:ph type="title"/>
          </p:nvPr>
        </p:nvSpPr>
        <p:spPr>
          <a:xfrm>
            <a:off x="685800" y="188913"/>
            <a:ext cx="7772400" cy="609600"/>
          </a:xfrm>
        </p:spPr>
        <p:txBody>
          <a:bodyPr/>
          <a:lstStyle/>
          <a:p>
            <a:pPr eaLnBrk="1" hangingPunct="1"/>
            <a:r>
              <a:rPr lang="pl-PL" altLang="en-US" sz="3600" b="1"/>
              <a:t>Długie zbiory danych</a:t>
            </a:r>
          </a:p>
        </p:txBody>
      </p:sp>
      <p:sp>
        <p:nvSpPr>
          <p:cNvPr id="21507" name="Rectangle 3">
            <a:extLst>
              <a:ext uri="{FF2B5EF4-FFF2-40B4-BE49-F238E27FC236}">
                <a16:creationId xmlns="" xmlns:a16="http://schemas.microsoft.com/office/drawing/2014/main" id="{6B7998E4-66C1-469C-8CA6-820FF44EE7A2}"/>
              </a:ext>
            </a:extLst>
          </p:cNvPr>
          <p:cNvSpPr>
            <a:spLocks noGrp="1"/>
          </p:cNvSpPr>
          <p:nvPr>
            <p:ph idx="1"/>
          </p:nvPr>
        </p:nvSpPr>
        <p:spPr>
          <a:xfrm>
            <a:off x="179388" y="908050"/>
            <a:ext cx="8763000" cy="5329238"/>
          </a:xfrm>
        </p:spPr>
        <p:txBody>
          <a:bodyPr/>
          <a:lstStyle/>
          <a:p>
            <a:pPr eaLnBrk="1" hangingPunct="1">
              <a:lnSpc>
                <a:spcPct val="90000"/>
              </a:lnSpc>
            </a:pPr>
            <a:r>
              <a:rPr lang="pl-PL" altLang="en-US" sz="2400" b="1" dirty="0">
                <a:solidFill>
                  <a:srgbClr val="0000FF"/>
                </a:solidFill>
              </a:rPr>
              <a:t>Okienkowanie</a:t>
            </a:r>
            <a:r>
              <a:rPr lang="pl-PL" altLang="en-US" sz="2400" dirty="0"/>
              <a:t> – </a:t>
            </a:r>
            <a:r>
              <a:rPr lang="pl-PL" altLang="en-US" sz="2400" dirty="0">
                <a:cs typeface="Times New Roman" panose="02020603050405020304" pitchFamily="18" charset="0"/>
              </a:rPr>
              <a:t>budowanie modelu na niewielkim</a:t>
            </a:r>
            <a:r>
              <a:rPr lang="pl-PL" altLang="en-US" sz="2400" dirty="0"/>
              <a:t>,</a:t>
            </a:r>
            <a:r>
              <a:rPr lang="pl-PL" altLang="en-US" sz="2400" dirty="0">
                <a:cs typeface="Times New Roman" panose="02020603050405020304" pitchFamily="18" charset="0"/>
              </a:rPr>
              <a:t> losowo wybranym zbiorze, testowani</a:t>
            </a:r>
            <a:r>
              <a:rPr lang="pl-PL" altLang="en-US" sz="2400" dirty="0"/>
              <a:t>e</a:t>
            </a:r>
            <a:r>
              <a:rPr lang="pl-PL" altLang="en-US" sz="2400" dirty="0">
                <a:cs typeface="Times New Roman" panose="02020603050405020304" pitchFamily="18" charset="0"/>
              </a:rPr>
              <a:t> wyniku na pozostałych </a:t>
            </a:r>
            <a:r>
              <a:rPr lang="pl-PL" altLang="en-US" sz="2400" dirty="0" smtClean="0">
                <a:cs typeface="Times New Roman" panose="02020603050405020304" pitchFamily="18" charset="0"/>
              </a:rPr>
              <a:t>obserwacjach, </a:t>
            </a:r>
            <a:r>
              <a:rPr lang="pl-PL" altLang="en-US" sz="2400" dirty="0">
                <a:cs typeface="Times New Roman" panose="02020603050405020304" pitchFamily="18" charset="0"/>
              </a:rPr>
              <a:t>a następnie uzupełnienie początkowo małego zbioru o niektóre niewystarczająco dobrze zamodelowane przypadki.</a:t>
            </a:r>
            <a:r>
              <a:rPr lang="pl-PL" altLang="en-US" sz="2400" dirty="0"/>
              <a:t> </a:t>
            </a:r>
          </a:p>
          <a:p>
            <a:pPr eaLnBrk="1" hangingPunct="1">
              <a:lnSpc>
                <a:spcPct val="90000"/>
              </a:lnSpc>
            </a:pPr>
            <a:r>
              <a:rPr lang="pl-PL" altLang="en-US" sz="2400" b="1" dirty="0">
                <a:solidFill>
                  <a:srgbClr val="FF0066"/>
                </a:solidFill>
              </a:rPr>
              <a:t>Redukcja liczby przykładów </a:t>
            </a:r>
            <a:r>
              <a:rPr lang="pl-PL" altLang="en-US" sz="2400" dirty="0"/>
              <a:t>- </a:t>
            </a:r>
            <a:r>
              <a:rPr lang="pl-PL" altLang="en-US" sz="2400" dirty="0">
                <a:cs typeface="Times New Roman" panose="02020603050405020304" pitchFamily="18" charset="0"/>
              </a:rPr>
              <a:t>wyb</a:t>
            </a:r>
            <a:r>
              <a:rPr lang="pl-PL" altLang="en-US" sz="2400" dirty="0"/>
              <a:t>ó</a:t>
            </a:r>
            <a:r>
              <a:rPr lang="pl-PL" altLang="en-US" sz="2400" dirty="0">
                <a:cs typeface="Times New Roman" panose="02020603050405020304" pitchFamily="18" charset="0"/>
              </a:rPr>
              <a:t>r z</a:t>
            </a:r>
            <a:r>
              <a:rPr lang="pl-PL" altLang="en-US" sz="2400" dirty="0"/>
              <a:t>e</a:t>
            </a:r>
            <a:r>
              <a:rPr lang="pl-PL" altLang="en-US" sz="2400" dirty="0">
                <a:cs typeface="Times New Roman" panose="02020603050405020304" pitchFamily="18" charset="0"/>
              </a:rPr>
              <a:t> zbioru </a:t>
            </a:r>
            <a:r>
              <a:rPr lang="pl-PL" altLang="en-US" sz="2400" dirty="0" smtClean="0">
                <a:cs typeface="Times New Roman" panose="02020603050405020304" pitchFamily="18" charset="0"/>
              </a:rPr>
              <a:t>uczącego </a:t>
            </a:r>
            <a:r>
              <a:rPr lang="pl-PL" altLang="en-US" sz="2400" dirty="0">
                <a:cs typeface="Times New Roman" panose="02020603050405020304" pitchFamily="18" charset="0"/>
              </a:rPr>
              <a:t>niewielkiego podzbioru przykładów uznanych za reprezentatywne</a:t>
            </a:r>
            <a:r>
              <a:rPr lang="pl-PL" altLang="en-US" sz="2400" dirty="0"/>
              <a:t>.</a:t>
            </a:r>
          </a:p>
          <a:p>
            <a:pPr eaLnBrk="1" hangingPunct="1">
              <a:lnSpc>
                <a:spcPct val="90000"/>
              </a:lnSpc>
            </a:pPr>
            <a:r>
              <a:rPr lang="pl-PL" altLang="en-US" sz="2400" b="1" dirty="0">
                <a:solidFill>
                  <a:srgbClr val="006600"/>
                </a:solidFill>
              </a:rPr>
              <a:t>Próbkowanie wewnętrzne </a:t>
            </a:r>
            <a:r>
              <a:rPr lang="pl-PL" altLang="en-US" sz="2400" dirty="0"/>
              <a:t>- </a:t>
            </a:r>
            <a:r>
              <a:rPr lang="pl-PL" altLang="en-US" sz="2400" dirty="0">
                <a:cs typeface="Times New Roman" panose="02020603050405020304" pitchFamily="18" charset="0"/>
              </a:rPr>
              <a:t>polega na tym, aby tylko obliczenia najbardziej kosztowne i zależne od liczby przykładów algorytm wykon</a:t>
            </a:r>
            <a:r>
              <a:rPr lang="pl-PL" altLang="en-US" sz="2400" dirty="0"/>
              <a:t>ywał</a:t>
            </a:r>
            <a:r>
              <a:rPr lang="pl-PL" altLang="en-US" sz="2400" dirty="0">
                <a:cs typeface="Times New Roman" panose="02020603050405020304" pitchFamily="18" charset="0"/>
              </a:rPr>
              <a:t> na podstawie ich losowej, każdorazowo niezależnie wybranej próbki</a:t>
            </a:r>
            <a:r>
              <a:rPr lang="pl-PL" altLang="en-US" sz="2400" dirty="0"/>
              <a:t>.</a:t>
            </a:r>
          </a:p>
          <a:p>
            <a:pPr eaLnBrk="1" hangingPunct="1">
              <a:lnSpc>
                <a:spcPct val="90000"/>
              </a:lnSpc>
            </a:pPr>
            <a:r>
              <a:rPr lang="pl-PL" altLang="en-US" sz="2400" b="1" dirty="0">
                <a:solidFill>
                  <a:srgbClr val="5D2884"/>
                </a:solidFill>
              </a:rPr>
              <a:t>Dekompozycja zbioru treningowego </a:t>
            </a:r>
            <a:r>
              <a:rPr lang="pl-PL" altLang="en-US" sz="2400" dirty="0"/>
              <a:t>- </a:t>
            </a:r>
            <a:r>
              <a:rPr lang="pl-PL" altLang="en-US" sz="2400" dirty="0">
                <a:cs typeface="Times New Roman" panose="02020603050405020304" pitchFamily="18" charset="0"/>
              </a:rPr>
              <a:t>podzia</a:t>
            </a:r>
            <a:r>
              <a:rPr lang="pl-PL" altLang="en-US" sz="2400" dirty="0"/>
              <a:t>ł</a:t>
            </a:r>
            <a:r>
              <a:rPr lang="pl-PL" altLang="en-US" sz="2400" dirty="0">
                <a:cs typeface="Times New Roman" panose="02020603050405020304" pitchFamily="18" charset="0"/>
              </a:rPr>
              <a:t> dużego zbioru obserwacji na podzbiory w sposób systematyczny, ze względu na wartości wybranych atrybutów. Dla każdego takiego podzbioru poszukuje się prostszych modeli.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 xmlns:a16="http://schemas.microsoft.com/office/drawing/2014/main" id="{2F374D07-B445-471C-8AF2-F57D0FDA456B}"/>
              </a:ext>
            </a:extLst>
          </p:cNvPr>
          <p:cNvSpPr>
            <a:spLocks noGrp="1" noChangeArrowheads="1"/>
          </p:cNvSpPr>
          <p:nvPr>
            <p:ph type="title"/>
          </p:nvPr>
        </p:nvSpPr>
        <p:spPr>
          <a:xfrm>
            <a:off x="685800" y="260648"/>
            <a:ext cx="7772400" cy="609600"/>
          </a:xfrm>
        </p:spPr>
        <p:txBody>
          <a:bodyPr rtlCol="0">
            <a:normAutofit fontScale="90000"/>
          </a:bodyPr>
          <a:lstStyle/>
          <a:p>
            <a:pPr eaLnBrk="1" fontAlgn="auto" hangingPunct="1">
              <a:spcAft>
                <a:spcPts val="0"/>
              </a:spcAft>
              <a:defRPr/>
            </a:pPr>
            <a:r>
              <a:rPr lang="pl-PL" sz="4000" b="1" dirty="0"/>
              <a:t>Problemy z danymi</a:t>
            </a:r>
          </a:p>
        </p:txBody>
      </p:sp>
      <p:sp>
        <p:nvSpPr>
          <p:cNvPr id="4099" name="Rectangle 3">
            <a:extLst>
              <a:ext uri="{FF2B5EF4-FFF2-40B4-BE49-F238E27FC236}">
                <a16:creationId xmlns="" xmlns:a16="http://schemas.microsoft.com/office/drawing/2014/main" id="{0DB2DDAF-5867-41CE-A752-62D933328D2A}"/>
              </a:ext>
            </a:extLst>
          </p:cNvPr>
          <p:cNvSpPr>
            <a:spLocks noGrp="1"/>
          </p:cNvSpPr>
          <p:nvPr>
            <p:ph idx="1"/>
          </p:nvPr>
        </p:nvSpPr>
        <p:spPr>
          <a:xfrm>
            <a:off x="305593" y="1124744"/>
            <a:ext cx="8532813" cy="4104456"/>
          </a:xfrm>
        </p:spPr>
        <p:txBody>
          <a:bodyPr/>
          <a:lstStyle/>
          <a:p>
            <a:pPr eaLnBrk="1" hangingPunct="1">
              <a:lnSpc>
                <a:spcPct val="90000"/>
              </a:lnSpc>
            </a:pPr>
            <a:r>
              <a:rPr lang="pl-PL" altLang="en-US" sz="2800" dirty="0">
                <a:solidFill>
                  <a:srgbClr val="0000FF"/>
                </a:solidFill>
              </a:rPr>
              <a:t>Niepoprawność danych (wartości odstające - uzupełnienie)</a:t>
            </a:r>
          </a:p>
          <a:p>
            <a:pPr eaLnBrk="1" hangingPunct="1">
              <a:lnSpc>
                <a:spcPct val="90000"/>
              </a:lnSpc>
            </a:pPr>
            <a:r>
              <a:rPr lang="pl-PL" altLang="en-US" sz="2800" dirty="0">
                <a:solidFill>
                  <a:srgbClr val="0000FF"/>
                </a:solidFill>
              </a:rPr>
              <a:t>Niekompletność danych (imputacja - </a:t>
            </a:r>
            <a:r>
              <a:rPr lang="pl-PL" altLang="en-US" sz="2800" dirty="0" smtClean="0">
                <a:solidFill>
                  <a:srgbClr val="0000FF"/>
                </a:solidFill>
              </a:rPr>
              <a:t>uzupełnienie</a:t>
            </a:r>
            <a:r>
              <a:rPr lang="pl-PL" altLang="en-US" sz="2800" dirty="0">
                <a:solidFill>
                  <a:srgbClr val="0000FF"/>
                </a:solidFill>
              </a:rPr>
              <a:t>)</a:t>
            </a:r>
          </a:p>
          <a:p>
            <a:pPr eaLnBrk="1" hangingPunct="1">
              <a:lnSpc>
                <a:spcPct val="90000"/>
              </a:lnSpc>
            </a:pPr>
            <a:r>
              <a:rPr lang="pl-PL" altLang="en-US" sz="2800" dirty="0"/>
              <a:t>Atrybuty różnych typów i o różnym zakresie zmienności</a:t>
            </a:r>
          </a:p>
          <a:p>
            <a:pPr eaLnBrk="1" hangingPunct="1">
              <a:lnSpc>
                <a:spcPct val="90000"/>
              </a:lnSpc>
            </a:pPr>
            <a:r>
              <a:rPr lang="pl-PL" altLang="en-US" sz="2800" dirty="0"/>
              <a:t>Liczne atrybuty </a:t>
            </a:r>
            <a:endParaRPr lang="pl-PL" altLang="en-US" sz="2800" dirty="0" smtClean="0"/>
          </a:p>
          <a:p>
            <a:pPr eaLnBrk="1" hangingPunct="1">
              <a:lnSpc>
                <a:spcPct val="90000"/>
              </a:lnSpc>
            </a:pPr>
            <a:r>
              <a:rPr lang="pl-PL" altLang="en-US" sz="2800" dirty="0" smtClean="0"/>
              <a:t>Liczne </a:t>
            </a:r>
            <a:r>
              <a:rPr lang="pl-PL" altLang="en-US" sz="2800" dirty="0"/>
              <a:t>wartości zmiennych jakościowych </a:t>
            </a:r>
          </a:p>
          <a:p>
            <a:pPr eaLnBrk="1" hangingPunct="1">
              <a:lnSpc>
                <a:spcPct val="90000"/>
              </a:lnSpc>
            </a:pPr>
            <a:r>
              <a:rPr lang="pl-PL" altLang="en-US" sz="2800" dirty="0"/>
              <a:t>Nierównomierny rozkład wartości dyskretnej  zmiennej celu</a:t>
            </a:r>
          </a:p>
          <a:p>
            <a:pPr eaLnBrk="1" hangingPunct="1">
              <a:lnSpc>
                <a:spcPct val="90000"/>
              </a:lnSpc>
            </a:pPr>
            <a:r>
              <a:rPr lang="pl-PL" altLang="en-US" sz="2800" dirty="0"/>
              <a:t>Duże zbiory danych </a:t>
            </a:r>
          </a:p>
          <a:p>
            <a:pPr eaLnBrk="1" hangingPunct="1">
              <a:lnSpc>
                <a:spcPct val="90000"/>
              </a:lnSpc>
              <a:buFontTx/>
              <a:buNone/>
            </a:pPr>
            <a:endParaRPr lang="pl-PL" altLang="en-US" sz="2800" dirty="0">
              <a:solidFill>
                <a:srgbClr val="C00000"/>
              </a:solidFill>
            </a:endParaRPr>
          </a:p>
        </p:txBody>
      </p:sp>
      <p:sp>
        <p:nvSpPr>
          <p:cNvPr id="2" name="Prostokąt 1"/>
          <p:cNvSpPr/>
          <p:nvPr/>
        </p:nvSpPr>
        <p:spPr>
          <a:xfrm>
            <a:off x="704164" y="5301208"/>
            <a:ext cx="8134241" cy="978729"/>
          </a:xfrm>
          <a:prstGeom prst="rect">
            <a:avLst/>
          </a:prstGeom>
        </p:spPr>
        <p:txBody>
          <a:bodyPr wrap="square">
            <a:spAutoFit/>
          </a:bodyPr>
          <a:lstStyle/>
          <a:p>
            <a:pPr eaLnBrk="1" hangingPunct="1">
              <a:lnSpc>
                <a:spcPct val="90000"/>
              </a:lnSpc>
              <a:buFontTx/>
              <a:buNone/>
            </a:pPr>
            <a:r>
              <a:rPr lang="pl-PL" altLang="en-US" sz="3200" dirty="0">
                <a:solidFill>
                  <a:srgbClr val="C00000"/>
                </a:solidFill>
                <a:latin typeface="+mn-lt"/>
              </a:rPr>
              <a:t>Powyższe </a:t>
            </a:r>
            <a:r>
              <a:rPr lang="pl-PL" altLang="en-US" sz="3200" dirty="0">
                <a:solidFill>
                  <a:srgbClr val="C00000"/>
                </a:solidFill>
                <a:latin typeface="+mn-lt"/>
                <a:cs typeface="Times New Roman" panose="02020603050405020304" pitchFamily="18" charset="0"/>
              </a:rPr>
              <a:t>problemy mogą wystąpić w różnym nasileniu, </a:t>
            </a:r>
            <a:r>
              <a:rPr lang="pl-PL" altLang="en-US" sz="3200" dirty="0" smtClean="0">
                <a:solidFill>
                  <a:srgbClr val="C00000"/>
                </a:solidFill>
                <a:latin typeface="+mn-lt"/>
                <a:cs typeface="Times New Roman" panose="02020603050405020304" pitchFamily="18" charset="0"/>
              </a:rPr>
              <a:t>łącznie </a:t>
            </a:r>
            <a:r>
              <a:rPr lang="pl-PL" altLang="en-US" sz="3200" dirty="0">
                <a:solidFill>
                  <a:srgbClr val="C00000"/>
                </a:solidFill>
                <a:latin typeface="+mn-lt"/>
                <a:cs typeface="Times New Roman" panose="02020603050405020304" pitchFamily="18" charset="0"/>
              </a:rPr>
              <a:t>lub oddzielnie.</a:t>
            </a:r>
            <a:r>
              <a:rPr lang="pl-PL" altLang="en-US" sz="3200" dirty="0">
                <a:solidFill>
                  <a:srgbClr val="C00000"/>
                </a:solidFill>
                <a:latin typeface="+mn-lt"/>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 xmlns:a16="http://schemas.microsoft.com/office/drawing/2014/main" id="{D7B1B69A-3796-42BF-9D3E-A0534CBDEC40}"/>
              </a:ext>
            </a:extLst>
          </p:cNvPr>
          <p:cNvSpPr>
            <a:spLocks noGrp="1"/>
          </p:cNvSpPr>
          <p:nvPr>
            <p:ph type="title"/>
          </p:nvPr>
        </p:nvSpPr>
        <p:spPr>
          <a:xfrm>
            <a:off x="327025" y="282575"/>
            <a:ext cx="8458200" cy="1143000"/>
          </a:xfrm>
        </p:spPr>
        <p:txBody>
          <a:bodyPr/>
          <a:lstStyle/>
          <a:p>
            <a:pPr eaLnBrk="1" hangingPunct="1"/>
            <a:r>
              <a:rPr lang="pl-PL" altLang="en-US" sz="3600" b="1"/>
              <a:t>Próbkowanie jako sposób </a:t>
            </a:r>
            <a:br>
              <a:rPr lang="pl-PL" altLang="en-US" sz="3600" b="1"/>
            </a:br>
            <a:r>
              <a:rPr lang="pl-PL" altLang="en-US" sz="3600" b="1"/>
              <a:t>na rozwiązanie niektórych problemów</a:t>
            </a:r>
          </a:p>
        </p:txBody>
      </p:sp>
      <p:sp>
        <p:nvSpPr>
          <p:cNvPr id="22531" name="Rectangle 3">
            <a:extLst>
              <a:ext uri="{FF2B5EF4-FFF2-40B4-BE49-F238E27FC236}">
                <a16:creationId xmlns="" xmlns:a16="http://schemas.microsoft.com/office/drawing/2014/main" id="{E6D4E280-FF49-45B6-A81E-FBB116F96B5F}"/>
              </a:ext>
            </a:extLst>
          </p:cNvPr>
          <p:cNvSpPr>
            <a:spLocks noGrp="1"/>
          </p:cNvSpPr>
          <p:nvPr>
            <p:ph idx="1"/>
          </p:nvPr>
        </p:nvSpPr>
        <p:spPr>
          <a:xfrm>
            <a:off x="373063" y="1676400"/>
            <a:ext cx="7870825" cy="4129088"/>
          </a:xfrm>
        </p:spPr>
        <p:txBody>
          <a:bodyPr/>
          <a:lstStyle/>
          <a:p>
            <a:pPr eaLnBrk="1" hangingPunct="1">
              <a:lnSpc>
                <a:spcPct val="90000"/>
              </a:lnSpc>
            </a:pPr>
            <a:r>
              <a:rPr lang="pl-PL" altLang="en-US" sz="2600"/>
              <a:t>Zastosowanie: zbyt długi zbiór, nierównomierny rozkład zmiennej celu</a:t>
            </a:r>
          </a:p>
          <a:p>
            <a:pPr eaLnBrk="1" hangingPunct="1">
              <a:lnSpc>
                <a:spcPct val="90000"/>
              </a:lnSpc>
            </a:pPr>
            <a:r>
              <a:rPr lang="pl-PL" altLang="en-US" sz="2600">
                <a:solidFill>
                  <a:srgbClr val="0000FF"/>
                </a:solidFill>
              </a:rPr>
              <a:t>Sposoby próbkowania:</a:t>
            </a:r>
          </a:p>
          <a:p>
            <a:pPr lvl="1" eaLnBrk="1" hangingPunct="1">
              <a:lnSpc>
                <a:spcPct val="90000"/>
              </a:lnSpc>
            </a:pPr>
            <a:r>
              <a:rPr lang="pl-PL" altLang="en-US" sz="2600">
                <a:solidFill>
                  <a:srgbClr val="0000FF"/>
                </a:solidFill>
              </a:rPr>
              <a:t>losowanie proste (</a:t>
            </a:r>
            <a:r>
              <a:rPr lang="pl-PL" altLang="en-US" sz="2600" i="1">
                <a:solidFill>
                  <a:srgbClr val="0000FF"/>
                </a:solidFill>
              </a:rPr>
              <a:t>Random</a:t>
            </a:r>
            <a:r>
              <a:rPr lang="pl-PL" altLang="en-US" sz="2600">
                <a:solidFill>
                  <a:srgbClr val="0000FF"/>
                </a:solidFill>
              </a:rPr>
              <a:t>)</a:t>
            </a:r>
          </a:p>
          <a:p>
            <a:pPr lvl="1" eaLnBrk="1" hangingPunct="1">
              <a:lnSpc>
                <a:spcPct val="90000"/>
              </a:lnSpc>
            </a:pPr>
            <a:r>
              <a:rPr lang="pl-PL" altLang="en-US" sz="2600">
                <a:solidFill>
                  <a:srgbClr val="0000FF"/>
                </a:solidFill>
              </a:rPr>
              <a:t>losowanie systematyczne (</a:t>
            </a:r>
            <a:r>
              <a:rPr lang="pl-PL" altLang="en-US" sz="2600" i="1">
                <a:solidFill>
                  <a:srgbClr val="0000FF"/>
                </a:solidFill>
              </a:rPr>
              <a:t>Nth</a:t>
            </a:r>
            <a:r>
              <a:rPr lang="pl-PL" altLang="en-US" sz="2600">
                <a:solidFill>
                  <a:srgbClr val="0000FF"/>
                </a:solidFill>
              </a:rPr>
              <a:t>); 100/</a:t>
            </a:r>
            <a:r>
              <a:rPr lang="pl-PL" altLang="en-US" sz="2600" i="1">
                <a:solidFill>
                  <a:srgbClr val="0000FF"/>
                </a:solidFill>
              </a:rPr>
              <a:t>wartość_procentu </a:t>
            </a:r>
            <a:r>
              <a:rPr lang="pl-PL" altLang="en-US" sz="2600">
                <a:solidFill>
                  <a:srgbClr val="0000FF"/>
                </a:solidFill>
              </a:rPr>
              <a:t>(5% -&gt; 100/5 = 20, co 20-ta obserwacja)</a:t>
            </a:r>
          </a:p>
          <a:p>
            <a:pPr lvl="1" eaLnBrk="1" hangingPunct="1">
              <a:lnSpc>
                <a:spcPct val="90000"/>
              </a:lnSpc>
            </a:pPr>
            <a:r>
              <a:rPr lang="pl-PL" altLang="en-US" sz="2600">
                <a:solidFill>
                  <a:srgbClr val="0000FF"/>
                </a:solidFill>
              </a:rPr>
              <a:t>losowanie pierwszych N obserwacji  (</a:t>
            </a:r>
            <a:r>
              <a:rPr lang="pl-PL" altLang="en-US" sz="2600" i="1">
                <a:solidFill>
                  <a:srgbClr val="0000FF"/>
                </a:solidFill>
              </a:rPr>
              <a:t>First N</a:t>
            </a:r>
            <a:r>
              <a:rPr lang="pl-PL" altLang="en-US" sz="2600">
                <a:solidFill>
                  <a:srgbClr val="0000FF"/>
                </a:solidFill>
              </a:rPr>
              <a:t>)</a:t>
            </a:r>
          </a:p>
          <a:p>
            <a:pPr lvl="1" eaLnBrk="1" hangingPunct="1">
              <a:lnSpc>
                <a:spcPct val="90000"/>
              </a:lnSpc>
            </a:pPr>
            <a:r>
              <a:rPr lang="pl-PL" altLang="en-US" sz="2600">
                <a:solidFill>
                  <a:srgbClr val="0000FF"/>
                </a:solidFill>
              </a:rPr>
              <a:t>losowanie skupieniowe (</a:t>
            </a:r>
            <a:r>
              <a:rPr lang="pl-PL" altLang="en-US" sz="2600" i="1">
                <a:solidFill>
                  <a:srgbClr val="0000FF"/>
                </a:solidFill>
              </a:rPr>
              <a:t>Cluster</a:t>
            </a:r>
            <a:r>
              <a:rPr lang="pl-PL" altLang="en-US" sz="2600">
                <a:solidFill>
                  <a:srgbClr val="0000FF"/>
                </a:solidFill>
              </a:rPr>
              <a:t>)</a:t>
            </a:r>
          </a:p>
          <a:p>
            <a:pPr lvl="1" eaLnBrk="1" hangingPunct="1">
              <a:lnSpc>
                <a:spcPct val="90000"/>
              </a:lnSpc>
            </a:pPr>
            <a:r>
              <a:rPr lang="pl-PL" altLang="en-US" sz="2600">
                <a:solidFill>
                  <a:srgbClr val="0000FF"/>
                </a:solidFill>
              </a:rPr>
              <a:t>losowanie warstwowe (</a:t>
            </a:r>
            <a:r>
              <a:rPr lang="pl-PL" altLang="en-US" sz="2600" i="1">
                <a:solidFill>
                  <a:srgbClr val="0000FF"/>
                </a:solidFill>
              </a:rPr>
              <a:t>Stratified</a:t>
            </a:r>
            <a:r>
              <a:rPr lang="pl-PL" altLang="en-US" sz="2600">
                <a:solidFill>
                  <a:srgbClr val="0000FF"/>
                </a:solidFill>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 xmlns:a16="http://schemas.microsoft.com/office/drawing/2014/main" id="{8C9C8D19-F058-4E2F-A5A0-DFD55D5BB54F}"/>
              </a:ext>
            </a:extLst>
          </p:cNvPr>
          <p:cNvSpPr>
            <a:spLocks noGrp="1"/>
          </p:cNvSpPr>
          <p:nvPr>
            <p:ph type="title"/>
          </p:nvPr>
        </p:nvSpPr>
        <p:spPr>
          <a:xfrm>
            <a:off x="0" y="44624"/>
            <a:ext cx="9001000" cy="504056"/>
          </a:xfrm>
        </p:spPr>
        <p:txBody>
          <a:bodyPr>
            <a:noAutofit/>
          </a:bodyPr>
          <a:lstStyle/>
          <a:p>
            <a:pPr>
              <a:lnSpc>
                <a:spcPts val="4000"/>
              </a:lnSpc>
              <a:defRPr/>
            </a:pPr>
            <a:r>
              <a:rPr lang="pl-PL" sz="3200" b="1" dirty="0" smtClean="0"/>
              <a:t>Detekcja </a:t>
            </a:r>
            <a:r>
              <a:rPr lang="pl-PL" sz="3200" b="1" dirty="0"/>
              <a:t>wielowymiarowych danych odstających</a:t>
            </a:r>
            <a:endParaRPr lang="en-GB" sz="3200" b="1" dirty="0"/>
          </a:p>
        </p:txBody>
      </p:sp>
      <p:graphicFrame>
        <p:nvGraphicFramePr>
          <p:cNvPr id="4" name="Symbol zastępczy zawartości 3">
            <a:extLst>
              <a:ext uri="{FF2B5EF4-FFF2-40B4-BE49-F238E27FC236}">
                <a16:creationId xmlns="" xmlns:a16="http://schemas.microsoft.com/office/drawing/2014/main" id="{BCF7AA22-B3C5-43E9-98E0-EF24BC2D439B}"/>
              </a:ext>
            </a:extLst>
          </p:cNvPr>
          <p:cNvGraphicFramePr>
            <a:graphicFrameLocks noGrp="1"/>
          </p:cNvGraphicFramePr>
          <p:nvPr>
            <p:ph idx="1"/>
            <p:extLst>
              <p:ext uri="{D42A27DB-BD31-4B8C-83A1-F6EECF244321}">
                <p14:modId xmlns:p14="http://schemas.microsoft.com/office/powerpoint/2010/main" val="1167142528"/>
              </p:ext>
            </p:extLst>
          </p:nvPr>
        </p:nvGraphicFramePr>
        <p:xfrm>
          <a:off x="179512" y="620686"/>
          <a:ext cx="8892480" cy="5976666"/>
        </p:xfrm>
        <a:graphic>
          <a:graphicData uri="http://schemas.openxmlformats.org/drawingml/2006/table">
            <a:tbl>
              <a:tblPr firstRow="1" bandRow="1">
                <a:tableStyleId>{5C22544A-7EE6-4342-B048-85BDC9FD1C3A}</a:tableStyleId>
              </a:tblPr>
              <a:tblGrid>
                <a:gridCol w="3744416">
                  <a:extLst>
                    <a:ext uri="{9D8B030D-6E8A-4147-A177-3AD203B41FA5}">
                      <a16:colId xmlns="" xmlns:a16="http://schemas.microsoft.com/office/drawing/2014/main" val="20000"/>
                    </a:ext>
                  </a:extLst>
                </a:gridCol>
                <a:gridCol w="5148064">
                  <a:extLst>
                    <a:ext uri="{9D8B030D-6E8A-4147-A177-3AD203B41FA5}">
                      <a16:colId xmlns="" xmlns:a16="http://schemas.microsoft.com/office/drawing/2014/main" val="20001"/>
                    </a:ext>
                  </a:extLst>
                </a:gridCol>
              </a:tblGrid>
              <a:tr h="478206">
                <a:tc>
                  <a:txBody>
                    <a:bodyPr/>
                    <a:lstStyle/>
                    <a:p>
                      <a:r>
                        <a:rPr lang="pl-PL" sz="1800" dirty="0"/>
                        <a:t>Dane jednowymiarowe</a:t>
                      </a:r>
                      <a:endParaRPr lang="en-GB" sz="1800" dirty="0"/>
                    </a:p>
                  </a:txBody>
                  <a:tcPr marL="68580" marR="68580" marT="45721" marB="45721"/>
                </a:tc>
                <a:tc>
                  <a:txBody>
                    <a:bodyPr/>
                    <a:lstStyle/>
                    <a:p>
                      <a:r>
                        <a:rPr lang="pl-PL" sz="1800" dirty="0"/>
                        <a:t>Dane wielowymiarowe</a:t>
                      </a:r>
                      <a:endParaRPr lang="en-GB" sz="1800" dirty="0"/>
                    </a:p>
                  </a:txBody>
                  <a:tcPr marL="68580" marR="68580" marT="45721" marB="45721"/>
                </a:tc>
                <a:extLst>
                  <a:ext uri="{0D108BD9-81ED-4DB2-BD59-A6C34878D82A}">
                    <a16:rowId xmlns="" xmlns:a16="http://schemas.microsoft.com/office/drawing/2014/main" val="10000"/>
                  </a:ext>
                </a:extLst>
              </a:tr>
              <a:tr h="2640235">
                <a:tc>
                  <a:txBody>
                    <a:bodyPr/>
                    <a:lstStyle/>
                    <a:p>
                      <a:pPr algn="ctr"/>
                      <a:r>
                        <a:rPr lang="pl-PL" sz="1800" dirty="0"/>
                        <a:t>Wykresy pudełkowe (</a:t>
                      </a:r>
                      <a:r>
                        <a:rPr lang="pl-PL" sz="1800" i="1" dirty="0" err="1"/>
                        <a:t>Boxplot</a:t>
                      </a:r>
                      <a:r>
                        <a:rPr lang="pl-PL" sz="1800" dirty="0"/>
                        <a:t>)</a:t>
                      </a:r>
                    </a:p>
                    <a:p>
                      <a:pPr algn="ctr"/>
                      <a:endParaRPr lang="en-GB" sz="1800" dirty="0"/>
                    </a:p>
                  </a:txBody>
                  <a:tcPr marL="68580" marR="68580" marT="45721" marB="45721"/>
                </a:tc>
                <a:tc>
                  <a:txBody>
                    <a:bodyPr/>
                    <a:lstStyle/>
                    <a:p>
                      <a:pPr algn="ctr"/>
                      <a:r>
                        <a:rPr lang="pl-PL" sz="1800" dirty="0"/>
                        <a:t>Grupowanie</a:t>
                      </a:r>
                      <a:r>
                        <a:rPr lang="pl-PL" sz="1800" baseline="0" dirty="0"/>
                        <a:t> DBSCAN (</a:t>
                      </a:r>
                      <a:r>
                        <a:rPr lang="pl-PL" sz="1800" i="1" kern="1200" dirty="0" err="1">
                          <a:solidFill>
                            <a:schemeClr val="dk1"/>
                          </a:solidFill>
                          <a:effectLst/>
                          <a:latin typeface="+mn-lt"/>
                          <a:ea typeface="+mn-ea"/>
                          <a:cs typeface="+mn-cs"/>
                        </a:rPr>
                        <a:t>Density-Based</a:t>
                      </a:r>
                      <a:r>
                        <a:rPr lang="pl-PL" sz="1800" i="1" kern="1200" dirty="0">
                          <a:solidFill>
                            <a:schemeClr val="dk1"/>
                          </a:solidFill>
                          <a:effectLst/>
                          <a:latin typeface="+mn-lt"/>
                          <a:ea typeface="+mn-ea"/>
                          <a:cs typeface="+mn-cs"/>
                        </a:rPr>
                        <a:t> </a:t>
                      </a:r>
                      <a:r>
                        <a:rPr lang="pl-PL" sz="1800" i="1" kern="1200" dirty="0" err="1">
                          <a:solidFill>
                            <a:schemeClr val="dk1"/>
                          </a:solidFill>
                          <a:effectLst/>
                          <a:latin typeface="+mn-lt"/>
                          <a:ea typeface="+mn-ea"/>
                          <a:cs typeface="+mn-cs"/>
                        </a:rPr>
                        <a:t>Spatial</a:t>
                      </a:r>
                      <a:r>
                        <a:rPr lang="pl-PL" sz="1800" i="1" kern="1200" dirty="0">
                          <a:solidFill>
                            <a:schemeClr val="dk1"/>
                          </a:solidFill>
                          <a:effectLst/>
                          <a:latin typeface="+mn-lt"/>
                          <a:ea typeface="+mn-ea"/>
                          <a:cs typeface="+mn-cs"/>
                        </a:rPr>
                        <a:t> Clustering of Applications with </a:t>
                      </a:r>
                      <a:r>
                        <a:rPr lang="pl-PL" sz="1800" i="1" kern="1200" dirty="0" err="1">
                          <a:solidFill>
                            <a:schemeClr val="dk1"/>
                          </a:solidFill>
                          <a:effectLst/>
                          <a:latin typeface="+mn-lt"/>
                          <a:ea typeface="+mn-ea"/>
                          <a:cs typeface="+mn-cs"/>
                        </a:rPr>
                        <a:t>Noise</a:t>
                      </a:r>
                      <a:r>
                        <a:rPr lang="pl-PL" sz="1800" baseline="0" dirty="0" smtClean="0"/>
                        <a:t>) - </a:t>
                      </a:r>
                      <a:r>
                        <a:rPr lang="pl-PL" sz="1800" baseline="0" dirty="0" err="1" smtClean="0"/>
                        <a:t>Python</a:t>
                      </a:r>
                      <a:endParaRPr lang="en-GB" sz="1800" dirty="0"/>
                    </a:p>
                  </a:txBody>
                  <a:tcPr marL="68580" marR="68580" marT="45721" marB="45721"/>
                </a:tc>
                <a:extLst>
                  <a:ext uri="{0D108BD9-81ED-4DB2-BD59-A6C34878D82A}">
                    <a16:rowId xmlns="" xmlns:a16="http://schemas.microsoft.com/office/drawing/2014/main" val="10001"/>
                  </a:ext>
                </a:extLst>
              </a:tr>
              <a:tr h="2858225">
                <a:tc>
                  <a:txBody>
                    <a:bodyPr/>
                    <a:lstStyle/>
                    <a:p>
                      <a:pPr algn="ctr"/>
                      <a:r>
                        <a:rPr lang="pl-PL" sz="1800" dirty="0"/>
                        <a:t>Z-Score</a:t>
                      </a:r>
                      <a:endParaRPr lang="en-GB" sz="1800" dirty="0"/>
                    </a:p>
                  </a:txBody>
                  <a:tcPr marL="68580" marR="68580" marT="45721" marB="45721"/>
                </a:tc>
                <a:tc>
                  <a:txBody>
                    <a:bodyPr/>
                    <a:lstStyle/>
                    <a:p>
                      <a:pPr algn="ctr"/>
                      <a:r>
                        <a:rPr lang="pl-PL" sz="1800" dirty="0"/>
                        <a:t>Lasy izolacyjne (</a:t>
                      </a:r>
                      <a:r>
                        <a:rPr lang="pl-PL" sz="1800" i="1" dirty="0" err="1"/>
                        <a:t>Isolation</a:t>
                      </a:r>
                      <a:r>
                        <a:rPr lang="pl-PL" sz="1800" i="1" dirty="0"/>
                        <a:t> </a:t>
                      </a:r>
                      <a:r>
                        <a:rPr lang="pl-PL" sz="1800" i="1" dirty="0" err="1"/>
                        <a:t>forest</a:t>
                      </a:r>
                      <a:r>
                        <a:rPr lang="pl-PL" sz="1800" dirty="0" smtClean="0"/>
                        <a:t>) - </a:t>
                      </a:r>
                      <a:r>
                        <a:rPr lang="pl-PL" sz="1800" dirty="0" err="1" smtClean="0"/>
                        <a:t>Python</a:t>
                      </a:r>
                      <a:endParaRPr lang="en-GB" sz="1800" dirty="0"/>
                    </a:p>
                  </a:txBody>
                  <a:tcPr marL="68580" marR="68580" marT="45721" marB="45721"/>
                </a:tc>
                <a:extLst>
                  <a:ext uri="{0D108BD9-81ED-4DB2-BD59-A6C34878D82A}">
                    <a16:rowId xmlns="" xmlns:a16="http://schemas.microsoft.com/office/drawing/2014/main" val="10002"/>
                  </a:ext>
                </a:extLst>
              </a:tr>
            </a:tbl>
          </a:graphicData>
        </a:graphic>
      </p:graphicFrame>
      <p:pic>
        <p:nvPicPr>
          <p:cNvPr id="5137" name="Obraz 6">
            <a:extLst>
              <a:ext uri="{FF2B5EF4-FFF2-40B4-BE49-F238E27FC236}">
                <a16:creationId xmlns="" xmlns:a16="http://schemas.microsoft.com/office/drawing/2014/main" id="{2C82D948-DAE7-44D9-A0BA-6EE434A3784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1788827"/>
            <a:ext cx="2160240" cy="1640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8" name="Obraz 7">
            <a:extLst>
              <a:ext uri="{FF2B5EF4-FFF2-40B4-BE49-F238E27FC236}">
                <a16:creationId xmlns="" xmlns:a16="http://schemas.microsoft.com/office/drawing/2014/main" id="{25EBB5F4-CE7F-428C-A0B2-12B599A658A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47606" y="4131734"/>
            <a:ext cx="2364754" cy="2321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9" name="Obraz 8">
            <a:extLst>
              <a:ext uri="{FF2B5EF4-FFF2-40B4-BE49-F238E27FC236}">
                <a16:creationId xmlns="" xmlns:a16="http://schemas.microsoft.com/office/drawing/2014/main" id="{E4B50D04-7A90-40C1-9A28-836A3518350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556792"/>
            <a:ext cx="2414054" cy="2081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0" name="Obraz 9">
            <a:extLst>
              <a:ext uri="{FF2B5EF4-FFF2-40B4-BE49-F238E27FC236}">
                <a16:creationId xmlns="" xmlns:a16="http://schemas.microsoft.com/office/drawing/2014/main" id="{880C4A9A-1180-40D0-92F6-C3D62F45CF3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83568" y="4126855"/>
            <a:ext cx="2609544" cy="2304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1" name="pole tekstowe 11">
            <a:extLst>
              <a:ext uri="{FF2B5EF4-FFF2-40B4-BE49-F238E27FC236}">
                <a16:creationId xmlns="" xmlns:a16="http://schemas.microsoft.com/office/drawing/2014/main" id="{D6166521-B564-458C-B841-6EAEF9F1B108}"/>
              </a:ext>
            </a:extLst>
          </p:cNvPr>
          <p:cNvSpPr txBox="1">
            <a:spLocks noChangeArrowheads="1"/>
          </p:cNvSpPr>
          <p:nvPr/>
        </p:nvSpPr>
        <p:spPr bwMode="auto">
          <a:xfrm>
            <a:off x="8737600" y="6488113"/>
            <a:ext cx="5778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pl-PL" altLang="pl-PL" sz="2400">
                <a:latin typeface="Times New Roman" panose="02020603050405020304" pitchFamily="18" charset="0"/>
              </a:rPr>
              <a:t>3</a:t>
            </a:r>
            <a:r>
              <a:rPr lang="en-GB" altLang="pl-PL" sz="2400">
                <a:latin typeface="Times New Roman" panose="02020603050405020304" pitchFamily="18" charset="0"/>
              </a:rPr>
              <a:t>/</a:t>
            </a:r>
            <a:r>
              <a:rPr lang="pl-PL" altLang="pl-PL" sz="2400">
                <a:latin typeface="Times New Roman" panose="02020603050405020304" pitchFamily="18" charset="0"/>
              </a:rPr>
              <a:t>8</a:t>
            </a:r>
            <a:endParaRPr lang="en-GB" altLang="pl-PL" sz="240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ytuł 1">
            <a:extLst>
              <a:ext uri="{FF2B5EF4-FFF2-40B4-BE49-F238E27FC236}">
                <a16:creationId xmlns="" xmlns:a16="http://schemas.microsoft.com/office/drawing/2014/main" id="{95F7C0D8-FDDF-4C02-8180-4CE8526300C5}"/>
              </a:ext>
            </a:extLst>
          </p:cNvPr>
          <p:cNvSpPr>
            <a:spLocks noGrp="1"/>
          </p:cNvSpPr>
          <p:nvPr>
            <p:ph type="title"/>
          </p:nvPr>
        </p:nvSpPr>
        <p:spPr>
          <a:xfrm>
            <a:off x="42864" y="-19050"/>
            <a:ext cx="8849616" cy="581025"/>
          </a:xfrm>
        </p:spPr>
        <p:txBody>
          <a:bodyPr/>
          <a:lstStyle/>
          <a:p>
            <a:r>
              <a:rPr lang="pl-PL" altLang="pl-PL" sz="2800" b="1" dirty="0">
                <a:latin typeface="Times New Roman" panose="02020603050405020304" pitchFamily="18" charset="0"/>
                <a:cs typeface="Times New Roman" panose="02020603050405020304" pitchFamily="18" charset="0"/>
              </a:rPr>
              <a:t>Imputacja </a:t>
            </a:r>
            <a:r>
              <a:rPr lang="pl-PL" altLang="pl-PL" sz="2800" b="1" dirty="0" smtClean="0">
                <a:latin typeface="Times New Roman" panose="02020603050405020304" pitchFamily="18" charset="0"/>
                <a:cs typeface="Times New Roman" panose="02020603050405020304" pitchFamily="18" charset="0"/>
              </a:rPr>
              <a:t>wielokrotna z wykorzystaniem lasu losowego</a:t>
            </a:r>
            <a:endParaRPr lang="pl-PL" altLang="pl-PL" sz="2800" b="1" dirty="0">
              <a:latin typeface="Times New Roman" panose="02020603050405020304" pitchFamily="18" charset="0"/>
              <a:cs typeface="Times New Roman" panose="02020603050405020304" pitchFamily="18" charset="0"/>
            </a:endParaRPr>
          </a:p>
        </p:txBody>
      </p:sp>
      <p:sp>
        <p:nvSpPr>
          <p:cNvPr id="6157" name="pole tekstowe 18">
            <a:extLst>
              <a:ext uri="{FF2B5EF4-FFF2-40B4-BE49-F238E27FC236}">
                <a16:creationId xmlns="" xmlns:a16="http://schemas.microsoft.com/office/drawing/2014/main" id="{E5047354-8585-4FF2-B6F5-84040A3B8AD9}"/>
              </a:ext>
            </a:extLst>
          </p:cNvPr>
          <p:cNvSpPr txBox="1">
            <a:spLocks noChangeArrowheads="1"/>
          </p:cNvSpPr>
          <p:nvPr/>
        </p:nvSpPr>
        <p:spPr bwMode="auto">
          <a:xfrm>
            <a:off x="153956" y="6554615"/>
            <a:ext cx="376453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pl-PL" altLang="pl-PL" sz="1400" b="1" dirty="0">
                <a:latin typeface="+mn-lt"/>
                <a:cs typeface="Times New Roman" panose="02020603050405020304" pitchFamily="18" charset="0"/>
              </a:rPr>
              <a:t>Dostępna w pakiecie </a:t>
            </a:r>
            <a:r>
              <a:rPr lang="pl-PL" altLang="pl-PL" sz="1400" b="1" dirty="0" err="1" smtClean="0">
                <a:latin typeface="+mn-lt"/>
                <a:cs typeface="Times New Roman" panose="02020603050405020304" pitchFamily="18" charset="0"/>
              </a:rPr>
              <a:t>missForest</a:t>
            </a:r>
            <a:r>
              <a:rPr lang="pl-PL" altLang="pl-PL" sz="1400" b="1" dirty="0">
                <a:latin typeface="+mn-lt"/>
                <a:cs typeface="Times New Roman" panose="02020603050405020304" pitchFamily="18" charset="0"/>
              </a:rPr>
              <a:t> </a:t>
            </a:r>
            <a:r>
              <a:rPr lang="pl-PL" altLang="pl-PL" sz="1400" b="1" dirty="0" smtClean="0">
                <a:latin typeface="+mn-lt"/>
                <a:cs typeface="Times New Roman" panose="02020603050405020304" pitchFamily="18" charset="0"/>
              </a:rPr>
              <a:t>- R</a:t>
            </a:r>
            <a:endParaRPr lang="pl-PL" altLang="pl-PL" sz="1400" b="1" dirty="0">
              <a:latin typeface="+mn-lt"/>
              <a:cs typeface="Times New Roman" panose="02020603050405020304" pitchFamily="18" charset="0"/>
            </a:endParaRPr>
          </a:p>
        </p:txBody>
      </p:sp>
      <p:pic>
        <p:nvPicPr>
          <p:cNvPr id="6161" name="Obraz 3">
            <a:extLst>
              <a:ext uri="{FF2B5EF4-FFF2-40B4-BE49-F238E27FC236}">
                <a16:creationId xmlns="" xmlns:a16="http://schemas.microsoft.com/office/drawing/2014/main" id="{254D441A-7ADD-4409-B86C-F4ADF29A225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34686" y="498617"/>
            <a:ext cx="4237314" cy="5954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ymbol zastępczy zawartości 2"/>
          <p:cNvSpPr>
            <a:spLocks noGrp="1"/>
          </p:cNvSpPr>
          <p:nvPr>
            <p:ph idx="1"/>
          </p:nvPr>
        </p:nvSpPr>
        <p:spPr>
          <a:xfrm>
            <a:off x="4625259" y="633983"/>
            <a:ext cx="4536504" cy="5531321"/>
          </a:xfrm>
        </p:spPr>
        <p:txBody>
          <a:bodyPr/>
          <a:lstStyle/>
          <a:p>
            <a:pPr marL="363538" indent="-363538">
              <a:buFont typeface="+mj-lt"/>
              <a:buAutoNum type="arabicPeriod"/>
            </a:pPr>
            <a:r>
              <a:rPr lang="pl-PL" sz="2000" dirty="0" smtClean="0"/>
              <a:t>Uporządkowanie zmiennych rosnąco wg liczby </a:t>
            </a:r>
            <a:r>
              <a:rPr lang="pl-PL" sz="2000" dirty="0"/>
              <a:t>wartości </a:t>
            </a:r>
            <a:r>
              <a:rPr lang="pl-PL" sz="2000" dirty="0" smtClean="0"/>
              <a:t>brakujących.</a:t>
            </a:r>
          </a:p>
          <a:p>
            <a:pPr marL="363538" indent="-363538">
              <a:buFont typeface="+mj-lt"/>
              <a:buAutoNum type="arabicPeriod"/>
            </a:pPr>
            <a:r>
              <a:rPr lang="pl-PL" sz="2000" dirty="0" smtClean="0"/>
              <a:t>Zastąpienie braków wartością </a:t>
            </a:r>
            <a:r>
              <a:rPr lang="pl-PL" sz="2000" dirty="0"/>
              <a:t>średnią dla zmiennych ilościowych lub modalną dla zmiennych jakościowych</a:t>
            </a:r>
            <a:r>
              <a:rPr lang="pl-PL" sz="2000" dirty="0" smtClean="0"/>
              <a:t>.</a:t>
            </a:r>
          </a:p>
          <a:p>
            <a:pPr marL="363538" indent="-363538">
              <a:buFont typeface="+mj-lt"/>
              <a:buAutoNum type="arabicPeriod"/>
            </a:pPr>
            <a:r>
              <a:rPr lang="pl-PL" sz="2000" dirty="0" smtClean="0"/>
              <a:t>Dla otrzymanego zbioru tworzy się las losowy, w którym zmienną celu jest pierwsza zmienna (tu: x1).</a:t>
            </a:r>
          </a:p>
          <a:p>
            <a:pPr marL="363538" indent="-363538">
              <a:buFont typeface="+mj-lt"/>
              <a:buAutoNum type="arabicPeriod"/>
            </a:pPr>
            <a:r>
              <a:rPr lang="pl-PL" sz="2000" dirty="0" smtClean="0"/>
              <a:t>Prognozuje się wartości </a:t>
            </a:r>
            <a:r>
              <a:rPr lang="pl-PL" sz="2000" dirty="0"/>
              <a:t>w miejsce braków dla </a:t>
            </a:r>
            <a:r>
              <a:rPr lang="pl-PL" sz="2000" dirty="0" smtClean="0"/>
              <a:t>zmiennej celu (tu:  x1).</a:t>
            </a:r>
          </a:p>
          <a:p>
            <a:pPr marL="363538" indent="-363538">
              <a:buFont typeface="+mj-lt"/>
              <a:buAutoNum type="arabicPeriod"/>
            </a:pPr>
            <a:r>
              <a:rPr lang="pl-PL" sz="2000" dirty="0" smtClean="0"/>
              <a:t>Proces powtarza się od p. 3 dla kolejnych zmiennych z brakami.</a:t>
            </a:r>
          </a:p>
          <a:p>
            <a:pPr marL="363538" indent="-363538">
              <a:buFont typeface="+mj-lt"/>
              <a:buAutoNum type="arabicPeriod"/>
            </a:pPr>
            <a:r>
              <a:rPr lang="pl-PL" sz="2000" dirty="0" smtClean="0"/>
              <a:t>Algorytm kończy działanie, gdy różnica między dwoma kolejnym zbiorami zaczyna się zwiększać lub gdy liczba iteracji przekroczy zadaną wartość.</a:t>
            </a:r>
          </a:p>
          <a:p>
            <a:pPr marL="363538" indent="-363538">
              <a:buFont typeface="+mj-lt"/>
              <a:buAutoNum type="arabicPeriod"/>
            </a:pPr>
            <a:endParaRPr lang="pl-PL" sz="2000" dirty="0" smtClean="0"/>
          </a:p>
          <a:p>
            <a:pPr marL="363538" indent="-363538">
              <a:buFont typeface="+mj-lt"/>
              <a:buAutoNum type="arabicPeriod"/>
            </a:pPr>
            <a:endParaRPr lang="pl-PL"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ytuł 1">
            <a:extLst>
              <a:ext uri="{FF2B5EF4-FFF2-40B4-BE49-F238E27FC236}">
                <a16:creationId xmlns="" xmlns:a16="http://schemas.microsoft.com/office/drawing/2014/main" id="{95F7C0D8-FDDF-4C02-8180-4CE8526300C5}"/>
              </a:ext>
            </a:extLst>
          </p:cNvPr>
          <p:cNvSpPr>
            <a:spLocks noGrp="1"/>
          </p:cNvSpPr>
          <p:nvPr>
            <p:ph type="title"/>
          </p:nvPr>
        </p:nvSpPr>
        <p:spPr>
          <a:xfrm>
            <a:off x="0" y="-19050"/>
            <a:ext cx="9167864" cy="711746"/>
          </a:xfrm>
        </p:spPr>
        <p:txBody>
          <a:bodyPr/>
          <a:lstStyle/>
          <a:p>
            <a:r>
              <a:rPr lang="pl-PL" altLang="pl-PL" sz="2800" b="1" dirty="0">
                <a:latin typeface="Times New Roman" panose="02020603050405020304" pitchFamily="18" charset="0"/>
                <a:cs typeface="Times New Roman" panose="02020603050405020304" pitchFamily="18" charset="0"/>
              </a:rPr>
              <a:t>Imputacja </a:t>
            </a:r>
            <a:r>
              <a:rPr lang="pl-PL" altLang="pl-PL" sz="2800" b="1" dirty="0" smtClean="0">
                <a:latin typeface="Times New Roman" panose="02020603050405020304" pitchFamily="18" charset="0"/>
                <a:cs typeface="Times New Roman" panose="02020603050405020304" pitchFamily="18" charset="0"/>
              </a:rPr>
              <a:t>wielokrotna </a:t>
            </a:r>
            <a:r>
              <a:rPr lang="pl-PL" sz="2800" b="1" dirty="0">
                <a:latin typeface="Times New Roman" panose="02020603050405020304" pitchFamily="18" charset="0"/>
                <a:cs typeface="Times New Roman" panose="02020603050405020304" pitchFamily="18" charset="0"/>
              </a:rPr>
              <a:t>z wykorzystaniem algorytmu przewidywania predykcyjnego średniego</a:t>
            </a:r>
            <a:endParaRPr lang="pl-PL" altLang="pl-PL" sz="2800" b="1" dirty="0">
              <a:latin typeface="Times New Roman" panose="02020603050405020304" pitchFamily="18" charset="0"/>
              <a:cs typeface="Times New Roman" panose="02020603050405020304" pitchFamily="18" charset="0"/>
            </a:endParaRPr>
          </a:p>
        </p:txBody>
      </p:sp>
      <p:sp>
        <p:nvSpPr>
          <p:cNvPr id="6158" name="pole tekstowe 19">
            <a:extLst>
              <a:ext uri="{FF2B5EF4-FFF2-40B4-BE49-F238E27FC236}">
                <a16:creationId xmlns="" xmlns:a16="http://schemas.microsoft.com/office/drawing/2014/main" id="{6D88CCA6-9919-40D4-BDE7-3B87416948F3}"/>
              </a:ext>
            </a:extLst>
          </p:cNvPr>
          <p:cNvSpPr txBox="1">
            <a:spLocks noChangeArrowheads="1"/>
          </p:cNvSpPr>
          <p:nvPr/>
        </p:nvSpPr>
        <p:spPr bwMode="auto">
          <a:xfrm>
            <a:off x="3635896" y="6165304"/>
            <a:ext cx="238918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pl-PL" altLang="pl-PL" sz="1400" b="1" dirty="0">
                <a:latin typeface="+mn-lt"/>
                <a:cs typeface="Times New Roman" panose="02020603050405020304" pitchFamily="18" charset="0"/>
              </a:rPr>
              <a:t>Dostępna w pakiecie </a:t>
            </a:r>
            <a:r>
              <a:rPr lang="pl-PL" altLang="pl-PL" sz="1400" b="1" dirty="0" smtClean="0">
                <a:latin typeface="+mn-lt"/>
                <a:cs typeface="Times New Roman" panose="02020603050405020304" pitchFamily="18" charset="0"/>
              </a:rPr>
              <a:t>MICE - R</a:t>
            </a:r>
            <a:endParaRPr lang="pl-PL" altLang="pl-PL" sz="1400" b="1" dirty="0">
              <a:latin typeface="+mn-lt"/>
              <a:cs typeface="Times New Roman" panose="02020603050405020304" pitchFamily="18" charset="0"/>
            </a:endParaRPr>
          </a:p>
        </p:txBody>
      </p:sp>
      <p:pic>
        <p:nvPicPr>
          <p:cNvPr id="6162" name="Obraz 4">
            <a:extLst>
              <a:ext uri="{FF2B5EF4-FFF2-40B4-BE49-F238E27FC236}">
                <a16:creationId xmlns="" xmlns:a16="http://schemas.microsoft.com/office/drawing/2014/main" id="{937FAFAB-CAFA-4841-B031-2F89E583FC2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3528" y="836712"/>
            <a:ext cx="3514879" cy="28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3" name="Obraz 6">
            <a:extLst>
              <a:ext uri="{FF2B5EF4-FFF2-40B4-BE49-F238E27FC236}">
                <a16:creationId xmlns="" xmlns:a16="http://schemas.microsoft.com/office/drawing/2014/main" id="{572D8BE4-B94B-4AC9-BC63-91E9BBAB85F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3779078"/>
            <a:ext cx="1872208" cy="2903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ymbol zastępczy zawartości 2"/>
          <p:cNvSpPr>
            <a:spLocks noGrp="1"/>
          </p:cNvSpPr>
          <p:nvPr>
            <p:ph idx="1"/>
          </p:nvPr>
        </p:nvSpPr>
        <p:spPr>
          <a:xfrm>
            <a:off x="4139952" y="908720"/>
            <a:ext cx="4860032" cy="5256584"/>
          </a:xfrm>
        </p:spPr>
        <p:txBody>
          <a:bodyPr/>
          <a:lstStyle/>
          <a:p>
            <a:pPr marL="363538" indent="-363538">
              <a:buFont typeface="+mj-lt"/>
              <a:buAutoNum type="arabicPeriod"/>
            </a:pPr>
            <a:r>
              <a:rPr lang="pl-PL" sz="2000" dirty="0"/>
              <a:t>Wyznacza się prognozy dla wszystkich obserwacji kolumny </a:t>
            </a:r>
            <a:r>
              <a:rPr lang="pl-PL" sz="2000" dirty="0" smtClean="0"/>
              <a:t>z brakami (tu: A) </a:t>
            </a:r>
            <a:r>
              <a:rPr lang="pl-PL" sz="2000" dirty="0"/>
              <a:t>na podstawie zależności </a:t>
            </a:r>
            <a:r>
              <a:rPr lang="pl-PL" sz="2000" dirty="0" smtClean="0"/>
              <a:t>regresyjnej od innych zmiennych w zbiorze, gdzie parametry </a:t>
            </a:r>
            <a:r>
              <a:rPr lang="pl-PL" sz="2000" dirty="0"/>
              <a:t>regresji są wyznaczane z wykorzystaniem teorii Bayesa</a:t>
            </a:r>
            <a:r>
              <a:rPr lang="pl-PL" sz="2000" dirty="0" smtClean="0"/>
              <a:t>.</a:t>
            </a:r>
          </a:p>
          <a:p>
            <a:pPr marL="363538" indent="-363538">
              <a:buFont typeface="+mj-lt"/>
              <a:buAutoNum type="arabicPeriod"/>
            </a:pPr>
            <a:r>
              <a:rPr lang="pl-PL" sz="2000" dirty="0"/>
              <a:t>Dla każdej obserwacji z wartością brakującą wyznacza się zbiór obserwacji bez braków znajdujących się najbliżej wartości </a:t>
            </a:r>
            <a:r>
              <a:rPr lang="pl-PL" sz="2000" dirty="0" smtClean="0"/>
              <a:t>prognozowanej. Na rys. wartości: 0,62 i 1,2.</a:t>
            </a:r>
          </a:p>
          <a:p>
            <a:pPr marL="363538" indent="-363538">
              <a:buFont typeface="+mj-lt"/>
              <a:buAutoNum type="arabicPeriod"/>
            </a:pPr>
            <a:r>
              <a:rPr lang="pl-PL" sz="2000" dirty="0" smtClean="0"/>
              <a:t>Dla każdego braku z ww. zbioru obserwacji wybiera </a:t>
            </a:r>
            <a:r>
              <a:rPr lang="pl-PL" sz="2000" dirty="0"/>
              <a:t>się </a:t>
            </a:r>
            <a:r>
              <a:rPr lang="pl-PL" sz="2000" dirty="0" smtClean="0"/>
              <a:t>losowo jedną wartość analizowanej kolumny wpisanie jej w miejsce braku. Na rys. odpowiednio: 0,24 i 0,89. </a:t>
            </a:r>
            <a:endParaRPr lang="pl-PL" sz="2000" dirty="0"/>
          </a:p>
        </p:txBody>
      </p:sp>
    </p:spTree>
    <p:extLst>
      <p:ext uri="{BB962C8B-B14F-4D97-AF65-F5344CB8AC3E}">
        <p14:creationId xmlns:p14="http://schemas.microsoft.com/office/powerpoint/2010/main" val="22905086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ytuł 1">
            <a:extLst>
              <a:ext uri="{FF2B5EF4-FFF2-40B4-BE49-F238E27FC236}">
                <a16:creationId xmlns="" xmlns:a16="http://schemas.microsoft.com/office/drawing/2014/main" id="{95F7C0D8-FDDF-4C02-8180-4CE8526300C5}"/>
              </a:ext>
            </a:extLst>
          </p:cNvPr>
          <p:cNvSpPr>
            <a:spLocks noGrp="1"/>
          </p:cNvSpPr>
          <p:nvPr>
            <p:ph type="title"/>
          </p:nvPr>
        </p:nvSpPr>
        <p:spPr>
          <a:xfrm>
            <a:off x="16024" y="-8293"/>
            <a:ext cx="9127976" cy="772997"/>
          </a:xfrm>
        </p:spPr>
        <p:txBody>
          <a:bodyPr/>
          <a:lstStyle/>
          <a:p>
            <a:r>
              <a:rPr lang="pl-PL" altLang="pl-PL" sz="2800" b="1" dirty="0">
                <a:latin typeface="Times New Roman" panose="02020603050405020304" pitchFamily="18" charset="0"/>
                <a:cs typeface="Times New Roman" panose="02020603050405020304" pitchFamily="18" charset="0"/>
              </a:rPr>
              <a:t>Imputacja </a:t>
            </a:r>
            <a:r>
              <a:rPr lang="pl-PL" altLang="pl-PL" sz="2800" b="1" dirty="0" smtClean="0">
                <a:latin typeface="Times New Roman" panose="02020603050405020304" pitchFamily="18" charset="0"/>
                <a:cs typeface="Times New Roman" panose="02020603050405020304" pitchFamily="18" charset="0"/>
              </a:rPr>
              <a:t>wielokrotna </a:t>
            </a:r>
            <a:r>
              <a:rPr lang="pl-PL" sz="2800" b="1" dirty="0">
                <a:latin typeface="Times New Roman" panose="02020603050405020304" pitchFamily="18" charset="0"/>
                <a:cs typeface="Times New Roman" panose="02020603050405020304" pitchFamily="18" charset="0"/>
              </a:rPr>
              <a:t>z wykorzystaniem algorytmu maksymalizacji oczekiwań oraz </a:t>
            </a:r>
            <a:r>
              <a:rPr lang="pl-PL" sz="2800" b="1" dirty="0" err="1">
                <a:latin typeface="Times New Roman" panose="02020603050405020304" pitchFamily="18" charset="0"/>
                <a:cs typeface="Times New Roman" panose="02020603050405020304" pitchFamily="18" charset="0"/>
              </a:rPr>
              <a:t>bootstrappu</a:t>
            </a:r>
            <a:endParaRPr lang="pl-PL" altLang="pl-PL" sz="2800" b="1" dirty="0">
              <a:latin typeface="Times New Roman" panose="02020603050405020304" pitchFamily="18" charset="0"/>
              <a:cs typeface="Times New Roman" panose="02020603050405020304" pitchFamily="18" charset="0"/>
            </a:endParaRPr>
          </a:p>
        </p:txBody>
      </p:sp>
      <p:sp>
        <p:nvSpPr>
          <p:cNvPr id="6159" name="pole tekstowe 20">
            <a:extLst>
              <a:ext uri="{FF2B5EF4-FFF2-40B4-BE49-F238E27FC236}">
                <a16:creationId xmlns="" xmlns:a16="http://schemas.microsoft.com/office/drawing/2014/main" id="{F02A9506-0F82-41B2-99B6-4C6685A98445}"/>
              </a:ext>
            </a:extLst>
          </p:cNvPr>
          <p:cNvSpPr txBox="1">
            <a:spLocks noChangeArrowheads="1"/>
          </p:cNvSpPr>
          <p:nvPr/>
        </p:nvSpPr>
        <p:spPr bwMode="auto">
          <a:xfrm>
            <a:off x="6002064" y="6309320"/>
            <a:ext cx="267721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pl-PL" altLang="pl-PL" sz="1400" b="1" dirty="0">
                <a:latin typeface="+mn-lt"/>
                <a:cs typeface="Times New Roman" panose="02020603050405020304" pitchFamily="18" charset="0"/>
              </a:rPr>
              <a:t>Dostępna w pakiecie </a:t>
            </a:r>
            <a:r>
              <a:rPr lang="pl-PL" altLang="pl-PL" sz="1400" b="1" dirty="0" smtClean="0">
                <a:latin typeface="+mn-lt"/>
                <a:cs typeface="Times New Roman" panose="02020603050405020304" pitchFamily="18" charset="0"/>
              </a:rPr>
              <a:t>Amelia - R</a:t>
            </a:r>
            <a:endParaRPr lang="pl-PL" altLang="pl-PL" sz="1400" b="1" dirty="0">
              <a:latin typeface="+mn-lt"/>
              <a:cs typeface="Times New Roman" panose="02020603050405020304" pitchFamily="18" charset="0"/>
            </a:endParaRPr>
          </a:p>
        </p:txBody>
      </p:sp>
      <p:pic>
        <p:nvPicPr>
          <p:cNvPr id="6160" name="Obraz 2">
            <a:extLst>
              <a:ext uri="{FF2B5EF4-FFF2-40B4-BE49-F238E27FC236}">
                <a16:creationId xmlns="" xmlns:a16="http://schemas.microsoft.com/office/drawing/2014/main" id="{245965EE-3B34-4AF6-B3BC-04D44B65176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1559" y="1099900"/>
            <a:ext cx="4998513" cy="4971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ymbol zastępczy zawartości 2"/>
          <p:cNvSpPr>
            <a:spLocks noGrp="1"/>
          </p:cNvSpPr>
          <p:nvPr>
            <p:ph idx="1"/>
          </p:nvPr>
        </p:nvSpPr>
        <p:spPr>
          <a:xfrm>
            <a:off x="5076056" y="980728"/>
            <a:ext cx="3826768" cy="5184576"/>
          </a:xfrm>
        </p:spPr>
        <p:txBody>
          <a:bodyPr/>
          <a:lstStyle/>
          <a:p>
            <a:pPr marL="363538" indent="-363538">
              <a:buFont typeface="+mj-lt"/>
              <a:buAutoNum type="arabicPeriod"/>
            </a:pPr>
            <a:r>
              <a:rPr lang="pl-PL" sz="2000" dirty="0" smtClean="0"/>
              <a:t>Tworzy się próby </a:t>
            </a:r>
            <a:r>
              <a:rPr lang="pl-PL" sz="2000" dirty="0" err="1" smtClean="0"/>
              <a:t>bootsrtrapowe</a:t>
            </a:r>
            <a:r>
              <a:rPr lang="pl-PL" sz="2000" dirty="0" smtClean="0"/>
              <a:t>.</a:t>
            </a:r>
          </a:p>
          <a:p>
            <a:pPr marL="363538" indent="-363538">
              <a:buFont typeface="+mj-lt"/>
              <a:buAutoNum type="arabicPeriod"/>
            </a:pPr>
            <a:r>
              <a:rPr lang="pl-PL" sz="2000" dirty="0" smtClean="0"/>
              <a:t>W każdej próbie </a:t>
            </a:r>
            <a:r>
              <a:rPr lang="pl-PL" sz="2000" dirty="0" err="1" smtClean="0"/>
              <a:t>bootstrapowej</a:t>
            </a:r>
            <a:r>
              <a:rPr lang="pl-PL" sz="2000" dirty="0" smtClean="0"/>
              <a:t> estymuje się rozkład zmiennych z brakami  wykorzystując algorytm maksymalizacji oczekiwań.</a:t>
            </a:r>
          </a:p>
          <a:p>
            <a:pPr marL="363538" indent="-363538">
              <a:buFont typeface="+mj-lt"/>
              <a:buAutoNum type="arabicPeriod"/>
            </a:pPr>
            <a:r>
              <a:rPr lang="pl-PL" sz="2000" dirty="0"/>
              <a:t>Wykorzystując uzyskane rozkłady </a:t>
            </a:r>
            <a:r>
              <a:rPr lang="pl-PL" sz="2000" dirty="0" smtClean="0"/>
              <a:t>generuje się </a:t>
            </a:r>
            <a:r>
              <a:rPr lang="pl-PL" sz="2000" dirty="0"/>
              <a:t>imputowane zestawy danych dla każdej próby </a:t>
            </a:r>
            <a:r>
              <a:rPr lang="pl-PL" sz="2000" dirty="0" err="1" smtClean="0"/>
              <a:t>bootstrapowej</a:t>
            </a:r>
            <a:r>
              <a:rPr lang="pl-PL" sz="2000" dirty="0" smtClean="0"/>
              <a:t>.</a:t>
            </a:r>
          </a:p>
          <a:p>
            <a:pPr marL="363538" indent="-363538">
              <a:buFont typeface="+mj-lt"/>
              <a:buAutoNum type="arabicPeriod"/>
            </a:pPr>
            <a:r>
              <a:rPr lang="pl-PL" sz="2000" dirty="0" smtClean="0"/>
              <a:t>Wyniki </a:t>
            </a:r>
            <a:r>
              <a:rPr lang="pl-PL" sz="2000" dirty="0"/>
              <a:t>są łączone poprzez uśrednienie wartości i zastąpienie braków w zbiorze </a:t>
            </a:r>
            <a:r>
              <a:rPr lang="pl-PL" sz="2000" dirty="0" smtClean="0"/>
              <a:t>pierwotnym.</a:t>
            </a:r>
            <a:endParaRPr lang="pl-PL" sz="2000" dirty="0"/>
          </a:p>
        </p:txBody>
      </p:sp>
    </p:spTree>
    <p:extLst>
      <p:ext uri="{BB962C8B-B14F-4D97-AF65-F5344CB8AC3E}">
        <p14:creationId xmlns:p14="http://schemas.microsoft.com/office/powerpoint/2010/main" val="519818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 xmlns:a16="http://schemas.microsoft.com/office/drawing/2014/main" id="{9BCD86A3-ED91-412A-B658-ADFEF0E085C0}"/>
              </a:ext>
            </a:extLst>
          </p:cNvPr>
          <p:cNvSpPr>
            <a:spLocks noGrp="1"/>
          </p:cNvSpPr>
          <p:nvPr>
            <p:ph type="title"/>
          </p:nvPr>
        </p:nvSpPr>
        <p:spPr>
          <a:xfrm>
            <a:off x="0" y="115888"/>
            <a:ext cx="9251950" cy="609600"/>
          </a:xfrm>
        </p:spPr>
        <p:txBody>
          <a:bodyPr/>
          <a:lstStyle/>
          <a:p>
            <a:pPr eaLnBrk="1" hangingPunct="1"/>
            <a:r>
              <a:rPr lang="pl-PL" altLang="en-US" sz="3500" b="1"/>
              <a:t>Dane ilościowe: przekształcenie normalizacyjne</a:t>
            </a:r>
          </a:p>
        </p:txBody>
      </p:sp>
      <p:sp>
        <p:nvSpPr>
          <p:cNvPr id="8195" name="Rectangle 3">
            <a:extLst>
              <a:ext uri="{FF2B5EF4-FFF2-40B4-BE49-F238E27FC236}">
                <a16:creationId xmlns="" xmlns:a16="http://schemas.microsoft.com/office/drawing/2014/main" id="{0678EA76-F8E9-415A-96DC-15C7F7096DF0}"/>
              </a:ext>
            </a:extLst>
          </p:cNvPr>
          <p:cNvSpPr>
            <a:spLocks noGrp="1"/>
          </p:cNvSpPr>
          <p:nvPr>
            <p:ph idx="1"/>
          </p:nvPr>
        </p:nvSpPr>
        <p:spPr>
          <a:xfrm>
            <a:off x="395288" y="836613"/>
            <a:ext cx="8353425" cy="3097212"/>
          </a:xfrm>
        </p:spPr>
        <p:txBody>
          <a:bodyPr/>
          <a:lstStyle/>
          <a:p>
            <a:pPr eaLnBrk="1" hangingPunct="1"/>
            <a:r>
              <a:rPr lang="pl-PL" altLang="en-US" sz="2400">
                <a:solidFill>
                  <a:srgbClr val="0000FF"/>
                </a:solidFill>
              </a:rPr>
              <a:t>Dane statystyczne wykorzystywane w analizach </a:t>
            </a:r>
            <a:br>
              <a:rPr lang="pl-PL" altLang="en-US" sz="2400">
                <a:solidFill>
                  <a:srgbClr val="0000FF"/>
                </a:solidFill>
              </a:rPr>
            </a:br>
            <a:r>
              <a:rPr lang="pl-PL" altLang="en-US" sz="2400">
                <a:solidFill>
                  <a:srgbClr val="0000FF"/>
                </a:solidFill>
              </a:rPr>
              <a:t>i modelowaniu są mierzone na różnych skalach pomiarowych.</a:t>
            </a:r>
          </a:p>
          <a:p>
            <a:pPr eaLnBrk="1" hangingPunct="1"/>
            <a:r>
              <a:rPr lang="pl-PL" altLang="en-US" sz="2400" b="1">
                <a:solidFill>
                  <a:srgbClr val="C00000"/>
                </a:solidFill>
              </a:rPr>
              <a:t>Przeksztacenie normalizacyjne</a:t>
            </a:r>
            <a:r>
              <a:rPr lang="pl-PL" altLang="en-US" sz="2400">
                <a:solidFill>
                  <a:srgbClr val="C00000"/>
                </a:solidFill>
              </a:rPr>
              <a:t> to takie przekształcenie wartości zmiennych, aby doprowadzić je do porównywalności rodzajowej. Występującą w zbiorze danych liczbę typów sprowadza się do jednego, uwalniając zmienne od jednostek pomiarów, ujednolicając zakres zmienności lub  przyjmując umowne zero na poziomie przeciętnym.</a:t>
            </a:r>
          </a:p>
        </p:txBody>
      </p:sp>
      <p:pic>
        <p:nvPicPr>
          <p:cNvPr id="8196" name="Picture 1">
            <a:extLst>
              <a:ext uri="{FF2B5EF4-FFF2-40B4-BE49-F238E27FC236}">
                <a16:creationId xmlns="" xmlns:a16="http://schemas.microsoft.com/office/drawing/2014/main" id="{466013CD-D1D7-404A-8E1D-BAF4BF54A352}"/>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71550" y="4848225"/>
            <a:ext cx="1944688"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pole tekstowe 6">
            <a:extLst>
              <a:ext uri="{FF2B5EF4-FFF2-40B4-BE49-F238E27FC236}">
                <a16:creationId xmlns="" xmlns:a16="http://schemas.microsoft.com/office/drawing/2014/main" id="{AA0F2B1B-BD4A-4279-B19C-0901C409D55B}"/>
              </a:ext>
            </a:extLst>
          </p:cNvPr>
          <p:cNvSpPr txBox="1"/>
          <p:nvPr/>
        </p:nvSpPr>
        <p:spPr>
          <a:xfrm>
            <a:off x="3203575" y="4554538"/>
            <a:ext cx="5940425" cy="1322387"/>
          </a:xfrm>
          <a:prstGeom prst="rect">
            <a:avLst/>
          </a:prstGeom>
          <a:noFill/>
        </p:spPr>
        <p:txBody>
          <a:bodyPr>
            <a:spAutoFit/>
          </a:bodyPr>
          <a:lstStyle/>
          <a:p>
            <a:pPr>
              <a:defRPr/>
            </a:pPr>
            <a:r>
              <a:rPr lang="pl-PL" sz="2000" i="1" dirty="0" err="1">
                <a:latin typeface="+mn-lt"/>
              </a:rPr>
              <a:t>x</a:t>
            </a:r>
            <a:r>
              <a:rPr lang="pl-PL" sz="2000" i="1" baseline="-25000" dirty="0" err="1">
                <a:latin typeface="+mn-lt"/>
              </a:rPr>
              <a:t>nowe</a:t>
            </a:r>
            <a:r>
              <a:rPr lang="pl-PL" sz="2000" dirty="0">
                <a:latin typeface="+mn-lt"/>
              </a:rPr>
              <a:t> – nowa wartość, po normalizacji, </a:t>
            </a:r>
          </a:p>
          <a:p>
            <a:pPr>
              <a:defRPr/>
            </a:pPr>
            <a:r>
              <a:rPr lang="pl-PL" sz="2000" i="1" dirty="0">
                <a:latin typeface="+mn-lt"/>
              </a:rPr>
              <a:t>x </a:t>
            </a:r>
            <a:r>
              <a:rPr lang="pl-PL" sz="2000" dirty="0"/>
              <a:t>– </a:t>
            </a:r>
            <a:r>
              <a:rPr lang="pl-PL" sz="2000" dirty="0">
                <a:latin typeface="+mn-lt"/>
              </a:rPr>
              <a:t>wartość przed normalizacją</a:t>
            </a:r>
          </a:p>
          <a:p>
            <a:pPr>
              <a:defRPr/>
            </a:pPr>
            <a:r>
              <a:rPr lang="pl-PL" sz="2000" i="1" dirty="0">
                <a:latin typeface="+mn-lt"/>
              </a:rPr>
              <a:t>a</a:t>
            </a:r>
            <a:r>
              <a:rPr lang="pl-PL" sz="2000" dirty="0">
                <a:latin typeface="+mn-lt"/>
              </a:rPr>
              <a:t>, </a:t>
            </a:r>
            <a:r>
              <a:rPr lang="pl-PL" sz="2000" i="1" dirty="0">
                <a:latin typeface="+mn-lt"/>
              </a:rPr>
              <a:t>b</a:t>
            </a:r>
            <a:r>
              <a:rPr lang="pl-PL" sz="2000" dirty="0">
                <a:latin typeface="+mn-lt"/>
              </a:rPr>
              <a:t> – parametry normalizujące, odpowiednio: przesunięcia i skali.</a:t>
            </a:r>
          </a:p>
        </p:txBody>
      </p:sp>
      <p:sp>
        <p:nvSpPr>
          <p:cNvPr id="8" name="pole tekstowe 7">
            <a:extLst>
              <a:ext uri="{FF2B5EF4-FFF2-40B4-BE49-F238E27FC236}">
                <a16:creationId xmlns="" xmlns:a16="http://schemas.microsoft.com/office/drawing/2014/main" id="{1C49EC97-763D-4291-A066-007814FC7951}"/>
              </a:ext>
            </a:extLst>
          </p:cNvPr>
          <p:cNvSpPr txBox="1"/>
          <p:nvPr/>
        </p:nvSpPr>
        <p:spPr>
          <a:xfrm>
            <a:off x="611188" y="4119563"/>
            <a:ext cx="6446837" cy="461962"/>
          </a:xfrm>
          <a:prstGeom prst="rect">
            <a:avLst/>
          </a:prstGeom>
          <a:noFill/>
        </p:spPr>
        <p:txBody>
          <a:bodyPr wrap="none">
            <a:spAutoFit/>
          </a:bodyPr>
          <a:lstStyle/>
          <a:p>
            <a:pPr marL="174625" indent="-174625">
              <a:buFont typeface="Arial" pitchFamily="34" charset="0"/>
              <a:buChar char="•"/>
              <a:defRPr/>
            </a:pPr>
            <a:r>
              <a:rPr lang="pl-PL" dirty="0">
                <a:latin typeface="+mn-lt"/>
              </a:rPr>
              <a:t>Ogólna postać przekształcenia normalizacyjnego:</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 xmlns:a16="http://schemas.microsoft.com/office/drawing/2014/main" id="{20BA7935-1EF8-48B6-9906-9F4F714474C8}"/>
              </a:ext>
            </a:extLst>
          </p:cNvPr>
          <p:cNvSpPr>
            <a:spLocks noGrp="1"/>
          </p:cNvSpPr>
          <p:nvPr>
            <p:ph type="title"/>
          </p:nvPr>
        </p:nvSpPr>
        <p:spPr>
          <a:xfrm>
            <a:off x="685800" y="44450"/>
            <a:ext cx="7772400" cy="609600"/>
          </a:xfrm>
        </p:spPr>
        <p:txBody>
          <a:bodyPr/>
          <a:lstStyle/>
          <a:p>
            <a:pPr eaLnBrk="1" hangingPunct="1"/>
            <a:r>
              <a:rPr lang="pl-PL" altLang="en-US" sz="3600" b="1">
                <a:solidFill>
                  <a:srgbClr val="7030A0"/>
                </a:solidFill>
              </a:rPr>
              <a:t>Rodzaje przekształceń normalizacyjnych </a:t>
            </a:r>
          </a:p>
        </p:txBody>
      </p:sp>
      <p:sp>
        <p:nvSpPr>
          <p:cNvPr id="9219" name="Rectangle 2">
            <a:extLst>
              <a:ext uri="{FF2B5EF4-FFF2-40B4-BE49-F238E27FC236}">
                <a16:creationId xmlns="" xmlns:a16="http://schemas.microsoft.com/office/drawing/2014/main" id="{5A12BEDD-1E82-45F5-835C-D1A783213D02}"/>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9220" name="Rectangle 3">
            <a:extLst>
              <a:ext uri="{FF2B5EF4-FFF2-40B4-BE49-F238E27FC236}">
                <a16:creationId xmlns="" xmlns:a16="http://schemas.microsoft.com/office/drawing/2014/main" id="{6AA2D36E-5777-4B2C-83D1-D38F92F7DB35}"/>
              </a:ext>
            </a:extLst>
          </p:cNvPr>
          <p:cNvSpPr>
            <a:spLocks noChangeArrowheads="1"/>
          </p:cNvSpPr>
          <p:nvPr/>
        </p:nvSpPr>
        <p:spPr bwMode="auto">
          <a:xfrm>
            <a:off x="0" y="742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0" name="pole tekstowe 9">
            <a:extLst>
              <a:ext uri="{FF2B5EF4-FFF2-40B4-BE49-F238E27FC236}">
                <a16:creationId xmlns="" xmlns:a16="http://schemas.microsoft.com/office/drawing/2014/main" id="{D30B273D-6D86-42F5-8C2B-C7650BBB6F6C}"/>
              </a:ext>
            </a:extLst>
          </p:cNvPr>
          <p:cNvSpPr txBox="1"/>
          <p:nvPr/>
        </p:nvSpPr>
        <p:spPr>
          <a:xfrm>
            <a:off x="539750" y="620713"/>
            <a:ext cx="8604250" cy="6156325"/>
          </a:xfrm>
          <a:prstGeom prst="rect">
            <a:avLst/>
          </a:prstGeom>
          <a:noFill/>
        </p:spPr>
        <p:txBody>
          <a:bodyPr>
            <a:spAutoFit/>
          </a:bodyPr>
          <a:lstStyle/>
          <a:p>
            <a:pPr marL="261938" indent="-261938">
              <a:buFont typeface="Arial" pitchFamily="34" charset="0"/>
              <a:buChar char="•"/>
              <a:defRPr/>
            </a:pPr>
            <a:r>
              <a:rPr lang="pl-PL" b="1" dirty="0">
                <a:latin typeface="+mn-lt"/>
              </a:rPr>
              <a:t>Normalizacja min-max</a:t>
            </a:r>
          </a:p>
          <a:p>
            <a:pPr marL="261938" indent="-261938">
              <a:buFont typeface="Arial" pitchFamily="34" charset="0"/>
              <a:buChar char="•"/>
              <a:defRPr/>
            </a:pPr>
            <a:endParaRPr lang="pl-PL" dirty="0">
              <a:latin typeface="+mn-lt"/>
            </a:endParaRPr>
          </a:p>
          <a:p>
            <a:pPr marL="261938" indent="-261938">
              <a:defRPr/>
            </a:pPr>
            <a:r>
              <a:rPr lang="pl-PL" dirty="0">
                <a:latin typeface="+mn-lt"/>
              </a:rPr>
              <a:t>	</a:t>
            </a:r>
          </a:p>
          <a:p>
            <a:pPr marL="261938">
              <a:defRPr/>
            </a:pPr>
            <a:r>
              <a:rPr lang="pl-PL" sz="2200" dirty="0">
                <a:latin typeface="+mn-lt"/>
              </a:rPr>
              <a:t>Szczególny przypadek - dla docelowego zakresu &lt;0; 1&gt;:</a:t>
            </a:r>
          </a:p>
          <a:p>
            <a:pPr marL="261938" indent="-261938">
              <a:defRPr/>
            </a:pPr>
            <a:endParaRPr lang="pl-PL" dirty="0">
              <a:latin typeface="+mn-lt"/>
            </a:endParaRPr>
          </a:p>
          <a:p>
            <a:pPr marL="261938" indent="-261938">
              <a:defRPr/>
            </a:pPr>
            <a:endParaRPr lang="pl-PL" dirty="0">
              <a:latin typeface="+mn-lt"/>
            </a:endParaRPr>
          </a:p>
          <a:p>
            <a:pPr marL="261938" indent="-261938">
              <a:spcBef>
                <a:spcPts val="1200"/>
              </a:spcBef>
              <a:buFont typeface="Arial" pitchFamily="34" charset="0"/>
              <a:buChar char="•"/>
              <a:defRPr/>
            </a:pPr>
            <a:r>
              <a:rPr lang="pl-PL" b="1" dirty="0">
                <a:latin typeface="+mn-lt"/>
              </a:rPr>
              <a:t>Standaryzacja</a:t>
            </a:r>
            <a:r>
              <a:rPr lang="pl-PL" dirty="0">
                <a:latin typeface="+mn-lt"/>
              </a:rPr>
              <a:t> </a:t>
            </a:r>
          </a:p>
          <a:p>
            <a:pPr marL="261938" indent="-261938">
              <a:buFont typeface="Arial" pitchFamily="34" charset="0"/>
              <a:buChar char="•"/>
              <a:defRPr/>
            </a:pPr>
            <a:endParaRPr lang="pl-PL" dirty="0">
              <a:latin typeface="+mn-lt"/>
            </a:endParaRPr>
          </a:p>
          <a:p>
            <a:pPr marL="261938" indent="-261938">
              <a:buFont typeface="Arial" pitchFamily="34" charset="0"/>
              <a:buChar char="•"/>
              <a:defRPr/>
            </a:pPr>
            <a:endParaRPr lang="pl-PL" dirty="0">
              <a:latin typeface="+mn-lt"/>
            </a:endParaRPr>
          </a:p>
          <a:p>
            <a:pPr marL="261938" indent="-261938">
              <a:buFont typeface="Arial" pitchFamily="34" charset="0"/>
              <a:buChar char="•"/>
              <a:defRPr/>
            </a:pPr>
            <a:r>
              <a:rPr lang="pl-PL" b="1" dirty="0">
                <a:latin typeface="+mn-lt"/>
              </a:rPr>
              <a:t>Przekształcenie ilorazowe</a:t>
            </a:r>
          </a:p>
          <a:p>
            <a:pPr marL="261938" indent="-261938">
              <a:buFont typeface="Arial" pitchFamily="34" charset="0"/>
              <a:buChar char="•"/>
              <a:defRPr/>
            </a:pPr>
            <a:endParaRPr lang="pl-PL" dirty="0">
              <a:latin typeface="+mn-lt"/>
            </a:endParaRPr>
          </a:p>
          <a:p>
            <a:pPr marL="363538" lvl="1">
              <a:spcBef>
                <a:spcPts val="1200"/>
              </a:spcBef>
              <a:defRPr/>
            </a:pPr>
            <a:r>
              <a:rPr lang="pl-PL" sz="2200" dirty="0">
                <a:latin typeface="+mn-lt"/>
              </a:rPr>
              <a:t>Szczególny przypadek - skalowanie dziesiętne:</a:t>
            </a:r>
          </a:p>
          <a:p>
            <a:pPr marL="261938" lvl="1">
              <a:defRPr/>
            </a:pPr>
            <a:endParaRPr lang="pl-PL" dirty="0">
              <a:latin typeface="+mn-lt"/>
            </a:endParaRPr>
          </a:p>
          <a:p>
            <a:pPr marL="261938" lvl="1">
              <a:spcBef>
                <a:spcPts val="1200"/>
              </a:spcBef>
              <a:defRPr/>
            </a:pPr>
            <a:r>
              <a:rPr lang="pl-PL" dirty="0">
                <a:latin typeface="+mn-lt"/>
              </a:rPr>
              <a:t> gdzie: </a:t>
            </a:r>
            <a:r>
              <a:rPr lang="pl-PL" sz="2200" i="1" dirty="0">
                <a:latin typeface="+mn-lt"/>
              </a:rPr>
              <a:t>j</a:t>
            </a:r>
            <a:r>
              <a:rPr lang="pl-PL" sz="2200" dirty="0">
                <a:latin typeface="+mn-lt"/>
              </a:rPr>
              <a:t> – najmniejsza liczba naturalna, taka że </a:t>
            </a:r>
            <a:r>
              <a:rPr lang="pl-PL" sz="2000" i="1" dirty="0">
                <a:latin typeface="+mn-lt"/>
              </a:rPr>
              <a:t>max</a:t>
            </a:r>
            <a:r>
              <a:rPr lang="pl-PL" sz="2000" dirty="0">
                <a:latin typeface="+mn-lt"/>
              </a:rPr>
              <a:t>(|</a:t>
            </a:r>
            <a:r>
              <a:rPr lang="pl-PL" sz="2000" i="1" dirty="0" err="1">
                <a:latin typeface="+mn-lt"/>
              </a:rPr>
              <a:t>X</a:t>
            </a:r>
            <a:r>
              <a:rPr lang="pl-PL" sz="2000" i="1" baseline="-25000" dirty="0" err="1">
                <a:latin typeface="+mn-lt"/>
              </a:rPr>
              <a:t>nowe</a:t>
            </a:r>
            <a:r>
              <a:rPr lang="pl-PL" sz="2000" dirty="0">
                <a:latin typeface="+mn-lt"/>
              </a:rPr>
              <a:t>|) &lt; 1;</a:t>
            </a:r>
            <a:endParaRPr lang="pl-PL" sz="2200" dirty="0">
              <a:latin typeface="+mn-lt"/>
            </a:endParaRPr>
          </a:p>
          <a:p>
            <a:pPr marL="1081088" lvl="1">
              <a:spcBef>
                <a:spcPts val="0"/>
              </a:spcBef>
              <a:defRPr/>
            </a:pPr>
            <a:r>
              <a:rPr lang="pl-PL" sz="2200" i="1" dirty="0">
                <a:latin typeface="+mn-lt"/>
              </a:rPr>
              <a:t>j</a:t>
            </a:r>
            <a:r>
              <a:rPr lang="pl-PL" sz="2200" dirty="0">
                <a:latin typeface="+mn-lt"/>
              </a:rPr>
              <a:t> jest określone przez maksymalny rząd wielkości  zmiennej </a:t>
            </a:r>
            <a:r>
              <a:rPr lang="pl-PL" sz="2200" i="1" dirty="0">
                <a:latin typeface="+mn-lt"/>
              </a:rPr>
              <a:t>X</a:t>
            </a:r>
            <a:endParaRPr lang="pl-PL" sz="2000" i="1" dirty="0">
              <a:latin typeface="+mn-lt"/>
            </a:endParaRPr>
          </a:p>
        </p:txBody>
      </p:sp>
      <p:sp>
        <p:nvSpPr>
          <p:cNvPr id="9222" name="Rectangle 6">
            <a:extLst>
              <a:ext uri="{FF2B5EF4-FFF2-40B4-BE49-F238E27FC236}">
                <a16:creationId xmlns="" xmlns:a16="http://schemas.microsoft.com/office/drawing/2014/main" id="{03137E55-E5DE-49E0-88DD-90212EF30C81}"/>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pic>
        <p:nvPicPr>
          <p:cNvPr id="9223" name="Picture 5">
            <a:extLst>
              <a:ext uri="{FF2B5EF4-FFF2-40B4-BE49-F238E27FC236}">
                <a16:creationId xmlns="" xmlns:a16="http://schemas.microsoft.com/office/drawing/2014/main" id="{594B89FA-800D-40C8-A398-C361CF92A0AB}"/>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42988" y="1125538"/>
            <a:ext cx="6130925"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4" name="Rectangle 7">
            <a:extLst>
              <a:ext uri="{FF2B5EF4-FFF2-40B4-BE49-F238E27FC236}">
                <a16:creationId xmlns="" xmlns:a16="http://schemas.microsoft.com/office/drawing/2014/main" id="{BEA91075-0759-4ADF-BA4C-0B2CE5536FB6}"/>
              </a:ext>
            </a:extLst>
          </p:cNvPr>
          <p:cNvSpPr>
            <a:spLocks noChangeArrowheads="1"/>
          </p:cNvSpPr>
          <p:nvPr/>
        </p:nvSpPr>
        <p:spPr bwMode="auto">
          <a:xfrm>
            <a:off x="0"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pic>
        <p:nvPicPr>
          <p:cNvPr id="9225" name="Picture 8">
            <a:extLst>
              <a:ext uri="{FF2B5EF4-FFF2-40B4-BE49-F238E27FC236}">
                <a16:creationId xmlns="" xmlns:a16="http://schemas.microsoft.com/office/drawing/2014/main" id="{6DEB3E52-6605-470B-A000-61B223040C4F}"/>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42988" y="3357563"/>
            <a:ext cx="3744912"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6" name="Rectangle 10">
            <a:extLst>
              <a:ext uri="{FF2B5EF4-FFF2-40B4-BE49-F238E27FC236}">
                <a16:creationId xmlns="" xmlns:a16="http://schemas.microsoft.com/office/drawing/2014/main" id="{1F3645A3-E9CB-4A1A-956E-3EB354BCD9F7}"/>
              </a:ext>
            </a:extLst>
          </p:cNvPr>
          <p:cNvSpPr>
            <a:spLocks noChangeArrowheads="1"/>
          </p:cNvSpPr>
          <p:nvPr/>
        </p:nvSpPr>
        <p:spPr bwMode="auto">
          <a:xfrm>
            <a:off x="0"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9227" name="Rectangle 12">
            <a:extLst>
              <a:ext uri="{FF2B5EF4-FFF2-40B4-BE49-F238E27FC236}">
                <a16:creationId xmlns="" xmlns:a16="http://schemas.microsoft.com/office/drawing/2014/main" id="{00DA1FF6-128D-43CB-884A-9C0375C145A4}"/>
              </a:ext>
            </a:extLst>
          </p:cNvPr>
          <p:cNvSpPr>
            <a:spLocks noChangeArrowheads="1"/>
          </p:cNvSpPr>
          <p:nvPr/>
        </p:nvSpPr>
        <p:spPr bwMode="auto">
          <a:xfrm>
            <a:off x="0" y="115888"/>
            <a:ext cx="914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solidFill>
                <a:srgbClr val="7030A0"/>
              </a:solidFill>
              <a:latin typeface="Times New Roman" panose="02020603050405020304" pitchFamily="18" charset="0"/>
            </a:endParaRPr>
          </a:p>
        </p:txBody>
      </p:sp>
      <p:pic>
        <p:nvPicPr>
          <p:cNvPr id="9228" name="Picture 11">
            <a:extLst>
              <a:ext uri="{FF2B5EF4-FFF2-40B4-BE49-F238E27FC236}">
                <a16:creationId xmlns="" xmlns:a16="http://schemas.microsoft.com/office/drawing/2014/main" id="{E79A7256-26CF-446F-BA57-1529679CF44C}"/>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42988" y="4437063"/>
            <a:ext cx="1152525"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9" name="Rectangle 13">
            <a:extLst>
              <a:ext uri="{FF2B5EF4-FFF2-40B4-BE49-F238E27FC236}">
                <a16:creationId xmlns="" xmlns:a16="http://schemas.microsoft.com/office/drawing/2014/main" id="{456EA4D8-B10A-420B-AFD7-73AC1ED82234}"/>
              </a:ext>
            </a:extLst>
          </p:cNvPr>
          <p:cNvSpPr>
            <a:spLocks noChangeArrowheads="1"/>
          </p:cNvSpPr>
          <p:nvPr/>
        </p:nvSpPr>
        <p:spPr bwMode="auto">
          <a:xfrm>
            <a:off x="0" y="742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9230" name="Rectangle 15">
            <a:extLst>
              <a:ext uri="{FF2B5EF4-FFF2-40B4-BE49-F238E27FC236}">
                <a16:creationId xmlns="" xmlns:a16="http://schemas.microsoft.com/office/drawing/2014/main" id="{BA82823E-D939-40E1-BA80-FD29CB0A55E5}"/>
              </a:ext>
            </a:extLst>
          </p:cNvPr>
          <p:cNvSpPr>
            <a:spLocks noChangeArrowheads="1"/>
          </p:cNvSpPr>
          <p:nvPr/>
        </p:nvSpPr>
        <p:spPr bwMode="auto">
          <a:xfrm>
            <a:off x="0" y="-12700"/>
            <a:ext cx="914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3600">
              <a:latin typeface="Times New Roman" panose="02020603050405020304" pitchFamily="18" charset="0"/>
            </a:endParaRPr>
          </a:p>
        </p:txBody>
      </p:sp>
      <p:pic>
        <p:nvPicPr>
          <p:cNvPr id="9231" name="Picture 14">
            <a:extLst>
              <a:ext uri="{FF2B5EF4-FFF2-40B4-BE49-F238E27FC236}">
                <a16:creationId xmlns="" xmlns:a16="http://schemas.microsoft.com/office/drawing/2014/main" id="{E1DB834C-2211-4631-81CB-5F818995A3F0}"/>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16013" y="2205038"/>
            <a:ext cx="2614612"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2" name="Rectangle 16">
            <a:extLst>
              <a:ext uri="{FF2B5EF4-FFF2-40B4-BE49-F238E27FC236}">
                <a16:creationId xmlns="" xmlns:a16="http://schemas.microsoft.com/office/drawing/2014/main" id="{FCE0C0A2-8659-4DF8-BC43-EC1888D527C5}"/>
              </a:ext>
            </a:extLst>
          </p:cNvPr>
          <p:cNvSpPr>
            <a:spLocks noChangeArrowheads="1"/>
          </p:cNvSpPr>
          <p:nvPr/>
        </p:nvSpPr>
        <p:spPr bwMode="auto">
          <a:xfrm>
            <a:off x="0"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9233" name="Rectangle 18">
            <a:extLst>
              <a:ext uri="{FF2B5EF4-FFF2-40B4-BE49-F238E27FC236}">
                <a16:creationId xmlns="" xmlns:a16="http://schemas.microsoft.com/office/drawing/2014/main" id="{66683ACC-AFB5-4359-8281-2686BD57D658}"/>
              </a:ext>
            </a:extLst>
          </p:cNvPr>
          <p:cNvSpPr>
            <a:spLocks noChangeArrowheads="1"/>
          </p:cNvSpPr>
          <p:nvPr/>
        </p:nvSpPr>
        <p:spPr bwMode="auto">
          <a:xfrm>
            <a:off x="0" y="1016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pic>
        <p:nvPicPr>
          <p:cNvPr id="9234" name="Picture 17">
            <a:extLst>
              <a:ext uri="{FF2B5EF4-FFF2-40B4-BE49-F238E27FC236}">
                <a16:creationId xmlns="" xmlns:a16="http://schemas.microsoft.com/office/drawing/2014/main" id="{EEE8F7A0-401F-46DE-84D5-A240E3506C28}"/>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16013" y="5300663"/>
            <a:ext cx="130968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5" name="Rectangle 19">
            <a:extLst>
              <a:ext uri="{FF2B5EF4-FFF2-40B4-BE49-F238E27FC236}">
                <a16:creationId xmlns="" xmlns:a16="http://schemas.microsoft.com/office/drawing/2014/main" id="{6E99B9F6-BE08-4416-A3E3-2F516D519C5A}"/>
              </a:ext>
            </a:extLst>
          </p:cNvPr>
          <p:cNvSpPr>
            <a:spLocks noChangeArrowheads="1"/>
          </p:cNvSpPr>
          <p:nvPr/>
        </p:nvSpPr>
        <p:spPr bwMode="auto">
          <a:xfrm>
            <a:off x="0" y="742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 xmlns:a16="http://schemas.microsoft.com/office/drawing/2014/main" id="{43EBCE5B-5574-436E-86CB-EDE68A77EEA0}"/>
              </a:ext>
            </a:extLst>
          </p:cNvPr>
          <p:cNvSpPr>
            <a:spLocks noGrp="1"/>
          </p:cNvSpPr>
          <p:nvPr>
            <p:ph type="title"/>
          </p:nvPr>
        </p:nvSpPr>
        <p:spPr>
          <a:xfrm>
            <a:off x="0" y="44450"/>
            <a:ext cx="9180513" cy="609600"/>
          </a:xfrm>
        </p:spPr>
        <p:txBody>
          <a:bodyPr/>
          <a:lstStyle/>
          <a:p>
            <a:pPr eaLnBrk="1" hangingPunct="1"/>
            <a:r>
              <a:rPr lang="pl-PL" altLang="en-US" sz="3600" b="1">
                <a:solidFill>
                  <a:srgbClr val="0000FF"/>
                </a:solidFill>
              </a:rPr>
              <a:t>Normalizacja</a:t>
            </a:r>
            <a:r>
              <a:rPr lang="pl-PL" altLang="en-US" sz="3600" b="1">
                <a:solidFill>
                  <a:srgbClr val="7030A0"/>
                </a:solidFill>
              </a:rPr>
              <a:t> vs. </a:t>
            </a:r>
            <a:r>
              <a:rPr lang="pl-PL" altLang="en-US" sz="3600" b="1">
                <a:solidFill>
                  <a:srgbClr val="006600"/>
                </a:solidFill>
              </a:rPr>
              <a:t>Standaryzacja</a:t>
            </a:r>
          </a:p>
        </p:txBody>
      </p:sp>
      <p:sp>
        <p:nvSpPr>
          <p:cNvPr id="10243" name="Rectangle 2">
            <a:extLst>
              <a:ext uri="{FF2B5EF4-FFF2-40B4-BE49-F238E27FC236}">
                <a16:creationId xmlns="" xmlns:a16="http://schemas.microsoft.com/office/drawing/2014/main" id="{B48B9BC7-BDFA-4ECE-ACDB-4889878688F0}"/>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0244" name="Rectangle 3">
            <a:extLst>
              <a:ext uri="{FF2B5EF4-FFF2-40B4-BE49-F238E27FC236}">
                <a16:creationId xmlns="" xmlns:a16="http://schemas.microsoft.com/office/drawing/2014/main" id="{7C6CF6E4-A06C-4208-956D-A691B69DCF8C}"/>
              </a:ext>
            </a:extLst>
          </p:cNvPr>
          <p:cNvSpPr>
            <a:spLocks noChangeArrowheads="1"/>
          </p:cNvSpPr>
          <p:nvPr/>
        </p:nvSpPr>
        <p:spPr bwMode="auto">
          <a:xfrm>
            <a:off x="0" y="742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0245" name="Rectangle 6">
            <a:extLst>
              <a:ext uri="{FF2B5EF4-FFF2-40B4-BE49-F238E27FC236}">
                <a16:creationId xmlns="" xmlns:a16="http://schemas.microsoft.com/office/drawing/2014/main" id="{24EF33B3-8B52-41BA-81E7-D8EEBD15DD47}"/>
              </a:ext>
            </a:extLst>
          </p:cNvPr>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0246" name="Rectangle 7">
            <a:extLst>
              <a:ext uri="{FF2B5EF4-FFF2-40B4-BE49-F238E27FC236}">
                <a16:creationId xmlns="" xmlns:a16="http://schemas.microsoft.com/office/drawing/2014/main" id="{A63722C5-0B3D-48C7-A7D0-AB49F8B11C4D}"/>
              </a:ext>
            </a:extLst>
          </p:cNvPr>
          <p:cNvSpPr>
            <a:spLocks noChangeArrowheads="1"/>
          </p:cNvSpPr>
          <p:nvPr/>
        </p:nvSpPr>
        <p:spPr bwMode="auto">
          <a:xfrm>
            <a:off x="0"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0247" name="Rectangle 10">
            <a:extLst>
              <a:ext uri="{FF2B5EF4-FFF2-40B4-BE49-F238E27FC236}">
                <a16:creationId xmlns="" xmlns:a16="http://schemas.microsoft.com/office/drawing/2014/main" id="{1626A935-94AF-4266-8884-696BA7C976D7}"/>
              </a:ext>
            </a:extLst>
          </p:cNvPr>
          <p:cNvSpPr>
            <a:spLocks noChangeArrowheads="1"/>
          </p:cNvSpPr>
          <p:nvPr/>
        </p:nvSpPr>
        <p:spPr bwMode="auto">
          <a:xfrm>
            <a:off x="0" y="8096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0248" name="Rectangle 12">
            <a:extLst>
              <a:ext uri="{FF2B5EF4-FFF2-40B4-BE49-F238E27FC236}">
                <a16:creationId xmlns="" xmlns:a16="http://schemas.microsoft.com/office/drawing/2014/main" id="{DDC722F2-ED14-4536-87EC-7CC46859344F}"/>
              </a:ext>
            </a:extLst>
          </p:cNvPr>
          <p:cNvSpPr>
            <a:spLocks noChangeArrowheads="1"/>
          </p:cNvSpPr>
          <p:nvPr/>
        </p:nvSpPr>
        <p:spPr bwMode="auto">
          <a:xfrm>
            <a:off x="0" y="115888"/>
            <a:ext cx="914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solidFill>
                <a:srgbClr val="7030A0"/>
              </a:solidFill>
              <a:latin typeface="Times New Roman" panose="02020603050405020304" pitchFamily="18" charset="0"/>
            </a:endParaRPr>
          </a:p>
        </p:txBody>
      </p:sp>
      <p:sp>
        <p:nvSpPr>
          <p:cNvPr id="10249" name="Rectangle 13">
            <a:extLst>
              <a:ext uri="{FF2B5EF4-FFF2-40B4-BE49-F238E27FC236}">
                <a16:creationId xmlns="" xmlns:a16="http://schemas.microsoft.com/office/drawing/2014/main" id="{39DCFF4E-C54B-4EC6-B372-72E112F820F0}"/>
              </a:ext>
            </a:extLst>
          </p:cNvPr>
          <p:cNvSpPr>
            <a:spLocks noChangeArrowheads="1"/>
          </p:cNvSpPr>
          <p:nvPr/>
        </p:nvSpPr>
        <p:spPr bwMode="auto">
          <a:xfrm>
            <a:off x="0" y="742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0250" name="Rectangle 15">
            <a:extLst>
              <a:ext uri="{FF2B5EF4-FFF2-40B4-BE49-F238E27FC236}">
                <a16:creationId xmlns="" xmlns:a16="http://schemas.microsoft.com/office/drawing/2014/main" id="{F66D2E14-DC24-45CF-B587-3B02579C69DC}"/>
              </a:ext>
            </a:extLst>
          </p:cNvPr>
          <p:cNvSpPr>
            <a:spLocks noChangeArrowheads="1"/>
          </p:cNvSpPr>
          <p:nvPr/>
        </p:nvSpPr>
        <p:spPr bwMode="auto">
          <a:xfrm>
            <a:off x="0" y="-12700"/>
            <a:ext cx="914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3600">
              <a:latin typeface="Times New Roman" panose="02020603050405020304" pitchFamily="18" charset="0"/>
            </a:endParaRPr>
          </a:p>
        </p:txBody>
      </p:sp>
      <p:sp>
        <p:nvSpPr>
          <p:cNvPr id="10251" name="Rectangle 18">
            <a:extLst>
              <a:ext uri="{FF2B5EF4-FFF2-40B4-BE49-F238E27FC236}">
                <a16:creationId xmlns="" xmlns:a16="http://schemas.microsoft.com/office/drawing/2014/main" id="{58D06C69-18A0-482E-9215-02FB7DF1F4ED}"/>
              </a:ext>
            </a:extLst>
          </p:cNvPr>
          <p:cNvSpPr>
            <a:spLocks noChangeArrowheads="1"/>
          </p:cNvSpPr>
          <p:nvPr/>
        </p:nvSpPr>
        <p:spPr bwMode="auto">
          <a:xfrm>
            <a:off x="0" y="1016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sp>
        <p:nvSpPr>
          <p:cNvPr id="10252" name="Rectangle 19">
            <a:extLst>
              <a:ext uri="{FF2B5EF4-FFF2-40B4-BE49-F238E27FC236}">
                <a16:creationId xmlns="" xmlns:a16="http://schemas.microsoft.com/office/drawing/2014/main" id="{F2A1247D-254E-4792-BF73-E649FD59013C}"/>
              </a:ext>
            </a:extLst>
          </p:cNvPr>
          <p:cNvSpPr>
            <a:spLocks noChangeArrowheads="1"/>
          </p:cNvSpPr>
          <p:nvPr/>
        </p:nvSpPr>
        <p:spPr bwMode="auto">
          <a:xfrm>
            <a:off x="0" y="742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tabLst>
                <a:tab pos="228600"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28600"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28600"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28600"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228600" algn="l"/>
              </a:tabLst>
              <a:defRPr sz="2000">
                <a:solidFill>
                  <a:schemeClr val="tx1"/>
                </a:solidFill>
                <a:latin typeface="Calibri" panose="020F0502020204030204" pitchFamily="34" charset="0"/>
              </a:defRPr>
            </a:lvl9pPr>
          </a:lstStyle>
          <a:p>
            <a:pPr>
              <a:spcBef>
                <a:spcPct val="0"/>
              </a:spcBef>
              <a:buFontTx/>
              <a:buNone/>
            </a:pPr>
            <a:endParaRPr lang="en-US" altLang="en-US" sz="2400">
              <a:latin typeface="Times New Roman" panose="02020603050405020304" pitchFamily="18" charset="0"/>
            </a:endParaRPr>
          </a:p>
        </p:txBody>
      </p:sp>
      <p:graphicFrame>
        <p:nvGraphicFramePr>
          <p:cNvPr id="2" name="Tabela 2">
            <a:extLst>
              <a:ext uri="{FF2B5EF4-FFF2-40B4-BE49-F238E27FC236}">
                <a16:creationId xmlns="" xmlns:a16="http://schemas.microsoft.com/office/drawing/2014/main" id="{00C5CE1F-B857-4985-ABF5-DB1E01C4995B}"/>
              </a:ext>
            </a:extLst>
          </p:cNvPr>
          <p:cNvGraphicFramePr>
            <a:graphicFrameLocks noGrp="1"/>
          </p:cNvGraphicFramePr>
          <p:nvPr/>
        </p:nvGraphicFramePr>
        <p:xfrm>
          <a:off x="422275" y="923925"/>
          <a:ext cx="8299450" cy="4908548"/>
        </p:xfrm>
        <a:graphic>
          <a:graphicData uri="http://schemas.openxmlformats.org/drawingml/2006/table">
            <a:tbl>
              <a:tblPr firstRow="1" bandRow="1">
                <a:tableStyleId>{2D5ABB26-0587-4C30-8999-92F81FD0307C}</a:tableStyleId>
              </a:tblPr>
              <a:tblGrid>
                <a:gridCol w="4130333">
                  <a:extLst>
                    <a:ext uri="{9D8B030D-6E8A-4147-A177-3AD203B41FA5}">
                      <a16:colId xmlns="" xmlns:a16="http://schemas.microsoft.com/office/drawing/2014/main" val="20000"/>
                    </a:ext>
                  </a:extLst>
                </a:gridCol>
                <a:gridCol w="4169117">
                  <a:extLst>
                    <a:ext uri="{9D8B030D-6E8A-4147-A177-3AD203B41FA5}">
                      <a16:colId xmlns="" xmlns:a16="http://schemas.microsoft.com/office/drawing/2014/main" val="20001"/>
                    </a:ext>
                  </a:extLst>
                </a:gridCol>
              </a:tblGrid>
              <a:tr h="701221">
                <a:tc>
                  <a:txBody>
                    <a:bodyPr/>
                    <a:lstStyle/>
                    <a:p>
                      <a:r>
                        <a:rPr lang="pl-PL" sz="2000" dirty="0">
                          <a:solidFill>
                            <a:srgbClr val="0000FF"/>
                          </a:solidFill>
                        </a:rPr>
                        <a:t>Do skalowania: wartości przyjęte z góry</a:t>
                      </a: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l-PL" sz="2000" dirty="0">
                          <a:solidFill>
                            <a:srgbClr val="006600"/>
                          </a:solidFill>
                        </a:rPr>
                        <a:t>Do skalowania: średnia i odchylenie standardowe z próby</a:t>
                      </a: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0"/>
                  </a:ext>
                </a:extLst>
              </a:tr>
              <a:tr h="701221">
                <a:tc>
                  <a:txBody>
                    <a:bodyPr/>
                    <a:lstStyle/>
                    <a:p>
                      <a:r>
                        <a:rPr lang="pl-PL" sz="2000" dirty="0">
                          <a:solidFill>
                            <a:srgbClr val="0000FF"/>
                          </a:solidFill>
                        </a:rPr>
                        <a:t>Stosowane, gdy cechy mają różne skale (lub zakresy wartości)</a:t>
                      </a: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l-PL" sz="2000" dirty="0">
                          <a:solidFill>
                            <a:srgbClr val="006600"/>
                          </a:solidFill>
                        </a:rPr>
                        <a:t>Stosowane, gdy docelowa średnia ma być zero i odchylenie równe jeden</a:t>
                      </a: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701221">
                <a:tc>
                  <a:txBody>
                    <a:bodyPr/>
                    <a:lstStyle/>
                    <a:p>
                      <a:r>
                        <a:rPr lang="pl-PL" sz="2000" dirty="0">
                          <a:solidFill>
                            <a:srgbClr val="0000FF"/>
                          </a:solidFill>
                        </a:rPr>
                        <a:t>Określony przedział wartości docelowych</a:t>
                      </a: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l-PL" sz="2000" dirty="0">
                          <a:solidFill>
                            <a:srgbClr val="006600"/>
                          </a:solidFill>
                        </a:rPr>
                        <a:t>Nieokreślony przedział wartości docelowych</a:t>
                      </a: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96343">
                <a:tc>
                  <a:txBody>
                    <a:bodyPr/>
                    <a:lstStyle/>
                    <a:p>
                      <a:r>
                        <a:rPr lang="pl-PL" sz="2000" dirty="0">
                          <a:solidFill>
                            <a:srgbClr val="0000FF"/>
                          </a:solidFill>
                        </a:rPr>
                        <a:t>Duży wpływ wartości odstających</a:t>
                      </a: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000" dirty="0">
                          <a:solidFill>
                            <a:srgbClr val="006600"/>
                          </a:solidFill>
                        </a:rPr>
                        <a:t>Niewielki wpływ wartości odstających </a:t>
                      </a: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r h="701221">
                <a:tc>
                  <a:txBody>
                    <a:bodyPr/>
                    <a:lstStyle/>
                    <a:p>
                      <a:r>
                        <a:rPr lang="pl-PL" sz="2000" dirty="0">
                          <a:solidFill>
                            <a:srgbClr val="0000FF"/>
                          </a:solidFill>
                        </a:rPr>
                        <a:t>Użyteczny, gdy nie jest znany rozkład cechy</a:t>
                      </a: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000" dirty="0">
                          <a:solidFill>
                            <a:srgbClr val="006600"/>
                          </a:solidFill>
                        </a:rPr>
                        <a:t>Użyteczny, gdy cecha ma rozkład Gaussa</a:t>
                      </a: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4"/>
                  </a:ext>
                </a:extLst>
              </a:tr>
              <a:tr h="701221">
                <a:tc>
                  <a:txBody>
                    <a:bodyPr/>
                    <a:lstStyle/>
                    <a:p>
                      <a:r>
                        <a:rPr lang="pl-PL" sz="2000" dirty="0">
                          <a:solidFill>
                            <a:srgbClr val="0000FF"/>
                          </a:solidFill>
                        </a:rPr>
                        <a:t>Częsta nazwa: skalowanie normalizacyjne</a:t>
                      </a: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2000" dirty="0">
                          <a:solidFill>
                            <a:srgbClr val="006600"/>
                          </a:solidFill>
                        </a:rPr>
                        <a:t>Częsta nazwa: skalowanie standaryzujące lub skalowanie Z-</a:t>
                      </a:r>
                      <a:r>
                        <a:rPr lang="pl-PL" sz="2000" dirty="0" err="1">
                          <a:solidFill>
                            <a:srgbClr val="006600"/>
                          </a:solidFill>
                        </a:rPr>
                        <a:t>score</a:t>
                      </a:r>
                      <a:endParaRPr lang="pl-PL" sz="2000" dirty="0">
                        <a:solidFill>
                          <a:srgbClr val="006600"/>
                        </a:solidFill>
                      </a:endParaRP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5"/>
                  </a:ext>
                </a:extLst>
              </a:tr>
              <a:tr h="1006100">
                <a:tc>
                  <a:txBody>
                    <a:bodyPr/>
                    <a:lstStyle/>
                    <a:p>
                      <a:r>
                        <a:rPr lang="pl-PL" sz="2000" dirty="0" err="1">
                          <a:solidFill>
                            <a:srgbClr val="0000FF"/>
                          </a:solidFill>
                        </a:rPr>
                        <a:t>Scikit-Learn</a:t>
                      </a:r>
                      <a:r>
                        <a:rPr lang="pl-PL" sz="2000" dirty="0">
                          <a:solidFill>
                            <a:srgbClr val="0000FF"/>
                          </a:solidFill>
                        </a:rPr>
                        <a:t> zapewnia do normalizacji transformator o nazwie </a:t>
                      </a:r>
                      <a:r>
                        <a:rPr lang="pl-PL" sz="2000" dirty="0" err="1">
                          <a:solidFill>
                            <a:srgbClr val="0000FF"/>
                          </a:solidFill>
                        </a:rPr>
                        <a:t>MinMaxScaler</a:t>
                      </a:r>
                      <a:endParaRPr lang="pl-PL" sz="2000" dirty="0">
                        <a:solidFill>
                          <a:srgbClr val="0000FF"/>
                        </a:solidFill>
                      </a:endParaRP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l-PL" sz="2000" dirty="0" err="1">
                          <a:solidFill>
                            <a:srgbClr val="006600"/>
                          </a:solidFill>
                        </a:rPr>
                        <a:t>Scikit-Learn</a:t>
                      </a:r>
                      <a:r>
                        <a:rPr lang="pl-PL" sz="2000" dirty="0">
                          <a:solidFill>
                            <a:srgbClr val="006600"/>
                          </a:solidFill>
                        </a:rPr>
                        <a:t> zapewnia do standaryzacji transformator o nazwie </a:t>
                      </a:r>
                      <a:r>
                        <a:rPr lang="pl-PL" sz="2000" dirty="0" err="1">
                          <a:solidFill>
                            <a:srgbClr val="006600"/>
                          </a:solidFill>
                        </a:rPr>
                        <a:t>StandardScaler</a:t>
                      </a:r>
                      <a:endParaRPr lang="pl-PL" sz="2000" dirty="0">
                        <a:solidFill>
                          <a:srgbClr val="006600"/>
                        </a:solidFill>
                      </a:endParaRPr>
                    </a:p>
                  </a:txBody>
                  <a:tcPr marL="91443" marR="91443"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6"/>
                  </a:ext>
                </a:extLst>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1752</TotalTime>
  <Words>1231</Words>
  <Application>Microsoft Office PowerPoint</Application>
  <PresentationFormat>Pokaz na ekranie (4:3)</PresentationFormat>
  <Paragraphs>154</Paragraphs>
  <Slides>20</Slides>
  <Notes>4</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20</vt:i4>
      </vt:variant>
    </vt:vector>
  </HeadingPairs>
  <TitlesOfParts>
    <vt:vector size="25" baseType="lpstr">
      <vt:lpstr>Arial</vt:lpstr>
      <vt:lpstr>Calibri</vt:lpstr>
      <vt:lpstr>Symbol</vt:lpstr>
      <vt:lpstr>Times New Roman</vt:lpstr>
      <vt:lpstr>Motyw pakietu Office</vt:lpstr>
      <vt:lpstr>Pozostałe problemy z danymi</vt:lpstr>
      <vt:lpstr>Problemy z danymi</vt:lpstr>
      <vt:lpstr>Detekcja wielowymiarowych danych odstających</vt:lpstr>
      <vt:lpstr>Imputacja wielokrotna z wykorzystaniem lasu losowego</vt:lpstr>
      <vt:lpstr>Imputacja wielokrotna z wykorzystaniem algorytmu przewidywania predykcyjnego średniego</vt:lpstr>
      <vt:lpstr>Imputacja wielokrotna z wykorzystaniem algorytmu maksymalizacji oczekiwań oraz bootstrappu</vt:lpstr>
      <vt:lpstr>Dane ilościowe: przekształcenie normalizacyjne</vt:lpstr>
      <vt:lpstr>Rodzaje przekształceń normalizacyjnych </vt:lpstr>
      <vt:lpstr>Normalizacja vs. Standaryzacja</vt:lpstr>
      <vt:lpstr>Pojęcie metryki</vt:lpstr>
      <vt:lpstr>Przykładowe odległości wg różnych metryk</vt:lpstr>
      <vt:lpstr>Dane ilościowe: kategoryzacja</vt:lpstr>
      <vt:lpstr>Liczne atrybuty</vt:lpstr>
      <vt:lpstr>Dane jakościowe: agregacja</vt:lpstr>
      <vt:lpstr>Dane jakościowe: agregacja kategorii</vt:lpstr>
      <vt:lpstr>Dane jakościowe: agregacja zmiennych</vt:lpstr>
      <vt:lpstr>Nierównomierny rozkład wartości dyskretnej zmiennej celu: problem</vt:lpstr>
      <vt:lpstr>Nierównomierny rozkład dyskretnej zmiennej celu: remedium </vt:lpstr>
      <vt:lpstr>Długie zbiory danych</vt:lpstr>
      <vt:lpstr>Próbkowanie jako sposób  na rozwiązanie niektórych problemów</vt:lpstr>
    </vt:vector>
  </TitlesOfParts>
  <Company>x</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DRZEWA DECYZYJNE</dc:title>
  <dc:creator>x</dc:creator>
  <cp:lastModifiedBy>HP2</cp:lastModifiedBy>
  <cp:revision>252</cp:revision>
  <dcterms:created xsi:type="dcterms:W3CDTF">2002-03-19T17:11:28Z</dcterms:created>
  <dcterms:modified xsi:type="dcterms:W3CDTF">2024-12-02T08:01:15Z</dcterms:modified>
</cp:coreProperties>
</file>