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77" r:id="rId2"/>
    <p:sldId id="279" r:id="rId3"/>
    <p:sldId id="280" r:id="rId4"/>
    <p:sldId id="281" r:id="rId5"/>
    <p:sldId id="282" r:id="rId6"/>
    <p:sldId id="283" r:id="rId7"/>
    <p:sldId id="284" r:id="rId8"/>
    <p:sldId id="285" r:id="rId9"/>
    <p:sldId id="286" r:id="rId10"/>
    <p:sldId id="287" r:id="rId11"/>
    <p:sldId id="288" r:id="rId12"/>
    <p:sldId id="291" r:id="rId13"/>
    <p:sldId id="292" r:id="rId14"/>
    <p:sldId id="289" r:id="rId15"/>
    <p:sldId id="294" r:id="rId16"/>
    <p:sldId id="295" r:id="rId17"/>
    <p:sldId id="296" r:id="rId18"/>
    <p:sldId id="297" r:id="rId19"/>
    <p:sldId id="298" r:id="rId20"/>
    <p:sldId id="299" r:id="rId21"/>
    <p:sldId id="290" r:id="rId22"/>
  </p:sldIdLst>
  <p:sldSz cx="9144000" cy="6858000" type="screen4x3"/>
  <p:notesSz cx="6858000" cy="9144000"/>
  <p:defaultTextStyle>
    <a:defPPr>
      <a:defRPr lang="pl-PL"/>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0000CC"/>
    <a:srgbClr val="000000"/>
    <a:srgbClr val="990099"/>
    <a:srgbClr val="0033CC"/>
    <a:srgbClr val="006600"/>
    <a:srgbClr val="76003B"/>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860" autoAdjust="0"/>
  </p:normalViewPr>
  <p:slideViewPr>
    <p:cSldViewPr>
      <p:cViewPr varScale="1">
        <p:scale>
          <a:sx n="82" d="100"/>
          <a:sy n="82" d="100"/>
        </p:scale>
        <p:origin x="14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pl-PL"/>
          </a:p>
        </p:txBody>
      </p:sp>
      <p:sp>
        <p:nvSpPr>
          <p:cNvPr id="286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pl-PL"/>
          </a:p>
        </p:txBody>
      </p:sp>
      <p:sp>
        <p:nvSpPr>
          <p:cNvPr id="286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pl-PL"/>
          </a:p>
        </p:txBody>
      </p:sp>
      <p:sp>
        <p:nvSpPr>
          <p:cNvPr id="286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9377C624-9AEB-4650-9F07-CF5A0EAF2608}" type="slidenum">
              <a:rPr lang="pl-PL" altLang="en-US"/>
              <a:pPr>
                <a:defRPr/>
              </a:pPr>
              <a:t>‹#›</a:t>
            </a:fld>
            <a:endParaRPr lang="pl-PL" altLang="en-US"/>
          </a:p>
        </p:txBody>
      </p:sp>
    </p:spTree>
    <p:extLst>
      <p:ext uri="{BB962C8B-B14F-4D97-AF65-F5344CB8AC3E}">
        <p14:creationId xmlns:p14="http://schemas.microsoft.com/office/powerpoint/2010/main" val="538084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pl-PL"/>
          </a:p>
        </p:txBody>
      </p:sp>
      <p:sp>
        <p:nvSpPr>
          <p:cNvPr id="2355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pl-PL"/>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noProof="0" smtClean="0"/>
              <a:t>Kliknij, aby edytować wzorce stylu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2355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pl-PL"/>
          </a:p>
        </p:txBody>
      </p:sp>
      <p:sp>
        <p:nvSpPr>
          <p:cNvPr id="2355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763D226A-3F1B-4663-B535-F43D6BB55DE3}" type="slidenum">
              <a:rPr lang="pl-PL" altLang="en-US"/>
              <a:pPr>
                <a:defRPr/>
              </a:pPr>
              <a:t>‹#›</a:t>
            </a:fld>
            <a:endParaRPr lang="pl-PL" altLang="en-US"/>
          </a:p>
        </p:txBody>
      </p:sp>
    </p:spTree>
    <p:extLst>
      <p:ext uri="{BB962C8B-B14F-4D97-AF65-F5344CB8AC3E}">
        <p14:creationId xmlns:p14="http://schemas.microsoft.com/office/powerpoint/2010/main" val="20398634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0FDDBF7-86B2-4BF7-8591-F03EF12A18D3}" type="slidenum">
              <a:rPr lang="pl-PL" altLang="en-US" sz="1200"/>
              <a:pPr/>
              <a:t>1</a:t>
            </a:fld>
            <a:endParaRPr lang="pl-PL" altLang="en-US" sz="120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194702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0FFE767-69DF-478D-90BC-E05B42907452}" type="slidenum">
              <a:rPr lang="pl-PL" altLang="en-US" sz="1200"/>
              <a:pPr/>
              <a:t>10</a:t>
            </a:fld>
            <a:endParaRPr lang="pl-PL" altLang="en-US" sz="120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32923346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8C662E1-A2E2-48EA-9DED-AD06048388D4}" type="slidenum">
              <a:rPr lang="pl-PL" altLang="en-US" sz="1200"/>
              <a:pPr/>
              <a:t>11</a:t>
            </a:fld>
            <a:endParaRPr lang="pl-PL" altLang="en-US" sz="1200"/>
          </a:p>
        </p:txBody>
      </p:sp>
      <p:sp>
        <p:nvSpPr>
          <p:cNvPr id="25603" name="Rectangle 2"/>
          <p:cNvSpPr>
            <a:spLocks noGrp="1" noRot="1" noChangeAspect="1" noChangeArrowheads="1" noTextEdit="1"/>
          </p:cNvSpPr>
          <p:nvPr>
            <p:ph type="sldImg"/>
          </p:nvPr>
        </p:nvSpPr>
        <p:spPr>
          <a:solidFill>
            <a:srgbClr val="FFFFFF"/>
          </a:solidFill>
          <a:ln/>
        </p:spPr>
      </p:sp>
      <p:sp>
        <p:nvSpPr>
          <p:cNvPr id="25604"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14927406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EB4C123-92FB-49C7-9D03-A4DB48315A65}" type="slidenum">
              <a:rPr lang="pl-PL" altLang="en-US" sz="1200"/>
              <a:pPr/>
              <a:t>12</a:t>
            </a:fld>
            <a:endParaRPr lang="pl-PL" altLang="en-US" sz="1200"/>
          </a:p>
        </p:txBody>
      </p:sp>
      <p:sp>
        <p:nvSpPr>
          <p:cNvPr id="27651" name="Rectangle 2"/>
          <p:cNvSpPr>
            <a:spLocks noGrp="1" noRot="1" noChangeAspect="1" noChangeArrowheads="1" noTextEdit="1"/>
          </p:cNvSpPr>
          <p:nvPr>
            <p:ph type="sldImg"/>
          </p:nvPr>
        </p:nvSpPr>
        <p:spPr>
          <a:solidFill>
            <a:srgbClr val="FFFFFF"/>
          </a:solidFill>
          <a:ln/>
        </p:spPr>
      </p:sp>
      <p:sp>
        <p:nvSpPr>
          <p:cNvPr id="27652"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7647497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6D94013-7187-4EFF-8DEA-4069F9B19CBC}" type="slidenum">
              <a:rPr lang="pl-PL" altLang="en-US" sz="1200"/>
              <a:pPr/>
              <a:t>13</a:t>
            </a:fld>
            <a:endParaRPr lang="pl-PL" altLang="en-US" sz="1200"/>
          </a:p>
        </p:txBody>
      </p:sp>
      <p:sp>
        <p:nvSpPr>
          <p:cNvPr id="29699" name="Rectangle 2"/>
          <p:cNvSpPr>
            <a:spLocks noGrp="1" noRot="1" noChangeAspect="1" noChangeArrowheads="1" noTextEdit="1"/>
          </p:cNvSpPr>
          <p:nvPr>
            <p:ph type="sldImg"/>
          </p:nvPr>
        </p:nvSpPr>
        <p:spPr>
          <a:solidFill>
            <a:srgbClr val="FFFFFF"/>
          </a:solidFill>
          <a:ln/>
        </p:spPr>
      </p:sp>
      <p:sp>
        <p:nvSpPr>
          <p:cNvPr id="29700"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4284143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411ADFE-7D71-4B6C-95F7-267C76B3A44F}" type="slidenum">
              <a:rPr lang="pl-PL" altLang="en-US" sz="1200"/>
              <a:pPr/>
              <a:t>14</a:t>
            </a:fld>
            <a:endParaRPr lang="pl-PL" altLang="en-US" sz="1200"/>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29714695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fld id="{6EBB94D0-73C5-4D8B-B632-B4572A684722}" type="slidenum">
              <a:rPr lang="pl-PL" altLang="en-US" sz="1200"/>
              <a:pPr algn="r"/>
              <a:t>15</a:t>
            </a:fld>
            <a:endParaRPr lang="pl-PL" altLang="en-US" sz="1200"/>
          </a:p>
        </p:txBody>
      </p:sp>
      <p:sp>
        <p:nvSpPr>
          <p:cNvPr id="33795" name="Rectangle 2"/>
          <p:cNvSpPr>
            <a:spLocks noGrp="1" noRot="1" noChangeAspect="1" noChangeArrowheads="1" noTextEdit="1"/>
          </p:cNvSpPr>
          <p:nvPr>
            <p:ph type="sldImg"/>
          </p:nvPr>
        </p:nvSpPr>
        <p:spPr>
          <a:solidFill>
            <a:srgbClr val="FFFFFF"/>
          </a:solidFill>
          <a:ln/>
        </p:spPr>
      </p:sp>
      <p:sp>
        <p:nvSpPr>
          <p:cNvPr id="33796"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3657735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0FA6910-4854-4E92-AA24-9152BEB2AB89}" type="slidenum">
              <a:rPr lang="pl-PL" altLang="en-US" sz="1200"/>
              <a:pPr/>
              <a:t>16</a:t>
            </a:fld>
            <a:endParaRPr lang="pl-PL" altLang="en-US" sz="1200"/>
          </a:p>
        </p:txBody>
      </p:sp>
      <p:sp>
        <p:nvSpPr>
          <p:cNvPr id="35843" name="Rectangle 2"/>
          <p:cNvSpPr>
            <a:spLocks noGrp="1" noRot="1" noChangeAspect="1" noChangeArrowheads="1" noTextEdit="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23502431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F7E24AC-6C09-460A-9D87-310A86AEED9D}" type="slidenum">
              <a:rPr lang="pl-PL" altLang="en-US" sz="1200"/>
              <a:pPr/>
              <a:t>17</a:t>
            </a:fld>
            <a:endParaRPr lang="pl-PL" altLang="en-US" sz="1200"/>
          </a:p>
        </p:txBody>
      </p:sp>
      <p:sp>
        <p:nvSpPr>
          <p:cNvPr id="37891" name="Rectangle 2"/>
          <p:cNvSpPr>
            <a:spLocks noGrp="1" noRot="1" noChangeAspect="1" noChangeArrowheads="1" noTextEdit="1"/>
          </p:cNvSpPr>
          <p:nvPr>
            <p:ph type="sldImg"/>
          </p:nvPr>
        </p:nvSpPr>
        <p:spPr>
          <a:solidFill>
            <a:srgbClr val="FFFFFF"/>
          </a:solidFill>
          <a:ln/>
        </p:spPr>
      </p:sp>
      <p:sp>
        <p:nvSpPr>
          <p:cNvPr id="37892"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14647406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B4E7AA4-5FA6-4B7F-A4BB-C71BAB2727BB}" type="slidenum">
              <a:rPr lang="pl-PL" altLang="en-US" sz="1200"/>
              <a:pPr/>
              <a:t>18</a:t>
            </a:fld>
            <a:endParaRPr lang="pl-PL" altLang="en-US" sz="1200"/>
          </a:p>
        </p:txBody>
      </p:sp>
      <p:sp>
        <p:nvSpPr>
          <p:cNvPr id="39939" name="Rectangle 2"/>
          <p:cNvSpPr>
            <a:spLocks noGrp="1" noRot="1" noChangeAspect="1" noChangeArrowheads="1" noTextEdit="1"/>
          </p:cNvSpPr>
          <p:nvPr>
            <p:ph type="sldImg"/>
          </p:nvPr>
        </p:nvSpPr>
        <p:spPr>
          <a:solidFill>
            <a:srgbClr val="FFFFFF"/>
          </a:solidFill>
          <a:ln/>
        </p:spPr>
      </p:sp>
      <p:sp>
        <p:nvSpPr>
          <p:cNvPr id="39940"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15357629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9166CCA-9F87-49F7-B603-BE0434B0766C}" type="slidenum">
              <a:rPr lang="pl-PL" altLang="en-US" sz="1200"/>
              <a:pPr/>
              <a:t>19</a:t>
            </a:fld>
            <a:endParaRPr lang="pl-PL" altLang="en-US" sz="1200"/>
          </a:p>
        </p:txBody>
      </p:sp>
      <p:sp>
        <p:nvSpPr>
          <p:cNvPr id="41987" name="Rectangle 2"/>
          <p:cNvSpPr>
            <a:spLocks noGrp="1" noRot="1" noChangeAspect="1" noChangeArrowheads="1" noTextEdit="1"/>
          </p:cNvSpPr>
          <p:nvPr>
            <p:ph type="sldImg"/>
          </p:nvPr>
        </p:nvSpPr>
        <p:spPr>
          <a:solidFill>
            <a:srgbClr val="FFFFFF"/>
          </a:solidFill>
          <a:ln/>
        </p:spPr>
      </p:sp>
      <p:sp>
        <p:nvSpPr>
          <p:cNvPr id="41988"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699273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1F5B8F1-8B4A-4BF3-B6A3-B89186A97825}" type="slidenum">
              <a:rPr lang="pl-PL" altLang="en-US" sz="1200"/>
              <a:pPr/>
              <a:t>2</a:t>
            </a:fld>
            <a:endParaRPr lang="pl-PL" altLang="en-US" sz="1200"/>
          </a:p>
        </p:txBody>
      </p:sp>
      <p:sp>
        <p:nvSpPr>
          <p:cNvPr id="7171" name="Rectangle 2"/>
          <p:cNvSpPr>
            <a:spLocks noGrp="1" noRot="1" noChangeAspect="1" noChangeArrowheads="1" noTextEdit="1"/>
          </p:cNvSpPr>
          <p:nvPr>
            <p:ph type="sldImg"/>
          </p:nvPr>
        </p:nvSpPr>
        <p:spPr>
          <a:solidFill>
            <a:srgbClr val="FFFFFF"/>
          </a:solidFill>
          <a:ln/>
        </p:spPr>
      </p:sp>
      <p:sp>
        <p:nvSpPr>
          <p:cNvPr id="7172"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21756118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DF96E2C-3174-401B-BAD0-7753B7E1D757}" type="slidenum">
              <a:rPr lang="pl-PL" altLang="en-US" sz="1200"/>
              <a:pPr/>
              <a:t>20</a:t>
            </a:fld>
            <a:endParaRPr lang="pl-PL" altLang="en-US" sz="1200"/>
          </a:p>
        </p:txBody>
      </p:sp>
      <p:sp>
        <p:nvSpPr>
          <p:cNvPr id="44035" name="Rectangle 2"/>
          <p:cNvSpPr>
            <a:spLocks noGrp="1" noRot="1" noChangeAspect="1" noChangeArrowheads="1" noTextEdit="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32984051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8A7B578-137E-4107-BDE4-3C8DB63B768A}" type="slidenum">
              <a:rPr lang="pl-PL" altLang="en-US" sz="1200"/>
              <a:pPr/>
              <a:t>21</a:t>
            </a:fld>
            <a:endParaRPr lang="pl-PL" altLang="en-US" sz="1200"/>
          </a:p>
        </p:txBody>
      </p:sp>
      <p:sp>
        <p:nvSpPr>
          <p:cNvPr id="46083" name="Rectangle 2"/>
          <p:cNvSpPr>
            <a:spLocks noGrp="1" noRot="1" noChangeAspect="1" noChangeArrowheads="1" noTextEdit="1"/>
          </p:cNvSpPr>
          <p:nvPr>
            <p:ph type="sldImg"/>
          </p:nvPr>
        </p:nvSpPr>
        <p:spPr>
          <a:solidFill>
            <a:srgbClr val="FFFFFF"/>
          </a:solidFill>
          <a:ln/>
        </p:spPr>
      </p:sp>
      <p:sp>
        <p:nvSpPr>
          <p:cNvPr id="46084"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4133814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DD581BD-C702-473E-881E-5B1B968BE054}" type="slidenum">
              <a:rPr lang="pl-PL" altLang="en-US" sz="1200"/>
              <a:pPr/>
              <a:t>3</a:t>
            </a:fld>
            <a:endParaRPr lang="pl-PL" altLang="en-US" sz="1200"/>
          </a:p>
        </p:txBody>
      </p:sp>
      <p:sp>
        <p:nvSpPr>
          <p:cNvPr id="9219" name="Rectangle 2"/>
          <p:cNvSpPr>
            <a:spLocks noGrp="1" noRot="1" noChangeAspect="1" noChangeArrowheads="1" noTextEdit="1"/>
          </p:cNvSpPr>
          <p:nvPr>
            <p:ph type="sldImg"/>
          </p:nvPr>
        </p:nvSpPr>
        <p:spPr>
          <a:solidFill>
            <a:srgbClr val="FFFFFF"/>
          </a:solidFill>
          <a:ln/>
        </p:spPr>
      </p:sp>
      <p:sp>
        <p:nvSpPr>
          <p:cNvPr id="9220"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3780319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D59FE9F-EDB2-48EA-AAEB-06FF748C3E02}" type="slidenum">
              <a:rPr lang="pl-PL" altLang="en-US" sz="1200"/>
              <a:pPr/>
              <a:t>4</a:t>
            </a:fld>
            <a:endParaRPr lang="pl-PL" altLang="en-US" sz="1200"/>
          </a:p>
        </p:txBody>
      </p:sp>
      <p:sp>
        <p:nvSpPr>
          <p:cNvPr id="11267" name="Rectangle 2"/>
          <p:cNvSpPr>
            <a:spLocks noGrp="1" noRot="1" noChangeAspect="1" noChangeArrowheads="1" noTextEdit="1"/>
          </p:cNvSpPr>
          <p:nvPr>
            <p:ph type="sldImg"/>
          </p:nvPr>
        </p:nvSpPr>
        <p:spPr>
          <a:solidFill>
            <a:srgbClr val="FFFFFF"/>
          </a:solidFill>
          <a:ln/>
        </p:spPr>
      </p:sp>
      <p:sp>
        <p:nvSpPr>
          <p:cNvPr id="11268"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2162642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7B919FC-4BED-4A07-8E87-6F7E9F22515E}" type="slidenum">
              <a:rPr lang="pl-PL" altLang="en-US" sz="1200"/>
              <a:pPr/>
              <a:t>5</a:t>
            </a:fld>
            <a:endParaRPr lang="pl-PL" altLang="en-US" sz="1200"/>
          </a:p>
        </p:txBody>
      </p:sp>
      <p:sp>
        <p:nvSpPr>
          <p:cNvPr id="13315" name="Rectangle 2"/>
          <p:cNvSpPr>
            <a:spLocks noGrp="1" noRot="1" noChangeAspect="1" noChangeArrowheads="1" noTextEdit="1"/>
          </p:cNvSpPr>
          <p:nvPr>
            <p:ph type="sldImg"/>
          </p:nvPr>
        </p:nvSpPr>
        <p:spPr>
          <a:solidFill>
            <a:srgbClr val="FFFFFF"/>
          </a:solidFill>
          <a:ln/>
        </p:spPr>
      </p:sp>
      <p:sp>
        <p:nvSpPr>
          <p:cNvPr id="13316"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1354524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BE244F8-B860-4FCF-9EF9-EEC6D6EAEA2D}" type="slidenum">
              <a:rPr lang="pl-PL" altLang="en-US" sz="1200"/>
              <a:pPr/>
              <a:t>6</a:t>
            </a:fld>
            <a:endParaRPr lang="pl-PL" altLang="en-US" sz="1200"/>
          </a:p>
        </p:txBody>
      </p:sp>
      <p:sp>
        <p:nvSpPr>
          <p:cNvPr id="15363" name="Rectangle 2"/>
          <p:cNvSpPr>
            <a:spLocks noGrp="1" noRot="1" noChangeAspect="1" noChangeArrowheads="1" noTextEdit="1"/>
          </p:cNvSpPr>
          <p:nvPr>
            <p:ph type="sldImg"/>
          </p:nvPr>
        </p:nvSpPr>
        <p:spPr>
          <a:solidFill>
            <a:srgbClr val="FFFFFF"/>
          </a:solidFill>
          <a:ln/>
        </p:spPr>
      </p:sp>
      <p:sp>
        <p:nvSpPr>
          <p:cNvPr id="15364"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1929474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9FC916C-E012-40D4-96CA-5DC087EA75E5}" type="slidenum">
              <a:rPr lang="pl-PL" altLang="en-US" sz="1200"/>
              <a:pPr/>
              <a:t>7</a:t>
            </a:fld>
            <a:endParaRPr lang="pl-PL" altLang="en-US" sz="1200"/>
          </a:p>
        </p:txBody>
      </p:sp>
      <p:sp>
        <p:nvSpPr>
          <p:cNvPr id="17411" name="Rectangle 2"/>
          <p:cNvSpPr>
            <a:spLocks noGrp="1" noRot="1" noChangeAspect="1" noChangeArrowheads="1" noTextEdit="1"/>
          </p:cNvSpPr>
          <p:nvPr>
            <p:ph type="sldImg"/>
          </p:nvPr>
        </p:nvSpPr>
        <p:spPr>
          <a:solidFill>
            <a:srgbClr val="FFFFFF"/>
          </a:solidFill>
          <a:ln/>
        </p:spPr>
      </p:sp>
      <p:sp>
        <p:nvSpPr>
          <p:cNvPr id="17412"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1872955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45D19FB-E94B-4396-9A5C-99105A9A707D}" type="slidenum">
              <a:rPr lang="pl-PL" altLang="en-US" sz="1200"/>
              <a:pPr/>
              <a:t>8</a:t>
            </a:fld>
            <a:endParaRPr lang="pl-PL" altLang="en-US" sz="1200"/>
          </a:p>
        </p:txBody>
      </p:sp>
      <p:sp>
        <p:nvSpPr>
          <p:cNvPr id="19459" name="Rectangle 2"/>
          <p:cNvSpPr>
            <a:spLocks noGrp="1" noRot="1" noChangeAspect="1" noChangeArrowheads="1" noTextEdit="1"/>
          </p:cNvSpPr>
          <p:nvPr>
            <p:ph type="sldImg"/>
          </p:nvPr>
        </p:nvSpPr>
        <p:spPr>
          <a:solidFill>
            <a:srgbClr val="FFFFFF"/>
          </a:solidFill>
          <a:ln/>
        </p:spPr>
      </p:sp>
      <p:sp>
        <p:nvSpPr>
          <p:cNvPr id="19460"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1180119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B1C3E1D-9ADB-4519-AD46-CE16EEB4AC0E}" type="slidenum">
              <a:rPr lang="pl-PL" altLang="en-US" sz="1200"/>
              <a:pPr/>
              <a:t>9</a:t>
            </a:fld>
            <a:endParaRPr lang="pl-PL" altLang="en-US" sz="1200"/>
          </a:p>
        </p:txBody>
      </p:sp>
      <p:sp>
        <p:nvSpPr>
          <p:cNvPr id="21507" name="Rectangle 2"/>
          <p:cNvSpPr>
            <a:spLocks noGrp="1" noRot="1" noChangeAspect="1" noChangeArrowheads="1" noTextEdit="1"/>
          </p:cNvSpPr>
          <p:nvPr>
            <p:ph type="sldImg"/>
          </p:nvPr>
        </p:nvSpPr>
        <p:spPr>
          <a:solidFill>
            <a:srgbClr val="FFFFFF"/>
          </a:solidFill>
          <a:ln/>
        </p:spPr>
      </p:sp>
      <p:sp>
        <p:nvSpPr>
          <p:cNvPr id="21508" name="Rectangle 3"/>
          <p:cNvSpPr>
            <a:spLocks noGrp="1" noChangeArrowheads="1"/>
          </p:cNvSpPr>
          <p:nvPr>
            <p:ph type="body" idx="1"/>
          </p:nvPr>
        </p:nvSpPr>
        <p:spPr>
          <a:solidFill>
            <a:srgbClr val="FFFFFF"/>
          </a:solidFill>
          <a:ln>
            <a:solidFill>
              <a:srgbClr val="000000"/>
            </a:solidFill>
          </a:ln>
        </p:spPr>
        <p:txBody>
          <a:bodyPr/>
          <a:lstStyle/>
          <a:p>
            <a:endParaRPr lang="en-US" altLang="en-US" smtClean="0"/>
          </a:p>
        </p:txBody>
      </p:sp>
    </p:spTree>
    <p:extLst>
      <p:ext uri="{BB962C8B-B14F-4D97-AF65-F5344CB8AC3E}">
        <p14:creationId xmlns:p14="http://schemas.microsoft.com/office/powerpoint/2010/main" val="2554644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35F63C44-8A27-4658-AE21-36D10F52959D}" type="slidenum">
              <a:rPr lang="pl-PL" altLang="en-US"/>
              <a:pPr>
                <a:defRPr/>
              </a:pPr>
              <a:t>‹#›</a:t>
            </a:fld>
            <a:endParaRPr lang="pl-PL" altLang="en-US"/>
          </a:p>
        </p:txBody>
      </p:sp>
    </p:spTree>
    <p:extLst>
      <p:ext uri="{BB962C8B-B14F-4D97-AF65-F5344CB8AC3E}">
        <p14:creationId xmlns:p14="http://schemas.microsoft.com/office/powerpoint/2010/main" val="785365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25795DE7-F6C4-4ACB-A8D5-E4228DFB268E}" type="slidenum">
              <a:rPr lang="pl-PL" altLang="en-US"/>
              <a:pPr>
                <a:defRPr/>
              </a:pPr>
              <a:t>‹#›</a:t>
            </a:fld>
            <a:endParaRPr lang="pl-PL" altLang="en-US"/>
          </a:p>
        </p:txBody>
      </p:sp>
    </p:spTree>
    <p:extLst>
      <p:ext uri="{BB962C8B-B14F-4D97-AF65-F5344CB8AC3E}">
        <p14:creationId xmlns:p14="http://schemas.microsoft.com/office/powerpoint/2010/main" val="3695059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15100" y="609600"/>
            <a:ext cx="1943100" cy="5486400"/>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685800" y="609600"/>
            <a:ext cx="5676900" cy="5486400"/>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9E7365C3-6BF7-4400-ACA2-A9B4CB32A7BF}" type="slidenum">
              <a:rPr lang="pl-PL" altLang="en-US"/>
              <a:pPr>
                <a:defRPr/>
              </a:pPr>
              <a:t>‹#›</a:t>
            </a:fld>
            <a:endParaRPr lang="pl-PL" altLang="en-US"/>
          </a:p>
        </p:txBody>
      </p:sp>
    </p:spTree>
    <p:extLst>
      <p:ext uri="{BB962C8B-B14F-4D97-AF65-F5344CB8AC3E}">
        <p14:creationId xmlns:p14="http://schemas.microsoft.com/office/powerpoint/2010/main" val="2977264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2E78B2D5-4E4A-46CE-80B3-30ECA34A41B9}" type="slidenum">
              <a:rPr lang="pl-PL" altLang="en-US"/>
              <a:pPr>
                <a:defRPr/>
              </a:pPr>
              <a:t>‹#›</a:t>
            </a:fld>
            <a:endParaRPr lang="pl-PL" altLang="en-US"/>
          </a:p>
        </p:txBody>
      </p:sp>
    </p:spTree>
    <p:extLst>
      <p:ext uri="{BB962C8B-B14F-4D97-AF65-F5344CB8AC3E}">
        <p14:creationId xmlns:p14="http://schemas.microsoft.com/office/powerpoint/2010/main" val="2153306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0CC35136-7AA6-42A3-A5FA-8F0BEAC05005}" type="slidenum">
              <a:rPr lang="pl-PL" altLang="en-US"/>
              <a:pPr>
                <a:defRPr/>
              </a:pPr>
              <a:t>‹#›</a:t>
            </a:fld>
            <a:endParaRPr lang="pl-PL" altLang="en-US"/>
          </a:p>
        </p:txBody>
      </p:sp>
    </p:spTree>
    <p:extLst>
      <p:ext uri="{BB962C8B-B14F-4D97-AF65-F5344CB8AC3E}">
        <p14:creationId xmlns:p14="http://schemas.microsoft.com/office/powerpoint/2010/main" val="2703618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4"/>
          <p:cNvSpPr>
            <a:spLocks noGrp="1" noChangeArrowheads="1"/>
          </p:cNvSpPr>
          <p:nvPr>
            <p:ph type="dt" sz="half" idx="10"/>
          </p:nvPr>
        </p:nvSpPr>
        <p:spPr>
          <a:ln/>
        </p:spPr>
        <p:txBody>
          <a:bodyPr/>
          <a:lstStyle>
            <a:lvl1pPr>
              <a:defRPr/>
            </a:lvl1pPr>
          </a:lstStyle>
          <a:p>
            <a:pPr>
              <a:defRPr/>
            </a:pPr>
            <a:endParaRPr 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20E17E4E-006C-4A1A-942E-D40145B65984}" type="slidenum">
              <a:rPr lang="pl-PL" altLang="en-US"/>
              <a:pPr>
                <a:defRPr/>
              </a:pPr>
              <a:t>‹#›</a:t>
            </a:fld>
            <a:endParaRPr lang="pl-PL" altLang="en-US"/>
          </a:p>
        </p:txBody>
      </p:sp>
    </p:spTree>
    <p:extLst>
      <p:ext uri="{BB962C8B-B14F-4D97-AF65-F5344CB8AC3E}">
        <p14:creationId xmlns:p14="http://schemas.microsoft.com/office/powerpoint/2010/main" val="3820713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Rectangle 4"/>
          <p:cNvSpPr>
            <a:spLocks noGrp="1" noChangeArrowheads="1"/>
          </p:cNvSpPr>
          <p:nvPr>
            <p:ph type="dt" sz="half" idx="10"/>
          </p:nvPr>
        </p:nvSpPr>
        <p:spPr>
          <a:ln/>
        </p:spPr>
        <p:txBody>
          <a:bodyPr/>
          <a:lstStyle>
            <a:lvl1pPr>
              <a:defRPr/>
            </a:lvl1pPr>
          </a:lstStyle>
          <a:p>
            <a:pPr>
              <a:defRPr/>
            </a:pPr>
            <a:endParaRPr lang="pl-PL"/>
          </a:p>
        </p:txBody>
      </p:sp>
      <p:sp>
        <p:nvSpPr>
          <p:cNvPr id="8" name="Rectangle 5"/>
          <p:cNvSpPr>
            <a:spLocks noGrp="1" noChangeArrowheads="1"/>
          </p:cNvSpPr>
          <p:nvPr>
            <p:ph type="ftr" sz="quarter" idx="11"/>
          </p:nvPr>
        </p:nvSpPr>
        <p:spPr>
          <a:ln/>
        </p:spPr>
        <p:txBody>
          <a:bodyPr/>
          <a:lstStyle>
            <a:lvl1pPr>
              <a:defRPr/>
            </a:lvl1pPr>
          </a:lstStyle>
          <a:p>
            <a:pPr>
              <a:defRPr/>
            </a:pPr>
            <a:endParaRPr lang="pl-PL"/>
          </a:p>
        </p:txBody>
      </p:sp>
      <p:sp>
        <p:nvSpPr>
          <p:cNvPr id="9" name="Rectangle 6"/>
          <p:cNvSpPr>
            <a:spLocks noGrp="1" noChangeArrowheads="1"/>
          </p:cNvSpPr>
          <p:nvPr>
            <p:ph type="sldNum" sz="quarter" idx="12"/>
          </p:nvPr>
        </p:nvSpPr>
        <p:spPr>
          <a:ln/>
        </p:spPr>
        <p:txBody>
          <a:bodyPr/>
          <a:lstStyle>
            <a:lvl1pPr>
              <a:defRPr/>
            </a:lvl1pPr>
          </a:lstStyle>
          <a:p>
            <a:pPr>
              <a:defRPr/>
            </a:pPr>
            <a:fld id="{855DD036-F505-4958-9536-F62BEB9C31BF}" type="slidenum">
              <a:rPr lang="pl-PL" altLang="en-US"/>
              <a:pPr>
                <a:defRPr/>
              </a:pPr>
              <a:t>‹#›</a:t>
            </a:fld>
            <a:endParaRPr lang="pl-PL" altLang="en-US"/>
          </a:p>
        </p:txBody>
      </p:sp>
    </p:spTree>
    <p:extLst>
      <p:ext uri="{BB962C8B-B14F-4D97-AF65-F5344CB8AC3E}">
        <p14:creationId xmlns:p14="http://schemas.microsoft.com/office/powerpoint/2010/main" val="1054118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Rectangle 4"/>
          <p:cNvSpPr>
            <a:spLocks noGrp="1" noChangeArrowheads="1"/>
          </p:cNvSpPr>
          <p:nvPr>
            <p:ph type="dt" sz="half" idx="10"/>
          </p:nvPr>
        </p:nvSpPr>
        <p:spPr>
          <a:ln/>
        </p:spPr>
        <p:txBody>
          <a:bodyPr/>
          <a:lstStyle>
            <a:lvl1pPr>
              <a:defRPr/>
            </a:lvl1pPr>
          </a:lstStyle>
          <a:p>
            <a:pPr>
              <a:defRPr/>
            </a:pPr>
            <a:endParaRPr lang="pl-PL"/>
          </a:p>
        </p:txBody>
      </p:sp>
      <p:sp>
        <p:nvSpPr>
          <p:cNvPr id="4" name="Rectangle 5"/>
          <p:cNvSpPr>
            <a:spLocks noGrp="1" noChangeArrowheads="1"/>
          </p:cNvSpPr>
          <p:nvPr>
            <p:ph type="ftr" sz="quarter" idx="11"/>
          </p:nvPr>
        </p:nvSpPr>
        <p:spPr>
          <a:ln/>
        </p:spPr>
        <p:txBody>
          <a:bodyPr/>
          <a:lstStyle>
            <a:lvl1pPr>
              <a:defRPr/>
            </a:lvl1pPr>
          </a:lstStyle>
          <a:p>
            <a:pPr>
              <a:defRPr/>
            </a:pPr>
            <a:endParaRPr lang="pl-PL"/>
          </a:p>
        </p:txBody>
      </p:sp>
      <p:sp>
        <p:nvSpPr>
          <p:cNvPr id="5" name="Rectangle 6"/>
          <p:cNvSpPr>
            <a:spLocks noGrp="1" noChangeArrowheads="1"/>
          </p:cNvSpPr>
          <p:nvPr>
            <p:ph type="sldNum" sz="quarter" idx="12"/>
          </p:nvPr>
        </p:nvSpPr>
        <p:spPr>
          <a:ln/>
        </p:spPr>
        <p:txBody>
          <a:bodyPr/>
          <a:lstStyle>
            <a:lvl1pPr>
              <a:defRPr/>
            </a:lvl1pPr>
          </a:lstStyle>
          <a:p>
            <a:pPr>
              <a:defRPr/>
            </a:pPr>
            <a:fld id="{DEF4AB60-E238-4F6E-A319-FA67E38C541C}" type="slidenum">
              <a:rPr lang="pl-PL" altLang="en-US"/>
              <a:pPr>
                <a:defRPr/>
              </a:pPr>
              <a:t>‹#›</a:t>
            </a:fld>
            <a:endParaRPr lang="pl-PL" altLang="en-US"/>
          </a:p>
        </p:txBody>
      </p:sp>
    </p:spTree>
    <p:extLst>
      <p:ext uri="{BB962C8B-B14F-4D97-AF65-F5344CB8AC3E}">
        <p14:creationId xmlns:p14="http://schemas.microsoft.com/office/powerpoint/2010/main" val="3675692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l-PL"/>
          </a:p>
        </p:txBody>
      </p:sp>
      <p:sp>
        <p:nvSpPr>
          <p:cNvPr id="3" name="Rectangle 5"/>
          <p:cNvSpPr>
            <a:spLocks noGrp="1" noChangeArrowheads="1"/>
          </p:cNvSpPr>
          <p:nvPr>
            <p:ph type="ftr" sz="quarter" idx="11"/>
          </p:nvPr>
        </p:nvSpPr>
        <p:spPr>
          <a:ln/>
        </p:spPr>
        <p:txBody>
          <a:bodyPr/>
          <a:lstStyle>
            <a:lvl1pPr>
              <a:defRPr/>
            </a:lvl1pPr>
          </a:lstStyle>
          <a:p>
            <a:pPr>
              <a:defRPr/>
            </a:pPr>
            <a:endParaRPr lang="pl-PL"/>
          </a:p>
        </p:txBody>
      </p:sp>
      <p:sp>
        <p:nvSpPr>
          <p:cNvPr id="4" name="Rectangle 6"/>
          <p:cNvSpPr>
            <a:spLocks noGrp="1" noChangeArrowheads="1"/>
          </p:cNvSpPr>
          <p:nvPr>
            <p:ph type="sldNum" sz="quarter" idx="12"/>
          </p:nvPr>
        </p:nvSpPr>
        <p:spPr>
          <a:ln/>
        </p:spPr>
        <p:txBody>
          <a:bodyPr/>
          <a:lstStyle>
            <a:lvl1pPr>
              <a:defRPr/>
            </a:lvl1pPr>
          </a:lstStyle>
          <a:p>
            <a:pPr>
              <a:defRPr/>
            </a:pPr>
            <a:fld id="{4D69CDBF-A457-47FA-8076-FE28AC2AAE52}" type="slidenum">
              <a:rPr lang="pl-PL" altLang="en-US"/>
              <a:pPr>
                <a:defRPr/>
              </a:pPr>
              <a:t>‹#›</a:t>
            </a:fld>
            <a:endParaRPr lang="pl-PL" altLang="en-US"/>
          </a:p>
        </p:txBody>
      </p:sp>
    </p:spTree>
    <p:extLst>
      <p:ext uri="{BB962C8B-B14F-4D97-AF65-F5344CB8AC3E}">
        <p14:creationId xmlns:p14="http://schemas.microsoft.com/office/powerpoint/2010/main" val="710929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4"/>
          <p:cNvSpPr>
            <a:spLocks noGrp="1" noChangeArrowheads="1"/>
          </p:cNvSpPr>
          <p:nvPr>
            <p:ph type="dt" sz="half" idx="10"/>
          </p:nvPr>
        </p:nvSpPr>
        <p:spPr>
          <a:ln/>
        </p:spPr>
        <p:txBody>
          <a:bodyPr/>
          <a:lstStyle>
            <a:lvl1pPr>
              <a:defRPr/>
            </a:lvl1pPr>
          </a:lstStyle>
          <a:p>
            <a:pPr>
              <a:defRPr/>
            </a:pPr>
            <a:endParaRPr 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F843E2F8-606C-4E96-94EB-0C5AC883B1DA}" type="slidenum">
              <a:rPr lang="pl-PL" altLang="en-US"/>
              <a:pPr>
                <a:defRPr/>
              </a:pPr>
              <a:t>‹#›</a:t>
            </a:fld>
            <a:endParaRPr lang="pl-PL" altLang="en-US"/>
          </a:p>
        </p:txBody>
      </p:sp>
    </p:spTree>
    <p:extLst>
      <p:ext uri="{BB962C8B-B14F-4D97-AF65-F5344CB8AC3E}">
        <p14:creationId xmlns:p14="http://schemas.microsoft.com/office/powerpoint/2010/main" val="2368136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4"/>
          <p:cNvSpPr>
            <a:spLocks noGrp="1" noChangeArrowheads="1"/>
          </p:cNvSpPr>
          <p:nvPr>
            <p:ph type="dt" sz="half" idx="10"/>
          </p:nvPr>
        </p:nvSpPr>
        <p:spPr>
          <a:ln/>
        </p:spPr>
        <p:txBody>
          <a:bodyPr/>
          <a:lstStyle>
            <a:lvl1pPr>
              <a:defRPr/>
            </a:lvl1pPr>
          </a:lstStyle>
          <a:p>
            <a:pPr>
              <a:defRPr/>
            </a:pPr>
            <a:endParaRPr 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DE2539FF-6C5E-491F-B82C-66E2A39A74BE}" type="slidenum">
              <a:rPr lang="pl-PL" altLang="en-US"/>
              <a:pPr>
                <a:defRPr/>
              </a:pPr>
              <a:t>‹#›</a:t>
            </a:fld>
            <a:endParaRPr lang="pl-PL" altLang="en-US"/>
          </a:p>
        </p:txBody>
      </p:sp>
    </p:spTree>
    <p:extLst>
      <p:ext uri="{BB962C8B-B14F-4D97-AF65-F5344CB8AC3E}">
        <p14:creationId xmlns:p14="http://schemas.microsoft.com/office/powerpoint/2010/main" val="791355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en-US" smtClean="0"/>
              <a:t>Kliknij, aby edytować wzorzec stylu tytułu</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en-US" smtClean="0"/>
              <a:t>Kliknij, aby edytować wzorce stylu tekstu</a:t>
            </a:r>
          </a:p>
          <a:p>
            <a:pPr lvl="1"/>
            <a:r>
              <a:rPr lang="pl-PL" altLang="en-US" smtClean="0"/>
              <a:t>Drugi poziom</a:t>
            </a:r>
          </a:p>
          <a:p>
            <a:pPr lvl="2"/>
            <a:r>
              <a:rPr lang="pl-PL" altLang="en-US" smtClean="0"/>
              <a:t>Trzeci poziom</a:t>
            </a:r>
          </a:p>
          <a:p>
            <a:pPr lvl="3"/>
            <a:r>
              <a:rPr lang="pl-PL" altLang="en-US" smtClean="0"/>
              <a:t>Czwarty poziom</a:t>
            </a:r>
          </a:p>
          <a:p>
            <a:pPr lvl="4"/>
            <a:r>
              <a:rPr lang="pl-PL" altLang="en-US" smtClean="0"/>
              <a:t>Piąty poziom</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pPr>
              <a:defRPr/>
            </a:pPr>
            <a:endParaRPr lang="pl-PL"/>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pPr>
              <a:defRPr/>
            </a:pPr>
            <a:endParaRPr lang="pl-PL"/>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78CF6B82-F105-44C7-B31D-6AAC5F2011F2}" type="slidenum">
              <a:rPr lang="pl-PL" altLang="en-US"/>
              <a:pPr>
                <a:defRPr/>
              </a:pPr>
              <a:t>‹#›</a:t>
            </a:fld>
            <a:endParaRPr lang="pl-PL"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3.w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50825" y="260350"/>
            <a:ext cx="8893175" cy="1008063"/>
          </a:xfrm>
        </p:spPr>
        <p:txBody>
          <a:bodyPr/>
          <a:lstStyle/>
          <a:p>
            <a:pPr algn="l" eaLnBrk="1" hangingPunct="1">
              <a:spcAft>
                <a:spcPct val="50000"/>
              </a:spcAft>
            </a:pPr>
            <a:r>
              <a:rPr lang="pl-PL" altLang="en-US" sz="2000" smtClean="0">
                <a:latin typeface="Arial" panose="020B0604020202020204" pitchFamily="34" charset="0"/>
              </a:rPr>
              <a:t>Inżynieria danych</a:t>
            </a:r>
            <a:br>
              <a:rPr lang="pl-PL" altLang="en-US" sz="2000" smtClean="0">
                <a:latin typeface="Arial" panose="020B0604020202020204" pitchFamily="34" charset="0"/>
              </a:rPr>
            </a:br>
            <a:r>
              <a:rPr lang="pl-PL" altLang="en-US" sz="2000" smtClean="0">
                <a:latin typeface="Arial" panose="020B0604020202020204" pitchFamily="34" charset="0"/>
              </a:rPr>
              <a:t>Wstępna eksploracja i przygotowanie danych do analiz</a:t>
            </a:r>
          </a:p>
        </p:txBody>
      </p:sp>
      <p:sp>
        <p:nvSpPr>
          <p:cNvPr id="5123" name="Rectangle 3"/>
          <p:cNvSpPr>
            <a:spLocks noGrp="1" noChangeArrowheads="1"/>
          </p:cNvSpPr>
          <p:nvPr>
            <p:ph type="subTitle" idx="1"/>
          </p:nvPr>
        </p:nvSpPr>
        <p:spPr>
          <a:xfrm>
            <a:off x="0" y="4965700"/>
            <a:ext cx="9144000" cy="1271588"/>
          </a:xfrm>
        </p:spPr>
        <p:txBody>
          <a:bodyPr rtlCol="0">
            <a:normAutofit/>
          </a:bodyPr>
          <a:lstStyle/>
          <a:p>
            <a:pPr eaLnBrk="1" fontAlgn="auto" hangingPunct="1">
              <a:spcAft>
                <a:spcPts val="0"/>
              </a:spcAft>
              <a:buFont typeface="Arial" pitchFamily="34" charset="0"/>
              <a:buNone/>
              <a:defRPr/>
            </a:pPr>
            <a:r>
              <a:rPr lang="pl-PL" sz="2000" dirty="0" smtClean="0">
                <a:solidFill>
                  <a:schemeClr val="tx2"/>
                </a:solidFill>
                <a:latin typeface="Arial" charset="0"/>
                <a:ea typeface="+mj-ea"/>
                <a:cs typeface="+mj-cs"/>
              </a:rPr>
              <a:t>Marzena Nowakowska</a:t>
            </a:r>
          </a:p>
          <a:p>
            <a:pPr eaLnBrk="1" fontAlgn="auto" hangingPunct="1">
              <a:spcAft>
                <a:spcPts val="0"/>
              </a:spcAft>
              <a:defRPr/>
            </a:pPr>
            <a:r>
              <a:rPr lang="pl-PL" sz="2000" dirty="0" smtClean="0">
                <a:solidFill>
                  <a:schemeClr val="tx2"/>
                </a:solidFill>
                <a:latin typeface="Arial" charset="0"/>
                <a:ea typeface="+mj-ea"/>
                <a:cs typeface="+mj-cs"/>
              </a:rPr>
              <a:t>Katedra </a:t>
            </a:r>
            <a:r>
              <a:rPr lang="pl-PL" sz="2000" dirty="0">
                <a:solidFill>
                  <a:schemeClr val="tx2"/>
                </a:solidFill>
                <a:latin typeface="Arial" charset="0"/>
              </a:rPr>
              <a:t>Technologii Informatycznych</a:t>
            </a:r>
            <a:endParaRPr lang="pl-PL" sz="2000" dirty="0" smtClean="0">
              <a:solidFill>
                <a:schemeClr val="tx2"/>
              </a:solidFill>
              <a:latin typeface="Arial" charset="0"/>
              <a:ea typeface="+mj-ea"/>
              <a:cs typeface="+mj-cs"/>
            </a:endParaRPr>
          </a:p>
          <a:p>
            <a:pPr eaLnBrk="1" fontAlgn="auto" hangingPunct="1">
              <a:spcAft>
                <a:spcPts val="0"/>
              </a:spcAft>
              <a:buFont typeface="Arial" pitchFamily="34" charset="0"/>
              <a:buNone/>
              <a:defRPr/>
            </a:pPr>
            <a:r>
              <a:rPr lang="pl-PL" sz="2000" dirty="0" smtClean="0">
                <a:solidFill>
                  <a:schemeClr val="tx2"/>
                </a:solidFill>
                <a:latin typeface="Arial" charset="0"/>
                <a:ea typeface="+mj-ea"/>
                <a:cs typeface="+mj-cs"/>
              </a:rPr>
              <a:t>Wydział Zarządzania i Modelowania Komputerowego </a:t>
            </a:r>
            <a:r>
              <a:rPr lang="pl-PL" sz="2000" dirty="0" err="1" smtClean="0">
                <a:solidFill>
                  <a:schemeClr val="tx2"/>
                </a:solidFill>
                <a:latin typeface="Arial" charset="0"/>
                <a:ea typeface="+mj-ea"/>
                <a:cs typeface="+mj-cs"/>
              </a:rPr>
              <a:t>PŚk</a:t>
            </a:r>
            <a:endParaRPr lang="pl-PL" sz="2000" dirty="0" smtClean="0">
              <a:solidFill>
                <a:schemeClr val="tx2"/>
              </a:solidFill>
              <a:latin typeface="Arial" charset="0"/>
              <a:ea typeface="+mj-ea"/>
              <a:cs typeface="+mj-cs"/>
            </a:endParaRPr>
          </a:p>
        </p:txBody>
      </p:sp>
      <p:sp>
        <p:nvSpPr>
          <p:cNvPr id="4100" name="Rectangle 2"/>
          <p:cNvSpPr txBox="1">
            <a:spLocks noChangeArrowheads="1"/>
          </p:cNvSpPr>
          <p:nvPr/>
        </p:nvSpPr>
        <p:spPr bwMode="auto">
          <a:xfrm>
            <a:off x="250825" y="1773238"/>
            <a:ext cx="7993063"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pl-PL" altLang="en-US" sz="4000" b="1">
                <a:solidFill>
                  <a:schemeClr val="tx2"/>
                </a:solidFill>
                <a:latin typeface="Arial" panose="020B0604020202020204" pitchFamily="34" charset="0"/>
              </a:rPr>
              <a:t>Zarządzanie danymi brakującymi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107950" y="44450"/>
            <a:ext cx="9396413" cy="720725"/>
          </a:xfrm>
        </p:spPr>
        <p:txBody>
          <a:bodyPr/>
          <a:lstStyle/>
          <a:p>
            <a:pPr>
              <a:defRPr/>
            </a:pPr>
            <a:r>
              <a:rPr lang="pl-PL" sz="3200" b="1" dirty="0" smtClean="0">
                <a:solidFill>
                  <a:schemeClr val="accent1">
                    <a:lumMod val="75000"/>
                  </a:schemeClr>
                </a:solidFill>
                <a:latin typeface="Arial" charset="0"/>
              </a:rPr>
              <a:t>Usuwanie danych brakujących</a:t>
            </a:r>
          </a:p>
        </p:txBody>
      </p:sp>
      <p:sp>
        <p:nvSpPr>
          <p:cNvPr id="22531" name="Prostokąt 3"/>
          <p:cNvSpPr>
            <a:spLocks noChangeArrowheads="1"/>
          </p:cNvSpPr>
          <p:nvPr/>
        </p:nvSpPr>
        <p:spPr bwMode="auto">
          <a:xfrm>
            <a:off x="179388" y="765175"/>
            <a:ext cx="87852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pl-PL" altLang="en-US" sz="2400">
                <a:latin typeface="Arial" panose="020B0604020202020204" pitchFamily="34" charset="0"/>
                <a:cs typeface="Arial" panose="020B0604020202020204" pitchFamily="34" charset="0"/>
              </a:rPr>
              <a:t>Operacja skutkuje zazwyczaj niezbyt dobrymi efektami, zwłaszcza w przypadku, gdy odsetek brakujących wartości jest dość duży. </a:t>
            </a:r>
            <a:endParaRPr lang="pl-PL" altLang="en-US" sz="2400">
              <a:solidFill>
                <a:srgbClr val="0000CC"/>
              </a:solidFill>
              <a:latin typeface="Arial" panose="020B0604020202020204" pitchFamily="34" charset="0"/>
              <a:cs typeface="Arial" panose="020B0604020202020204" pitchFamily="34" charset="0"/>
            </a:endParaRPr>
          </a:p>
        </p:txBody>
      </p:sp>
      <p:sp>
        <p:nvSpPr>
          <p:cNvPr id="39937" name="Rectangle 1"/>
          <p:cNvSpPr>
            <a:spLocks noChangeArrowheads="1"/>
          </p:cNvSpPr>
          <p:nvPr/>
        </p:nvSpPr>
        <p:spPr bwMode="auto">
          <a:xfrm>
            <a:off x="323850" y="2011363"/>
            <a:ext cx="8280400" cy="4370387"/>
          </a:xfrm>
          <a:prstGeom prst="rect">
            <a:avLst/>
          </a:prstGeom>
          <a:noFill/>
          <a:ln w="9525">
            <a:noFill/>
            <a:miter lim="800000"/>
            <a:headEnd/>
            <a:tailEnd/>
          </a:ln>
          <a:effectLst/>
        </p:spPr>
        <p:txBody>
          <a:bodyPr anchor="ctr">
            <a:spAutoFit/>
          </a:bodyPr>
          <a:lstStyle/>
          <a:p>
            <a:pPr>
              <a:defRPr/>
            </a:pPr>
            <a:r>
              <a:rPr lang="pl-PL" sz="2200" b="1" dirty="0">
                <a:solidFill>
                  <a:srgbClr val="0000CC"/>
                </a:solidFill>
                <a:latin typeface="Arial" pitchFamily="34" charset="0"/>
                <a:cs typeface="Arial" pitchFamily="34" charset="0"/>
              </a:rPr>
              <a:t>Usuwanie niekompletnych rekordów (przypadków)</a:t>
            </a:r>
          </a:p>
          <a:p>
            <a:pPr lvl="1">
              <a:defRPr/>
            </a:pPr>
            <a:r>
              <a:rPr lang="pl-PL" sz="1800" dirty="0">
                <a:solidFill>
                  <a:srgbClr val="0000CC"/>
                </a:solidFill>
                <a:latin typeface="Arial" pitchFamily="34" charset="0"/>
                <a:cs typeface="Arial" pitchFamily="34" charset="0"/>
              </a:rPr>
              <a:t>Usuwane są te przypadki, w których choć jedna zmienna uwzględniona w modelowaniu nie ma wartości. Zalecana, jeżeli w tych samych wierszach brakuje wartości dla kilku lub kilkunastu atrybutów, ale liczba obserwacji z brakami nie przekracza 10%.</a:t>
            </a:r>
          </a:p>
          <a:p>
            <a:pPr lvl="1">
              <a:defRPr/>
            </a:pPr>
            <a:r>
              <a:rPr lang="pl-PL" sz="1800" dirty="0">
                <a:solidFill>
                  <a:srgbClr val="0000CC"/>
                </a:solidFill>
                <a:latin typeface="Arial" pitchFamily="34" charset="0"/>
                <a:cs typeface="Arial" pitchFamily="34" charset="0"/>
              </a:rPr>
              <a:t>Jeżeli braki są typu MCAR, to postępowanie takie sztucznie zawyża błąd standardowy i zmniejsza poziom istotności testów (wskutek zmniejszenie liczebności próby). Jeżeli braki nie są typu MCAR, może prowadzić do stronniczych estymacji, ponieważ  dane nie będą reprezentatywne dla całej populacji.</a:t>
            </a:r>
          </a:p>
          <a:p>
            <a:pPr>
              <a:defRPr/>
            </a:pPr>
            <a:r>
              <a:rPr lang="pl-PL" sz="2200" b="1" dirty="0">
                <a:solidFill>
                  <a:schemeClr val="accent1">
                    <a:lumMod val="50000"/>
                  </a:schemeClr>
                </a:solidFill>
                <a:latin typeface="Arial" pitchFamily="34" charset="0"/>
                <a:cs typeface="Arial" pitchFamily="34" charset="0"/>
              </a:rPr>
              <a:t>Usuwanie niekompletnych kolumn (atrybutów) </a:t>
            </a:r>
          </a:p>
          <a:p>
            <a:pPr lvl="1">
              <a:defRPr/>
            </a:pPr>
            <a:r>
              <a:rPr lang="pl-PL" sz="1800" dirty="0">
                <a:solidFill>
                  <a:schemeClr val="accent1">
                    <a:lumMod val="50000"/>
                  </a:schemeClr>
                </a:solidFill>
                <a:latin typeface="Arial" pitchFamily="34" charset="0"/>
                <a:cs typeface="Arial" pitchFamily="34" charset="0"/>
              </a:rPr>
              <a:t>Metoda zalecana w przypadku zmiennej, która ma od 40% wartości brakujących, a jej usunięcie nie ma większego wpływu na budowany model. Jeżeli zmienna nie powinna być usuwana, stosuje się metodę łączenia jej z innymi zmiennych, redukując w ten sposób odsetek braków.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107950" y="115888"/>
            <a:ext cx="9396413" cy="865187"/>
          </a:xfrm>
        </p:spPr>
        <p:txBody>
          <a:bodyPr/>
          <a:lstStyle/>
          <a:p>
            <a:pPr>
              <a:defRPr/>
            </a:pPr>
            <a:r>
              <a:rPr lang="pl-PL" sz="3200" b="1" dirty="0" smtClean="0">
                <a:solidFill>
                  <a:schemeClr val="accent1">
                    <a:lumMod val="75000"/>
                  </a:schemeClr>
                </a:solidFill>
                <a:latin typeface="Arial" charset="0"/>
              </a:rPr>
              <a:t>Uzupełnianie danych brakujących – </a:t>
            </a:r>
            <a:br>
              <a:rPr lang="pl-PL" sz="3200" b="1" dirty="0" smtClean="0">
                <a:solidFill>
                  <a:schemeClr val="accent1">
                    <a:lumMod val="75000"/>
                  </a:schemeClr>
                </a:solidFill>
                <a:latin typeface="Arial" charset="0"/>
              </a:rPr>
            </a:br>
            <a:r>
              <a:rPr lang="pl-PL" sz="3200" b="1" dirty="0" smtClean="0">
                <a:solidFill>
                  <a:schemeClr val="accent1">
                    <a:lumMod val="75000"/>
                  </a:schemeClr>
                </a:solidFill>
                <a:latin typeface="Arial" charset="0"/>
              </a:rPr>
              <a:t>imputacja</a:t>
            </a:r>
          </a:p>
        </p:txBody>
      </p:sp>
      <p:sp>
        <p:nvSpPr>
          <p:cNvPr id="24579" name="Prostokąt 3"/>
          <p:cNvSpPr>
            <a:spLocks noChangeArrowheads="1"/>
          </p:cNvSpPr>
          <p:nvPr/>
        </p:nvSpPr>
        <p:spPr bwMode="auto">
          <a:xfrm>
            <a:off x="395288" y="1125538"/>
            <a:ext cx="8497887" cy="538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pl-PL" altLang="en-US" sz="2600">
                <a:latin typeface="Arial" panose="020B0604020202020204" pitchFamily="34" charset="0"/>
                <a:cs typeface="Arial" panose="020B0604020202020204" pitchFamily="34" charset="0"/>
              </a:rPr>
              <a:t>Brakujące wartości atrybutu są wypełniane wartościami z jego dziedziny, zgodnie z pewną wybraną strategią.  </a:t>
            </a:r>
          </a:p>
          <a:p>
            <a:pPr>
              <a:spcBef>
                <a:spcPct val="0"/>
              </a:spcBef>
              <a:buFontTx/>
              <a:buNone/>
            </a:pPr>
            <a:endParaRPr lang="pl-PL" altLang="en-US" sz="2600">
              <a:latin typeface="Arial" panose="020B0604020202020204" pitchFamily="34" charset="0"/>
              <a:cs typeface="Arial" panose="020B0604020202020204" pitchFamily="34" charset="0"/>
            </a:endParaRPr>
          </a:p>
          <a:p>
            <a:pPr>
              <a:spcBef>
                <a:spcPct val="0"/>
              </a:spcBef>
              <a:buFontTx/>
              <a:buNone/>
            </a:pPr>
            <a:r>
              <a:rPr lang="pl-PL" altLang="en-US" sz="2600">
                <a:solidFill>
                  <a:srgbClr val="C00000"/>
                </a:solidFill>
                <a:latin typeface="Arial" panose="020B0604020202020204" pitchFamily="34" charset="0"/>
                <a:cs typeface="Arial" panose="020B0604020202020204" pitchFamily="34" charset="0"/>
              </a:rPr>
              <a:t>Imputacje jest to grupa metod przypisujących wartości zmiennej w miejscu braku jej wartości według różnych algorytmów. Brakujące dane uzupełniane są ich „substytutami” i są one z samej definicji „wartościami sztucznymi”.</a:t>
            </a:r>
          </a:p>
          <a:p>
            <a:pPr>
              <a:spcBef>
                <a:spcPct val="0"/>
              </a:spcBef>
              <a:buFontTx/>
              <a:buNone/>
            </a:pPr>
            <a:endParaRPr lang="pl-PL" altLang="en-US" sz="2600">
              <a:solidFill>
                <a:srgbClr val="0000CC"/>
              </a:solidFill>
              <a:latin typeface="Arial" panose="020B0604020202020204" pitchFamily="34" charset="0"/>
              <a:cs typeface="Arial" panose="020B0604020202020204" pitchFamily="34" charset="0"/>
            </a:endParaRPr>
          </a:p>
          <a:p>
            <a:pPr>
              <a:spcBef>
                <a:spcPct val="0"/>
              </a:spcBef>
              <a:buFontTx/>
              <a:buNone/>
            </a:pPr>
            <a:r>
              <a:rPr lang="pl-PL" altLang="en-US" sz="2600">
                <a:solidFill>
                  <a:srgbClr val="0000CC"/>
                </a:solidFill>
                <a:latin typeface="Arial" panose="020B0604020202020204" pitchFamily="34" charset="0"/>
                <a:cs typeface="Arial" panose="020B0604020202020204" pitchFamily="34" charset="0"/>
              </a:rPr>
              <a:t>Imputacja może być przeprowadzona na podstawie istniejących wartości zmiennej z brakami, w zaawansowanych metodach również z wykorzystaniem wartości innych zmiennych.</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107950" y="115888"/>
            <a:ext cx="9396413" cy="865187"/>
          </a:xfrm>
        </p:spPr>
        <p:txBody>
          <a:bodyPr/>
          <a:lstStyle/>
          <a:p>
            <a:pPr>
              <a:defRPr/>
            </a:pPr>
            <a:r>
              <a:rPr lang="pl-PL" sz="3200" b="1" dirty="0" smtClean="0">
                <a:solidFill>
                  <a:schemeClr val="accent1">
                    <a:lumMod val="75000"/>
                  </a:schemeClr>
                </a:solidFill>
                <a:latin typeface="Arial" charset="0"/>
              </a:rPr>
              <a:t>Uzupełnianie danych brakujących – </a:t>
            </a:r>
            <a:br>
              <a:rPr lang="pl-PL" sz="3200" b="1" dirty="0" smtClean="0">
                <a:solidFill>
                  <a:schemeClr val="accent1">
                    <a:lumMod val="75000"/>
                  </a:schemeClr>
                </a:solidFill>
                <a:latin typeface="Arial" charset="0"/>
              </a:rPr>
            </a:br>
            <a:r>
              <a:rPr lang="pl-PL" sz="3200" b="1" dirty="0" smtClean="0">
                <a:solidFill>
                  <a:schemeClr val="accent1">
                    <a:lumMod val="75000"/>
                  </a:schemeClr>
                </a:solidFill>
                <a:latin typeface="Arial" charset="0"/>
              </a:rPr>
              <a:t>prosta imputacja</a:t>
            </a:r>
          </a:p>
        </p:txBody>
      </p:sp>
      <p:sp>
        <p:nvSpPr>
          <p:cNvPr id="26627" name="Prostokąt 3"/>
          <p:cNvSpPr>
            <a:spLocks noChangeArrowheads="1"/>
          </p:cNvSpPr>
          <p:nvPr/>
        </p:nvSpPr>
        <p:spPr bwMode="auto">
          <a:xfrm>
            <a:off x="179388" y="1085850"/>
            <a:ext cx="87852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pl-PL" altLang="en-US" sz="2400">
                <a:latin typeface="Arial" panose="020B0604020202020204" pitchFamily="34" charset="0"/>
                <a:cs typeface="Arial" panose="020B0604020202020204" pitchFamily="34" charset="0"/>
              </a:rPr>
              <a:t>Pojedyncza imputacja (najłatwiejsza, ale nierekomendowana) polega na wprowadzeniu określonej, z góry założonej wartości.</a:t>
            </a:r>
            <a:endParaRPr lang="pl-PL" altLang="en-US" sz="2400">
              <a:solidFill>
                <a:srgbClr val="0000CC"/>
              </a:solidFill>
              <a:latin typeface="Arial" panose="020B0604020202020204" pitchFamily="34" charset="0"/>
              <a:cs typeface="Arial" panose="020B0604020202020204" pitchFamily="34" charset="0"/>
            </a:endParaRPr>
          </a:p>
        </p:txBody>
      </p:sp>
      <p:sp>
        <p:nvSpPr>
          <p:cNvPr id="39937" name="Rectangle 1"/>
          <p:cNvSpPr>
            <a:spLocks noChangeArrowheads="1"/>
          </p:cNvSpPr>
          <p:nvPr/>
        </p:nvSpPr>
        <p:spPr bwMode="auto">
          <a:xfrm>
            <a:off x="215900" y="1925638"/>
            <a:ext cx="8748713" cy="4494212"/>
          </a:xfrm>
          <a:prstGeom prst="rect">
            <a:avLst/>
          </a:prstGeom>
          <a:noFill/>
          <a:ln w="9525">
            <a:noFill/>
            <a:miter lim="800000"/>
            <a:headEnd/>
            <a:tailEnd/>
          </a:ln>
          <a:effectLst/>
        </p:spPr>
        <p:txBody>
          <a:bodyPr anchor="ctr">
            <a:spAutoFit/>
          </a:bodyPr>
          <a:lstStyle/>
          <a:p>
            <a:pPr marL="363538" indent="-363538">
              <a:buFont typeface="Arial" pitchFamily="34" charset="0"/>
              <a:buChar char="•"/>
              <a:defRPr/>
            </a:pPr>
            <a:r>
              <a:rPr lang="pl-PL" sz="2200" dirty="0">
                <a:solidFill>
                  <a:srgbClr val="0000CC"/>
                </a:solidFill>
                <a:latin typeface="Arial" pitchFamily="34" charset="0"/>
                <a:cs typeface="Arial" pitchFamily="34" charset="0"/>
              </a:rPr>
              <a:t>Stała podana przez analityka, wskazująca brak: dane numeryczne zastąpione zerem, dane tekstowe zastąpione słowem "BD" ("</a:t>
            </a:r>
            <a:r>
              <a:rPr lang="pl-PL" sz="2200" dirty="0" err="1">
                <a:solidFill>
                  <a:srgbClr val="0000CC"/>
                </a:solidFill>
                <a:latin typeface="Arial" pitchFamily="34" charset="0"/>
                <a:cs typeface="Arial" pitchFamily="34" charset="0"/>
              </a:rPr>
              <a:t>missing</a:t>
            </a:r>
            <a:r>
              <a:rPr lang="pl-PL" sz="2200" dirty="0">
                <a:solidFill>
                  <a:srgbClr val="0000CC"/>
                </a:solidFill>
                <a:latin typeface="Arial" pitchFamily="34" charset="0"/>
                <a:cs typeface="Arial" pitchFamily="34" charset="0"/>
              </a:rPr>
              <a:t>"), spotyka się też skrót NA (N/A) - not </a:t>
            </a:r>
            <a:r>
              <a:rPr lang="pl-PL" sz="2200" dirty="0" err="1">
                <a:solidFill>
                  <a:srgbClr val="0000CC"/>
                </a:solidFill>
                <a:latin typeface="Arial" pitchFamily="34" charset="0"/>
                <a:cs typeface="Arial" pitchFamily="34" charset="0"/>
              </a:rPr>
              <a:t>available</a:t>
            </a:r>
            <a:r>
              <a:rPr lang="pl-PL" sz="2200" dirty="0">
                <a:solidFill>
                  <a:srgbClr val="0000CC"/>
                </a:solidFill>
                <a:latin typeface="Arial" pitchFamily="34" charset="0"/>
                <a:cs typeface="Arial" pitchFamily="34" charset="0"/>
              </a:rPr>
              <a:t>.</a:t>
            </a:r>
          </a:p>
          <a:p>
            <a:pPr>
              <a:defRPr/>
            </a:pPr>
            <a:endParaRPr lang="pl-PL" sz="2200" b="1" dirty="0">
              <a:solidFill>
                <a:srgbClr val="0000CC"/>
              </a:solidFill>
              <a:latin typeface="Arial" pitchFamily="34" charset="0"/>
              <a:cs typeface="Arial" pitchFamily="34" charset="0"/>
            </a:endParaRPr>
          </a:p>
          <a:p>
            <a:pPr>
              <a:defRPr/>
            </a:pPr>
            <a:endParaRPr lang="pl-PL" sz="2200" b="1" dirty="0">
              <a:solidFill>
                <a:srgbClr val="0000CC"/>
              </a:solidFill>
              <a:latin typeface="Arial" pitchFamily="34" charset="0"/>
              <a:cs typeface="Arial" pitchFamily="34" charset="0"/>
            </a:endParaRPr>
          </a:p>
          <a:p>
            <a:pPr>
              <a:defRPr/>
            </a:pPr>
            <a:endParaRPr lang="pl-PL" sz="2200" b="1" dirty="0">
              <a:solidFill>
                <a:srgbClr val="0000CC"/>
              </a:solidFill>
              <a:latin typeface="Arial" pitchFamily="34" charset="0"/>
              <a:cs typeface="Arial" pitchFamily="34" charset="0"/>
            </a:endParaRPr>
          </a:p>
          <a:p>
            <a:pPr>
              <a:defRPr/>
            </a:pPr>
            <a:endParaRPr lang="pl-PL" sz="2200" b="1" dirty="0">
              <a:solidFill>
                <a:srgbClr val="0000CC"/>
              </a:solidFill>
              <a:latin typeface="Arial" pitchFamily="34" charset="0"/>
              <a:cs typeface="Arial" pitchFamily="34" charset="0"/>
            </a:endParaRPr>
          </a:p>
          <a:p>
            <a:pPr>
              <a:defRPr/>
            </a:pPr>
            <a:endParaRPr lang="pl-PL" sz="2200" b="1" dirty="0">
              <a:solidFill>
                <a:srgbClr val="0000CC"/>
              </a:solidFill>
              <a:latin typeface="Arial" pitchFamily="34" charset="0"/>
              <a:cs typeface="Arial" pitchFamily="34" charset="0"/>
            </a:endParaRPr>
          </a:p>
          <a:p>
            <a:pPr>
              <a:defRPr/>
            </a:pPr>
            <a:endParaRPr lang="pl-PL" sz="2200" b="1" dirty="0">
              <a:solidFill>
                <a:srgbClr val="0000CC"/>
              </a:solidFill>
              <a:latin typeface="Arial" pitchFamily="34" charset="0"/>
              <a:cs typeface="Arial" pitchFamily="34" charset="0"/>
            </a:endParaRPr>
          </a:p>
          <a:p>
            <a:pPr>
              <a:defRPr/>
            </a:pPr>
            <a:endParaRPr lang="pl-PL" sz="2200" b="1" dirty="0">
              <a:solidFill>
                <a:srgbClr val="0000CC"/>
              </a:solidFill>
              <a:latin typeface="Arial" pitchFamily="34" charset="0"/>
              <a:cs typeface="Arial" pitchFamily="34" charset="0"/>
            </a:endParaRPr>
          </a:p>
          <a:p>
            <a:pPr>
              <a:defRPr/>
            </a:pPr>
            <a:endParaRPr lang="pl-PL" sz="2200" b="1" dirty="0">
              <a:solidFill>
                <a:srgbClr val="0000CC"/>
              </a:solidFill>
              <a:latin typeface="Arial" pitchFamily="34" charset="0"/>
              <a:cs typeface="Arial" pitchFamily="34" charset="0"/>
            </a:endParaRPr>
          </a:p>
          <a:p>
            <a:pPr algn="r">
              <a:defRPr/>
            </a:pPr>
            <a:r>
              <a:rPr lang="pl-PL" sz="1600" dirty="0">
                <a:solidFill>
                  <a:srgbClr val="000000"/>
                </a:solidFill>
                <a:latin typeface="Arial" pitchFamily="34" charset="0"/>
                <a:cs typeface="Arial" pitchFamily="34" charset="0"/>
              </a:rPr>
              <a:t>Źródło: </a:t>
            </a:r>
            <a:r>
              <a:rPr lang="pl-PL" sz="1600" dirty="0" err="1">
                <a:solidFill>
                  <a:srgbClr val="000000"/>
                </a:solidFill>
                <a:latin typeface="Arial" pitchFamily="34" charset="0"/>
                <a:cs typeface="Arial" pitchFamily="34" charset="0"/>
              </a:rPr>
              <a:t>Interent</a:t>
            </a:r>
            <a:endParaRPr lang="pl-PL" sz="1600" dirty="0">
              <a:solidFill>
                <a:srgbClr val="000000"/>
              </a:solidFill>
              <a:latin typeface="Arial" pitchFamily="34" charset="0"/>
              <a:cs typeface="Arial" pitchFamily="34" charset="0"/>
            </a:endParaRPr>
          </a:p>
          <a:p>
            <a:pPr marL="363538" indent="-363538">
              <a:buFont typeface="Arial" pitchFamily="34" charset="0"/>
              <a:buChar char="•"/>
              <a:defRPr/>
            </a:pPr>
            <a:r>
              <a:rPr lang="pl-PL" sz="2200" dirty="0">
                <a:solidFill>
                  <a:srgbClr val="C00000"/>
                </a:solidFill>
                <a:latin typeface="Arial" pitchFamily="34" charset="0"/>
                <a:cs typeface="Arial" pitchFamily="34" charset="0"/>
              </a:rPr>
              <a:t>Stała (lub stałe) wyznaczone z danych – imputacja prosta. </a:t>
            </a:r>
          </a:p>
        </p:txBody>
      </p:sp>
      <p:pic>
        <p:nvPicPr>
          <p:cNvPr id="2662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3" y="3141663"/>
            <a:ext cx="7499350" cy="249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0" y="71438"/>
            <a:ext cx="9144000" cy="909637"/>
          </a:xfrm>
        </p:spPr>
        <p:txBody>
          <a:bodyPr/>
          <a:lstStyle/>
          <a:p>
            <a:pPr>
              <a:defRPr/>
            </a:pPr>
            <a:r>
              <a:rPr lang="pl-PL" sz="3200" b="1" dirty="0" smtClean="0">
                <a:solidFill>
                  <a:schemeClr val="accent1">
                    <a:lumMod val="75000"/>
                  </a:schemeClr>
                </a:solidFill>
                <a:latin typeface="Arial" pitchFamily="34" charset="0"/>
                <a:cs typeface="Arial" pitchFamily="34" charset="0"/>
              </a:rPr>
              <a:t>Imputacja prosta: wpisywanie wartości stałych wyznaczonych z danych</a:t>
            </a:r>
            <a:endParaRPr lang="pl-PL" sz="3200" b="1" dirty="0" smtClean="0">
              <a:solidFill>
                <a:schemeClr val="accent1">
                  <a:lumMod val="75000"/>
                </a:schemeClr>
              </a:solidFill>
              <a:latin typeface="Arial" charset="0"/>
            </a:endParaRPr>
          </a:p>
        </p:txBody>
      </p:sp>
      <p:sp>
        <p:nvSpPr>
          <p:cNvPr id="28675" name="Prostokąt 3"/>
          <p:cNvSpPr>
            <a:spLocks noChangeArrowheads="1"/>
          </p:cNvSpPr>
          <p:nvPr/>
        </p:nvSpPr>
        <p:spPr bwMode="auto">
          <a:xfrm>
            <a:off x="250825" y="1341438"/>
            <a:ext cx="8532813" cy="424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defRPr>
            </a:lvl1pPr>
            <a:lvl2pPr marL="63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lvl="1">
              <a:spcBef>
                <a:spcPct val="0"/>
              </a:spcBef>
              <a:spcAft>
                <a:spcPts val="1200"/>
              </a:spcAft>
              <a:buFontTx/>
              <a:buNone/>
            </a:pPr>
            <a:r>
              <a:rPr lang="pl-PL" altLang="en-US" sz="2400">
                <a:solidFill>
                  <a:srgbClr val="0000CC"/>
                </a:solidFill>
                <a:latin typeface="Arial" panose="020B0604020202020204" pitchFamily="34" charset="0"/>
                <a:cs typeface="Arial" panose="020B0604020202020204" pitchFamily="34" charset="0"/>
              </a:rPr>
              <a:t>Zmienne ilościowe – wybrana miara statystyczna: średnia, mediana, modalna (dominanta, najczęściej występująca).</a:t>
            </a:r>
          </a:p>
          <a:p>
            <a:pPr lvl="1">
              <a:spcBef>
                <a:spcPct val="0"/>
              </a:spcBef>
              <a:spcAft>
                <a:spcPts val="1200"/>
              </a:spcAft>
              <a:buFontTx/>
              <a:buNone/>
            </a:pPr>
            <a:r>
              <a:rPr lang="pl-PL" altLang="en-US" sz="2400">
                <a:solidFill>
                  <a:srgbClr val="C00000"/>
                </a:solidFill>
                <a:latin typeface="Arial" panose="020B0604020202020204" pitchFamily="34" charset="0"/>
                <a:cs typeface="Arial" panose="020B0604020202020204" pitchFamily="34" charset="0"/>
              </a:rPr>
              <a:t>Zmienne jakościowe – modalna. </a:t>
            </a:r>
          </a:p>
          <a:p>
            <a:pPr lvl="1">
              <a:spcBef>
                <a:spcPct val="0"/>
              </a:spcBef>
              <a:spcAft>
                <a:spcPts val="1200"/>
              </a:spcAft>
              <a:buFontTx/>
              <a:buNone/>
            </a:pPr>
            <a:r>
              <a:rPr lang="pl-PL" altLang="en-US" sz="2400">
                <a:latin typeface="Arial" panose="020B0604020202020204" pitchFamily="34" charset="0"/>
                <a:cs typeface="Arial" panose="020B0604020202020204" pitchFamily="34" charset="0"/>
              </a:rPr>
              <a:t>Wybrana miara statystyczna lub modalna z określonego podzbioru analizowanego zbioru danych. </a:t>
            </a:r>
          </a:p>
          <a:p>
            <a:pPr lvl="1">
              <a:spcBef>
                <a:spcPct val="0"/>
              </a:spcBef>
              <a:spcAft>
                <a:spcPts val="1200"/>
              </a:spcAft>
              <a:buFontTx/>
              <a:buNone/>
            </a:pPr>
            <a:r>
              <a:rPr lang="pl-PL" altLang="en-US" sz="2400">
                <a:latin typeface="Arial" panose="020B0604020202020204" pitchFamily="34" charset="0"/>
                <a:cs typeface="Arial" panose="020B0604020202020204" pitchFamily="34" charset="0"/>
              </a:rPr>
              <a:t>Wartość wygenerowana losowo z obserwowanego rozkładu zmiennej; ta metoda jest prawdopodobnie lepsza niż zastępowanie średnią, ponieważ (oprócz innych powodów) miary środka i rozrzutu powinny być zbliżone do oryginalnych.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107950" y="115888"/>
            <a:ext cx="9396413" cy="649287"/>
          </a:xfrm>
        </p:spPr>
        <p:txBody>
          <a:bodyPr/>
          <a:lstStyle/>
          <a:p>
            <a:pPr>
              <a:defRPr/>
            </a:pPr>
            <a:r>
              <a:rPr lang="pl-PL" sz="3200" b="1" dirty="0" smtClean="0">
                <a:solidFill>
                  <a:schemeClr val="accent1">
                    <a:lumMod val="75000"/>
                  </a:schemeClr>
                </a:solidFill>
                <a:latin typeface="Arial" charset="0"/>
              </a:rPr>
              <a:t>Zaawansowane metody imputacji</a:t>
            </a:r>
          </a:p>
        </p:txBody>
      </p:sp>
      <p:sp>
        <p:nvSpPr>
          <p:cNvPr id="4" name="Prostokąt 3"/>
          <p:cNvSpPr/>
          <p:nvPr/>
        </p:nvSpPr>
        <p:spPr>
          <a:xfrm>
            <a:off x="323850" y="765175"/>
            <a:ext cx="8532813" cy="5570538"/>
          </a:xfrm>
          <a:prstGeom prst="rect">
            <a:avLst/>
          </a:prstGeom>
        </p:spPr>
        <p:txBody>
          <a:bodyPr>
            <a:spAutoFit/>
          </a:bodyPr>
          <a:lstStyle/>
          <a:p>
            <a:pPr marL="0" lvl="1" indent="6350">
              <a:spcBef>
                <a:spcPts val="600"/>
              </a:spcBef>
              <a:defRPr/>
            </a:pPr>
            <a:r>
              <a:rPr lang="pl-PL" dirty="0">
                <a:latin typeface="Arial" pitchFamily="34" charset="0"/>
                <a:cs typeface="Arial" pitchFamily="34" charset="0"/>
              </a:rPr>
              <a:t>Stosuje się metody z wykorzystaniem technik data mining (modelowania maszynowego), dzięki którym można uzyskać dokładniejsze i bardziej trafne zastąpienie wartości brakujących. </a:t>
            </a:r>
          </a:p>
          <a:p>
            <a:pPr marL="0" lvl="1" indent="6350">
              <a:spcBef>
                <a:spcPts val="600"/>
              </a:spcBef>
              <a:defRPr/>
            </a:pPr>
            <a:r>
              <a:rPr lang="pl-PL" dirty="0">
                <a:latin typeface="Arial" pitchFamily="34" charset="0"/>
                <a:cs typeface="Arial" pitchFamily="34" charset="0"/>
              </a:rPr>
              <a:t>Klasyfikacja (w wielu przypadkach z wykorzystaniem uczenia maszynowego):</a:t>
            </a:r>
          </a:p>
          <a:p>
            <a:pPr marL="363538" lvl="1" indent="-357188">
              <a:spcBef>
                <a:spcPts val="600"/>
              </a:spcBef>
              <a:buFont typeface="Arial" pitchFamily="34" charset="0"/>
              <a:buChar char="•"/>
              <a:defRPr/>
            </a:pPr>
            <a:r>
              <a:rPr lang="pl-PL" dirty="0">
                <a:latin typeface="Arial" pitchFamily="34" charset="0"/>
                <a:cs typeface="Arial" pitchFamily="34" charset="0"/>
              </a:rPr>
              <a:t>Metody regresyjne. Uzyskuje się wartość ustaloną na podstawie znanych wartości innych atrybutów obserwacji z brakującą daną – poprzez zastosowanie algorytmu predykcji lub klasyfikacji (uczenia, modelowania) właściwego dla typu brakującej danej (ilościowej lub jakościowej). </a:t>
            </a:r>
          </a:p>
          <a:p>
            <a:pPr marL="363538" lvl="1" indent="-357188">
              <a:spcBef>
                <a:spcPts val="600"/>
              </a:spcBef>
              <a:buFont typeface="Arial" pitchFamily="34" charset="0"/>
              <a:buChar char="•"/>
              <a:defRPr/>
            </a:pPr>
            <a:r>
              <a:rPr lang="pl-PL" dirty="0">
                <a:solidFill>
                  <a:srgbClr val="C00000"/>
                </a:solidFill>
                <a:latin typeface="Arial" pitchFamily="34" charset="0"/>
                <a:cs typeface="Arial" pitchFamily="34" charset="0"/>
              </a:rPr>
              <a:t>Metody ważone </a:t>
            </a:r>
            <a:r>
              <a:rPr lang="pl-PL" dirty="0">
                <a:latin typeface="Arial" pitchFamily="34" charset="0"/>
                <a:cs typeface="Arial" pitchFamily="34" charset="0"/>
              </a:rPr>
              <a:t>(</a:t>
            </a:r>
            <a:r>
              <a:rPr lang="pl-PL" i="1" dirty="0" err="1">
                <a:latin typeface="Arial" pitchFamily="34" charset="0"/>
                <a:cs typeface="Arial" pitchFamily="34" charset="0"/>
              </a:rPr>
              <a:t>weighting</a:t>
            </a:r>
            <a:r>
              <a:rPr lang="pl-PL" i="1" dirty="0">
                <a:latin typeface="Arial" pitchFamily="34" charset="0"/>
                <a:cs typeface="Arial" pitchFamily="34" charset="0"/>
              </a:rPr>
              <a:t> </a:t>
            </a:r>
            <a:r>
              <a:rPr lang="pl-PL" i="1" dirty="0" err="1">
                <a:latin typeface="Arial" pitchFamily="34" charset="0"/>
                <a:cs typeface="Arial" pitchFamily="34" charset="0"/>
              </a:rPr>
              <a:t>methods</a:t>
            </a:r>
            <a:r>
              <a:rPr lang="pl-PL" dirty="0">
                <a:latin typeface="Arial" pitchFamily="34" charset="0"/>
                <a:cs typeface="Arial" pitchFamily="34" charset="0"/>
              </a:rPr>
              <a:t>),</a:t>
            </a:r>
          </a:p>
          <a:p>
            <a:pPr marL="363538" lvl="1" indent="-357188">
              <a:spcBef>
                <a:spcPts val="600"/>
              </a:spcBef>
              <a:buFont typeface="Arial" pitchFamily="34" charset="0"/>
              <a:buChar char="•"/>
              <a:defRPr/>
            </a:pPr>
            <a:r>
              <a:rPr lang="pl-PL" dirty="0">
                <a:solidFill>
                  <a:srgbClr val="003300"/>
                </a:solidFill>
                <a:latin typeface="Arial" pitchFamily="34" charset="0"/>
                <a:cs typeface="Arial" pitchFamily="34" charset="0"/>
              </a:rPr>
              <a:t>Imputacja wielokrotna </a:t>
            </a:r>
            <a:r>
              <a:rPr lang="pl-PL" dirty="0">
                <a:latin typeface="Arial" pitchFamily="34" charset="0"/>
                <a:cs typeface="Arial" pitchFamily="34" charset="0"/>
              </a:rPr>
              <a:t>(</a:t>
            </a:r>
            <a:r>
              <a:rPr lang="pl-PL" i="1" dirty="0" err="1">
                <a:latin typeface="Arial" pitchFamily="34" charset="0"/>
                <a:cs typeface="Arial" pitchFamily="34" charset="0"/>
              </a:rPr>
              <a:t>multiple</a:t>
            </a:r>
            <a:r>
              <a:rPr lang="pl-PL" i="1" dirty="0">
                <a:latin typeface="Arial" pitchFamily="34" charset="0"/>
                <a:cs typeface="Arial" pitchFamily="34" charset="0"/>
              </a:rPr>
              <a:t> </a:t>
            </a:r>
            <a:r>
              <a:rPr lang="pl-PL" i="1" dirty="0" err="1">
                <a:latin typeface="Arial" pitchFamily="34" charset="0"/>
                <a:cs typeface="Arial" pitchFamily="34" charset="0"/>
              </a:rPr>
              <a:t>imputation</a:t>
            </a:r>
            <a:r>
              <a:rPr lang="pl-PL" dirty="0">
                <a:latin typeface="Arial" pitchFamily="34" charset="0"/>
                <a:cs typeface="Arial" pitchFamily="34" charset="0"/>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457200" y="44450"/>
            <a:ext cx="8229600" cy="647700"/>
          </a:xfrm>
        </p:spPr>
        <p:txBody>
          <a:bodyPr/>
          <a:lstStyle/>
          <a:p>
            <a:pPr>
              <a:defRPr/>
            </a:pPr>
            <a:r>
              <a:rPr lang="pl-PL" sz="3200" b="1" dirty="0" smtClean="0">
                <a:solidFill>
                  <a:schemeClr val="accent1">
                    <a:lumMod val="75000"/>
                  </a:schemeClr>
                </a:solidFill>
                <a:latin typeface="Arial" charset="0"/>
              </a:rPr>
              <a:t>Model wielokrotnej regresji liniowej</a:t>
            </a:r>
          </a:p>
        </p:txBody>
      </p:sp>
      <p:sp>
        <p:nvSpPr>
          <p:cNvPr id="32771" name="Text Box 3"/>
          <p:cNvSpPr txBox="1">
            <a:spLocks noChangeArrowheads="1"/>
          </p:cNvSpPr>
          <p:nvPr/>
        </p:nvSpPr>
        <p:spPr bwMode="auto">
          <a:xfrm>
            <a:off x="234950" y="765175"/>
            <a:ext cx="8534400" cy="545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spcAft>
                <a:spcPct val="45000"/>
              </a:spcAft>
              <a:buFontTx/>
              <a:buNone/>
            </a:pPr>
            <a:r>
              <a:rPr lang="pl-PL" altLang="en-US" sz="1800">
                <a:latin typeface="Arial" panose="020B0604020202020204" pitchFamily="34" charset="0"/>
                <a:cs typeface="Times New Roman" panose="02020603050405020304" pitchFamily="18" charset="0"/>
              </a:rPr>
              <a:t>Ogólnym celem jest ilościowe uj</a:t>
            </a:r>
            <a:r>
              <a:rPr lang="pl-PL" altLang="en-US" sz="1800">
                <a:latin typeface="Arial" panose="020B0604020202020204" pitchFamily="34" charset="0"/>
              </a:rPr>
              <a:t>ę</a:t>
            </a:r>
            <a:r>
              <a:rPr lang="pl-PL" altLang="en-US" sz="1800">
                <a:latin typeface="Arial" panose="020B0604020202020204" pitchFamily="34" charset="0"/>
                <a:cs typeface="Times New Roman" panose="02020603050405020304" pitchFamily="18" charset="0"/>
              </a:rPr>
              <a:t>cie zwi</a:t>
            </a:r>
            <a:r>
              <a:rPr lang="pl-PL" altLang="en-US" sz="1800">
                <a:latin typeface="Arial" panose="020B0604020202020204" pitchFamily="34" charset="0"/>
              </a:rPr>
              <a:t>ą</a:t>
            </a:r>
            <a:r>
              <a:rPr lang="pl-PL" altLang="en-US" sz="1800">
                <a:latin typeface="Arial" panose="020B0604020202020204" pitchFamily="34" charset="0"/>
                <a:cs typeface="Times New Roman" panose="02020603050405020304" pitchFamily="18" charset="0"/>
              </a:rPr>
              <a:t>zk</a:t>
            </a:r>
            <a:r>
              <a:rPr lang="pl-PL" altLang="en-US" sz="1800" b="1">
                <a:latin typeface="Arial" panose="020B0604020202020204" pitchFamily="34" charset="0"/>
                <a:cs typeface="Times New Roman" panose="02020603050405020304" pitchFamily="18" charset="0"/>
              </a:rPr>
              <a:t>ów mi</a:t>
            </a:r>
            <a:r>
              <a:rPr lang="pl-PL" altLang="en-US" sz="1800" b="1">
                <a:latin typeface="Arial" panose="020B0604020202020204" pitchFamily="34" charset="0"/>
              </a:rPr>
              <a:t>ę</a:t>
            </a:r>
            <a:r>
              <a:rPr lang="pl-PL" altLang="en-US" sz="1800" b="1">
                <a:latin typeface="Arial" panose="020B0604020202020204" pitchFamily="34" charset="0"/>
                <a:cs typeface="Times New Roman" panose="02020603050405020304" pitchFamily="18" charset="0"/>
              </a:rPr>
              <a:t>dzy wieloma zmiennymi niezale</a:t>
            </a:r>
            <a:r>
              <a:rPr lang="pl-PL" altLang="en-US" sz="1800" b="1">
                <a:latin typeface="Arial" panose="020B0604020202020204" pitchFamily="34" charset="0"/>
              </a:rPr>
              <a:t>ż</a:t>
            </a:r>
            <a:r>
              <a:rPr lang="pl-PL" altLang="en-US" sz="1800" b="1">
                <a:latin typeface="Arial" panose="020B0604020202020204" pitchFamily="34" charset="0"/>
                <a:cs typeface="Times New Roman" panose="02020603050405020304" pitchFamily="18" charset="0"/>
              </a:rPr>
              <a:t>nymi a zmienną zale</a:t>
            </a:r>
            <a:r>
              <a:rPr lang="pl-PL" altLang="en-US" sz="1800" b="1">
                <a:latin typeface="Arial" panose="020B0604020202020204" pitchFamily="34" charset="0"/>
              </a:rPr>
              <a:t>ż</a:t>
            </a:r>
            <a:r>
              <a:rPr lang="pl-PL" altLang="en-US" sz="1800" b="1">
                <a:latin typeface="Arial" panose="020B0604020202020204" pitchFamily="34" charset="0"/>
                <a:cs typeface="Times New Roman" panose="02020603050405020304" pitchFamily="18" charset="0"/>
              </a:rPr>
              <a:t>n</a:t>
            </a:r>
            <a:r>
              <a:rPr lang="pl-PL" altLang="en-US" sz="1800" b="1">
                <a:latin typeface="Arial" panose="020B0604020202020204" pitchFamily="34" charset="0"/>
              </a:rPr>
              <a:t>ą</a:t>
            </a:r>
            <a:r>
              <a:rPr lang="pl-PL" altLang="en-US" sz="1800" b="1">
                <a:latin typeface="Arial" panose="020B0604020202020204" pitchFamily="34" charset="0"/>
                <a:cs typeface="Times New Roman" panose="02020603050405020304" pitchFamily="18" charset="0"/>
              </a:rPr>
              <a:t>.</a:t>
            </a:r>
            <a:endParaRPr lang="pl-PL" altLang="en-US" sz="1800" b="1" i="1">
              <a:latin typeface="Arial" panose="020B0604020202020204" pitchFamily="34" charset="0"/>
              <a:cs typeface="Times New Roman" panose="02020603050405020304" pitchFamily="18" charset="0"/>
            </a:endParaRPr>
          </a:p>
          <a:p>
            <a:pPr algn="ctr">
              <a:spcBef>
                <a:spcPct val="0"/>
              </a:spcBef>
              <a:spcAft>
                <a:spcPct val="45000"/>
              </a:spcAft>
              <a:buFontTx/>
              <a:buNone/>
            </a:pPr>
            <a:r>
              <a:rPr lang="en-GB" altLang="en-US" sz="2000" b="1" i="1">
                <a:latin typeface="Arial" panose="020B0604020202020204" pitchFamily="34" charset="0"/>
                <a:cs typeface="Times New Roman" panose="02020603050405020304" pitchFamily="18" charset="0"/>
              </a:rPr>
              <a:t>y</a:t>
            </a:r>
            <a:r>
              <a:rPr lang="en-GB" altLang="en-US" sz="2000" b="1" i="1" baseline="-30000">
                <a:latin typeface="Arial" panose="020B0604020202020204" pitchFamily="34" charset="0"/>
                <a:cs typeface="Times New Roman" panose="02020603050405020304" pitchFamily="18" charset="0"/>
              </a:rPr>
              <a:t>i</a:t>
            </a:r>
            <a:r>
              <a:rPr lang="en-GB" altLang="en-US" sz="2000" b="1">
                <a:latin typeface="Arial" panose="020B0604020202020204" pitchFamily="34" charset="0"/>
                <a:cs typeface="Times New Roman" panose="02020603050405020304" pitchFamily="18" charset="0"/>
              </a:rPr>
              <a:t> = </a:t>
            </a:r>
            <a:r>
              <a:rPr lang="en-GB" altLang="en-US" sz="2000" b="1" i="1">
                <a:cs typeface="Times New Roman" panose="02020603050405020304" pitchFamily="18" charset="0"/>
                <a:sym typeface="Symbol" panose="05050102010706020507" pitchFamily="18" charset="2"/>
              </a:rPr>
              <a:t></a:t>
            </a:r>
            <a:r>
              <a:rPr lang="en-GB" altLang="en-US" sz="2000" b="1" i="1" baseline="-30000">
                <a:latin typeface="Arial" panose="020B0604020202020204" pitchFamily="34" charset="0"/>
                <a:cs typeface="Times New Roman" panose="02020603050405020304" pitchFamily="18" charset="0"/>
              </a:rPr>
              <a:t>0</a:t>
            </a:r>
            <a:r>
              <a:rPr lang="en-GB" altLang="en-US" sz="2000" b="1">
                <a:latin typeface="Arial" panose="020B0604020202020204" pitchFamily="34" charset="0"/>
                <a:cs typeface="Times New Roman" panose="02020603050405020304" pitchFamily="18" charset="0"/>
              </a:rPr>
              <a:t> +  </a:t>
            </a:r>
            <a:r>
              <a:rPr lang="en-GB" altLang="en-US" sz="2000" b="1" i="1">
                <a:cs typeface="Times New Roman" panose="02020603050405020304" pitchFamily="18" charset="0"/>
                <a:sym typeface="Symbol" panose="05050102010706020507" pitchFamily="18" charset="2"/>
              </a:rPr>
              <a:t></a:t>
            </a:r>
            <a:r>
              <a:rPr lang="en-GB" altLang="en-US" sz="2000" b="1" baseline="-30000">
                <a:latin typeface="Arial" panose="020B0604020202020204" pitchFamily="34" charset="0"/>
                <a:cs typeface="Times New Roman" panose="02020603050405020304" pitchFamily="18" charset="0"/>
              </a:rPr>
              <a:t>1</a:t>
            </a:r>
            <a:r>
              <a:rPr lang="en-GB" altLang="en-US" sz="2000" b="1" baseline="30000">
                <a:latin typeface="Arial" panose="020B0604020202020204" pitchFamily="34" charset="0"/>
                <a:cs typeface="Times New Roman" panose="02020603050405020304" pitchFamily="18" charset="0"/>
              </a:rPr>
              <a:t> </a:t>
            </a:r>
            <a:r>
              <a:rPr lang="en-GB" altLang="en-US" sz="2000" b="1" i="1">
                <a:latin typeface="Arial" panose="020B0604020202020204" pitchFamily="34" charset="0"/>
                <a:cs typeface="Times New Roman" panose="02020603050405020304" pitchFamily="18" charset="0"/>
              </a:rPr>
              <a:t>x</a:t>
            </a:r>
            <a:r>
              <a:rPr lang="en-GB" altLang="en-US" sz="2000" b="1" i="1" baseline="-30000">
                <a:latin typeface="Arial" panose="020B0604020202020204" pitchFamily="34" charset="0"/>
                <a:cs typeface="Times New Roman" panose="02020603050405020304" pitchFamily="18" charset="0"/>
              </a:rPr>
              <a:t>i</a:t>
            </a:r>
            <a:r>
              <a:rPr lang="en-GB" altLang="en-US" sz="2000" b="1" baseline="-30000">
                <a:latin typeface="Arial" panose="020B0604020202020204" pitchFamily="34" charset="0"/>
                <a:cs typeface="Times New Roman" panose="02020603050405020304" pitchFamily="18" charset="0"/>
              </a:rPr>
              <a:t>1</a:t>
            </a:r>
            <a:r>
              <a:rPr lang="en-GB" altLang="en-US" sz="2000" b="1">
                <a:latin typeface="Arial" panose="020B0604020202020204" pitchFamily="34" charset="0"/>
                <a:cs typeface="Times New Roman" panose="02020603050405020304" pitchFamily="18" charset="0"/>
              </a:rPr>
              <a:t> + … +  </a:t>
            </a:r>
            <a:r>
              <a:rPr lang="en-GB" altLang="en-US" sz="2000" b="1" i="1">
                <a:cs typeface="Times New Roman" panose="02020603050405020304" pitchFamily="18" charset="0"/>
                <a:sym typeface="Symbol" panose="05050102010706020507" pitchFamily="18" charset="2"/>
              </a:rPr>
              <a:t></a:t>
            </a:r>
            <a:r>
              <a:rPr lang="en-GB" altLang="en-US" sz="2000" b="1" i="1" baseline="-30000">
                <a:latin typeface="Arial" panose="020B0604020202020204" pitchFamily="34" charset="0"/>
                <a:cs typeface="Times New Roman" panose="02020603050405020304" pitchFamily="18" charset="0"/>
              </a:rPr>
              <a:t>k</a:t>
            </a:r>
            <a:r>
              <a:rPr lang="en-GB" altLang="en-US" sz="2000" b="1" i="1">
                <a:latin typeface="Arial" panose="020B0604020202020204" pitchFamily="34" charset="0"/>
                <a:cs typeface="Times New Roman" panose="02020603050405020304" pitchFamily="18" charset="0"/>
              </a:rPr>
              <a:t> x</a:t>
            </a:r>
            <a:r>
              <a:rPr lang="en-GB" altLang="en-US" sz="2000" b="1" i="1" baseline="-30000">
                <a:latin typeface="Arial" panose="020B0604020202020204" pitchFamily="34" charset="0"/>
                <a:cs typeface="Times New Roman" panose="02020603050405020304" pitchFamily="18" charset="0"/>
              </a:rPr>
              <a:t>ik</a:t>
            </a:r>
            <a:r>
              <a:rPr lang="en-GB" altLang="en-US" sz="2000" b="1">
                <a:latin typeface="Arial" panose="020B0604020202020204" pitchFamily="34" charset="0"/>
                <a:cs typeface="Times New Roman" panose="02020603050405020304" pitchFamily="18" charset="0"/>
              </a:rPr>
              <a:t> + </a:t>
            </a:r>
            <a:r>
              <a:rPr lang="en-GB" altLang="en-US" sz="2000" b="1" i="1">
                <a:latin typeface="Arial" panose="020B0604020202020204" pitchFamily="34" charset="0"/>
                <a:cs typeface="Times New Roman" panose="02020603050405020304" pitchFamily="18" charset="0"/>
              </a:rPr>
              <a:t>u</a:t>
            </a:r>
            <a:r>
              <a:rPr lang="en-GB" altLang="en-US" sz="2000" b="1" i="1" baseline="-30000">
                <a:latin typeface="Arial" panose="020B0604020202020204" pitchFamily="34" charset="0"/>
                <a:cs typeface="Times New Roman" panose="02020603050405020304" pitchFamily="18" charset="0"/>
              </a:rPr>
              <a:t>i</a:t>
            </a:r>
            <a:r>
              <a:rPr lang="en-GB" altLang="en-US" sz="2000" b="1">
                <a:latin typeface="Arial" panose="020B0604020202020204" pitchFamily="34" charset="0"/>
                <a:cs typeface="Times New Roman" panose="02020603050405020304" pitchFamily="18" charset="0"/>
              </a:rPr>
              <a:t> 	</a:t>
            </a:r>
            <a:r>
              <a:rPr lang="en-GB" altLang="en-US" sz="2000" b="1" i="1">
                <a:latin typeface="Arial" panose="020B0604020202020204" pitchFamily="34" charset="0"/>
                <a:cs typeface="Times New Roman" panose="02020603050405020304" pitchFamily="18" charset="0"/>
              </a:rPr>
              <a:t>i</a:t>
            </a:r>
            <a:r>
              <a:rPr lang="en-GB" altLang="en-US" sz="2000" b="1">
                <a:latin typeface="Arial" panose="020B0604020202020204" pitchFamily="34" charset="0"/>
                <a:cs typeface="Times New Roman" panose="02020603050405020304" pitchFamily="18" charset="0"/>
              </a:rPr>
              <a:t> = 1, ..., </a:t>
            </a:r>
            <a:r>
              <a:rPr lang="en-GB" altLang="en-US" sz="2000" b="1" i="1">
                <a:latin typeface="Arial" panose="020B0604020202020204" pitchFamily="34" charset="0"/>
                <a:cs typeface="Times New Roman" panose="02020603050405020304" pitchFamily="18" charset="0"/>
              </a:rPr>
              <a:t>n</a:t>
            </a:r>
            <a:r>
              <a:rPr lang="pl-PL" altLang="en-US" sz="2000" b="1">
                <a:latin typeface="Arial" panose="020B0604020202020204" pitchFamily="34" charset="0"/>
              </a:rPr>
              <a:t> </a:t>
            </a:r>
          </a:p>
          <a:p>
            <a:pPr>
              <a:spcBef>
                <a:spcPct val="0"/>
              </a:spcBef>
              <a:spcAft>
                <a:spcPct val="45000"/>
              </a:spcAft>
              <a:buFontTx/>
              <a:buNone/>
            </a:pPr>
            <a:r>
              <a:rPr lang="pl-PL" altLang="en-US" sz="1800">
                <a:latin typeface="Arial" panose="020B0604020202020204" pitchFamily="34" charset="0"/>
              </a:rPr>
              <a:t>gdzie:</a:t>
            </a:r>
          </a:p>
          <a:p>
            <a:pPr>
              <a:spcBef>
                <a:spcPct val="0"/>
              </a:spcBef>
              <a:spcAft>
                <a:spcPct val="45000"/>
              </a:spcAft>
            </a:pPr>
            <a:r>
              <a:rPr lang="pl-PL" altLang="en-US" sz="1800" i="1">
                <a:latin typeface="Arial" panose="020B0604020202020204" pitchFamily="34" charset="0"/>
              </a:rPr>
              <a:t>  </a:t>
            </a:r>
            <a:r>
              <a:rPr lang="en-GB" altLang="en-US" sz="1800" i="1">
                <a:latin typeface="Arial" panose="020B0604020202020204" pitchFamily="34" charset="0"/>
                <a:cs typeface="Times New Roman" panose="02020603050405020304" pitchFamily="18" charset="0"/>
              </a:rPr>
              <a:t>u</a:t>
            </a:r>
            <a:r>
              <a:rPr lang="en-GB" altLang="en-US" sz="1800" i="1" baseline="-30000">
                <a:latin typeface="Arial" panose="020B0604020202020204" pitchFamily="34" charset="0"/>
                <a:cs typeface="Times New Roman" panose="02020603050405020304" pitchFamily="18" charset="0"/>
              </a:rPr>
              <a:t>i</a:t>
            </a:r>
            <a:r>
              <a:rPr lang="en-GB" altLang="en-US" sz="1800">
                <a:latin typeface="Arial" panose="020B0604020202020204" pitchFamily="34" charset="0"/>
                <a:cs typeface="Times New Roman" panose="02020603050405020304" pitchFamily="18" charset="0"/>
              </a:rPr>
              <a:t>, </a:t>
            </a:r>
            <a:r>
              <a:rPr lang="en-GB" altLang="en-US" sz="1800" i="1">
                <a:latin typeface="Arial" panose="020B0604020202020204" pitchFamily="34" charset="0"/>
                <a:cs typeface="Times New Roman" panose="02020603050405020304" pitchFamily="18" charset="0"/>
              </a:rPr>
              <a:t>i</a:t>
            </a:r>
            <a:r>
              <a:rPr lang="en-GB" altLang="en-US" sz="1800">
                <a:latin typeface="Arial" panose="020B0604020202020204" pitchFamily="34" charset="0"/>
                <a:cs typeface="Times New Roman" panose="02020603050405020304" pitchFamily="18" charset="0"/>
              </a:rPr>
              <a:t> = 1, ..., </a:t>
            </a:r>
            <a:r>
              <a:rPr lang="en-GB" altLang="en-US" sz="1800" i="1">
                <a:latin typeface="Arial" panose="020B0604020202020204" pitchFamily="34" charset="0"/>
                <a:cs typeface="Times New Roman" panose="02020603050405020304" pitchFamily="18" charset="0"/>
              </a:rPr>
              <a:t>n</a:t>
            </a:r>
            <a:r>
              <a:rPr lang="en-GB" altLang="en-US" sz="1800">
                <a:latin typeface="Arial" panose="020B0604020202020204" pitchFamily="34" charset="0"/>
                <a:cs typeface="Times New Roman" panose="02020603050405020304" pitchFamily="18" charset="0"/>
              </a:rPr>
              <a:t> </a:t>
            </a:r>
            <a:r>
              <a:rPr lang="pl-PL" altLang="en-US" sz="1800">
                <a:latin typeface="Arial" panose="020B0604020202020204" pitchFamily="34" charset="0"/>
              </a:rPr>
              <a:t>są wartościami błędu, niezależnymi od siebie dla kolejnych</a:t>
            </a:r>
            <a:br>
              <a:rPr lang="pl-PL" altLang="en-US" sz="1800">
                <a:latin typeface="Arial" panose="020B0604020202020204" pitchFamily="34" charset="0"/>
              </a:rPr>
            </a:br>
            <a:r>
              <a:rPr lang="pl-PL" altLang="en-US" sz="1800">
                <a:latin typeface="Arial" panose="020B0604020202020204" pitchFamily="34" charset="0"/>
              </a:rPr>
              <a:t>    obserwacji </a:t>
            </a:r>
            <a:r>
              <a:rPr lang="pl-PL" altLang="en-US" sz="1800" i="1">
                <a:latin typeface="Arial" panose="020B0604020202020204" pitchFamily="34" charset="0"/>
              </a:rPr>
              <a:t>i</a:t>
            </a:r>
            <a:r>
              <a:rPr lang="pl-PL" altLang="en-US" sz="1800">
                <a:latin typeface="Arial" panose="020B0604020202020204" pitchFamily="34" charset="0"/>
              </a:rPr>
              <a:t> o takim samym rozkładzie (normalnym): </a:t>
            </a:r>
            <a:r>
              <a:rPr lang="en-GB" altLang="en-US" sz="1800">
                <a:latin typeface="Arial" panose="020B0604020202020204" pitchFamily="34" charset="0"/>
                <a:cs typeface="Times New Roman" panose="02020603050405020304" pitchFamily="18" charset="0"/>
              </a:rPr>
              <a:t>E(</a:t>
            </a:r>
            <a:r>
              <a:rPr lang="en-GB" altLang="en-US" sz="1800" i="1">
                <a:latin typeface="Arial" panose="020B0604020202020204" pitchFamily="34" charset="0"/>
                <a:cs typeface="Times New Roman" panose="02020603050405020304" pitchFamily="18" charset="0"/>
              </a:rPr>
              <a:t>u</a:t>
            </a:r>
            <a:r>
              <a:rPr lang="en-GB" altLang="en-US" sz="1800" i="1" baseline="-30000">
                <a:latin typeface="Arial" panose="020B0604020202020204" pitchFamily="34" charset="0"/>
                <a:cs typeface="Times New Roman" panose="02020603050405020304" pitchFamily="18" charset="0"/>
              </a:rPr>
              <a:t>i</a:t>
            </a:r>
            <a:r>
              <a:rPr lang="en-GB" altLang="en-US" sz="1800">
                <a:latin typeface="Arial" panose="020B0604020202020204" pitchFamily="34" charset="0"/>
                <a:cs typeface="Times New Roman" panose="02020603050405020304" pitchFamily="18" charset="0"/>
              </a:rPr>
              <a:t>) =0 and V(</a:t>
            </a:r>
            <a:r>
              <a:rPr lang="en-GB" altLang="en-US" sz="1800" i="1">
                <a:latin typeface="Arial" panose="020B0604020202020204" pitchFamily="34" charset="0"/>
                <a:cs typeface="Times New Roman" panose="02020603050405020304" pitchFamily="18" charset="0"/>
              </a:rPr>
              <a:t>u</a:t>
            </a:r>
            <a:r>
              <a:rPr lang="en-GB" altLang="en-US" sz="1800" i="1" baseline="-30000">
                <a:latin typeface="Arial" panose="020B0604020202020204" pitchFamily="34" charset="0"/>
                <a:cs typeface="Times New Roman" panose="02020603050405020304" pitchFamily="18" charset="0"/>
              </a:rPr>
              <a:t>i</a:t>
            </a:r>
            <a:r>
              <a:rPr lang="en-GB" altLang="en-US" sz="1800">
                <a:latin typeface="Arial" panose="020B0604020202020204" pitchFamily="34" charset="0"/>
                <a:cs typeface="Times New Roman" panose="02020603050405020304" pitchFamily="18" charset="0"/>
              </a:rPr>
              <a:t>) = </a:t>
            </a:r>
            <a:r>
              <a:rPr lang="en-GB" altLang="en-US" sz="1800" i="1">
                <a:cs typeface="Times New Roman" panose="02020603050405020304" pitchFamily="18" charset="0"/>
                <a:sym typeface="Symbol" panose="05050102010706020507" pitchFamily="18" charset="2"/>
              </a:rPr>
              <a:t></a:t>
            </a:r>
            <a:r>
              <a:rPr lang="en-GB" altLang="en-US" sz="1800" i="1" baseline="30000">
                <a:latin typeface="Arial" panose="020B0604020202020204" pitchFamily="34" charset="0"/>
                <a:cs typeface="Times New Roman" panose="02020603050405020304" pitchFamily="18" charset="0"/>
              </a:rPr>
              <a:t>2</a:t>
            </a:r>
            <a:r>
              <a:rPr lang="en-GB" altLang="en-US" sz="1800" i="1" baseline="-30000">
                <a:latin typeface="Arial" panose="020B0604020202020204" pitchFamily="34" charset="0"/>
                <a:cs typeface="Times New Roman" panose="02020603050405020304" pitchFamily="18" charset="0"/>
              </a:rPr>
              <a:t>u</a:t>
            </a:r>
            <a:r>
              <a:rPr lang="en-GB" altLang="en-US" sz="1800" i="1" baseline="30000">
                <a:latin typeface="Arial" panose="020B0604020202020204" pitchFamily="34" charset="0"/>
                <a:cs typeface="Times New Roman" panose="02020603050405020304" pitchFamily="18" charset="0"/>
              </a:rPr>
              <a:t>   </a:t>
            </a:r>
            <a:r>
              <a:rPr lang="en-GB" altLang="en-US" sz="1800">
                <a:latin typeface="Arial" panose="020B0604020202020204" pitchFamily="34" charset="0"/>
                <a:cs typeface="Times New Roman" panose="02020603050405020304" pitchFamily="18" charset="0"/>
              </a:rPr>
              <a:t>,</a:t>
            </a:r>
            <a:r>
              <a:rPr lang="pl-PL" altLang="en-US" sz="1800">
                <a:latin typeface="Arial" panose="020B0604020202020204" pitchFamily="34" charset="0"/>
              </a:rPr>
              <a:t> </a:t>
            </a:r>
          </a:p>
          <a:p>
            <a:pPr>
              <a:spcBef>
                <a:spcPct val="0"/>
              </a:spcBef>
              <a:spcAft>
                <a:spcPct val="45000"/>
              </a:spcAft>
            </a:pPr>
            <a:r>
              <a:rPr lang="pl-PL" altLang="en-US" sz="1800">
                <a:latin typeface="Arial" panose="020B0604020202020204" pitchFamily="34" charset="0"/>
              </a:rPr>
              <a:t>  rozkład błędu jest niezależny od łącznego rozkładu zmiennych objaśniających</a:t>
            </a:r>
            <a:br>
              <a:rPr lang="pl-PL" altLang="en-US" sz="1800">
                <a:latin typeface="Arial" panose="020B0604020202020204" pitchFamily="34" charset="0"/>
              </a:rPr>
            </a:br>
            <a:r>
              <a:rPr lang="pl-PL" altLang="en-US" sz="1800">
                <a:latin typeface="Arial" panose="020B0604020202020204" pitchFamily="34" charset="0"/>
              </a:rPr>
              <a:t>   </a:t>
            </a:r>
            <a:r>
              <a:rPr lang="en-GB" altLang="en-US" sz="1800">
                <a:latin typeface="Arial" panose="020B0604020202020204" pitchFamily="34" charset="0"/>
                <a:cs typeface="Times New Roman" panose="02020603050405020304" pitchFamily="18" charset="0"/>
              </a:rPr>
              <a:t> </a:t>
            </a:r>
            <a:r>
              <a:rPr lang="en-GB" altLang="en-US" sz="1800" i="1">
                <a:latin typeface="Arial" panose="020B0604020202020204" pitchFamily="34" charset="0"/>
                <a:cs typeface="Times New Roman" panose="02020603050405020304" pitchFamily="18" charset="0"/>
              </a:rPr>
              <a:t>X</a:t>
            </a:r>
            <a:r>
              <a:rPr lang="en-GB" altLang="en-US" sz="1800" i="1" baseline="-30000">
                <a:latin typeface="Arial" panose="020B0604020202020204" pitchFamily="34" charset="0"/>
                <a:cs typeface="Times New Roman" panose="02020603050405020304" pitchFamily="18" charset="0"/>
              </a:rPr>
              <a:t>1</a:t>
            </a:r>
            <a:r>
              <a:rPr lang="en-GB" altLang="en-US" sz="1800">
                <a:latin typeface="Arial" panose="020B0604020202020204" pitchFamily="34" charset="0"/>
                <a:cs typeface="Times New Roman" panose="02020603050405020304" pitchFamily="18" charset="0"/>
              </a:rPr>
              <a:t>, ..., </a:t>
            </a:r>
            <a:r>
              <a:rPr lang="en-GB" altLang="en-US" sz="1800" i="1">
                <a:latin typeface="Arial" panose="020B0604020202020204" pitchFamily="34" charset="0"/>
                <a:cs typeface="Times New Roman" panose="02020603050405020304" pitchFamily="18" charset="0"/>
              </a:rPr>
              <a:t>X</a:t>
            </a:r>
            <a:r>
              <a:rPr lang="en-GB" altLang="en-US" sz="1800" i="1" baseline="-30000">
                <a:latin typeface="Arial" panose="020B0604020202020204" pitchFamily="34" charset="0"/>
                <a:cs typeface="Times New Roman" panose="02020603050405020304" pitchFamily="18" charset="0"/>
              </a:rPr>
              <a:t>k</a:t>
            </a:r>
            <a:r>
              <a:rPr lang="pl-PL" altLang="en-US" sz="1800">
                <a:latin typeface="Arial" panose="020B0604020202020204" pitchFamily="34" charset="0"/>
              </a:rPr>
              <a:t> </a:t>
            </a:r>
          </a:p>
          <a:p>
            <a:pPr>
              <a:spcBef>
                <a:spcPct val="0"/>
              </a:spcBef>
              <a:spcAft>
                <a:spcPct val="45000"/>
              </a:spcAft>
            </a:pPr>
            <a:r>
              <a:rPr lang="pl-PL" altLang="en-US" sz="1800">
                <a:latin typeface="Arial" panose="020B0604020202020204" pitchFamily="34" charset="0"/>
              </a:rPr>
              <a:t>  funkcja regresji zależność zmiennej </a:t>
            </a:r>
            <a:r>
              <a:rPr lang="en-GB" altLang="en-US" sz="1800" i="1">
                <a:latin typeface="Arial" panose="020B0604020202020204" pitchFamily="34" charset="0"/>
                <a:cs typeface="Times New Roman" panose="02020603050405020304" pitchFamily="18" charset="0"/>
              </a:rPr>
              <a:t>Y</a:t>
            </a:r>
            <a:r>
              <a:rPr lang="en-GB" altLang="en-US" sz="1800">
                <a:latin typeface="Arial" panose="020B0604020202020204" pitchFamily="34" charset="0"/>
                <a:cs typeface="Times New Roman" panose="02020603050405020304" pitchFamily="18" charset="0"/>
              </a:rPr>
              <a:t> </a:t>
            </a:r>
            <a:r>
              <a:rPr lang="pl-PL" altLang="en-US" sz="1800">
                <a:latin typeface="Arial" panose="020B0604020202020204" pitchFamily="34" charset="0"/>
              </a:rPr>
              <a:t>od</a:t>
            </a:r>
            <a:r>
              <a:rPr lang="en-GB" altLang="en-US" sz="1800">
                <a:latin typeface="Arial" panose="020B0604020202020204" pitchFamily="34" charset="0"/>
                <a:cs typeface="Times New Roman" panose="02020603050405020304" pitchFamily="18" charset="0"/>
              </a:rPr>
              <a:t> (</a:t>
            </a:r>
            <a:r>
              <a:rPr lang="en-GB" altLang="en-US" sz="1800" i="1">
                <a:latin typeface="Arial" panose="020B0604020202020204" pitchFamily="34" charset="0"/>
                <a:cs typeface="Times New Roman" panose="02020603050405020304" pitchFamily="18" charset="0"/>
              </a:rPr>
              <a:t>X</a:t>
            </a:r>
            <a:r>
              <a:rPr lang="en-GB" altLang="en-US" sz="1800" i="1" baseline="-30000">
                <a:latin typeface="Arial" panose="020B0604020202020204" pitchFamily="34" charset="0"/>
                <a:cs typeface="Times New Roman" panose="02020603050405020304" pitchFamily="18" charset="0"/>
              </a:rPr>
              <a:t>1</a:t>
            </a:r>
            <a:r>
              <a:rPr lang="en-GB" altLang="en-US" sz="1800">
                <a:latin typeface="Arial" panose="020B0604020202020204" pitchFamily="34" charset="0"/>
                <a:cs typeface="Times New Roman" panose="02020603050405020304" pitchFamily="18" charset="0"/>
              </a:rPr>
              <a:t>, ..., </a:t>
            </a:r>
            <a:r>
              <a:rPr lang="en-GB" altLang="en-US" sz="1800" i="1">
                <a:latin typeface="Arial" panose="020B0604020202020204" pitchFamily="34" charset="0"/>
                <a:cs typeface="Times New Roman" panose="02020603050405020304" pitchFamily="18" charset="0"/>
              </a:rPr>
              <a:t>X</a:t>
            </a:r>
            <a:r>
              <a:rPr lang="en-GB" altLang="en-US" sz="1800" i="1" baseline="-30000">
                <a:latin typeface="Arial" panose="020B0604020202020204" pitchFamily="34" charset="0"/>
                <a:cs typeface="Times New Roman" panose="02020603050405020304" pitchFamily="18" charset="0"/>
              </a:rPr>
              <a:t>k</a:t>
            </a:r>
            <a:r>
              <a:rPr lang="en-GB" altLang="en-US" sz="1800">
                <a:latin typeface="Arial" panose="020B0604020202020204" pitchFamily="34" charset="0"/>
                <a:cs typeface="Times New Roman" panose="02020603050405020304" pitchFamily="18" charset="0"/>
              </a:rPr>
              <a:t>) </a:t>
            </a:r>
            <a:r>
              <a:rPr lang="pl-PL" altLang="en-US" sz="1800">
                <a:latin typeface="Arial" panose="020B0604020202020204" pitchFamily="34" charset="0"/>
              </a:rPr>
              <a:t>definiuje warunkową</a:t>
            </a:r>
            <a:br>
              <a:rPr lang="pl-PL" altLang="en-US" sz="1800">
                <a:latin typeface="Arial" panose="020B0604020202020204" pitchFamily="34" charset="0"/>
              </a:rPr>
            </a:br>
            <a:r>
              <a:rPr lang="pl-PL" altLang="en-US" sz="1800">
                <a:latin typeface="Arial" panose="020B0604020202020204" pitchFamily="34" charset="0"/>
              </a:rPr>
              <a:t>    wartość oczekiwaną: E</a:t>
            </a:r>
            <a:r>
              <a:rPr lang="en-GB" altLang="en-US" sz="1800">
                <a:latin typeface="Arial" panose="020B0604020202020204" pitchFamily="34" charset="0"/>
                <a:cs typeface="Times New Roman" panose="02020603050405020304" pitchFamily="18" charset="0"/>
              </a:rPr>
              <a:t>(</a:t>
            </a:r>
            <a:r>
              <a:rPr lang="en-GB" altLang="en-US" sz="1800" i="1">
                <a:latin typeface="Arial" panose="020B0604020202020204" pitchFamily="34" charset="0"/>
                <a:cs typeface="Times New Roman" panose="02020603050405020304" pitchFamily="18" charset="0"/>
              </a:rPr>
              <a:t>Y</a:t>
            </a:r>
            <a:r>
              <a:rPr lang="en-GB" altLang="en-US" sz="1800">
                <a:latin typeface="Arial" panose="020B0604020202020204" pitchFamily="34" charset="0"/>
                <a:cs typeface="Times New Roman" panose="02020603050405020304" pitchFamily="18" charset="0"/>
              </a:rPr>
              <a:t>|</a:t>
            </a:r>
            <a:r>
              <a:rPr lang="en-GB" altLang="en-US" sz="1800" i="1">
                <a:latin typeface="Arial" panose="020B0604020202020204" pitchFamily="34" charset="0"/>
                <a:cs typeface="Times New Roman" panose="02020603050405020304" pitchFamily="18" charset="0"/>
              </a:rPr>
              <a:t> X</a:t>
            </a:r>
            <a:r>
              <a:rPr lang="en-GB" altLang="en-US" sz="1800" i="1" baseline="-30000">
                <a:latin typeface="Arial" panose="020B0604020202020204" pitchFamily="34" charset="0"/>
                <a:cs typeface="Times New Roman" panose="02020603050405020304" pitchFamily="18" charset="0"/>
              </a:rPr>
              <a:t>1</a:t>
            </a:r>
            <a:r>
              <a:rPr lang="en-GB" altLang="en-US" sz="1800">
                <a:latin typeface="Arial" panose="020B0604020202020204" pitchFamily="34" charset="0"/>
                <a:cs typeface="Times New Roman" panose="02020603050405020304" pitchFamily="18" charset="0"/>
              </a:rPr>
              <a:t>, ..., </a:t>
            </a:r>
            <a:r>
              <a:rPr lang="en-GB" altLang="en-US" sz="1800" i="1">
                <a:latin typeface="Arial" panose="020B0604020202020204" pitchFamily="34" charset="0"/>
                <a:cs typeface="Times New Roman" panose="02020603050405020304" pitchFamily="18" charset="0"/>
              </a:rPr>
              <a:t>X</a:t>
            </a:r>
            <a:r>
              <a:rPr lang="en-GB" altLang="en-US" sz="1800" i="1" baseline="-30000">
                <a:latin typeface="Arial" panose="020B0604020202020204" pitchFamily="34" charset="0"/>
                <a:cs typeface="Times New Roman" panose="02020603050405020304" pitchFamily="18" charset="0"/>
              </a:rPr>
              <a:t>k</a:t>
            </a:r>
            <a:r>
              <a:rPr lang="en-GB" altLang="en-US" sz="1800">
                <a:latin typeface="Arial" panose="020B0604020202020204" pitchFamily="34" charset="0"/>
                <a:cs typeface="Times New Roman" panose="02020603050405020304" pitchFamily="18" charset="0"/>
              </a:rPr>
              <a:t>) = </a:t>
            </a:r>
            <a:r>
              <a:rPr lang="en-GB" altLang="en-US" sz="1800" i="1">
                <a:cs typeface="Times New Roman" panose="02020603050405020304" pitchFamily="18" charset="0"/>
                <a:sym typeface="Symbol" panose="05050102010706020507" pitchFamily="18" charset="2"/>
              </a:rPr>
              <a:t></a:t>
            </a:r>
            <a:r>
              <a:rPr lang="en-GB" altLang="en-US" sz="1800" i="1" baseline="-30000">
                <a:latin typeface="Arial" panose="020B0604020202020204" pitchFamily="34" charset="0"/>
                <a:cs typeface="Times New Roman" panose="02020603050405020304" pitchFamily="18" charset="0"/>
              </a:rPr>
              <a:t>0</a:t>
            </a:r>
            <a:r>
              <a:rPr lang="en-GB" altLang="en-US" sz="1800">
                <a:latin typeface="Arial" panose="020B0604020202020204" pitchFamily="34" charset="0"/>
                <a:cs typeface="Times New Roman" panose="02020603050405020304" pitchFamily="18" charset="0"/>
              </a:rPr>
              <a:t> +  </a:t>
            </a:r>
            <a:r>
              <a:rPr lang="en-GB" altLang="en-US" sz="1800" i="1">
                <a:cs typeface="Times New Roman" panose="02020603050405020304" pitchFamily="18" charset="0"/>
                <a:sym typeface="Symbol" panose="05050102010706020507" pitchFamily="18" charset="2"/>
              </a:rPr>
              <a:t></a:t>
            </a:r>
            <a:r>
              <a:rPr lang="en-GB" altLang="en-US" sz="1800" baseline="-30000">
                <a:latin typeface="Arial" panose="020B0604020202020204" pitchFamily="34" charset="0"/>
                <a:cs typeface="Times New Roman" panose="02020603050405020304" pitchFamily="18" charset="0"/>
              </a:rPr>
              <a:t>1</a:t>
            </a:r>
            <a:r>
              <a:rPr lang="en-GB" altLang="en-US" sz="1800" baseline="30000">
                <a:latin typeface="Arial" panose="020B0604020202020204" pitchFamily="34" charset="0"/>
                <a:cs typeface="Times New Roman" panose="02020603050405020304" pitchFamily="18" charset="0"/>
              </a:rPr>
              <a:t> </a:t>
            </a:r>
            <a:r>
              <a:rPr lang="en-GB" altLang="en-US" sz="1800" i="1">
                <a:latin typeface="Arial" panose="020B0604020202020204" pitchFamily="34" charset="0"/>
                <a:cs typeface="Times New Roman" panose="02020603050405020304" pitchFamily="18" charset="0"/>
              </a:rPr>
              <a:t>X</a:t>
            </a:r>
            <a:r>
              <a:rPr lang="en-GB" altLang="en-US" sz="1800" baseline="-30000">
                <a:latin typeface="Arial" panose="020B0604020202020204" pitchFamily="34" charset="0"/>
                <a:cs typeface="Times New Roman" panose="02020603050405020304" pitchFamily="18" charset="0"/>
              </a:rPr>
              <a:t>1</a:t>
            </a:r>
            <a:r>
              <a:rPr lang="en-GB" altLang="en-US" sz="1800">
                <a:latin typeface="Arial" panose="020B0604020202020204" pitchFamily="34" charset="0"/>
                <a:cs typeface="Times New Roman" panose="02020603050405020304" pitchFamily="18" charset="0"/>
              </a:rPr>
              <a:t> +      +  </a:t>
            </a:r>
            <a:r>
              <a:rPr lang="en-GB" altLang="en-US" sz="1800" i="1">
                <a:cs typeface="Times New Roman" panose="02020603050405020304" pitchFamily="18" charset="0"/>
                <a:sym typeface="Symbol" panose="05050102010706020507" pitchFamily="18" charset="2"/>
              </a:rPr>
              <a:t></a:t>
            </a:r>
            <a:r>
              <a:rPr lang="en-GB" altLang="en-US" sz="1800" i="1" baseline="-30000">
                <a:latin typeface="Arial" panose="020B0604020202020204" pitchFamily="34" charset="0"/>
                <a:cs typeface="Times New Roman" panose="02020603050405020304" pitchFamily="18" charset="0"/>
              </a:rPr>
              <a:t>k</a:t>
            </a:r>
            <a:r>
              <a:rPr lang="en-GB" altLang="en-US" sz="1800" i="1">
                <a:latin typeface="Arial" panose="020B0604020202020204" pitchFamily="34" charset="0"/>
                <a:cs typeface="Times New Roman" panose="02020603050405020304" pitchFamily="18" charset="0"/>
              </a:rPr>
              <a:t> X</a:t>
            </a:r>
            <a:r>
              <a:rPr lang="en-GB" altLang="en-US" sz="1800" i="1" baseline="-30000">
                <a:latin typeface="Arial" panose="020B0604020202020204" pitchFamily="34" charset="0"/>
                <a:cs typeface="Times New Roman" panose="02020603050405020304" pitchFamily="18" charset="0"/>
              </a:rPr>
              <a:t>k </a:t>
            </a:r>
            <a:r>
              <a:rPr lang="en-GB" altLang="en-US" sz="1800">
                <a:latin typeface="Arial" panose="020B0604020202020204" pitchFamily="34" charset="0"/>
                <a:cs typeface="Times New Roman" panose="02020603050405020304" pitchFamily="18" charset="0"/>
              </a:rPr>
              <a:t> </a:t>
            </a:r>
            <a:r>
              <a:rPr lang="pl-PL" altLang="en-US" sz="1800">
                <a:latin typeface="Arial" panose="020B0604020202020204" pitchFamily="34" charset="0"/>
              </a:rPr>
              <a:t>przy czym</a:t>
            </a:r>
            <a:br>
              <a:rPr lang="pl-PL" altLang="en-US" sz="1800">
                <a:latin typeface="Arial" panose="020B0604020202020204" pitchFamily="34" charset="0"/>
              </a:rPr>
            </a:br>
            <a:r>
              <a:rPr lang="pl-PL" altLang="en-US" sz="1800">
                <a:latin typeface="Arial" panose="020B0604020202020204" pitchFamily="34" charset="0"/>
              </a:rPr>
              <a:t>    </a:t>
            </a:r>
            <a:r>
              <a:rPr lang="en-GB" altLang="en-US" sz="1800">
                <a:latin typeface="Arial" panose="020B0604020202020204" pitchFamily="34" charset="0"/>
                <a:cs typeface="Times New Roman" panose="02020603050405020304" pitchFamily="18" charset="0"/>
              </a:rPr>
              <a:t> V(</a:t>
            </a:r>
            <a:r>
              <a:rPr lang="en-GB" altLang="en-US" sz="1800" i="1">
                <a:latin typeface="Arial" panose="020B0604020202020204" pitchFamily="34" charset="0"/>
                <a:cs typeface="Times New Roman" panose="02020603050405020304" pitchFamily="18" charset="0"/>
              </a:rPr>
              <a:t>Y</a:t>
            </a:r>
            <a:r>
              <a:rPr lang="en-GB" altLang="en-US" sz="1800">
                <a:latin typeface="Arial" panose="020B0604020202020204" pitchFamily="34" charset="0"/>
                <a:cs typeface="Times New Roman" panose="02020603050405020304" pitchFamily="18" charset="0"/>
              </a:rPr>
              <a:t>|</a:t>
            </a:r>
            <a:r>
              <a:rPr lang="en-GB" altLang="en-US" sz="1800" i="1">
                <a:latin typeface="Arial" panose="020B0604020202020204" pitchFamily="34" charset="0"/>
                <a:cs typeface="Times New Roman" panose="02020603050405020304" pitchFamily="18" charset="0"/>
              </a:rPr>
              <a:t> X</a:t>
            </a:r>
            <a:r>
              <a:rPr lang="en-GB" altLang="en-US" sz="1800" i="1" baseline="-30000">
                <a:latin typeface="Arial" panose="020B0604020202020204" pitchFamily="34" charset="0"/>
                <a:cs typeface="Times New Roman" panose="02020603050405020304" pitchFamily="18" charset="0"/>
              </a:rPr>
              <a:t>1</a:t>
            </a:r>
            <a:r>
              <a:rPr lang="en-GB" altLang="en-US" sz="1800">
                <a:latin typeface="Arial" panose="020B0604020202020204" pitchFamily="34" charset="0"/>
                <a:cs typeface="Times New Roman" panose="02020603050405020304" pitchFamily="18" charset="0"/>
              </a:rPr>
              <a:t>, ..., </a:t>
            </a:r>
            <a:r>
              <a:rPr lang="en-GB" altLang="en-US" sz="1800" i="1">
                <a:latin typeface="Arial" panose="020B0604020202020204" pitchFamily="34" charset="0"/>
                <a:cs typeface="Times New Roman" panose="02020603050405020304" pitchFamily="18" charset="0"/>
              </a:rPr>
              <a:t>X</a:t>
            </a:r>
            <a:r>
              <a:rPr lang="en-GB" altLang="en-US" sz="1800" i="1" baseline="-30000">
                <a:latin typeface="Arial" panose="020B0604020202020204" pitchFamily="34" charset="0"/>
                <a:cs typeface="Times New Roman" panose="02020603050405020304" pitchFamily="18" charset="0"/>
              </a:rPr>
              <a:t>k</a:t>
            </a:r>
            <a:r>
              <a:rPr lang="en-GB" altLang="en-US" sz="1800">
                <a:latin typeface="Arial" panose="020B0604020202020204" pitchFamily="34" charset="0"/>
                <a:cs typeface="Times New Roman" panose="02020603050405020304" pitchFamily="18" charset="0"/>
              </a:rPr>
              <a:t>) = </a:t>
            </a:r>
            <a:r>
              <a:rPr lang="en-GB" altLang="en-US" sz="1800" i="1">
                <a:cs typeface="Times New Roman" panose="02020603050405020304" pitchFamily="18" charset="0"/>
                <a:sym typeface="Symbol" panose="05050102010706020507" pitchFamily="18" charset="2"/>
              </a:rPr>
              <a:t></a:t>
            </a:r>
            <a:r>
              <a:rPr lang="en-GB" altLang="en-US" sz="1800" i="1" baseline="30000">
                <a:latin typeface="Arial" panose="020B0604020202020204" pitchFamily="34" charset="0"/>
                <a:cs typeface="Times New Roman" panose="02020603050405020304" pitchFamily="18" charset="0"/>
              </a:rPr>
              <a:t>2</a:t>
            </a:r>
            <a:r>
              <a:rPr lang="en-GB" altLang="en-US" sz="1800" i="1" baseline="-30000">
                <a:latin typeface="Arial" panose="020B0604020202020204" pitchFamily="34" charset="0"/>
                <a:cs typeface="Times New Roman" panose="02020603050405020304" pitchFamily="18" charset="0"/>
              </a:rPr>
              <a:t>u </a:t>
            </a:r>
            <a:r>
              <a:rPr lang="en-GB" altLang="en-US" sz="1800">
                <a:latin typeface="Arial" panose="020B0604020202020204" pitchFamily="34" charset="0"/>
                <a:cs typeface="Times New Roman" panose="02020603050405020304" pitchFamily="18" charset="0"/>
              </a:rPr>
              <a:t>,</a:t>
            </a:r>
            <a:r>
              <a:rPr lang="pl-PL" altLang="en-US" sz="1800">
                <a:latin typeface="Arial" panose="020B0604020202020204" pitchFamily="34" charset="0"/>
              </a:rPr>
              <a:t> </a:t>
            </a:r>
          </a:p>
          <a:p>
            <a:pPr>
              <a:spcBef>
                <a:spcPct val="0"/>
              </a:spcBef>
              <a:spcAft>
                <a:spcPct val="45000"/>
              </a:spcAft>
            </a:pPr>
            <a:r>
              <a:rPr lang="pl-PL" altLang="en-US" sz="1800">
                <a:latin typeface="Arial" panose="020B0604020202020204" pitchFamily="34" charset="0"/>
              </a:rPr>
              <a:t>  nieznane parametry </a:t>
            </a:r>
            <a:r>
              <a:rPr lang="en-GB" altLang="en-US" sz="1800" i="1">
                <a:cs typeface="Times New Roman" panose="02020603050405020304" pitchFamily="18" charset="0"/>
                <a:sym typeface="Symbol" panose="05050102010706020507" pitchFamily="18" charset="2"/>
              </a:rPr>
              <a:t></a:t>
            </a:r>
            <a:r>
              <a:rPr lang="en-GB" altLang="en-US" sz="1800" i="1" baseline="-30000">
                <a:latin typeface="Arial" panose="020B0604020202020204" pitchFamily="34" charset="0"/>
                <a:cs typeface="Times New Roman" panose="02020603050405020304" pitchFamily="18" charset="0"/>
              </a:rPr>
              <a:t>0</a:t>
            </a:r>
            <a:r>
              <a:rPr lang="en-GB" altLang="en-US" sz="1800">
                <a:latin typeface="Arial" panose="020B0604020202020204" pitchFamily="34" charset="0"/>
                <a:cs typeface="Times New Roman" panose="02020603050405020304" pitchFamily="18" charset="0"/>
              </a:rPr>
              <a:t> , </a:t>
            </a:r>
            <a:r>
              <a:rPr lang="en-GB" altLang="en-US" sz="1800" i="1">
                <a:cs typeface="Times New Roman" panose="02020603050405020304" pitchFamily="18" charset="0"/>
                <a:sym typeface="Symbol" panose="05050102010706020507" pitchFamily="18" charset="2"/>
              </a:rPr>
              <a:t></a:t>
            </a:r>
            <a:r>
              <a:rPr lang="en-GB" altLang="en-US" sz="1800" baseline="-30000">
                <a:latin typeface="Arial" panose="020B0604020202020204" pitchFamily="34" charset="0"/>
                <a:cs typeface="Times New Roman" panose="02020603050405020304" pitchFamily="18" charset="0"/>
              </a:rPr>
              <a:t>1</a:t>
            </a:r>
            <a:r>
              <a:rPr lang="en-GB" altLang="en-US" sz="1800">
                <a:latin typeface="Arial" panose="020B0604020202020204" pitchFamily="34" charset="0"/>
                <a:cs typeface="Times New Roman" panose="02020603050405020304" pitchFamily="18" charset="0"/>
              </a:rPr>
              <a:t>, ..., </a:t>
            </a:r>
            <a:r>
              <a:rPr lang="en-GB" altLang="en-US" sz="1800" i="1">
                <a:cs typeface="Times New Roman" panose="02020603050405020304" pitchFamily="18" charset="0"/>
                <a:sym typeface="Symbol" panose="05050102010706020507" pitchFamily="18" charset="2"/>
              </a:rPr>
              <a:t></a:t>
            </a:r>
            <a:r>
              <a:rPr lang="en-GB" altLang="en-US" sz="1800" i="1" baseline="-30000">
                <a:latin typeface="Arial" panose="020B0604020202020204" pitchFamily="34" charset="0"/>
                <a:cs typeface="Times New Roman" panose="02020603050405020304" pitchFamily="18" charset="0"/>
              </a:rPr>
              <a:t>k</a:t>
            </a:r>
            <a:r>
              <a:rPr lang="en-GB" altLang="en-US" sz="1800">
                <a:latin typeface="Arial" panose="020B0604020202020204" pitchFamily="34" charset="0"/>
                <a:cs typeface="Times New Roman" panose="02020603050405020304" pitchFamily="18" charset="0"/>
              </a:rPr>
              <a:t> </a:t>
            </a:r>
            <a:r>
              <a:rPr lang="pl-PL" altLang="en-US" sz="1800">
                <a:latin typeface="Arial" panose="020B0604020202020204" pitchFamily="34" charset="0"/>
              </a:rPr>
              <a:t>są stałymi</a:t>
            </a:r>
          </a:p>
          <a:p>
            <a:pPr>
              <a:spcBef>
                <a:spcPct val="0"/>
              </a:spcBef>
              <a:spcAft>
                <a:spcPct val="45000"/>
              </a:spcAft>
              <a:buFontTx/>
              <a:buNone/>
            </a:pPr>
            <a:r>
              <a:rPr lang="pl-PL" altLang="en-US" sz="1800">
                <a:latin typeface="Arial" panose="020B0604020202020204" pitchFamily="34" charset="0"/>
              </a:rPr>
              <a:t>Estymowany  (oszacowany) model liniowej regresji wielokrotnej ma postać:</a:t>
            </a:r>
          </a:p>
          <a:p>
            <a:pPr algn="ctr">
              <a:spcBef>
                <a:spcPct val="0"/>
              </a:spcBef>
              <a:spcAft>
                <a:spcPct val="45000"/>
              </a:spcAft>
              <a:buFontTx/>
              <a:buNone/>
            </a:pPr>
            <a:r>
              <a:rPr lang="en-GB" altLang="en-US" sz="2000" b="1" i="1">
                <a:latin typeface="Arial" panose="020B0604020202020204" pitchFamily="34" charset="0"/>
                <a:cs typeface="Times New Roman" panose="02020603050405020304" pitchFamily="18" charset="0"/>
              </a:rPr>
              <a:t>Y </a:t>
            </a:r>
            <a:r>
              <a:rPr lang="en-GB" altLang="en-US" sz="2000" b="1">
                <a:latin typeface="Arial" panose="020B0604020202020204" pitchFamily="34" charset="0"/>
                <a:cs typeface="Times New Roman" panose="02020603050405020304" pitchFamily="18" charset="0"/>
              </a:rPr>
              <a:t> = </a:t>
            </a:r>
            <a:r>
              <a:rPr lang="en-GB" altLang="en-US" sz="2000" b="1" i="1">
                <a:latin typeface="Arial" panose="020B0604020202020204" pitchFamily="34" charset="0"/>
                <a:cs typeface="Times New Roman" panose="02020603050405020304" pitchFamily="18" charset="0"/>
              </a:rPr>
              <a:t>B</a:t>
            </a:r>
            <a:r>
              <a:rPr lang="en-GB" altLang="en-US" sz="2000" b="1" i="1" baseline="-30000">
                <a:latin typeface="Arial" panose="020B0604020202020204" pitchFamily="34" charset="0"/>
                <a:cs typeface="Times New Roman" panose="02020603050405020304" pitchFamily="18" charset="0"/>
              </a:rPr>
              <a:t>0</a:t>
            </a:r>
            <a:r>
              <a:rPr lang="en-GB" altLang="en-US" sz="2000" b="1">
                <a:latin typeface="Arial" panose="020B0604020202020204" pitchFamily="34" charset="0"/>
                <a:cs typeface="Times New Roman" panose="02020603050405020304" pitchFamily="18" charset="0"/>
              </a:rPr>
              <a:t> +  </a:t>
            </a:r>
            <a:r>
              <a:rPr lang="en-GB" altLang="en-US" sz="2000" b="1" i="1">
                <a:latin typeface="Arial" panose="020B0604020202020204" pitchFamily="34" charset="0"/>
                <a:cs typeface="Times New Roman" panose="02020603050405020304" pitchFamily="18" charset="0"/>
              </a:rPr>
              <a:t>B</a:t>
            </a:r>
            <a:r>
              <a:rPr lang="en-GB" altLang="en-US" sz="2000" b="1" baseline="-30000">
                <a:latin typeface="Arial" panose="020B0604020202020204" pitchFamily="34" charset="0"/>
                <a:cs typeface="Times New Roman" panose="02020603050405020304" pitchFamily="18" charset="0"/>
              </a:rPr>
              <a:t>1</a:t>
            </a:r>
            <a:r>
              <a:rPr lang="en-GB" altLang="en-US" sz="2000" b="1" baseline="30000">
                <a:latin typeface="Arial" panose="020B0604020202020204" pitchFamily="34" charset="0"/>
                <a:cs typeface="Times New Roman" panose="02020603050405020304" pitchFamily="18" charset="0"/>
              </a:rPr>
              <a:t> </a:t>
            </a:r>
            <a:r>
              <a:rPr lang="en-GB" altLang="en-US" sz="2000" b="1" i="1">
                <a:latin typeface="Arial" panose="020B0604020202020204" pitchFamily="34" charset="0"/>
                <a:cs typeface="Times New Roman" panose="02020603050405020304" pitchFamily="18" charset="0"/>
              </a:rPr>
              <a:t>X</a:t>
            </a:r>
            <a:r>
              <a:rPr lang="en-GB" altLang="en-US" sz="2000" b="1" baseline="-30000">
                <a:latin typeface="Arial" panose="020B0604020202020204" pitchFamily="34" charset="0"/>
                <a:cs typeface="Times New Roman" panose="02020603050405020304" pitchFamily="18" charset="0"/>
              </a:rPr>
              <a:t>1</a:t>
            </a:r>
            <a:r>
              <a:rPr lang="en-GB" altLang="en-US" sz="2000" b="1">
                <a:latin typeface="Arial" panose="020B0604020202020204" pitchFamily="34" charset="0"/>
                <a:cs typeface="Times New Roman" panose="02020603050405020304" pitchFamily="18" charset="0"/>
              </a:rPr>
              <a:t> + … +  </a:t>
            </a:r>
            <a:r>
              <a:rPr lang="en-GB" altLang="en-US" sz="2000" b="1" i="1">
                <a:latin typeface="Arial" panose="020B0604020202020204" pitchFamily="34" charset="0"/>
                <a:cs typeface="Times New Roman" panose="02020603050405020304" pitchFamily="18" charset="0"/>
              </a:rPr>
              <a:t>B</a:t>
            </a:r>
            <a:r>
              <a:rPr lang="en-GB" altLang="en-US" sz="2000" b="1" i="1" baseline="-30000">
                <a:latin typeface="Arial" panose="020B0604020202020204" pitchFamily="34" charset="0"/>
                <a:cs typeface="Times New Roman" panose="02020603050405020304" pitchFamily="18" charset="0"/>
              </a:rPr>
              <a:t>k</a:t>
            </a:r>
            <a:r>
              <a:rPr lang="en-GB" altLang="en-US" sz="2000" b="1" i="1">
                <a:latin typeface="Arial" panose="020B0604020202020204" pitchFamily="34" charset="0"/>
                <a:cs typeface="Times New Roman" panose="02020603050405020304" pitchFamily="18" charset="0"/>
              </a:rPr>
              <a:t> X</a:t>
            </a:r>
            <a:r>
              <a:rPr lang="en-GB" altLang="en-US" sz="2000" b="1" i="1" baseline="-30000">
                <a:latin typeface="Arial" panose="020B0604020202020204" pitchFamily="34" charset="0"/>
                <a:cs typeface="Times New Roman" panose="02020603050405020304" pitchFamily="18" charset="0"/>
              </a:rPr>
              <a:t>k</a:t>
            </a:r>
            <a:r>
              <a:rPr lang="en-GB" altLang="en-US" sz="1800">
                <a:latin typeface="Arial" panose="020B0604020202020204" pitchFamily="34" charset="0"/>
                <a:cs typeface="Times New Roman" panose="02020603050405020304" pitchFamily="18" charset="0"/>
              </a:rPr>
              <a:t> </a:t>
            </a:r>
            <a:endParaRPr lang="pl-PL" altLang="en-US" sz="1800">
              <a:latin typeface="Arial" panose="020B0604020202020204" pitchFamily="34" charset="0"/>
            </a:endParaRPr>
          </a:p>
          <a:p>
            <a:pPr>
              <a:spcBef>
                <a:spcPct val="0"/>
              </a:spcBef>
              <a:spcAft>
                <a:spcPct val="45000"/>
              </a:spcAft>
              <a:buFontTx/>
              <a:buNone/>
            </a:pPr>
            <a:r>
              <a:rPr lang="pl-PL" altLang="en-US" sz="1800">
                <a:latin typeface="Arial" panose="020B0604020202020204" pitchFamily="34" charset="0"/>
              </a:rPr>
              <a:t>gdzie </a:t>
            </a:r>
            <a:r>
              <a:rPr lang="en-GB" altLang="en-US" sz="1800" i="1">
                <a:latin typeface="Arial" panose="020B0604020202020204" pitchFamily="34" charset="0"/>
                <a:cs typeface="Times New Roman" panose="02020603050405020304" pitchFamily="18" charset="0"/>
              </a:rPr>
              <a:t>B</a:t>
            </a:r>
            <a:r>
              <a:rPr lang="en-GB" altLang="en-US" sz="1800" baseline="-30000">
                <a:latin typeface="Arial" panose="020B0604020202020204" pitchFamily="34" charset="0"/>
                <a:cs typeface="Times New Roman" panose="02020603050405020304" pitchFamily="18" charset="0"/>
              </a:rPr>
              <a:t>0</a:t>
            </a:r>
            <a:r>
              <a:rPr lang="en-GB" altLang="en-US" sz="1800">
                <a:latin typeface="Arial" panose="020B0604020202020204" pitchFamily="34" charset="0"/>
                <a:cs typeface="Times New Roman" panose="02020603050405020304" pitchFamily="18" charset="0"/>
              </a:rPr>
              <a:t>, </a:t>
            </a:r>
            <a:r>
              <a:rPr lang="en-GB" altLang="en-US" sz="1800" i="1">
                <a:latin typeface="Arial" panose="020B0604020202020204" pitchFamily="34" charset="0"/>
                <a:cs typeface="Times New Roman" panose="02020603050405020304" pitchFamily="18" charset="0"/>
              </a:rPr>
              <a:t>B</a:t>
            </a:r>
            <a:r>
              <a:rPr lang="en-GB" altLang="en-US" sz="1800" i="1" baseline="-30000">
                <a:latin typeface="Arial" panose="020B0604020202020204" pitchFamily="34" charset="0"/>
                <a:cs typeface="Times New Roman" panose="02020603050405020304" pitchFamily="18" charset="0"/>
              </a:rPr>
              <a:t>1</a:t>
            </a:r>
            <a:r>
              <a:rPr lang="en-GB" altLang="en-US" sz="1800">
                <a:latin typeface="Arial" panose="020B0604020202020204" pitchFamily="34" charset="0"/>
                <a:cs typeface="Times New Roman" panose="02020603050405020304" pitchFamily="18" charset="0"/>
              </a:rPr>
              <a:t>, ...</a:t>
            </a:r>
            <a:r>
              <a:rPr lang="en-GB" altLang="en-US" sz="1800" i="1">
                <a:latin typeface="Arial" panose="020B0604020202020204" pitchFamily="34" charset="0"/>
                <a:cs typeface="Times New Roman" panose="02020603050405020304" pitchFamily="18" charset="0"/>
              </a:rPr>
              <a:t>B</a:t>
            </a:r>
            <a:r>
              <a:rPr lang="en-GB" altLang="en-US" sz="1800" i="1" baseline="-30000">
                <a:latin typeface="Arial" panose="020B0604020202020204" pitchFamily="34" charset="0"/>
                <a:cs typeface="Times New Roman" panose="02020603050405020304" pitchFamily="18" charset="0"/>
              </a:rPr>
              <a:t>k</a:t>
            </a:r>
            <a:r>
              <a:rPr lang="en-GB" altLang="en-US" sz="1800">
                <a:latin typeface="Arial" panose="020B0604020202020204" pitchFamily="34" charset="0"/>
                <a:cs typeface="Times New Roman" panose="02020603050405020304" pitchFamily="18" charset="0"/>
              </a:rPr>
              <a:t> </a:t>
            </a:r>
            <a:r>
              <a:rPr lang="pl-PL" altLang="en-US" sz="1800">
                <a:latin typeface="Arial" panose="020B0604020202020204" pitchFamily="34" charset="0"/>
              </a:rPr>
              <a:t>są estymatorami prawdziwych wartości parametrów z próby.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8313" y="260350"/>
            <a:ext cx="8229600" cy="762000"/>
          </a:xfrm>
        </p:spPr>
        <p:txBody>
          <a:bodyPr/>
          <a:lstStyle/>
          <a:p>
            <a:pPr>
              <a:defRPr/>
            </a:pPr>
            <a:r>
              <a:rPr lang="pl-PL" sz="3200" b="1" dirty="0" smtClean="0">
                <a:solidFill>
                  <a:schemeClr val="accent1">
                    <a:lumMod val="75000"/>
                  </a:schemeClr>
                </a:solidFill>
                <a:latin typeface="Arial" charset="0"/>
              </a:rPr>
              <a:t>Weryfikacja modelu liniowego</a:t>
            </a:r>
          </a:p>
        </p:txBody>
      </p:sp>
      <p:sp>
        <p:nvSpPr>
          <p:cNvPr id="6147" name="Text Box 3"/>
          <p:cNvSpPr txBox="1">
            <a:spLocks noChangeArrowheads="1"/>
          </p:cNvSpPr>
          <p:nvPr/>
        </p:nvSpPr>
        <p:spPr bwMode="auto">
          <a:xfrm>
            <a:off x="250825" y="1916113"/>
            <a:ext cx="8677275" cy="2808287"/>
          </a:xfrm>
          <a:prstGeom prst="rect">
            <a:avLst/>
          </a:prstGeom>
          <a:noFill/>
          <a:ln w="9525">
            <a:noFill/>
            <a:miter lim="800000"/>
            <a:headEnd/>
            <a:tailEnd/>
          </a:ln>
        </p:spPr>
        <p:txBody>
          <a:bodyPr>
            <a:spAutoFit/>
          </a:bodyPr>
          <a:lstStyle/>
          <a:p>
            <a:pPr>
              <a:spcAft>
                <a:spcPct val="45000"/>
              </a:spcAft>
              <a:buFontTx/>
              <a:buChar char="•"/>
              <a:defRPr/>
            </a:pPr>
            <a:r>
              <a:rPr lang="pl-PL" b="1" dirty="0">
                <a:solidFill>
                  <a:schemeClr val="accent4">
                    <a:lumMod val="50000"/>
                    <a:lumOff val="50000"/>
                  </a:schemeClr>
                </a:solidFill>
                <a:latin typeface="Arial" pitchFamily="34" charset="0"/>
              </a:rPr>
              <a:t>  Suma kwadratów: </a:t>
            </a:r>
            <a:r>
              <a:rPr lang="pl-PL" b="1" dirty="0">
                <a:solidFill>
                  <a:schemeClr val="accent4">
                    <a:lumMod val="50000"/>
                    <a:lumOff val="50000"/>
                  </a:schemeClr>
                </a:solidFill>
                <a:latin typeface="Arial" pitchFamily="34" charset="0"/>
                <a:cs typeface="Times New Roman" pitchFamily="18" charset="0"/>
              </a:rPr>
              <a:t>regresyjn</a:t>
            </a:r>
            <a:r>
              <a:rPr lang="pl-PL" b="1" dirty="0">
                <a:solidFill>
                  <a:schemeClr val="accent4">
                    <a:lumMod val="50000"/>
                    <a:lumOff val="50000"/>
                  </a:schemeClr>
                </a:solidFill>
                <a:latin typeface="Arial" pitchFamily="34" charset="0"/>
              </a:rPr>
              <a:t>a</a:t>
            </a:r>
            <a:r>
              <a:rPr lang="pl-PL" b="1" dirty="0">
                <a:solidFill>
                  <a:schemeClr val="accent4">
                    <a:lumMod val="50000"/>
                    <a:lumOff val="50000"/>
                  </a:schemeClr>
                </a:solidFill>
                <a:latin typeface="Arial" pitchFamily="34" charset="0"/>
                <a:cs typeface="Times New Roman" pitchFamily="18" charset="0"/>
              </a:rPr>
              <a:t> i </a:t>
            </a:r>
            <a:r>
              <a:rPr lang="pl-PL" b="1" dirty="0" err="1">
                <a:solidFill>
                  <a:schemeClr val="accent4">
                    <a:lumMod val="50000"/>
                    <a:lumOff val="50000"/>
                  </a:schemeClr>
                </a:solidFill>
                <a:latin typeface="Arial" pitchFamily="34" charset="0"/>
                <a:cs typeface="Times New Roman" pitchFamily="18" charset="0"/>
              </a:rPr>
              <a:t>resztow</a:t>
            </a:r>
            <a:r>
              <a:rPr lang="pl-PL" b="1" dirty="0" err="1">
                <a:solidFill>
                  <a:schemeClr val="accent4">
                    <a:lumMod val="50000"/>
                    <a:lumOff val="50000"/>
                  </a:schemeClr>
                </a:solidFill>
                <a:latin typeface="Arial" pitchFamily="34" charset="0"/>
              </a:rPr>
              <a:t>a</a:t>
            </a:r>
            <a:endParaRPr lang="pl-PL" b="1" dirty="0">
              <a:solidFill>
                <a:schemeClr val="accent4">
                  <a:lumMod val="50000"/>
                  <a:lumOff val="50000"/>
                </a:schemeClr>
              </a:solidFill>
              <a:latin typeface="Arial" pitchFamily="34" charset="0"/>
            </a:endParaRPr>
          </a:p>
          <a:p>
            <a:pPr>
              <a:spcAft>
                <a:spcPct val="45000"/>
              </a:spcAft>
              <a:buFontTx/>
              <a:buChar char="•"/>
              <a:defRPr/>
            </a:pPr>
            <a:r>
              <a:rPr lang="pl-PL" b="1" dirty="0">
                <a:solidFill>
                  <a:schemeClr val="accent4">
                    <a:lumMod val="50000"/>
                    <a:lumOff val="50000"/>
                  </a:schemeClr>
                </a:solidFill>
                <a:latin typeface="Arial" pitchFamily="34" charset="0"/>
              </a:rPr>
              <a:t>  S</a:t>
            </a:r>
            <a:r>
              <a:rPr lang="pl-PL" b="1" dirty="0">
                <a:solidFill>
                  <a:schemeClr val="accent4">
                    <a:lumMod val="50000"/>
                    <a:lumOff val="50000"/>
                  </a:schemeClr>
                </a:solidFill>
                <a:latin typeface="Arial" pitchFamily="34" charset="0"/>
                <a:cs typeface="Times New Roman" pitchFamily="18" charset="0"/>
              </a:rPr>
              <a:t>topi</a:t>
            </a:r>
            <a:r>
              <a:rPr lang="pl-PL" b="1" dirty="0">
                <a:solidFill>
                  <a:schemeClr val="accent4">
                    <a:lumMod val="50000"/>
                    <a:lumOff val="50000"/>
                  </a:schemeClr>
                </a:solidFill>
                <a:latin typeface="Arial" pitchFamily="34" charset="0"/>
              </a:rPr>
              <a:t>eń</a:t>
            </a:r>
            <a:r>
              <a:rPr lang="pl-PL" b="1" dirty="0">
                <a:solidFill>
                  <a:schemeClr val="accent4">
                    <a:lumMod val="50000"/>
                    <a:lumOff val="50000"/>
                  </a:schemeClr>
                </a:solidFill>
                <a:latin typeface="Arial" pitchFamily="34" charset="0"/>
                <a:cs typeface="Times New Roman" pitchFamily="18" charset="0"/>
              </a:rPr>
              <a:t> dopasowania modelu do danych</a:t>
            </a:r>
            <a:r>
              <a:rPr lang="pl-PL" b="1" dirty="0">
                <a:solidFill>
                  <a:schemeClr val="accent4">
                    <a:lumMod val="50000"/>
                    <a:lumOff val="50000"/>
                  </a:schemeClr>
                </a:solidFill>
                <a:latin typeface="Arial" pitchFamily="34" charset="0"/>
              </a:rPr>
              <a:t> </a:t>
            </a:r>
            <a:r>
              <a:rPr lang="pl-PL" b="1" dirty="0">
                <a:solidFill>
                  <a:schemeClr val="accent4">
                    <a:lumMod val="50000"/>
                    <a:lumOff val="50000"/>
                  </a:schemeClr>
                </a:solidFill>
                <a:latin typeface="Arial" pitchFamily="34" charset="0"/>
                <a:cs typeface="Times New Roman" pitchFamily="18" charset="0"/>
              </a:rPr>
              <a:t>empirycznych</a:t>
            </a:r>
            <a:endParaRPr lang="pl-PL" b="1" dirty="0">
              <a:solidFill>
                <a:schemeClr val="accent4">
                  <a:lumMod val="50000"/>
                  <a:lumOff val="50000"/>
                </a:schemeClr>
              </a:solidFill>
              <a:latin typeface="Arial" pitchFamily="34" charset="0"/>
            </a:endParaRPr>
          </a:p>
          <a:p>
            <a:pPr>
              <a:spcAft>
                <a:spcPct val="45000"/>
              </a:spcAft>
              <a:buFontTx/>
              <a:buChar char="•"/>
              <a:defRPr/>
            </a:pPr>
            <a:r>
              <a:rPr lang="pl-PL" b="1" dirty="0">
                <a:solidFill>
                  <a:schemeClr val="accent4">
                    <a:lumMod val="50000"/>
                    <a:lumOff val="50000"/>
                  </a:schemeClr>
                </a:solidFill>
                <a:latin typeface="Arial" pitchFamily="34" charset="0"/>
              </a:rPr>
              <a:t>  Statystyczna istotność modelu </a:t>
            </a:r>
            <a:r>
              <a:rPr lang="pl-PL" b="1" dirty="0">
                <a:solidFill>
                  <a:schemeClr val="accent4">
                    <a:lumMod val="50000"/>
                    <a:lumOff val="50000"/>
                  </a:schemeClr>
                </a:solidFill>
                <a:latin typeface="Arial" pitchFamily="34" charset="0"/>
                <a:cs typeface="Times New Roman" pitchFamily="18" charset="0"/>
              </a:rPr>
              <a:t>(Global test of</a:t>
            </a:r>
            <a:r>
              <a:rPr lang="pl-PL" b="1" dirty="0">
                <a:solidFill>
                  <a:schemeClr val="accent4">
                    <a:lumMod val="50000"/>
                    <a:lumOff val="50000"/>
                  </a:schemeClr>
                </a:solidFill>
                <a:latin typeface="Arial" pitchFamily="34" charset="0"/>
              </a:rPr>
              <a:t/>
            </a:r>
            <a:br>
              <a:rPr lang="pl-PL" b="1" dirty="0">
                <a:solidFill>
                  <a:schemeClr val="accent4">
                    <a:lumMod val="50000"/>
                    <a:lumOff val="50000"/>
                  </a:schemeClr>
                </a:solidFill>
                <a:latin typeface="Arial" pitchFamily="34" charset="0"/>
              </a:rPr>
            </a:br>
            <a:r>
              <a:rPr lang="pl-PL" b="1" dirty="0">
                <a:solidFill>
                  <a:schemeClr val="accent4">
                    <a:lumMod val="50000"/>
                    <a:lumOff val="50000"/>
                  </a:schemeClr>
                </a:solidFill>
                <a:latin typeface="Arial" pitchFamily="34" charset="0"/>
              </a:rPr>
              <a:t>   </a:t>
            </a:r>
            <a:r>
              <a:rPr lang="pl-PL" b="1" dirty="0">
                <a:solidFill>
                  <a:schemeClr val="accent4">
                    <a:lumMod val="50000"/>
                    <a:lumOff val="50000"/>
                  </a:schemeClr>
                </a:solidFill>
                <a:latin typeface="Arial" pitchFamily="34" charset="0"/>
                <a:cs typeface="Times New Roman" pitchFamily="18" charset="0"/>
              </a:rPr>
              <a:t> </a:t>
            </a:r>
            <a:r>
              <a:rPr lang="pl-PL" b="1" dirty="0" err="1">
                <a:solidFill>
                  <a:schemeClr val="accent4">
                    <a:lumMod val="50000"/>
                    <a:lumOff val="50000"/>
                  </a:schemeClr>
                </a:solidFill>
                <a:latin typeface="Arial" pitchFamily="34" charset="0"/>
                <a:cs typeface="Times New Roman" pitchFamily="18" charset="0"/>
              </a:rPr>
              <a:t>significance</a:t>
            </a:r>
            <a:r>
              <a:rPr lang="pl-PL" b="1" dirty="0">
                <a:solidFill>
                  <a:schemeClr val="accent4">
                    <a:lumMod val="50000"/>
                    <a:lumOff val="50000"/>
                  </a:schemeClr>
                </a:solidFill>
                <a:latin typeface="Arial" pitchFamily="34" charset="0"/>
                <a:cs typeface="Times New Roman" pitchFamily="18" charset="0"/>
              </a:rPr>
              <a:t> </a:t>
            </a:r>
            <a:r>
              <a:rPr lang="pl-PL" b="1" i="1" dirty="0">
                <a:solidFill>
                  <a:schemeClr val="accent4">
                    <a:lumMod val="50000"/>
                    <a:lumOff val="50000"/>
                  </a:schemeClr>
                </a:solidFill>
                <a:latin typeface="Arial" pitchFamily="34" charset="0"/>
                <a:cs typeface="Times New Roman" pitchFamily="18" charset="0"/>
              </a:rPr>
              <a:t>BETA</a:t>
            </a:r>
            <a:r>
              <a:rPr lang="pl-PL" b="1" dirty="0">
                <a:solidFill>
                  <a:schemeClr val="accent4">
                    <a:lumMod val="50000"/>
                    <a:lumOff val="50000"/>
                  </a:schemeClr>
                </a:solidFill>
                <a:latin typeface="Arial" pitchFamily="34" charset="0"/>
                <a:cs typeface="Times New Roman" pitchFamily="18" charset="0"/>
              </a:rPr>
              <a:t> = 0</a:t>
            </a:r>
            <a:r>
              <a:rPr lang="pl-PL" b="1" dirty="0">
                <a:solidFill>
                  <a:schemeClr val="accent4">
                    <a:lumMod val="50000"/>
                    <a:lumOff val="50000"/>
                  </a:schemeClr>
                </a:solidFill>
                <a:latin typeface="Arial" pitchFamily="34" charset="0"/>
              </a:rPr>
              <a:t> ) – test F</a:t>
            </a:r>
          </a:p>
          <a:p>
            <a:pPr>
              <a:spcAft>
                <a:spcPct val="45000"/>
              </a:spcAft>
              <a:buFontTx/>
              <a:buChar char="•"/>
              <a:defRPr/>
            </a:pPr>
            <a:r>
              <a:rPr lang="pl-PL" b="1" dirty="0">
                <a:solidFill>
                  <a:schemeClr val="accent4">
                    <a:lumMod val="50000"/>
                    <a:lumOff val="50000"/>
                  </a:schemeClr>
                </a:solidFill>
                <a:latin typeface="Arial" pitchFamily="34" charset="0"/>
              </a:rPr>
              <a:t>  </a:t>
            </a:r>
            <a:r>
              <a:rPr lang="pl-PL" b="1" dirty="0">
                <a:solidFill>
                  <a:schemeClr val="accent4">
                    <a:lumMod val="50000"/>
                    <a:lumOff val="50000"/>
                  </a:schemeClr>
                </a:solidFill>
                <a:latin typeface="Arial" pitchFamily="34" charset="0"/>
                <a:cs typeface="Times New Roman" pitchFamily="18" charset="0"/>
              </a:rPr>
              <a:t>Statystyczn</a:t>
            </a:r>
            <a:r>
              <a:rPr lang="pl-PL" b="1" dirty="0">
                <a:solidFill>
                  <a:schemeClr val="accent4">
                    <a:lumMod val="50000"/>
                    <a:lumOff val="50000"/>
                  </a:schemeClr>
                </a:solidFill>
                <a:latin typeface="Arial" pitchFamily="34" charset="0"/>
              </a:rPr>
              <a:t>a</a:t>
            </a:r>
            <a:r>
              <a:rPr lang="pl-PL" b="1" dirty="0">
                <a:solidFill>
                  <a:schemeClr val="accent4">
                    <a:lumMod val="50000"/>
                    <a:lumOff val="50000"/>
                  </a:schemeClr>
                </a:solidFill>
                <a:latin typeface="Arial" pitchFamily="34" charset="0"/>
                <a:cs typeface="Times New Roman" pitchFamily="18" charset="0"/>
              </a:rPr>
              <a:t> istotno</a:t>
            </a:r>
            <a:r>
              <a:rPr lang="pl-PL" b="1" dirty="0">
                <a:solidFill>
                  <a:schemeClr val="accent4">
                    <a:lumMod val="50000"/>
                    <a:lumOff val="50000"/>
                  </a:schemeClr>
                </a:solidFill>
                <a:latin typeface="Arial" pitchFamily="34" charset="0"/>
              </a:rPr>
              <a:t>ść</a:t>
            </a:r>
            <a:r>
              <a:rPr lang="pl-PL" b="1" dirty="0">
                <a:solidFill>
                  <a:schemeClr val="accent4">
                    <a:lumMod val="50000"/>
                    <a:lumOff val="50000"/>
                  </a:schemeClr>
                </a:solidFill>
                <a:latin typeface="Arial" pitchFamily="34" charset="0"/>
                <a:cs typeface="Times New Roman" pitchFamily="18" charset="0"/>
              </a:rPr>
              <a:t> </a:t>
            </a:r>
            <a:r>
              <a:rPr lang="pl-PL" b="1" dirty="0">
                <a:solidFill>
                  <a:schemeClr val="accent4">
                    <a:lumMod val="50000"/>
                    <a:lumOff val="50000"/>
                  </a:schemeClr>
                </a:solidFill>
                <a:latin typeface="Arial" pitchFamily="34" charset="0"/>
              </a:rPr>
              <a:t>wejść i </a:t>
            </a:r>
            <a:r>
              <a:rPr lang="pl-PL" b="1" dirty="0">
                <a:solidFill>
                  <a:schemeClr val="accent4">
                    <a:lumMod val="50000"/>
                    <a:lumOff val="50000"/>
                  </a:schemeClr>
                </a:solidFill>
                <a:latin typeface="Arial" pitchFamily="34" charset="0"/>
                <a:cs typeface="Times New Roman" pitchFamily="18" charset="0"/>
              </a:rPr>
              <a:t>parametró</a:t>
            </a:r>
            <a:r>
              <a:rPr lang="pl-PL" b="1" dirty="0">
                <a:solidFill>
                  <a:schemeClr val="accent4">
                    <a:lumMod val="50000"/>
                    <a:lumOff val="50000"/>
                  </a:schemeClr>
                </a:solidFill>
                <a:latin typeface="Arial" pitchFamily="34" charset="0"/>
              </a:rPr>
              <a:t>w</a:t>
            </a:r>
            <a:br>
              <a:rPr lang="pl-PL" b="1" dirty="0">
                <a:solidFill>
                  <a:schemeClr val="accent4">
                    <a:lumMod val="50000"/>
                    <a:lumOff val="50000"/>
                  </a:schemeClr>
                </a:solidFill>
                <a:latin typeface="Arial" pitchFamily="34" charset="0"/>
              </a:rPr>
            </a:br>
            <a:r>
              <a:rPr lang="pl-PL" b="1" dirty="0">
                <a:solidFill>
                  <a:schemeClr val="accent4">
                    <a:lumMod val="50000"/>
                    <a:lumOff val="50000"/>
                  </a:schemeClr>
                </a:solidFill>
                <a:latin typeface="Arial" pitchFamily="34" charset="0"/>
              </a:rPr>
              <a:t>  </a:t>
            </a:r>
            <a:r>
              <a:rPr lang="pl-PL" b="1" dirty="0">
                <a:solidFill>
                  <a:schemeClr val="accent4">
                    <a:lumMod val="50000"/>
                    <a:lumOff val="50000"/>
                  </a:schemeClr>
                </a:solidFill>
                <a:latin typeface="Arial" pitchFamily="34" charset="0"/>
                <a:cs typeface="Times New Roman" pitchFamily="18" charset="0"/>
              </a:rPr>
              <a:t> strukturalnych modelu</a:t>
            </a:r>
            <a:r>
              <a:rPr lang="pl-PL" b="1" dirty="0">
                <a:solidFill>
                  <a:schemeClr val="accent4">
                    <a:lumMod val="50000"/>
                    <a:lumOff val="50000"/>
                  </a:schemeClr>
                </a:solidFill>
                <a:latin typeface="Arial" pitchFamily="34" charset="0"/>
              </a:rPr>
              <a:t> – testy 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323850" y="0"/>
            <a:ext cx="8229600" cy="762000"/>
          </a:xfrm>
        </p:spPr>
        <p:txBody>
          <a:bodyPr/>
          <a:lstStyle/>
          <a:p>
            <a:pPr>
              <a:defRPr/>
            </a:pPr>
            <a:r>
              <a:rPr lang="pl-PL" sz="3200" b="1" dirty="0" smtClean="0">
                <a:solidFill>
                  <a:schemeClr val="accent1">
                    <a:lumMod val="75000"/>
                  </a:schemeClr>
                </a:solidFill>
                <a:latin typeface="Arial" charset="0"/>
              </a:rPr>
              <a:t>Źródło zmienności</a:t>
            </a:r>
          </a:p>
        </p:txBody>
      </p:sp>
      <p:sp>
        <p:nvSpPr>
          <p:cNvPr id="36867" name="Rectangle 4"/>
          <p:cNvSpPr>
            <a:spLocks noChangeArrowheads="1"/>
          </p:cNvSpPr>
          <p:nvPr/>
        </p:nvSpPr>
        <p:spPr bwMode="auto">
          <a:xfrm>
            <a:off x="107950" y="692150"/>
            <a:ext cx="9067800" cy="501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pl-PL" altLang="en-US" sz="2000">
                <a:latin typeface="Arial" panose="020B0604020202020204" pitchFamily="34" charset="0"/>
              </a:rPr>
              <a:t>Ź</a:t>
            </a:r>
            <a:r>
              <a:rPr lang="pl-PL" altLang="en-US" sz="2000">
                <a:latin typeface="Arial" panose="020B0604020202020204" pitchFamily="34" charset="0"/>
                <a:cs typeface="Times New Roman" panose="02020603050405020304" pitchFamily="18" charset="0"/>
              </a:rPr>
              <a:t>ród</a:t>
            </a:r>
            <a:r>
              <a:rPr lang="pl-PL" altLang="en-US" sz="2000">
                <a:latin typeface="Arial" panose="020B0604020202020204" pitchFamily="34" charset="0"/>
              </a:rPr>
              <a:t>ł</a:t>
            </a:r>
            <a:r>
              <a:rPr lang="pl-PL" altLang="en-US" sz="2000">
                <a:latin typeface="Arial" panose="020B0604020202020204" pitchFamily="34" charset="0"/>
                <a:cs typeface="Times New Roman" panose="02020603050405020304" pitchFamily="18" charset="0"/>
              </a:rPr>
              <a:t>o zmienno</a:t>
            </a:r>
            <a:r>
              <a:rPr lang="pl-PL" altLang="en-US" sz="2000">
                <a:latin typeface="Arial" panose="020B0604020202020204" pitchFamily="34" charset="0"/>
              </a:rPr>
              <a:t>ś</a:t>
            </a:r>
            <a:r>
              <a:rPr lang="pl-PL" altLang="en-US" sz="2000">
                <a:latin typeface="Arial" panose="020B0604020202020204" pitchFamily="34" charset="0"/>
                <a:cs typeface="Times New Roman" panose="02020603050405020304" pitchFamily="18" charset="0"/>
              </a:rPr>
              <a:t>ci (</a:t>
            </a:r>
            <a:r>
              <a:rPr lang="pl-PL" altLang="en-US" sz="2000" i="1">
                <a:latin typeface="Arial" panose="020B0604020202020204" pitchFamily="34" charset="0"/>
                <a:cs typeface="Times New Roman" panose="02020603050405020304" pitchFamily="18" charset="0"/>
              </a:rPr>
              <a:t>Źródło</a:t>
            </a:r>
            <a:r>
              <a:rPr lang="pl-PL" altLang="en-US" sz="2000">
                <a:latin typeface="Arial" panose="020B0604020202020204" pitchFamily="34" charset="0"/>
                <a:cs typeface="Times New Roman" panose="02020603050405020304" pitchFamily="18" charset="0"/>
              </a:rPr>
              <a:t>)</a:t>
            </a:r>
            <a:r>
              <a:rPr lang="pl-PL" altLang="en-US" sz="2000">
                <a:latin typeface="Arial" panose="020B0604020202020204" pitchFamily="34" charset="0"/>
              </a:rPr>
              <a:t> :</a:t>
            </a:r>
          </a:p>
          <a:p>
            <a:pPr>
              <a:spcBef>
                <a:spcPct val="0"/>
              </a:spcBef>
            </a:pPr>
            <a:r>
              <a:rPr lang="pl-PL" altLang="en-US" sz="2000">
                <a:latin typeface="Arial" panose="020B0604020202020204" pitchFamily="34" charset="0"/>
              </a:rPr>
              <a:t> </a:t>
            </a:r>
            <a:r>
              <a:rPr lang="pl-PL" altLang="en-US" sz="2000">
                <a:latin typeface="Arial" panose="020B0604020202020204" pitchFamily="34" charset="0"/>
                <a:cs typeface="Times New Roman" panose="02020603050405020304" pitchFamily="18" charset="0"/>
              </a:rPr>
              <a:t>dla modelu </a:t>
            </a:r>
            <a:r>
              <a:rPr lang="pl-PL" altLang="en-US" sz="2000">
                <a:latin typeface="Arial" panose="020B0604020202020204" pitchFamily="34" charset="0"/>
              </a:rPr>
              <a:t>(</a:t>
            </a:r>
            <a:r>
              <a:rPr lang="pl-PL" altLang="en-US" sz="2000" i="1">
                <a:latin typeface="Arial" panose="020B0604020202020204" pitchFamily="34" charset="0"/>
              </a:rPr>
              <a:t>Model</a:t>
            </a:r>
            <a:r>
              <a:rPr lang="pl-PL" altLang="en-US" sz="2000">
                <a:latin typeface="Arial" panose="020B0604020202020204" pitchFamily="34" charset="0"/>
              </a:rPr>
              <a:t>) </a:t>
            </a:r>
            <a:r>
              <a:rPr lang="pl-PL" altLang="en-US" sz="2000">
                <a:latin typeface="Arial" panose="020B0604020202020204" pitchFamily="34" charset="0"/>
                <a:cs typeface="Times New Roman" panose="02020603050405020304" pitchFamily="18" charset="0"/>
              </a:rPr>
              <a:t>dopasowanej regresji liniowej jest</a:t>
            </a:r>
            <a:r>
              <a:rPr lang="pl-PL" altLang="en-US" sz="2000">
                <a:latin typeface="Arial" panose="020B0604020202020204" pitchFamily="34" charset="0"/>
              </a:rPr>
              <a:t> </a:t>
            </a:r>
            <a:r>
              <a:rPr lang="pl-PL" altLang="en-US" sz="2000">
                <a:latin typeface="Arial" panose="020B0604020202020204" pitchFamily="34" charset="0"/>
                <a:cs typeface="Times New Roman" panose="02020603050405020304" pitchFamily="18" charset="0"/>
              </a:rPr>
              <a:t>przedstawiona</a:t>
            </a:r>
            <a:endParaRPr lang="pl-PL" altLang="en-US" sz="2000">
              <a:latin typeface="Arial" panose="020B0604020202020204" pitchFamily="34" charset="0"/>
            </a:endParaRPr>
          </a:p>
          <a:p>
            <a:pPr>
              <a:spcBef>
                <a:spcPct val="0"/>
              </a:spcBef>
              <a:buFontTx/>
              <a:buNone/>
            </a:pPr>
            <a:r>
              <a:rPr lang="pl-PL" altLang="en-US" sz="2000">
                <a:latin typeface="Arial" panose="020B0604020202020204" pitchFamily="34" charset="0"/>
              </a:rPr>
              <a:t>  </a:t>
            </a:r>
            <a:r>
              <a:rPr lang="pl-PL" altLang="en-US" sz="2000">
                <a:latin typeface="Arial" panose="020B0604020202020204" pitchFamily="34" charset="0"/>
                <a:cs typeface="Times New Roman" panose="02020603050405020304" pitchFamily="18" charset="0"/>
              </a:rPr>
              <a:t>regresyjna suma kwadratów </a:t>
            </a:r>
            <a:r>
              <a:rPr lang="pl-PL" altLang="en-US" sz="2000">
                <a:latin typeface="Arial" panose="020B0604020202020204" pitchFamily="34" charset="0"/>
              </a:rPr>
              <a:t>SSR (</a:t>
            </a:r>
            <a:r>
              <a:rPr lang="pl-PL" altLang="en-US" sz="2000" i="1">
                <a:latin typeface="Arial" panose="020B0604020202020204" pitchFamily="34" charset="0"/>
              </a:rPr>
              <a:t>Sum of Squares Regression)</a:t>
            </a:r>
            <a:r>
              <a:rPr lang="pl-PL" altLang="en-US" sz="2000">
                <a:latin typeface="Arial" panose="020B0604020202020204" pitchFamily="34" charset="0"/>
              </a:rPr>
              <a:t> </a:t>
            </a:r>
            <a:r>
              <a:rPr lang="pl-PL" altLang="en-US" sz="2000">
                <a:latin typeface="Arial" panose="020B0604020202020204" pitchFamily="34" charset="0"/>
                <a:cs typeface="Times New Roman" panose="02020603050405020304" pitchFamily="18" charset="0"/>
              </a:rPr>
              <a:t>‑ okre</a:t>
            </a:r>
            <a:r>
              <a:rPr lang="pl-PL" altLang="en-US" sz="2000">
                <a:latin typeface="Arial" panose="020B0604020202020204" pitchFamily="34" charset="0"/>
              </a:rPr>
              <a:t>ś</a:t>
            </a:r>
            <a:r>
              <a:rPr lang="pl-PL" altLang="en-US" sz="2000">
                <a:latin typeface="Arial" panose="020B0604020202020204" pitchFamily="34" charset="0"/>
                <a:cs typeface="Times New Roman" panose="02020603050405020304" pitchFamily="18" charset="0"/>
              </a:rPr>
              <a:t>la</a:t>
            </a:r>
            <a:endParaRPr lang="pl-PL" altLang="en-US" sz="2000">
              <a:latin typeface="Arial" panose="020B0604020202020204" pitchFamily="34" charset="0"/>
            </a:endParaRPr>
          </a:p>
          <a:p>
            <a:pPr>
              <a:spcBef>
                <a:spcPct val="0"/>
              </a:spcBef>
              <a:buFontTx/>
              <a:buNone/>
            </a:pPr>
            <a:r>
              <a:rPr lang="pl-PL" altLang="en-US" sz="2000">
                <a:latin typeface="Arial" panose="020B0604020202020204" pitchFamily="34" charset="0"/>
              </a:rPr>
              <a:t> </a:t>
            </a:r>
            <a:r>
              <a:rPr lang="pl-PL" altLang="en-US" sz="2000">
                <a:latin typeface="Arial" panose="020B0604020202020204" pitchFamily="34" charset="0"/>
                <a:cs typeface="Times New Roman" panose="02020603050405020304" pitchFamily="18" charset="0"/>
              </a:rPr>
              <a:t> t</a:t>
            </a:r>
            <a:r>
              <a:rPr lang="pl-PL" altLang="en-US" sz="2000">
                <a:latin typeface="Arial" panose="020B0604020202020204" pitchFamily="34" charset="0"/>
              </a:rPr>
              <a:t>ę </a:t>
            </a:r>
            <a:r>
              <a:rPr lang="pl-PL" altLang="en-US" sz="2000">
                <a:latin typeface="Arial" panose="020B0604020202020204" pitchFamily="34" charset="0"/>
                <a:cs typeface="Times New Roman" panose="02020603050405020304" pitchFamily="18" charset="0"/>
              </a:rPr>
              <a:t>cz</a:t>
            </a:r>
            <a:r>
              <a:rPr lang="pl-PL" altLang="en-US" sz="2000">
                <a:latin typeface="Arial" panose="020B0604020202020204" pitchFamily="34" charset="0"/>
              </a:rPr>
              <a:t>ęść </a:t>
            </a:r>
            <a:r>
              <a:rPr lang="pl-PL" altLang="en-US" sz="2000">
                <a:latin typeface="Arial" panose="020B0604020202020204" pitchFamily="34" charset="0"/>
                <a:cs typeface="Times New Roman" panose="02020603050405020304" pitchFamily="18" charset="0"/>
              </a:rPr>
              <a:t>zmienno</a:t>
            </a:r>
            <a:r>
              <a:rPr lang="pl-PL" altLang="en-US" sz="2000">
                <a:latin typeface="Arial" panose="020B0604020202020204" pitchFamily="34" charset="0"/>
              </a:rPr>
              <a:t>ś</a:t>
            </a:r>
            <a:r>
              <a:rPr lang="pl-PL" altLang="en-US" sz="2000">
                <a:latin typeface="Arial" panose="020B0604020202020204" pitchFamily="34" charset="0"/>
                <a:cs typeface="Times New Roman" panose="02020603050405020304" pitchFamily="18" charset="0"/>
              </a:rPr>
              <a:t>ci </a:t>
            </a:r>
            <a:r>
              <a:rPr lang="pl-PL" altLang="en-US" sz="2000" i="1">
                <a:latin typeface="Arial" panose="020B0604020202020204" pitchFamily="34" charset="0"/>
                <a:cs typeface="Times New Roman" panose="02020603050405020304" pitchFamily="18" charset="0"/>
              </a:rPr>
              <a:t>Y</a:t>
            </a:r>
            <a:r>
              <a:rPr lang="pl-PL" altLang="en-US" sz="2000">
                <a:latin typeface="Arial" panose="020B0604020202020204" pitchFamily="34" charset="0"/>
                <a:cs typeface="Times New Roman" panose="02020603050405020304" pitchFamily="18" charset="0"/>
              </a:rPr>
              <a:t>, która</a:t>
            </a:r>
            <a:r>
              <a:rPr lang="pl-PL" altLang="en-US" sz="2000">
                <a:latin typeface="Arial" panose="020B0604020202020204" pitchFamily="34" charset="0"/>
              </a:rPr>
              <a:t> </a:t>
            </a:r>
            <a:r>
              <a:rPr lang="pl-PL" altLang="en-US" sz="2000">
                <a:latin typeface="Arial" panose="020B0604020202020204" pitchFamily="34" charset="0"/>
                <a:cs typeface="Times New Roman" panose="02020603050405020304" pitchFamily="18" charset="0"/>
              </a:rPr>
              <a:t>jest wyja</a:t>
            </a:r>
            <a:r>
              <a:rPr lang="pl-PL" altLang="en-US" sz="2000">
                <a:latin typeface="Arial" panose="020B0604020202020204" pitchFamily="34" charset="0"/>
              </a:rPr>
              <a:t>ś</a:t>
            </a:r>
            <a:r>
              <a:rPr lang="pl-PL" altLang="en-US" sz="2000">
                <a:latin typeface="Arial" panose="020B0604020202020204" pitchFamily="34" charset="0"/>
                <a:cs typeface="Times New Roman" panose="02020603050405020304" pitchFamily="18" charset="0"/>
              </a:rPr>
              <a:t>niona </a:t>
            </a:r>
            <a:r>
              <a:rPr lang="pl-PL" altLang="en-US" sz="2000">
                <a:latin typeface="Arial" panose="020B0604020202020204" pitchFamily="34" charset="0"/>
              </a:rPr>
              <a:t>przez </a:t>
            </a:r>
            <a:r>
              <a:rPr lang="pl-PL" altLang="en-US" sz="2000">
                <a:latin typeface="Arial" panose="020B0604020202020204" pitchFamily="34" charset="0"/>
                <a:cs typeface="Times New Roman" panose="02020603050405020304" pitchFamily="18" charset="0"/>
              </a:rPr>
              <a:t>model</a:t>
            </a:r>
            <a:r>
              <a:rPr lang="pl-PL" altLang="en-US" sz="2000">
                <a:latin typeface="Arial" panose="020B0604020202020204" pitchFamily="34" charset="0"/>
              </a:rPr>
              <a:t>:</a:t>
            </a:r>
          </a:p>
          <a:p>
            <a:pPr>
              <a:spcBef>
                <a:spcPct val="0"/>
              </a:spcBef>
              <a:buFontTx/>
              <a:buNone/>
            </a:pPr>
            <a:endParaRPr lang="pl-PL" altLang="en-US" sz="2000">
              <a:latin typeface="Arial" panose="020B0604020202020204" pitchFamily="34" charset="0"/>
            </a:endParaRPr>
          </a:p>
          <a:p>
            <a:pPr>
              <a:spcBef>
                <a:spcPct val="0"/>
              </a:spcBef>
              <a:buFontTx/>
              <a:buNone/>
            </a:pPr>
            <a:endParaRPr lang="pl-PL" altLang="en-US" sz="2000">
              <a:latin typeface="Arial" panose="020B0604020202020204" pitchFamily="34" charset="0"/>
            </a:endParaRPr>
          </a:p>
          <a:p>
            <a:pPr>
              <a:spcBef>
                <a:spcPct val="0"/>
              </a:spcBef>
              <a:buFontTx/>
              <a:buNone/>
            </a:pPr>
            <a:endParaRPr lang="pl-PL" altLang="en-US" sz="2000">
              <a:latin typeface="Arial" panose="020B0604020202020204" pitchFamily="34" charset="0"/>
            </a:endParaRPr>
          </a:p>
          <a:p>
            <a:pPr>
              <a:spcBef>
                <a:spcPct val="0"/>
              </a:spcBef>
            </a:pPr>
            <a:r>
              <a:rPr lang="pl-PL" altLang="en-US" sz="2000">
                <a:latin typeface="Arial" panose="020B0604020202020204" pitchFamily="34" charset="0"/>
              </a:rPr>
              <a:t>  </a:t>
            </a:r>
            <a:r>
              <a:rPr lang="pl-PL" altLang="en-US" sz="2000">
                <a:latin typeface="Arial" panose="020B0604020202020204" pitchFamily="34" charset="0"/>
                <a:cs typeface="Times New Roman" panose="02020603050405020304" pitchFamily="18" charset="0"/>
              </a:rPr>
              <a:t>dla b</a:t>
            </a:r>
            <a:r>
              <a:rPr lang="pl-PL" altLang="en-US" sz="2000">
                <a:latin typeface="Arial" panose="020B0604020202020204" pitchFamily="34" charset="0"/>
              </a:rPr>
              <a:t>łę</a:t>
            </a:r>
            <a:r>
              <a:rPr lang="pl-PL" altLang="en-US" sz="2000">
                <a:latin typeface="Arial" panose="020B0604020202020204" pitchFamily="34" charset="0"/>
                <a:cs typeface="Times New Roman" panose="02020603050405020304" pitchFamily="18" charset="0"/>
              </a:rPr>
              <a:t>du (</a:t>
            </a:r>
            <a:r>
              <a:rPr lang="pl-PL" altLang="en-US" sz="2000" i="1">
                <a:latin typeface="Arial" panose="020B0604020202020204" pitchFamily="34" charset="0"/>
                <a:cs typeface="Times New Roman" panose="02020603050405020304" pitchFamily="18" charset="0"/>
              </a:rPr>
              <a:t>Błąd</a:t>
            </a:r>
            <a:r>
              <a:rPr lang="pl-PL" altLang="en-US" sz="2000">
                <a:latin typeface="Arial" panose="020B0604020202020204" pitchFamily="34" charset="0"/>
                <a:cs typeface="Times New Roman" panose="02020603050405020304" pitchFamily="18" charset="0"/>
              </a:rPr>
              <a:t>) jest przedstawiona resztowa suma</a:t>
            </a:r>
            <a:r>
              <a:rPr lang="pl-PL" altLang="en-US" sz="2000">
                <a:latin typeface="Arial" panose="020B0604020202020204" pitchFamily="34" charset="0"/>
              </a:rPr>
              <a:t> </a:t>
            </a:r>
            <a:r>
              <a:rPr lang="pl-PL" altLang="en-US" sz="2000">
                <a:latin typeface="Arial" panose="020B0604020202020204" pitchFamily="34" charset="0"/>
                <a:cs typeface="Times New Roman" panose="02020603050405020304" pitchFamily="18" charset="0"/>
              </a:rPr>
              <a:t>kwadratów ‑ suma</a:t>
            </a:r>
            <a:endParaRPr lang="pl-PL" altLang="en-US" sz="2000">
              <a:latin typeface="Arial" panose="020B0604020202020204" pitchFamily="34" charset="0"/>
            </a:endParaRPr>
          </a:p>
          <a:p>
            <a:pPr>
              <a:spcBef>
                <a:spcPct val="0"/>
              </a:spcBef>
              <a:buFontTx/>
              <a:buNone/>
            </a:pPr>
            <a:r>
              <a:rPr lang="pl-PL" altLang="en-US" sz="2000">
                <a:latin typeface="Arial" panose="020B0604020202020204" pitchFamily="34" charset="0"/>
              </a:rPr>
              <a:t>   </a:t>
            </a:r>
            <a:r>
              <a:rPr lang="pl-PL" altLang="en-US" sz="2000">
                <a:latin typeface="Arial" panose="020B0604020202020204" pitchFamily="34" charset="0"/>
                <a:cs typeface="Times New Roman" panose="02020603050405020304" pitchFamily="18" charset="0"/>
              </a:rPr>
              <a:t> kwadratów błędów (sk</a:t>
            </a:r>
            <a:r>
              <a:rPr lang="pl-PL" altLang="en-US" sz="2000">
                <a:latin typeface="Arial" panose="020B0604020202020204" pitchFamily="34" charset="0"/>
              </a:rPr>
              <a:t>ł</a:t>
            </a:r>
            <a:r>
              <a:rPr lang="pl-PL" altLang="en-US" sz="2000">
                <a:latin typeface="Arial" panose="020B0604020202020204" pitchFamily="34" charset="0"/>
                <a:cs typeface="Times New Roman" panose="02020603050405020304" pitchFamily="18" charset="0"/>
              </a:rPr>
              <a:t>adnika resztowego)</a:t>
            </a:r>
            <a:r>
              <a:rPr lang="pl-PL" altLang="en-US" sz="2000">
                <a:latin typeface="Arial" panose="020B0604020202020204" pitchFamily="34" charset="0"/>
              </a:rPr>
              <a:t> SSE - </a:t>
            </a:r>
            <a:r>
              <a:rPr lang="pl-PL" altLang="en-US" sz="2000" i="1">
                <a:latin typeface="Arial" panose="020B0604020202020204" pitchFamily="34" charset="0"/>
              </a:rPr>
              <a:t>Sum of Squared Errors</a:t>
            </a:r>
            <a:br>
              <a:rPr lang="pl-PL" altLang="en-US" sz="2000" i="1">
                <a:latin typeface="Arial" panose="020B0604020202020204" pitchFamily="34" charset="0"/>
              </a:rPr>
            </a:br>
            <a:r>
              <a:rPr lang="pl-PL" altLang="en-US" sz="2000">
                <a:latin typeface="Arial" panose="020B0604020202020204" pitchFamily="34" charset="0"/>
              </a:rPr>
              <a:t>    (inaczej: RSS – Residual Sum of Squares), </a:t>
            </a:r>
            <a:r>
              <a:rPr lang="pl-PL" altLang="en-US" sz="2000">
                <a:latin typeface="Arial" panose="020B0604020202020204" pitchFamily="34" charset="0"/>
                <a:cs typeface="Times New Roman" panose="02020603050405020304" pitchFamily="18" charset="0"/>
              </a:rPr>
              <a:t>okre</a:t>
            </a:r>
            <a:r>
              <a:rPr lang="pl-PL" altLang="en-US" sz="2000">
                <a:latin typeface="Arial" panose="020B0604020202020204" pitchFamily="34" charset="0"/>
              </a:rPr>
              <a:t>ś</a:t>
            </a:r>
            <a:r>
              <a:rPr lang="pl-PL" altLang="en-US" sz="2000">
                <a:latin typeface="Arial" panose="020B0604020202020204" pitchFamily="34" charset="0"/>
                <a:cs typeface="Times New Roman" panose="02020603050405020304" pitchFamily="18" charset="0"/>
              </a:rPr>
              <a:t>la</a:t>
            </a:r>
            <a:r>
              <a:rPr lang="pl-PL" altLang="en-US" sz="2000">
                <a:latin typeface="Arial" panose="020B0604020202020204" pitchFamily="34" charset="0"/>
              </a:rPr>
              <a:t>  </a:t>
            </a:r>
            <a:r>
              <a:rPr lang="pl-PL" altLang="en-US" sz="2000">
                <a:latin typeface="Arial" panose="020B0604020202020204" pitchFamily="34" charset="0"/>
                <a:cs typeface="Times New Roman" panose="02020603050405020304" pitchFamily="18" charset="0"/>
              </a:rPr>
              <a:t>ona</a:t>
            </a:r>
            <a:r>
              <a:rPr lang="pl-PL" altLang="en-US" sz="2000">
                <a:latin typeface="Arial" panose="020B0604020202020204" pitchFamily="34" charset="0"/>
              </a:rPr>
              <a:t> </a:t>
            </a:r>
            <a:r>
              <a:rPr lang="pl-PL" altLang="en-US" sz="2000">
                <a:latin typeface="Arial" panose="020B0604020202020204" pitchFamily="34" charset="0"/>
                <a:cs typeface="Times New Roman" panose="02020603050405020304" pitchFamily="18" charset="0"/>
              </a:rPr>
              <a:t>wp</a:t>
            </a:r>
            <a:r>
              <a:rPr lang="pl-PL" altLang="en-US" sz="2000">
                <a:latin typeface="Arial" panose="020B0604020202020204" pitchFamily="34" charset="0"/>
              </a:rPr>
              <a:t>ł</a:t>
            </a:r>
            <a:r>
              <a:rPr lang="pl-PL" altLang="en-US" sz="2000">
                <a:latin typeface="Arial" panose="020B0604020202020204" pitchFamily="34" charset="0"/>
                <a:cs typeface="Times New Roman" panose="02020603050405020304" pitchFamily="18" charset="0"/>
              </a:rPr>
              <a:t>yw czynnika</a:t>
            </a:r>
            <a:br>
              <a:rPr lang="pl-PL" altLang="en-US" sz="2000">
                <a:latin typeface="Arial" panose="020B0604020202020204" pitchFamily="34" charset="0"/>
                <a:cs typeface="Times New Roman" panose="02020603050405020304" pitchFamily="18" charset="0"/>
              </a:rPr>
            </a:br>
            <a:r>
              <a:rPr lang="pl-PL" altLang="en-US" sz="2000">
                <a:latin typeface="Arial" panose="020B0604020202020204" pitchFamily="34" charset="0"/>
                <a:cs typeface="Times New Roman" panose="02020603050405020304" pitchFamily="18" charset="0"/>
              </a:rPr>
              <a:t>    </a:t>
            </a:r>
            <a:r>
              <a:rPr lang="pl-PL" altLang="en-US" sz="2000">
                <a:latin typeface="Arial" panose="020B0604020202020204" pitchFamily="34" charset="0"/>
              </a:rPr>
              <a:t>l</a:t>
            </a:r>
            <a:r>
              <a:rPr lang="pl-PL" altLang="en-US" sz="2000">
                <a:latin typeface="Arial" panose="020B0604020202020204" pitchFamily="34" charset="0"/>
                <a:cs typeface="Times New Roman" panose="02020603050405020304" pitchFamily="18" charset="0"/>
              </a:rPr>
              <a:t>osowego na zmienno</a:t>
            </a:r>
            <a:r>
              <a:rPr lang="pl-PL" altLang="en-US" sz="2000">
                <a:latin typeface="Arial" panose="020B0604020202020204" pitchFamily="34" charset="0"/>
              </a:rPr>
              <a:t>ść</a:t>
            </a:r>
            <a:r>
              <a:rPr lang="pl-PL" altLang="en-US" sz="2000">
                <a:latin typeface="Arial" panose="020B0604020202020204" pitchFamily="34" charset="0"/>
                <a:cs typeface="Times New Roman" panose="02020603050405020304" pitchFamily="18" charset="0"/>
              </a:rPr>
              <a:t> </a:t>
            </a:r>
            <a:r>
              <a:rPr lang="pl-PL" altLang="en-US" sz="2000" i="1">
                <a:latin typeface="Arial" panose="020B0604020202020204" pitchFamily="34" charset="0"/>
                <a:cs typeface="Times New Roman" panose="02020603050405020304" pitchFamily="18" charset="0"/>
              </a:rPr>
              <a:t>Y </a:t>
            </a:r>
            <a:r>
              <a:rPr lang="pl-PL" altLang="en-US" sz="2000">
                <a:latin typeface="Arial" panose="020B0604020202020204" pitchFamily="34" charset="0"/>
                <a:cs typeface="Times New Roman" panose="02020603050405020304" pitchFamily="18" charset="0"/>
              </a:rPr>
              <a:t>(zmienność resztowa)</a:t>
            </a:r>
            <a:r>
              <a:rPr lang="pl-PL" altLang="en-US" sz="2000">
                <a:latin typeface="Arial" panose="020B0604020202020204" pitchFamily="34" charset="0"/>
              </a:rPr>
              <a:t>:</a:t>
            </a:r>
          </a:p>
          <a:p>
            <a:pPr>
              <a:spcBef>
                <a:spcPct val="0"/>
              </a:spcBef>
              <a:buFontTx/>
              <a:buNone/>
            </a:pPr>
            <a:endParaRPr lang="pl-PL" altLang="en-US" sz="2000">
              <a:latin typeface="Arial" panose="020B0604020202020204" pitchFamily="34" charset="0"/>
            </a:endParaRPr>
          </a:p>
          <a:p>
            <a:pPr>
              <a:spcBef>
                <a:spcPct val="0"/>
              </a:spcBef>
              <a:buFontTx/>
              <a:buNone/>
            </a:pPr>
            <a:endParaRPr lang="pl-PL" altLang="en-US" sz="2000">
              <a:latin typeface="Arial" panose="020B0604020202020204" pitchFamily="34" charset="0"/>
            </a:endParaRPr>
          </a:p>
          <a:p>
            <a:pPr>
              <a:spcBef>
                <a:spcPct val="0"/>
              </a:spcBef>
              <a:buFontTx/>
              <a:buNone/>
            </a:pPr>
            <a:endParaRPr lang="pl-PL" altLang="en-US" sz="2000">
              <a:latin typeface="Arial" panose="020B0604020202020204" pitchFamily="34" charset="0"/>
            </a:endParaRPr>
          </a:p>
          <a:p>
            <a:pPr>
              <a:spcBef>
                <a:spcPct val="0"/>
              </a:spcBef>
              <a:buFontTx/>
              <a:buNone/>
            </a:pPr>
            <a:r>
              <a:rPr lang="pl-PL" altLang="en-US" sz="2000">
                <a:latin typeface="Arial" panose="020B0604020202020204" pitchFamily="34" charset="0"/>
              </a:rPr>
              <a:t>Całkowita suma kwadratów (Total Sum of Squares) – zmienność całkowita: </a:t>
            </a:r>
            <a:r>
              <a:rPr lang="pl-PL" altLang="en-US" sz="2000" i="1">
                <a:solidFill>
                  <a:srgbClr val="000000"/>
                </a:solidFill>
                <a:latin typeface="Arial" panose="020B0604020202020204" pitchFamily="34" charset="0"/>
              </a:rPr>
              <a:t>SST = SSR + SSE</a:t>
            </a:r>
          </a:p>
        </p:txBody>
      </p:sp>
      <p:sp>
        <p:nvSpPr>
          <p:cNvPr id="36868" name="Rectangle 6"/>
          <p:cNvSpPr>
            <a:spLocks noChangeArrowheads="1"/>
          </p:cNvSpPr>
          <p:nvPr/>
        </p:nvSpPr>
        <p:spPr bwMode="auto">
          <a:xfrm>
            <a:off x="3681413" y="32242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3079" name="Rectangle 7"/>
          <p:cNvSpPr>
            <a:spLocks noChangeArrowheads="1"/>
          </p:cNvSpPr>
          <p:nvPr/>
        </p:nvSpPr>
        <p:spPr bwMode="auto">
          <a:xfrm>
            <a:off x="228600" y="5767388"/>
            <a:ext cx="8724900" cy="830262"/>
          </a:xfrm>
          <a:prstGeom prst="rect">
            <a:avLst/>
          </a:prstGeom>
          <a:noFill/>
          <a:ln w="9525">
            <a:noFill/>
            <a:miter lim="800000"/>
            <a:headEnd/>
            <a:tailEnd/>
          </a:ln>
        </p:spPr>
        <p:txBody>
          <a:bodyPr>
            <a:spAutoFit/>
          </a:bodyPr>
          <a:lstStyle/>
          <a:p>
            <a:pPr>
              <a:defRPr/>
            </a:pPr>
            <a:r>
              <a:rPr lang="pl-PL" dirty="0">
                <a:solidFill>
                  <a:schemeClr val="bg1">
                    <a:lumMod val="50000"/>
                  </a:schemeClr>
                </a:solidFill>
                <a:latin typeface="Arial" charset="0"/>
                <a:cs typeface="Times New Roman" pitchFamily="18" charset="0"/>
                <a:sym typeface="Symbol" pitchFamily="18" charset="2"/>
              </a:rPr>
              <a:t>Je</a:t>
            </a:r>
            <a:r>
              <a:rPr lang="pl-PL" dirty="0">
                <a:solidFill>
                  <a:schemeClr val="bg1">
                    <a:lumMod val="50000"/>
                  </a:schemeClr>
                </a:solidFill>
                <a:latin typeface="Arial" charset="0"/>
                <a:sym typeface="Symbol" pitchFamily="18" charset="2"/>
              </a:rPr>
              <a:t>ż</a:t>
            </a:r>
            <a:r>
              <a:rPr lang="pl-PL" dirty="0">
                <a:solidFill>
                  <a:schemeClr val="bg1">
                    <a:lumMod val="50000"/>
                  </a:schemeClr>
                </a:solidFill>
                <a:latin typeface="Arial" charset="0"/>
                <a:cs typeface="Times New Roman" pitchFamily="18" charset="0"/>
                <a:sym typeface="Symbol" pitchFamily="18" charset="2"/>
              </a:rPr>
              <a:t>eli regresyjna suma kwadratów jest wi</a:t>
            </a:r>
            <a:r>
              <a:rPr lang="pl-PL" dirty="0">
                <a:solidFill>
                  <a:schemeClr val="bg1">
                    <a:lumMod val="50000"/>
                  </a:schemeClr>
                </a:solidFill>
                <a:latin typeface="Arial" charset="0"/>
                <a:sym typeface="Symbol" pitchFamily="18" charset="2"/>
              </a:rPr>
              <a:t>ę</a:t>
            </a:r>
            <a:r>
              <a:rPr lang="pl-PL" dirty="0">
                <a:solidFill>
                  <a:schemeClr val="bg1">
                    <a:lumMod val="50000"/>
                  </a:schemeClr>
                </a:solidFill>
                <a:latin typeface="Arial" charset="0"/>
                <a:cs typeface="Times New Roman" pitchFamily="18" charset="0"/>
                <a:sym typeface="Symbol" pitchFamily="18" charset="2"/>
              </a:rPr>
              <a:t>ksza od </a:t>
            </a:r>
            <a:r>
              <a:rPr lang="pl-PL" dirty="0" err="1">
                <a:solidFill>
                  <a:schemeClr val="bg1">
                    <a:lumMod val="50000"/>
                  </a:schemeClr>
                </a:solidFill>
                <a:latin typeface="Arial" charset="0"/>
                <a:cs typeface="Times New Roman" pitchFamily="18" charset="0"/>
                <a:sym typeface="Symbol" pitchFamily="18" charset="2"/>
              </a:rPr>
              <a:t>resztowej</a:t>
            </a:r>
            <a:r>
              <a:rPr lang="pl-PL" dirty="0">
                <a:solidFill>
                  <a:schemeClr val="bg1">
                    <a:lumMod val="50000"/>
                  </a:schemeClr>
                </a:solidFill>
                <a:latin typeface="Arial" charset="0"/>
                <a:cs typeface="Times New Roman" pitchFamily="18" charset="0"/>
                <a:sym typeface="Symbol" pitchFamily="18" charset="2"/>
              </a:rPr>
              <a:t> sumy kwadratów, </a:t>
            </a:r>
            <a:r>
              <a:rPr lang="pl-PL" dirty="0">
                <a:solidFill>
                  <a:schemeClr val="bg1">
                    <a:lumMod val="50000"/>
                  </a:schemeClr>
                </a:solidFill>
                <a:latin typeface="Arial" charset="0"/>
                <a:sym typeface="Symbol" pitchFamily="18" charset="2"/>
              </a:rPr>
              <a:t>to ś</a:t>
            </a:r>
            <a:r>
              <a:rPr lang="pl-PL" dirty="0">
                <a:solidFill>
                  <a:schemeClr val="bg1">
                    <a:lumMod val="50000"/>
                  </a:schemeClr>
                </a:solidFill>
                <a:latin typeface="Arial" charset="0"/>
                <a:cs typeface="Times New Roman" pitchFamily="18" charset="0"/>
                <a:sym typeface="Symbol" pitchFamily="18" charset="2"/>
              </a:rPr>
              <a:t>wiadczy o dobrym dopasowaniu modelu. </a:t>
            </a:r>
          </a:p>
        </p:txBody>
      </p:sp>
      <p:graphicFrame>
        <p:nvGraphicFramePr>
          <p:cNvPr id="36870" name="Object 6"/>
          <p:cNvGraphicFramePr>
            <a:graphicFrameLocks noChangeAspect="1"/>
          </p:cNvGraphicFramePr>
          <p:nvPr/>
        </p:nvGraphicFramePr>
        <p:xfrm>
          <a:off x="1600200" y="1989138"/>
          <a:ext cx="4514850" cy="820737"/>
        </p:xfrm>
        <a:graphic>
          <a:graphicData uri="http://schemas.openxmlformats.org/presentationml/2006/ole">
            <mc:AlternateContent xmlns:mc="http://schemas.openxmlformats.org/markup-compatibility/2006">
              <mc:Choice xmlns:v="urn:schemas-microsoft-com:vml" Requires="v">
                <p:oleObj spid="_x0000_s36878" name="Równanie" r:id="rId4" imgW="2374900" imgH="431800" progId="">
                  <p:embed/>
                </p:oleObj>
              </mc:Choice>
              <mc:Fallback>
                <p:oleObj name="Równanie" r:id="rId4" imgW="2374900" imgH="431800" progId="">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0200" y="1989138"/>
                        <a:ext cx="451485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6871" name="Object 7"/>
          <p:cNvGraphicFramePr>
            <a:graphicFrameLocks noChangeAspect="1"/>
          </p:cNvGraphicFramePr>
          <p:nvPr/>
        </p:nvGraphicFramePr>
        <p:xfrm>
          <a:off x="1817688" y="4110038"/>
          <a:ext cx="4154487" cy="776287"/>
        </p:xfrm>
        <a:graphic>
          <a:graphicData uri="http://schemas.openxmlformats.org/presentationml/2006/ole">
            <mc:AlternateContent xmlns:mc="http://schemas.openxmlformats.org/markup-compatibility/2006">
              <mc:Choice xmlns:v="urn:schemas-microsoft-com:vml" Requires="v">
                <p:oleObj spid="_x0000_s36879" name="Równanie" r:id="rId6" imgW="2311400" imgH="431800" progId="">
                  <p:embed/>
                </p:oleObj>
              </mc:Choice>
              <mc:Fallback>
                <p:oleObj name="Równanie" r:id="rId6" imgW="2311400" imgH="431800" progId="">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17688" y="4110038"/>
                        <a:ext cx="4154487"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0" y="114300"/>
            <a:ext cx="9017000" cy="722313"/>
          </a:xfrm>
        </p:spPr>
        <p:txBody>
          <a:bodyPr/>
          <a:lstStyle/>
          <a:p>
            <a:pPr>
              <a:lnSpc>
                <a:spcPct val="90000"/>
              </a:lnSpc>
              <a:defRPr/>
            </a:pPr>
            <a:r>
              <a:rPr lang="pl-PL" sz="3200" b="1" dirty="0" smtClean="0">
                <a:solidFill>
                  <a:schemeClr val="accent1">
                    <a:lumMod val="75000"/>
                  </a:schemeClr>
                </a:solidFill>
                <a:latin typeface="Arial" charset="0"/>
              </a:rPr>
              <a:t>Dopasowanie modelu do danych</a:t>
            </a:r>
          </a:p>
        </p:txBody>
      </p:sp>
      <p:sp>
        <p:nvSpPr>
          <p:cNvPr id="4100" name="Text Box 3"/>
          <p:cNvSpPr txBox="1">
            <a:spLocks noChangeArrowheads="1"/>
          </p:cNvSpPr>
          <p:nvPr/>
        </p:nvSpPr>
        <p:spPr bwMode="auto">
          <a:xfrm>
            <a:off x="107950" y="765175"/>
            <a:ext cx="8839200" cy="4849813"/>
          </a:xfrm>
          <a:prstGeom prst="rect">
            <a:avLst/>
          </a:prstGeom>
          <a:noFill/>
          <a:ln w="9525">
            <a:noFill/>
            <a:miter lim="800000"/>
            <a:headEnd/>
            <a:tailEnd/>
          </a:ln>
        </p:spPr>
        <p:txBody>
          <a:bodyPr>
            <a:spAutoFit/>
          </a:bodyPr>
          <a:lstStyle/>
          <a:p>
            <a:pPr>
              <a:spcAft>
                <a:spcPct val="35000"/>
              </a:spcAft>
              <a:defRPr/>
            </a:pPr>
            <a:r>
              <a:rPr lang="pl-PL" sz="2200" dirty="0">
                <a:latin typeface="Arial" charset="0"/>
                <a:sym typeface="Symbol" pitchFamily="18" charset="2"/>
              </a:rPr>
              <a:t>W zależnościach poniżej: n – liczba obserwacji, k – liczba estymowanych współczynników kierunkowych modelu.</a:t>
            </a:r>
          </a:p>
          <a:p>
            <a:pPr>
              <a:spcAft>
                <a:spcPct val="35000"/>
              </a:spcAft>
              <a:defRPr/>
            </a:pPr>
            <a:r>
              <a:rPr lang="pl-PL" sz="2200" dirty="0">
                <a:latin typeface="Arial" charset="0"/>
                <a:sym typeface="Symbol" pitchFamily="18" charset="2"/>
              </a:rPr>
              <a:t>W</a:t>
            </a:r>
            <a:r>
              <a:rPr lang="pl-PL" sz="2200" dirty="0">
                <a:latin typeface="Arial" charset="0"/>
                <a:cs typeface="Times New Roman" pitchFamily="18" charset="0"/>
                <a:sym typeface="Symbol" pitchFamily="18" charset="2"/>
              </a:rPr>
              <a:t>spółczynnik determinacji </a:t>
            </a:r>
            <a:r>
              <a:rPr lang="pl-PL" sz="2200" i="1" dirty="0">
                <a:latin typeface="Arial" charset="0"/>
                <a:cs typeface="Times New Roman" pitchFamily="18" charset="0"/>
                <a:sym typeface="Symbol" pitchFamily="18" charset="2"/>
              </a:rPr>
              <a:t>R</a:t>
            </a:r>
            <a:r>
              <a:rPr lang="pl-PL" sz="2200" i="1" baseline="30000" dirty="0">
                <a:latin typeface="Arial" charset="0"/>
                <a:cs typeface="Times New Roman" pitchFamily="18" charset="0"/>
                <a:sym typeface="Symbol" pitchFamily="18" charset="2"/>
              </a:rPr>
              <a:t>2</a:t>
            </a:r>
            <a:r>
              <a:rPr lang="pl-PL" sz="2200" dirty="0">
                <a:latin typeface="Arial" charset="0"/>
                <a:cs typeface="Times New Roman" pitchFamily="18" charset="0"/>
                <a:sym typeface="Symbol" pitchFamily="18" charset="2"/>
              </a:rPr>
              <a:t> oznaczony przez </a:t>
            </a:r>
            <a:r>
              <a:rPr lang="pl-PL" sz="2200" i="1" dirty="0" err="1">
                <a:solidFill>
                  <a:schemeClr val="bg1">
                    <a:lumMod val="50000"/>
                  </a:schemeClr>
                </a:solidFill>
                <a:latin typeface="Arial" charset="0"/>
                <a:cs typeface="Times New Roman" pitchFamily="18" charset="0"/>
                <a:sym typeface="Symbol" pitchFamily="18" charset="2"/>
              </a:rPr>
              <a:t>R-</a:t>
            </a:r>
            <a:r>
              <a:rPr lang="pl-PL" sz="2200" i="1" dirty="0" err="1">
                <a:solidFill>
                  <a:schemeClr val="bg1">
                    <a:lumMod val="50000"/>
                  </a:schemeClr>
                </a:solidFill>
                <a:latin typeface="Arial" charset="0"/>
                <a:sym typeface="Symbol" pitchFamily="18" charset="2"/>
              </a:rPr>
              <a:t>kwadrat</a:t>
            </a:r>
            <a:r>
              <a:rPr lang="pl-PL" sz="2200" i="1" dirty="0">
                <a:solidFill>
                  <a:schemeClr val="bg1">
                    <a:lumMod val="50000"/>
                  </a:schemeClr>
                </a:solidFill>
                <a:latin typeface="Arial" charset="0"/>
                <a:sym typeface="Symbol" pitchFamily="18" charset="2"/>
              </a:rPr>
              <a:t> </a:t>
            </a:r>
            <a:r>
              <a:rPr lang="pl-PL" sz="2200" dirty="0">
                <a:solidFill>
                  <a:schemeClr val="bg1">
                    <a:lumMod val="50000"/>
                  </a:schemeClr>
                </a:solidFill>
                <a:latin typeface="Arial" charset="0"/>
                <a:cs typeface="Times New Roman" pitchFamily="18" charset="0"/>
                <a:sym typeface="Symbol" pitchFamily="18" charset="2"/>
              </a:rPr>
              <a:t>okre</a:t>
            </a:r>
            <a:r>
              <a:rPr lang="pl-PL" sz="2200" dirty="0">
                <a:solidFill>
                  <a:schemeClr val="bg1">
                    <a:lumMod val="50000"/>
                  </a:schemeClr>
                </a:solidFill>
                <a:latin typeface="Arial" charset="0"/>
                <a:sym typeface="Symbol" pitchFamily="18" charset="2"/>
              </a:rPr>
              <a:t>ś</a:t>
            </a:r>
            <a:r>
              <a:rPr lang="pl-PL" sz="2200" dirty="0">
                <a:solidFill>
                  <a:schemeClr val="bg1">
                    <a:lumMod val="50000"/>
                  </a:schemeClr>
                </a:solidFill>
                <a:latin typeface="Arial" charset="0"/>
                <a:cs typeface="Times New Roman" pitchFamily="18" charset="0"/>
                <a:sym typeface="Symbol" pitchFamily="18" charset="2"/>
              </a:rPr>
              <a:t>la </a:t>
            </a:r>
            <a:r>
              <a:rPr lang="pl-PL" sz="2200" dirty="0">
                <a:solidFill>
                  <a:schemeClr val="bg1">
                    <a:lumMod val="50000"/>
                  </a:schemeClr>
                </a:solidFill>
                <a:latin typeface="Arial" charset="0"/>
                <a:sym typeface="Symbol" pitchFamily="18" charset="2"/>
              </a:rPr>
              <a:t/>
            </a:r>
            <a:br>
              <a:rPr lang="pl-PL" sz="2200" dirty="0">
                <a:solidFill>
                  <a:schemeClr val="bg1">
                    <a:lumMod val="50000"/>
                  </a:schemeClr>
                </a:solidFill>
                <a:latin typeface="Arial" charset="0"/>
                <a:sym typeface="Symbol" pitchFamily="18" charset="2"/>
              </a:rPr>
            </a:br>
            <a:r>
              <a:rPr lang="pl-PL" sz="2200" dirty="0">
                <a:solidFill>
                  <a:schemeClr val="bg1">
                    <a:lumMod val="50000"/>
                  </a:schemeClr>
                </a:solidFill>
                <a:latin typeface="Arial" charset="0"/>
                <a:cs typeface="Times New Roman" pitchFamily="18" charset="0"/>
                <a:sym typeface="Symbol" pitchFamily="18" charset="2"/>
              </a:rPr>
              <a:t>w ilu procentach zmienno</a:t>
            </a:r>
            <a:r>
              <a:rPr lang="pl-PL" sz="2200" dirty="0">
                <a:solidFill>
                  <a:schemeClr val="bg1">
                    <a:lumMod val="50000"/>
                  </a:schemeClr>
                </a:solidFill>
                <a:latin typeface="Arial" charset="0"/>
                <a:sym typeface="Symbol" pitchFamily="18" charset="2"/>
              </a:rPr>
              <a:t>ść</a:t>
            </a:r>
            <a:r>
              <a:rPr lang="pl-PL" sz="2200" dirty="0">
                <a:solidFill>
                  <a:schemeClr val="bg1">
                    <a:lumMod val="50000"/>
                  </a:schemeClr>
                </a:solidFill>
                <a:latin typeface="Arial" charset="0"/>
                <a:cs typeface="Times New Roman" pitchFamily="18" charset="0"/>
                <a:sym typeface="Symbol" pitchFamily="18" charset="2"/>
              </a:rPr>
              <a:t> </a:t>
            </a:r>
            <a:r>
              <a:rPr lang="pl-PL" sz="2200" i="1" dirty="0">
                <a:solidFill>
                  <a:schemeClr val="bg1">
                    <a:lumMod val="50000"/>
                  </a:schemeClr>
                </a:solidFill>
                <a:latin typeface="Arial" charset="0"/>
                <a:cs typeface="Times New Roman" pitchFamily="18" charset="0"/>
                <a:sym typeface="Symbol" pitchFamily="18" charset="2"/>
              </a:rPr>
              <a:t>Y</a:t>
            </a:r>
            <a:r>
              <a:rPr lang="pl-PL" sz="2200" dirty="0">
                <a:solidFill>
                  <a:schemeClr val="bg1">
                    <a:lumMod val="50000"/>
                  </a:schemeClr>
                </a:solidFill>
                <a:latin typeface="Arial" charset="0"/>
                <a:cs typeface="Times New Roman" pitchFamily="18" charset="0"/>
                <a:sym typeface="Symbol" pitchFamily="18" charset="2"/>
              </a:rPr>
              <a:t> jest wyja</a:t>
            </a:r>
            <a:r>
              <a:rPr lang="pl-PL" sz="2200" dirty="0">
                <a:solidFill>
                  <a:schemeClr val="bg1">
                    <a:lumMod val="50000"/>
                  </a:schemeClr>
                </a:solidFill>
                <a:latin typeface="Arial" charset="0"/>
                <a:sym typeface="Symbol" pitchFamily="18" charset="2"/>
              </a:rPr>
              <a:t>ś</a:t>
            </a:r>
            <a:r>
              <a:rPr lang="pl-PL" sz="2200" dirty="0">
                <a:solidFill>
                  <a:schemeClr val="bg1">
                    <a:lumMod val="50000"/>
                  </a:schemeClr>
                </a:solidFill>
                <a:latin typeface="Arial" charset="0"/>
                <a:cs typeface="Times New Roman" pitchFamily="18" charset="0"/>
                <a:sym typeface="Symbol" pitchFamily="18" charset="2"/>
              </a:rPr>
              <a:t>niona przez model</a:t>
            </a:r>
            <a:r>
              <a:rPr lang="pl-PL" sz="2200" dirty="0">
                <a:latin typeface="Arial" charset="0"/>
                <a:sym typeface="Symbol" pitchFamily="18" charset="2"/>
              </a:rPr>
              <a:t>: </a:t>
            </a:r>
            <a:br>
              <a:rPr lang="pl-PL" sz="2200" dirty="0">
                <a:latin typeface="Arial" charset="0"/>
                <a:sym typeface="Symbol" pitchFamily="18" charset="2"/>
              </a:rPr>
            </a:br>
            <a:r>
              <a:rPr lang="en-GB" sz="2200" i="1" dirty="0">
                <a:solidFill>
                  <a:srgbClr val="000000"/>
                </a:solidFill>
                <a:latin typeface="Arial" charset="0"/>
                <a:cs typeface="Times New Roman" pitchFamily="18" charset="0"/>
                <a:sym typeface="Symbol" pitchFamily="18" charset="2"/>
              </a:rPr>
              <a:t>R</a:t>
            </a:r>
            <a:r>
              <a:rPr lang="en-GB" sz="2200" i="1" baseline="30000" dirty="0">
                <a:solidFill>
                  <a:srgbClr val="000000"/>
                </a:solidFill>
                <a:latin typeface="Arial" charset="0"/>
                <a:cs typeface="Times New Roman" pitchFamily="18" charset="0"/>
                <a:sym typeface="Symbol" pitchFamily="18" charset="2"/>
              </a:rPr>
              <a:t>2</a:t>
            </a:r>
            <a:r>
              <a:rPr lang="en-GB" sz="2200" dirty="0">
                <a:solidFill>
                  <a:srgbClr val="000000"/>
                </a:solidFill>
                <a:latin typeface="Arial" charset="0"/>
                <a:cs typeface="Times New Roman" pitchFamily="18" charset="0"/>
                <a:sym typeface="Symbol" pitchFamily="18" charset="2"/>
              </a:rPr>
              <a:t> = </a:t>
            </a:r>
            <a:r>
              <a:rPr lang="en-GB" sz="2200" i="1" dirty="0">
                <a:solidFill>
                  <a:srgbClr val="000000"/>
                </a:solidFill>
                <a:latin typeface="Arial" charset="0"/>
                <a:cs typeface="Times New Roman" pitchFamily="18" charset="0"/>
                <a:sym typeface="Symbol" pitchFamily="18" charset="2"/>
              </a:rPr>
              <a:t>SSR</a:t>
            </a:r>
            <a:r>
              <a:rPr lang="en-GB" sz="2200" dirty="0">
                <a:solidFill>
                  <a:srgbClr val="000000"/>
                </a:solidFill>
                <a:latin typeface="Arial" charset="0"/>
                <a:cs typeface="Times New Roman" pitchFamily="18" charset="0"/>
                <a:sym typeface="Symbol" pitchFamily="18" charset="2"/>
              </a:rPr>
              <a:t>/</a:t>
            </a:r>
            <a:r>
              <a:rPr lang="en-GB" sz="2200" i="1" dirty="0">
                <a:solidFill>
                  <a:srgbClr val="000000"/>
                </a:solidFill>
                <a:latin typeface="Arial" charset="0"/>
                <a:cs typeface="Times New Roman" pitchFamily="18" charset="0"/>
                <a:sym typeface="Symbol" pitchFamily="18" charset="2"/>
              </a:rPr>
              <a:t>SST</a:t>
            </a:r>
            <a:r>
              <a:rPr lang="pl-PL" sz="2200" dirty="0">
                <a:solidFill>
                  <a:srgbClr val="000000"/>
                </a:solidFill>
                <a:latin typeface="Arial" charset="0"/>
                <a:sym typeface="Symbol" pitchFamily="18" charset="2"/>
              </a:rPr>
              <a:t> = 1 – </a:t>
            </a:r>
            <a:r>
              <a:rPr lang="pl-PL" sz="2200" i="1" dirty="0">
                <a:solidFill>
                  <a:srgbClr val="000000"/>
                </a:solidFill>
                <a:latin typeface="Arial" charset="0"/>
                <a:sym typeface="Symbol" pitchFamily="18" charset="2"/>
              </a:rPr>
              <a:t>SSE/SST</a:t>
            </a:r>
          </a:p>
          <a:p>
            <a:pPr>
              <a:spcAft>
                <a:spcPct val="35000"/>
              </a:spcAft>
              <a:defRPr/>
            </a:pPr>
            <a:r>
              <a:rPr lang="pl-PL" sz="2200" dirty="0">
                <a:latin typeface="Arial" charset="0"/>
                <a:sym typeface="Symbol" pitchFamily="18" charset="2"/>
              </a:rPr>
              <a:t>W przypadku niekorzystnych proporcji szerokości do długości analizowanego zbioru danych stosuje się skorygowany współczynnik determinacji (</a:t>
            </a:r>
            <a:r>
              <a:rPr lang="pl-PL" sz="2200" dirty="0" err="1">
                <a:latin typeface="Arial" charset="0"/>
                <a:sym typeface="Symbol" pitchFamily="18" charset="2"/>
              </a:rPr>
              <a:t>Skor</a:t>
            </a:r>
            <a:r>
              <a:rPr lang="pl-PL" sz="2200" dirty="0">
                <a:latin typeface="Arial" charset="0"/>
                <a:sym typeface="Symbol" pitchFamily="18" charset="2"/>
              </a:rPr>
              <a:t>. </a:t>
            </a:r>
            <a:r>
              <a:rPr lang="pl-PL" sz="2200" i="1" dirty="0" err="1">
                <a:latin typeface="Arial" charset="0"/>
                <a:cs typeface="Times New Roman" pitchFamily="18" charset="0"/>
                <a:sym typeface="Symbol" pitchFamily="18" charset="2"/>
              </a:rPr>
              <a:t>R</a:t>
            </a:r>
            <a:r>
              <a:rPr lang="pl-PL" sz="2200" i="1" baseline="30000" dirty="0" err="1">
                <a:latin typeface="Arial" charset="0"/>
                <a:cs typeface="Times New Roman" pitchFamily="18" charset="0"/>
                <a:sym typeface="Symbol" pitchFamily="18" charset="2"/>
              </a:rPr>
              <a:t>-</a:t>
            </a:r>
            <a:r>
              <a:rPr lang="pl-PL" sz="2200" i="1" dirty="0" err="1">
                <a:latin typeface="Arial" charset="0"/>
                <a:cs typeface="Times New Roman" pitchFamily="18" charset="0"/>
                <a:sym typeface="Symbol" pitchFamily="18" charset="2"/>
              </a:rPr>
              <a:t>kwadrat</a:t>
            </a:r>
            <a:r>
              <a:rPr lang="pl-PL" sz="2200" dirty="0">
                <a:latin typeface="Arial" charset="0"/>
                <a:sym typeface="Symbol" pitchFamily="18" charset="2"/>
              </a:rPr>
              <a:t>): </a:t>
            </a:r>
            <a:r>
              <a:rPr lang="en-GB" sz="2200" i="1" dirty="0">
                <a:solidFill>
                  <a:srgbClr val="000000"/>
                </a:solidFill>
                <a:latin typeface="Arial" charset="0"/>
                <a:cs typeface="Times New Roman" pitchFamily="18" charset="0"/>
                <a:sym typeface="Symbol" pitchFamily="18" charset="2"/>
              </a:rPr>
              <a:t>R</a:t>
            </a:r>
            <a:r>
              <a:rPr lang="en-GB" sz="2200" i="1" baseline="30000" dirty="0">
                <a:solidFill>
                  <a:srgbClr val="000000"/>
                </a:solidFill>
                <a:latin typeface="Arial" charset="0"/>
                <a:cs typeface="Times New Roman" pitchFamily="18" charset="0"/>
                <a:sym typeface="Symbol" pitchFamily="18" charset="2"/>
              </a:rPr>
              <a:t>2</a:t>
            </a:r>
            <a:r>
              <a:rPr lang="pl-PL" sz="2200" i="1" baseline="-25000" dirty="0" err="1">
                <a:solidFill>
                  <a:srgbClr val="000000"/>
                </a:solidFill>
                <a:latin typeface="Arial" charset="0"/>
                <a:cs typeface="Times New Roman" pitchFamily="18" charset="0"/>
                <a:sym typeface="Symbol" pitchFamily="18" charset="2"/>
              </a:rPr>
              <a:t>adj</a:t>
            </a:r>
            <a:r>
              <a:rPr lang="en-GB" sz="2200" dirty="0">
                <a:solidFill>
                  <a:srgbClr val="000000"/>
                </a:solidFill>
                <a:latin typeface="Arial" charset="0"/>
                <a:cs typeface="Times New Roman" pitchFamily="18" charset="0"/>
                <a:sym typeface="Symbol" pitchFamily="18" charset="2"/>
              </a:rPr>
              <a:t> = </a:t>
            </a:r>
            <a:r>
              <a:rPr lang="pl-PL" sz="2200" dirty="0">
                <a:latin typeface="Arial" charset="0"/>
                <a:sym typeface="Symbol" pitchFamily="18" charset="2"/>
              </a:rPr>
              <a:t>1 </a:t>
            </a:r>
            <a:r>
              <a:rPr lang="pl-PL" sz="2200" dirty="0">
                <a:solidFill>
                  <a:srgbClr val="000000"/>
                </a:solidFill>
                <a:latin typeface="Arial" charset="0"/>
                <a:sym typeface="Symbol" pitchFamily="18" charset="2"/>
              </a:rPr>
              <a:t>– </a:t>
            </a:r>
            <a:r>
              <a:rPr lang="pl-PL" sz="2200" i="1" dirty="0">
                <a:solidFill>
                  <a:srgbClr val="000000"/>
                </a:solidFill>
                <a:latin typeface="Arial" charset="0"/>
                <a:sym typeface="Symbol" pitchFamily="18" charset="2"/>
              </a:rPr>
              <a:t>SSE/SST </a:t>
            </a:r>
            <a:r>
              <a:rPr lang="pl-PL" sz="2200" i="1" dirty="0">
                <a:solidFill>
                  <a:srgbClr val="000000"/>
                </a:solidFill>
                <a:latin typeface="Arial" charset="0"/>
                <a:sym typeface="Symbol"/>
              </a:rPr>
              <a:t> </a:t>
            </a:r>
            <a:r>
              <a:rPr lang="pl-PL" sz="2200" dirty="0">
                <a:solidFill>
                  <a:srgbClr val="000000"/>
                </a:solidFill>
                <a:latin typeface="Arial" charset="0"/>
                <a:sym typeface="Symbol" pitchFamily="18" charset="2"/>
              </a:rPr>
              <a:t>(</a:t>
            </a:r>
            <a:r>
              <a:rPr lang="pl-PL" sz="2200" i="1" dirty="0">
                <a:solidFill>
                  <a:srgbClr val="000000"/>
                </a:solidFill>
                <a:latin typeface="Arial" charset="0"/>
                <a:sym typeface="Symbol" pitchFamily="18" charset="2"/>
              </a:rPr>
              <a:t>n</a:t>
            </a:r>
            <a:r>
              <a:rPr lang="pl-PL" sz="2200" dirty="0">
                <a:solidFill>
                  <a:srgbClr val="000000"/>
                </a:solidFill>
                <a:latin typeface="Arial" charset="0"/>
                <a:sym typeface="Symbol" pitchFamily="18" charset="2"/>
              </a:rPr>
              <a:t>-1)/(</a:t>
            </a:r>
            <a:r>
              <a:rPr lang="pl-PL" sz="2200" i="1" dirty="0">
                <a:solidFill>
                  <a:srgbClr val="000000"/>
                </a:solidFill>
                <a:latin typeface="Arial" charset="0"/>
                <a:sym typeface="Symbol" pitchFamily="18" charset="2"/>
              </a:rPr>
              <a:t>n</a:t>
            </a:r>
            <a:r>
              <a:rPr lang="pl-PL" sz="2200" dirty="0">
                <a:solidFill>
                  <a:srgbClr val="000000"/>
                </a:solidFill>
                <a:latin typeface="Arial" charset="0"/>
                <a:sym typeface="Symbol" pitchFamily="18" charset="2"/>
              </a:rPr>
              <a:t>-</a:t>
            </a:r>
            <a:r>
              <a:rPr lang="pl-PL" sz="2200" i="1" dirty="0">
                <a:solidFill>
                  <a:srgbClr val="000000"/>
                </a:solidFill>
                <a:latin typeface="Arial" charset="0"/>
                <a:sym typeface="Symbol" pitchFamily="18" charset="2"/>
              </a:rPr>
              <a:t>k</a:t>
            </a:r>
            <a:r>
              <a:rPr lang="pl-PL" sz="2200" dirty="0">
                <a:solidFill>
                  <a:srgbClr val="000000"/>
                </a:solidFill>
                <a:latin typeface="Arial" charset="0"/>
                <a:sym typeface="Symbol" pitchFamily="18" charset="2"/>
              </a:rPr>
              <a:t>-1)</a:t>
            </a:r>
          </a:p>
          <a:p>
            <a:pPr>
              <a:spcAft>
                <a:spcPct val="35000"/>
              </a:spcAft>
              <a:defRPr/>
            </a:pPr>
            <a:r>
              <a:rPr lang="pl-PL" sz="2200" dirty="0">
                <a:solidFill>
                  <a:schemeClr val="bg1">
                    <a:lumMod val="50000"/>
                  </a:schemeClr>
                </a:solidFill>
                <a:latin typeface="Arial" charset="0"/>
                <a:sym typeface="Symbol" pitchFamily="18" charset="2"/>
              </a:rPr>
              <a:t>Ś</a:t>
            </a:r>
            <a:r>
              <a:rPr lang="pl-PL" sz="2200" dirty="0">
                <a:solidFill>
                  <a:schemeClr val="bg1">
                    <a:lumMod val="50000"/>
                  </a:schemeClr>
                </a:solidFill>
                <a:latin typeface="Arial" charset="0"/>
                <a:cs typeface="Times New Roman" pitchFamily="18" charset="0"/>
                <a:sym typeface="Symbol" pitchFamily="18" charset="2"/>
              </a:rPr>
              <a:t>redni bł</a:t>
            </a:r>
            <a:r>
              <a:rPr lang="pl-PL" sz="2200" dirty="0">
                <a:solidFill>
                  <a:schemeClr val="bg1">
                    <a:lumMod val="50000"/>
                  </a:schemeClr>
                </a:solidFill>
                <a:latin typeface="Arial" charset="0"/>
                <a:sym typeface="Symbol" pitchFamily="18" charset="2"/>
              </a:rPr>
              <a:t>ą</a:t>
            </a:r>
            <a:r>
              <a:rPr lang="pl-PL" sz="2200" dirty="0">
                <a:solidFill>
                  <a:schemeClr val="bg1">
                    <a:lumMod val="50000"/>
                  </a:schemeClr>
                </a:solidFill>
                <a:latin typeface="Arial" charset="0"/>
                <a:cs typeface="Times New Roman" pitchFamily="18" charset="0"/>
                <a:sym typeface="Symbol" pitchFamily="18" charset="2"/>
              </a:rPr>
              <a:t>d oszacowania </a:t>
            </a:r>
            <a:r>
              <a:rPr lang="pl-PL" sz="2200" i="1" dirty="0">
                <a:latin typeface="Arial" charset="0"/>
                <a:cs typeface="Times New Roman" pitchFamily="18" charset="0"/>
                <a:sym typeface="Symbol" pitchFamily="18" charset="2"/>
              </a:rPr>
              <a:t>S</a:t>
            </a:r>
            <a:r>
              <a:rPr lang="pl-PL" sz="2200" i="1" baseline="-30000" dirty="0">
                <a:latin typeface="Arial" charset="0"/>
                <a:cs typeface="Times New Roman" pitchFamily="18" charset="0"/>
                <a:sym typeface="Symbol" pitchFamily="18" charset="2"/>
              </a:rPr>
              <a:t>e</a:t>
            </a:r>
            <a:r>
              <a:rPr lang="pl-PL" sz="2200" dirty="0">
                <a:latin typeface="Arial" charset="0"/>
                <a:cs typeface="Times New Roman" pitchFamily="18" charset="0"/>
                <a:sym typeface="Symbol" pitchFamily="18" charset="2"/>
              </a:rPr>
              <a:t> zmiennej zale</a:t>
            </a:r>
            <a:r>
              <a:rPr lang="pl-PL" sz="2200" dirty="0">
                <a:latin typeface="Arial" charset="0"/>
                <a:sym typeface="Symbol" pitchFamily="18" charset="2"/>
              </a:rPr>
              <a:t>ż</a:t>
            </a:r>
            <a:r>
              <a:rPr lang="pl-PL" sz="2200" dirty="0">
                <a:latin typeface="Arial" charset="0"/>
                <a:cs typeface="Times New Roman" pitchFamily="18" charset="0"/>
                <a:sym typeface="Symbol" pitchFamily="18" charset="2"/>
              </a:rPr>
              <a:t>nej </a:t>
            </a:r>
            <a:r>
              <a:rPr lang="pl-PL" sz="2200" i="1" dirty="0">
                <a:latin typeface="Arial" charset="0"/>
                <a:cs typeface="Times New Roman" pitchFamily="18" charset="0"/>
                <a:sym typeface="Symbol" pitchFamily="18" charset="2"/>
              </a:rPr>
              <a:t>Y</a:t>
            </a:r>
            <a:r>
              <a:rPr lang="pl-PL" sz="2200" dirty="0">
                <a:latin typeface="Arial" charset="0"/>
                <a:cs typeface="Times New Roman" pitchFamily="18" charset="0"/>
                <a:sym typeface="Symbol" pitchFamily="18" charset="2"/>
              </a:rPr>
              <a:t> </a:t>
            </a:r>
            <a:r>
              <a:rPr lang="pl-PL" sz="2200" dirty="0">
                <a:latin typeface="Arial" charset="0"/>
                <a:sym typeface="Symbol" pitchFamily="18" charset="2"/>
              </a:rPr>
              <a:t>wyznacza się ze statystyki </a:t>
            </a:r>
            <a:r>
              <a:rPr lang="pl-PL" sz="2200" dirty="0" err="1">
                <a:latin typeface="Arial" charset="0"/>
                <a:sym typeface="Symbol" pitchFamily="18" charset="2"/>
              </a:rPr>
              <a:t>Mean</a:t>
            </a:r>
            <a:r>
              <a:rPr lang="pl-PL" sz="2200" dirty="0">
                <a:latin typeface="Arial" charset="0"/>
                <a:sym typeface="Symbol" pitchFamily="18" charset="2"/>
              </a:rPr>
              <a:t> </a:t>
            </a:r>
            <a:r>
              <a:rPr lang="pl-PL" sz="2200" dirty="0" err="1">
                <a:latin typeface="Arial" charset="0"/>
                <a:sym typeface="Symbol" pitchFamily="18" charset="2"/>
              </a:rPr>
              <a:t>Square</a:t>
            </a:r>
            <a:r>
              <a:rPr lang="pl-PL" sz="2200" dirty="0">
                <a:latin typeface="Arial" charset="0"/>
                <a:sym typeface="Symbol" pitchFamily="18" charset="2"/>
              </a:rPr>
              <a:t> </a:t>
            </a:r>
            <a:r>
              <a:rPr lang="pl-PL" sz="2200" dirty="0" err="1">
                <a:latin typeface="Arial" charset="0"/>
                <a:sym typeface="Symbol" pitchFamily="18" charset="2"/>
              </a:rPr>
              <a:t>Error</a:t>
            </a:r>
            <a:r>
              <a:rPr lang="pl-PL" sz="2200" dirty="0">
                <a:latin typeface="Arial" charset="0"/>
                <a:sym typeface="Symbol" pitchFamily="18" charset="2"/>
              </a:rPr>
              <a:t> MSE (SAS: </a:t>
            </a:r>
            <a:r>
              <a:rPr lang="pl-PL" sz="2200" i="1" dirty="0" err="1">
                <a:latin typeface="Arial" charset="0"/>
                <a:sym typeface="Symbol" pitchFamily="18" charset="2"/>
              </a:rPr>
              <a:t>Error</a:t>
            </a:r>
            <a:r>
              <a:rPr lang="pl-PL" sz="2200" dirty="0">
                <a:latin typeface="Arial" charset="0"/>
                <a:sym typeface="Symbol" pitchFamily="18" charset="2"/>
              </a:rPr>
              <a:t>  </a:t>
            </a:r>
            <a:r>
              <a:rPr lang="pl-PL" sz="2200" i="1" dirty="0" err="1">
                <a:latin typeface="Arial" charset="0"/>
                <a:sym typeface="Symbol" pitchFamily="18" charset="2"/>
              </a:rPr>
              <a:t>Mean</a:t>
            </a:r>
            <a:r>
              <a:rPr lang="pl-PL" sz="2200" i="1" dirty="0">
                <a:latin typeface="Arial" charset="0"/>
                <a:sym typeface="Symbol" pitchFamily="18" charset="2"/>
              </a:rPr>
              <a:t> </a:t>
            </a:r>
            <a:r>
              <a:rPr lang="pl-PL" sz="2200" i="1" dirty="0" err="1">
                <a:latin typeface="Arial" charset="0"/>
                <a:sym typeface="Symbol" pitchFamily="18" charset="2"/>
              </a:rPr>
              <a:t>Square</a:t>
            </a:r>
            <a:r>
              <a:rPr lang="pl-PL" sz="2200" dirty="0">
                <a:latin typeface="Arial" charset="0"/>
                <a:sym typeface="Symbol" pitchFamily="18" charset="2"/>
              </a:rPr>
              <a:t>) – Pierw. z MSE. </a:t>
            </a:r>
            <a:r>
              <a:rPr lang="pl-PL" sz="2200" dirty="0">
                <a:solidFill>
                  <a:schemeClr val="bg1">
                    <a:lumMod val="50000"/>
                  </a:schemeClr>
                </a:solidFill>
                <a:latin typeface="Arial" charset="0"/>
                <a:sym typeface="Symbol" pitchFamily="18" charset="2"/>
              </a:rPr>
              <a:t>O</a:t>
            </a:r>
            <a:r>
              <a:rPr lang="pl-PL" sz="2200" dirty="0">
                <a:solidFill>
                  <a:schemeClr val="bg1">
                    <a:lumMod val="50000"/>
                  </a:schemeClr>
                </a:solidFill>
                <a:latin typeface="Arial" charset="0"/>
                <a:cs typeface="Times New Roman" pitchFamily="18" charset="0"/>
                <a:sym typeface="Symbol" pitchFamily="18" charset="2"/>
              </a:rPr>
              <a:t>kre</a:t>
            </a:r>
            <a:r>
              <a:rPr lang="pl-PL" sz="2200" dirty="0">
                <a:solidFill>
                  <a:schemeClr val="bg1">
                    <a:lumMod val="50000"/>
                  </a:schemeClr>
                </a:solidFill>
                <a:latin typeface="Arial" charset="0"/>
                <a:sym typeface="Symbol" pitchFamily="18" charset="2"/>
              </a:rPr>
              <a:t>ś</a:t>
            </a:r>
            <a:r>
              <a:rPr lang="pl-PL" sz="2200" dirty="0">
                <a:solidFill>
                  <a:schemeClr val="bg1">
                    <a:lumMod val="50000"/>
                  </a:schemeClr>
                </a:solidFill>
                <a:latin typeface="Arial" charset="0"/>
                <a:cs typeface="Times New Roman" pitchFamily="18" charset="0"/>
                <a:sym typeface="Symbol" pitchFamily="18" charset="2"/>
              </a:rPr>
              <a:t>la</a:t>
            </a:r>
            <a:r>
              <a:rPr lang="pl-PL" sz="2200" dirty="0">
                <a:latin typeface="Arial" charset="0"/>
                <a:cs typeface="Times New Roman" pitchFamily="18" charset="0"/>
                <a:sym typeface="Symbol" pitchFamily="18" charset="2"/>
              </a:rPr>
              <a:t> </a:t>
            </a:r>
            <a:r>
              <a:rPr lang="pl-PL" sz="2200" dirty="0">
                <a:latin typeface="Arial" charset="0"/>
                <a:sym typeface="Symbol" pitchFamily="18" charset="2"/>
              </a:rPr>
              <a:t>on </a:t>
            </a:r>
            <a:r>
              <a:rPr lang="pl-PL" sz="2200" dirty="0">
                <a:solidFill>
                  <a:schemeClr val="bg1">
                    <a:lumMod val="50000"/>
                  </a:schemeClr>
                </a:solidFill>
                <a:latin typeface="Arial" charset="0"/>
                <a:cs typeface="Times New Roman" pitchFamily="18" charset="0"/>
                <a:sym typeface="Symbol" pitchFamily="18" charset="2"/>
              </a:rPr>
              <a:t>o ile </a:t>
            </a:r>
            <a:r>
              <a:rPr lang="pl-PL" sz="2200" dirty="0">
                <a:solidFill>
                  <a:schemeClr val="bg1">
                    <a:lumMod val="50000"/>
                  </a:schemeClr>
                </a:solidFill>
                <a:latin typeface="Arial" charset="0"/>
                <a:sym typeface="Symbol" pitchFamily="18" charset="2"/>
              </a:rPr>
              <a:t>ś</a:t>
            </a:r>
            <a:r>
              <a:rPr lang="pl-PL" sz="2200" dirty="0">
                <a:solidFill>
                  <a:schemeClr val="bg1">
                    <a:lumMod val="50000"/>
                  </a:schemeClr>
                </a:solidFill>
                <a:latin typeface="Arial" charset="0"/>
                <a:cs typeface="Times New Roman" pitchFamily="18" charset="0"/>
                <a:sym typeface="Symbol" pitchFamily="18" charset="2"/>
              </a:rPr>
              <a:t>rednio warto</a:t>
            </a:r>
            <a:r>
              <a:rPr lang="pl-PL" sz="2200" dirty="0">
                <a:solidFill>
                  <a:schemeClr val="bg1">
                    <a:lumMod val="50000"/>
                  </a:schemeClr>
                </a:solidFill>
                <a:latin typeface="Arial" charset="0"/>
                <a:sym typeface="Symbol" pitchFamily="18" charset="2"/>
              </a:rPr>
              <a:t>ś</a:t>
            </a:r>
            <a:r>
              <a:rPr lang="pl-PL" sz="2200" dirty="0">
                <a:solidFill>
                  <a:schemeClr val="bg1">
                    <a:lumMod val="50000"/>
                  </a:schemeClr>
                </a:solidFill>
                <a:latin typeface="Arial" charset="0"/>
                <a:cs typeface="Times New Roman" pitchFamily="18" charset="0"/>
                <a:sym typeface="Symbol" pitchFamily="18" charset="2"/>
              </a:rPr>
              <a:t>ci rzeczywiste zmiennej obja</a:t>
            </a:r>
            <a:r>
              <a:rPr lang="pl-PL" sz="2200" dirty="0">
                <a:solidFill>
                  <a:schemeClr val="bg1">
                    <a:lumMod val="50000"/>
                  </a:schemeClr>
                </a:solidFill>
                <a:latin typeface="Arial" charset="0"/>
                <a:sym typeface="Symbol" pitchFamily="18" charset="2"/>
              </a:rPr>
              <a:t>ś</a:t>
            </a:r>
            <a:r>
              <a:rPr lang="pl-PL" sz="2200" dirty="0">
                <a:solidFill>
                  <a:schemeClr val="bg1">
                    <a:lumMod val="50000"/>
                  </a:schemeClr>
                </a:solidFill>
                <a:latin typeface="Arial" charset="0"/>
                <a:cs typeface="Times New Roman" pitchFamily="18" charset="0"/>
                <a:sym typeface="Symbol" pitchFamily="18" charset="2"/>
              </a:rPr>
              <a:t>nianej (czyli </a:t>
            </a:r>
            <a:r>
              <a:rPr lang="pl-PL" sz="2200" i="1" dirty="0">
                <a:solidFill>
                  <a:schemeClr val="bg1">
                    <a:lumMod val="50000"/>
                  </a:schemeClr>
                </a:solidFill>
                <a:latin typeface="Arial" charset="0"/>
                <a:cs typeface="Times New Roman" pitchFamily="18" charset="0"/>
                <a:sym typeface="Symbol" pitchFamily="18" charset="2"/>
              </a:rPr>
              <a:t>Y</a:t>
            </a:r>
            <a:r>
              <a:rPr lang="pl-PL" sz="2200" dirty="0">
                <a:solidFill>
                  <a:schemeClr val="bg1">
                    <a:lumMod val="50000"/>
                  </a:schemeClr>
                </a:solidFill>
                <a:latin typeface="Arial" charset="0"/>
                <a:cs typeface="Times New Roman" pitchFamily="18" charset="0"/>
                <a:sym typeface="Symbol" pitchFamily="18" charset="2"/>
              </a:rPr>
              <a:t>) ró</a:t>
            </a:r>
            <a:r>
              <a:rPr lang="pl-PL" sz="2200" dirty="0">
                <a:solidFill>
                  <a:schemeClr val="bg1">
                    <a:lumMod val="50000"/>
                  </a:schemeClr>
                </a:solidFill>
                <a:latin typeface="Arial" charset="0"/>
                <a:sym typeface="Symbol" pitchFamily="18" charset="2"/>
              </a:rPr>
              <a:t>ż</a:t>
            </a:r>
            <a:r>
              <a:rPr lang="pl-PL" sz="2200" dirty="0">
                <a:solidFill>
                  <a:schemeClr val="bg1">
                    <a:lumMod val="50000"/>
                  </a:schemeClr>
                </a:solidFill>
                <a:latin typeface="Arial" charset="0"/>
                <a:cs typeface="Times New Roman" pitchFamily="18" charset="0"/>
                <a:sym typeface="Symbol" pitchFamily="18" charset="2"/>
              </a:rPr>
              <a:t>ni</a:t>
            </a:r>
            <a:r>
              <a:rPr lang="pl-PL" sz="2200" dirty="0">
                <a:solidFill>
                  <a:schemeClr val="bg1">
                    <a:lumMod val="50000"/>
                  </a:schemeClr>
                </a:solidFill>
                <a:latin typeface="Arial" charset="0"/>
                <a:sym typeface="Symbol" pitchFamily="18" charset="2"/>
              </a:rPr>
              <a:t>ą</a:t>
            </a:r>
            <a:r>
              <a:rPr lang="pl-PL" sz="2200" dirty="0">
                <a:solidFill>
                  <a:schemeClr val="bg1">
                    <a:lumMod val="50000"/>
                  </a:schemeClr>
                </a:solidFill>
                <a:latin typeface="Arial" charset="0"/>
                <a:cs typeface="Times New Roman" pitchFamily="18" charset="0"/>
                <a:sym typeface="Symbol" pitchFamily="18" charset="2"/>
              </a:rPr>
              <a:t> si</a:t>
            </a:r>
            <a:r>
              <a:rPr lang="pl-PL" sz="2200" dirty="0">
                <a:solidFill>
                  <a:schemeClr val="bg1">
                    <a:lumMod val="50000"/>
                  </a:schemeClr>
                </a:solidFill>
                <a:latin typeface="Arial" charset="0"/>
                <a:sym typeface="Symbol" pitchFamily="18" charset="2"/>
              </a:rPr>
              <a:t>ę</a:t>
            </a:r>
            <a:r>
              <a:rPr lang="pl-PL" sz="2200" dirty="0">
                <a:solidFill>
                  <a:schemeClr val="bg1">
                    <a:lumMod val="50000"/>
                  </a:schemeClr>
                </a:solidFill>
                <a:latin typeface="Arial" charset="0"/>
                <a:cs typeface="Times New Roman" pitchFamily="18" charset="0"/>
                <a:sym typeface="Symbol" pitchFamily="18" charset="2"/>
              </a:rPr>
              <a:t> od warto</a:t>
            </a:r>
            <a:r>
              <a:rPr lang="pl-PL" sz="2200" dirty="0">
                <a:solidFill>
                  <a:schemeClr val="bg1">
                    <a:lumMod val="50000"/>
                  </a:schemeClr>
                </a:solidFill>
                <a:latin typeface="Arial" charset="0"/>
                <a:sym typeface="Symbol" pitchFamily="18" charset="2"/>
              </a:rPr>
              <a:t>ś</a:t>
            </a:r>
            <a:r>
              <a:rPr lang="pl-PL" sz="2200" dirty="0">
                <a:solidFill>
                  <a:schemeClr val="bg1">
                    <a:lumMod val="50000"/>
                  </a:schemeClr>
                </a:solidFill>
                <a:latin typeface="Arial" charset="0"/>
                <a:cs typeface="Times New Roman" pitchFamily="18" charset="0"/>
                <a:sym typeface="Symbol" pitchFamily="18" charset="2"/>
              </a:rPr>
              <a:t>ci przewidywanych przez model</a:t>
            </a:r>
            <a:r>
              <a:rPr lang="pl-PL" sz="2200" dirty="0">
                <a:solidFill>
                  <a:schemeClr val="bg1">
                    <a:lumMod val="50000"/>
                  </a:schemeClr>
                </a:solidFill>
                <a:latin typeface="Arial" charset="0"/>
                <a:sym typeface="Symbol" pitchFamily="18" charset="2"/>
              </a:rPr>
              <a:t>. </a:t>
            </a:r>
            <a:r>
              <a:rPr lang="pl-PL" sz="2200" i="1" dirty="0">
                <a:solidFill>
                  <a:schemeClr val="bg1">
                    <a:lumMod val="50000"/>
                  </a:schemeClr>
                </a:solidFill>
                <a:latin typeface="Arial" charset="0"/>
                <a:sym typeface="Symbol" pitchFamily="18" charset="2"/>
              </a:rPr>
              <a:t> </a:t>
            </a:r>
          </a:p>
        </p:txBody>
      </p:sp>
      <p:sp>
        <p:nvSpPr>
          <p:cNvPr id="38916" name="Rectangle 7"/>
          <p:cNvSpPr>
            <a:spLocks noChangeArrowheads="1"/>
          </p:cNvSpPr>
          <p:nvPr/>
        </p:nvSpPr>
        <p:spPr bwMode="auto">
          <a:xfrm>
            <a:off x="3476625" y="32527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graphicFrame>
        <p:nvGraphicFramePr>
          <p:cNvPr id="38917" name="Object 6"/>
          <p:cNvGraphicFramePr>
            <a:graphicFrameLocks noChangeAspect="1"/>
          </p:cNvGraphicFramePr>
          <p:nvPr/>
        </p:nvGraphicFramePr>
        <p:xfrm>
          <a:off x="1408113" y="5957888"/>
          <a:ext cx="4748212" cy="473075"/>
        </p:xfrm>
        <a:graphic>
          <a:graphicData uri="http://schemas.openxmlformats.org/presentationml/2006/ole">
            <mc:AlternateContent xmlns:mc="http://schemas.openxmlformats.org/markup-compatibility/2006">
              <mc:Choice xmlns:v="urn:schemas-microsoft-com:vml" Requires="v">
                <p:oleObj spid="_x0000_s38921" name="Równanie" r:id="rId4" imgW="2552700" imgH="254000" progId="">
                  <p:embed/>
                </p:oleObj>
              </mc:Choice>
              <mc:Fallback>
                <p:oleObj name="Równanie" r:id="rId4" imgW="2552700" imgH="254000" progId="">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8113" y="5957888"/>
                        <a:ext cx="47482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27000" y="190500"/>
            <a:ext cx="8915400" cy="762000"/>
          </a:xfrm>
        </p:spPr>
        <p:txBody>
          <a:bodyPr/>
          <a:lstStyle/>
          <a:p>
            <a:pPr>
              <a:defRPr/>
            </a:pPr>
            <a:r>
              <a:rPr lang="pl-PL" sz="3200" b="1" dirty="0" smtClean="0">
                <a:solidFill>
                  <a:schemeClr val="accent1">
                    <a:lumMod val="75000"/>
                  </a:schemeClr>
                </a:solidFill>
                <a:latin typeface="Arial" charset="0"/>
              </a:rPr>
              <a:t>Statystyczna istotność postaci modelu</a:t>
            </a:r>
          </a:p>
        </p:txBody>
      </p:sp>
      <p:sp>
        <p:nvSpPr>
          <p:cNvPr id="40963" name="Text Box 3"/>
          <p:cNvSpPr txBox="1">
            <a:spLocks noChangeArrowheads="1"/>
          </p:cNvSpPr>
          <p:nvPr/>
        </p:nvSpPr>
        <p:spPr bwMode="auto">
          <a:xfrm>
            <a:off x="304800" y="1069975"/>
            <a:ext cx="8585200" cy="385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pl-PL" altLang="en-US" sz="1800" b="1">
                <a:latin typeface="Arial" panose="020B0604020202020204" pitchFamily="34" charset="0"/>
                <a:cs typeface="Times New Roman" panose="02020603050405020304" pitchFamily="18" charset="0"/>
                <a:sym typeface="Symbol" panose="05050102010706020507" pitchFamily="18" charset="2"/>
              </a:rPr>
              <a:t>Global test of significance </a:t>
            </a:r>
            <a:r>
              <a:rPr lang="pl-PL" altLang="en-US" sz="1800" b="1" i="1">
                <a:latin typeface="Arial" panose="020B0604020202020204" pitchFamily="34" charset="0"/>
                <a:cs typeface="Times New Roman" panose="02020603050405020304" pitchFamily="18" charset="0"/>
                <a:sym typeface="Symbol" panose="05050102010706020507" pitchFamily="18" charset="2"/>
              </a:rPr>
              <a:t>BETA</a:t>
            </a:r>
            <a:r>
              <a:rPr lang="pl-PL" altLang="en-US" sz="1800" b="1">
                <a:latin typeface="Arial" panose="020B0604020202020204" pitchFamily="34" charset="0"/>
                <a:cs typeface="Times New Roman" panose="02020603050405020304" pitchFamily="18" charset="0"/>
                <a:sym typeface="Symbol" panose="05050102010706020507" pitchFamily="18" charset="2"/>
              </a:rPr>
              <a:t> = 0</a:t>
            </a:r>
            <a:r>
              <a:rPr lang="pl-PL" altLang="en-US" sz="1800">
                <a:latin typeface="Arial" panose="020B0604020202020204" pitchFamily="34" charset="0"/>
                <a:sym typeface="Symbol" panose="05050102010706020507" pitchFamily="18" charset="2"/>
              </a:rPr>
              <a:t> </a:t>
            </a:r>
          </a:p>
          <a:p>
            <a:pPr lvl="1" algn="just">
              <a:buFontTx/>
              <a:buNone/>
            </a:pPr>
            <a:r>
              <a:rPr lang="en-GB" altLang="en-US" sz="1800">
                <a:solidFill>
                  <a:srgbClr val="000000"/>
                </a:solidFill>
                <a:latin typeface="Arial" panose="020B0604020202020204" pitchFamily="34" charset="0"/>
                <a:cs typeface="Times New Roman" panose="02020603050405020304" pitchFamily="18" charset="0"/>
                <a:sym typeface="Symbol" panose="05050102010706020507" pitchFamily="18" charset="2"/>
              </a:rPr>
              <a:t>H0: </a:t>
            </a:r>
            <a:r>
              <a:rPr lang="en-GB" altLang="en-US" sz="1800" i="1">
                <a:solidFill>
                  <a:srgbClr val="000000"/>
                </a:solidFill>
                <a:cs typeface="Times New Roman" panose="02020603050405020304" pitchFamily="18" charset="0"/>
                <a:sym typeface="Symbol" panose="05050102010706020507" pitchFamily="18" charset="2"/>
              </a:rPr>
              <a:t></a:t>
            </a:r>
            <a:r>
              <a:rPr lang="en-GB" altLang="en-US" sz="1800" i="1" baseline="-30000">
                <a:solidFill>
                  <a:srgbClr val="000000"/>
                </a:solidFill>
                <a:latin typeface="Arial" panose="020B0604020202020204" pitchFamily="34" charset="0"/>
                <a:cs typeface="Times New Roman" panose="02020603050405020304" pitchFamily="18" charset="0"/>
              </a:rPr>
              <a:t>0</a:t>
            </a:r>
            <a:r>
              <a:rPr lang="en-GB" altLang="en-US" sz="1800">
                <a:solidFill>
                  <a:srgbClr val="000000"/>
                </a:solidFill>
                <a:latin typeface="Arial" panose="020B0604020202020204" pitchFamily="34" charset="0"/>
                <a:cs typeface="Times New Roman" panose="02020603050405020304" pitchFamily="18" charset="0"/>
              </a:rPr>
              <a:t> </a:t>
            </a:r>
            <a:r>
              <a:rPr lang="pl-PL" altLang="en-US" sz="1800">
                <a:solidFill>
                  <a:srgbClr val="000000"/>
                </a:solidFill>
                <a:latin typeface="Arial" panose="020B0604020202020204" pitchFamily="34" charset="0"/>
                <a:cs typeface="Times New Roman" panose="02020603050405020304" pitchFamily="18" charset="0"/>
              </a:rPr>
              <a:t>=</a:t>
            </a:r>
            <a:r>
              <a:rPr lang="en-GB" altLang="en-US" sz="1800">
                <a:solidFill>
                  <a:srgbClr val="000000"/>
                </a:solidFill>
                <a:latin typeface="Arial" panose="020B0604020202020204" pitchFamily="34" charset="0"/>
                <a:cs typeface="Times New Roman" panose="02020603050405020304" pitchFamily="18" charset="0"/>
              </a:rPr>
              <a:t>  </a:t>
            </a:r>
            <a:r>
              <a:rPr lang="en-GB" altLang="en-US" sz="1800" i="1">
                <a:solidFill>
                  <a:srgbClr val="000000"/>
                </a:solidFill>
                <a:cs typeface="Times New Roman" panose="02020603050405020304" pitchFamily="18" charset="0"/>
                <a:sym typeface="Symbol" panose="05050102010706020507" pitchFamily="18" charset="2"/>
              </a:rPr>
              <a:t></a:t>
            </a:r>
            <a:r>
              <a:rPr lang="en-GB" altLang="en-US" sz="1800" baseline="-30000">
                <a:solidFill>
                  <a:srgbClr val="000000"/>
                </a:solidFill>
                <a:latin typeface="Arial" panose="020B0604020202020204" pitchFamily="34" charset="0"/>
                <a:cs typeface="Times New Roman" panose="02020603050405020304" pitchFamily="18" charset="0"/>
              </a:rPr>
              <a:t>1</a:t>
            </a:r>
            <a:r>
              <a:rPr lang="en-GB" altLang="en-US" sz="1800">
                <a:solidFill>
                  <a:srgbClr val="000000"/>
                </a:solidFill>
                <a:latin typeface="Arial" panose="020B0604020202020204" pitchFamily="34" charset="0"/>
                <a:cs typeface="Times New Roman" panose="02020603050405020304" pitchFamily="18" charset="0"/>
              </a:rPr>
              <a:t> </a:t>
            </a:r>
            <a:r>
              <a:rPr lang="pl-PL" altLang="en-US" sz="1800">
                <a:solidFill>
                  <a:srgbClr val="000000"/>
                </a:solidFill>
                <a:latin typeface="Arial" panose="020B0604020202020204" pitchFamily="34" charset="0"/>
                <a:cs typeface="Times New Roman" panose="02020603050405020304" pitchFamily="18" charset="0"/>
              </a:rPr>
              <a:t>=</a:t>
            </a:r>
            <a:r>
              <a:rPr lang="en-GB" altLang="en-US" sz="1800">
                <a:solidFill>
                  <a:srgbClr val="000000"/>
                </a:solidFill>
                <a:latin typeface="Arial" panose="020B0604020202020204" pitchFamily="34" charset="0"/>
                <a:cs typeface="Times New Roman" panose="02020603050405020304" pitchFamily="18" charset="0"/>
              </a:rPr>
              <a:t> … </a:t>
            </a:r>
            <a:r>
              <a:rPr lang="pl-PL" altLang="en-US" sz="1800">
                <a:solidFill>
                  <a:srgbClr val="000000"/>
                </a:solidFill>
                <a:latin typeface="Arial" panose="020B0604020202020204" pitchFamily="34" charset="0"/>
                <a:cs typeface="Times New Roman" panose="02020603050405020304" pitchFamily="18" charset="0"/>
              </a:rPr>
              <a:t>=</a:t>
            </a:r>
            <a:r>
              <a:rPr lang="en-GB" altLang="en-US" sz="1800">
                <a:solidFill>
                  <a:srgbClr val="000000"/>
                </a:solidFill>
                <a:latin typeface="Arial" panose="020B0604020202020204" pitchFamily="34" charset="0"/>
                <a:cs typeface="Times New Roman" panose="02020603050405020304" pitchFamily="18" charset="0"/>
              </a:rPr>
              <a:t>  </a:t>
            </a:r>
            <a:r>
              <a:rPr lang="en-GB" altLang="en-US" sz="1800" i="1">
                <a:solidFill>
                  <a:srgbClr val="000000"/>
                </a:solidFill>
                <a:cs typeface="Times New Roman" panose="02020603050405020304" pitchFamily="18" charset="0"/>
                <a:sym typeface="Symbol" panose="05050102010706020507" pitchFamily="18" charset="2"/>
              </a:rPr>
              <a:t></a:t>
            </a:r>
            <a:r>
              <a:rPr lang="en-GB" altLang="en-US" sz="1800" i="1" baseline="-30000">
                <a:solidFill>
                  <a:srgbClr val="000000"/>
                </a:solidFill>
                <a:latin typeface="Arial" panose="020B0604020202020204" pitchFamily="34" charset="0"/>
                <a:cs typeface="Times New Roman" panose="02020603050405020304" pitchFamily="18" charset="0"/>
              </a:rPr>
              <a:t>k</a:t>
            </a:r>
            <a:r>
              <a:rPr lang="en-GB" altLang="en-US" sz="1800">
                <a:solidFill>
                  <a:srgbClr val="000000"/>
                </a:solidFill>
                <a:latin typeface="Arial" panose="020B0604020202020204" pitchFamily="34" charset="0"/>
                <a:cs typeface="Times New Roman" panose="02020603050405020304" pitchFamily="18" charset="0"/>
                <a:sym typeface="Symbol" panose="05050102010706020507" pitchFamily="18" charset="2"/>
              </a:rPr>
              <a:t> = 0</a:t>
            </a:r>
            <a:endParaRPr lang="pl-PL" altLang="en-US" sz="1800">
              <a:solidFill>
                <a:srgbClr val="000000"/>
              </a:solidFill>
              <a:latin typeface="Arial" panose="020B0604020202020204" pitchFamily="34" charset="0"/>
              <a:cs typeface="Times New Roman" panose="02020603050405020304" pitchFamily="18" charset="0"/>
              <a:sym typeface="Symbol" panose="05050102010706020507" pitchFamily="18" charset="2"/>
            </a:endParaRPr>
          </a:p>
          <a:p>
            <a:pPr lvl="1">
              <a:spcBef>
                <a:spcPct val="0"/>
              </a:spcBef>
              <a:buFontTx/>
              <a:buNone/>
            </a:pPr>
            <a:r>
              <a:rPr lang="en-GB" altLang="en-US" sz="1800">
                <a:solidFill>
                  <a:srgbClr val="000000"/>
                </a:solidFill>
                <a:latin typeface="Arial" panose="020B0604020202020204" pitchFamily="34" charset="0"/>
                <a:cs typeface="Times New Roman" panose="02020603050405020304" pitchFamily="18" charset="0"/>
                <a:sym typeface="Symbol" panose="05050102010706020507" pitchFamily="18" charset="2"/>
              </a:rPr>
              <a:t>H1: </a:t>
            </a:r>
            <a:r>
              <a:rPr lang="pl-PL" altLang="en-US" sz="1800">
                <a:solidFill>
                  <a:srgbClr val="000000"/>
                </a:solidFill>
                <a:latin typeface="Arial" panose="020B0604020202020204" pitchFamily="34" charset="0"/>
                <a:sym typeface="Symbol" panose="05050102010706020507" pitchFamily="18" charset="2"/>
              </a:rPr>
              <a:t>przynajmniej jeden z parametrów modelu jest istotnie różny od zera</a:t>
            </a:r>
          </a:p>
          <a:p>
            <a:pPr>
              <a:spcBef>
                <a:spcPct val="25000"/>
              </a:spcBef>
              <a:buFontTx/>
              <a:buNone/>
            </a:pPr>
            <a:r>
              <a:rPr lang="pl-PL" altLang="en-US" sz="1800">
                <a:latin typeface="Arial" panose="020B0604020202020204" pitchFamily="34" charset="0"/>
                <a:sym typeface="Symbol" panose="05050102010706020507" pitchFamily="18" charset="2"/>
              </a:rPr>
              <a:t>W</a:t>
            </a:r>
            <a:r>
              <a:rPr lang="pl-PL" altLang="en-US" sz="1800">
                <a:latin typeface="Arial" panose="020B0604020202020204" pitchFamily="34" charset="0"/>
                <a:cs typeface="Times New Roman" panose="02020603050405020304" pitchFamily="18" charset="0"/>
                <a:sym typeface="Symbol" panose="05050102010706020507" pitchFamily="18" charset="2"/>
              </a:rPr>
              <a:t> hipotezie zerowej zak</a:t>
            </a:r>
            <a:r>
              <a:rPr lang="pl-PL" altLang="en-US" sz="1800">
                <a:latin typeface="Arial" panose="020B0604020202020204" pitchFamily="34" charset="0"/>
                <a:sym typeface="Symbol" panose="05050102010706020507" pitchFamily="18" charset="2"/>
              </a:rPr>
              <a:t>ł</a:t>
            </a:r>
            <a:r>
              <a:rPr lang="pl-PL" altLang="en-US" sz="1800">
                <a:latin typeface="Arial" panose="020B0604020202020204" pitchFamily="34" charset="0"/>
                <a:cs typeface="Times New Roman" panose="02020603050405020304" pitchFamily="18" charset="0"/>
                <a:sym typeface="Symbol" panose="05050102010706020507" pitchFamily="18" charset="2"/>
              </a:rPr>
              <a:t>ada się brak zwi</a:t>
            </a:r>
            <a:r>
              <a:rPr lang="pl-PL" altLang="en-US" sz="1800">
                <a:latin typeface="Arial" panose="020B0604020202020204" pitchFamily="34" charset="0"/>
                <a:sym typeface="Symbol" panose="05050102010706020507" pitchFamily="18" charset="2"/>
              </a:rPr>
              <a:t>ą</a:t>
            </a:r>
            <a:r>
              <a:rPr lang="pl-PL" altLang="en-US" sz="1800">
                <a:latin typeface="Arial" panose="020B0604020202020204" pitchFamily="34" charset="0"/>
                <a:cs typeface="Times New Roman" panose="02020603050405020304" pitchFamily="18" charset="0"/>
                <a:sym typeface="Symbol" panose="05050102010706020507" pitchFamily="18" charset="2"/>
              </a:rPr>
              <a:t>zku liniowego</a:t>
            </a:r>
            <a:r>
              <a:rPr lang="pl-PL" altLang="en-US" sz="1800">
                <a:latin typeface="Arial" panose="020B0604020202020204" pitchFamily="34" charset="0"/>
                <a:sym typeface="Symbol" panose="05050102010706020507" pitchFamily="18" charset="2"/>
              </a:rPr>
              <a:t> określając, że wszystkie parametry strukturalne modelu są równe zero.</a:t>
            </a:r>
            <a:r>
              <a:rPr lang="pl-PL" altLang="en-US" sz="1800">
                <a:latin typeface="Arial" panose="020B0604020202020204" pitchFamily="34" charset="0"/>
                <a:cs typeface="Times New Roman" panose="02020603050405020304" pitchFamily="18" charset="0"/>
                <a:sym typeface="Symbol" panose="05050102010706020507" pitchFamily="18" charset="2"/>
              </a:rPr>
              <a:t> Weryfikacji H0 dokonuje si</a:t>
            </a:r>
            <a:r>
              <a:rPr lang="pl-PL" altLang="en-US" sz="1800">
                <a:latin typeface="Arial" panose="020B0604020202020204" pitchFamily="34" charset="0"/>
                <a:sym typeface="Symbol" panose="05050102010706020507" pitchFamily="18" charset="2"/>
              </a:rPr>
              <a:t>ę</a:t>
            </a:r>
            <a:r>
              <a:rPr lang="pl-PL" altLang="en-US" sz="1800">
                <a:latin typeface="Arial" panose="020B0604020202020204" pitchFamily="34" charset="0"/>
                <a:cs typeface="Times New Roman" panose="02020603050405020304" pitchFamily="18" charset="0"/>
                <a:sym typeface="Symbol" panose="05050102010706020507" pitchFamily="18" charset="2"/>
              </a:rPr>
              <a:t> w oparciu o statystyk</a:t>
            </a:r>
            <a:r>
              <a:rPr lang="pl-PL" altLang="en-US" sz="1800">
                <a:latin typeface="Arial" panose="020B0604020202020204" pitchFamily="34" charset="0"/>
                <a:sym typeface="Symbol" panose="05050102010706020507" pitchFamily="18" charset="2"/>
              </a:rPr>
              <a:t>ę</a:t>
            </a:r>
            <a:r>
              <a:rPr lang="pl-PL" altLang="en-US" sz="1800">
                <a:latin typeface="Arial" panose="020B0604020202020204" pitchFamily="34" charset="0"/>
                <a:cs typeface="Times New Roman" panose="02020603050405020304" pitchFamily="18" charset="0"/>
                <a:sym typeface="Symbol" panose="05050102010706020507" pitchFamily="18" charset="2"/>
              </a:rPr>
              <a:t> testow</a:t>
            </a:r>
            <a:r>
              <a:rPr lang="pl-PL" altLang="en-US" sz="1800">
                <a:latin typeface="Arial" panose="020B0604020202020204" pitchFamily="34" charset="0"/>
                <a:sym typeface="Symbol" panose="05050102010706020507" pitchFamily="18" charset="2"/>
              </a:rPr>
              <a:t>ą</a:t>
            </a:r>
            <a:r>
              <a:rPr lang="pl-PL" altLang="en-US" sz="1800">
                <a:latin typeface="Arial" panose="020B0604020202020204" pitchFamily="34" charset="0"/>
                <a:cs typeface="Times New Roman" panose="02020603050405020304" pitchFamily="18" charset="0"/>
                <a:sym typeface="Symbol" panose="05050102010706020507" pitchFamily="18" charset="2"/>
              </a:rPr>
              <a:t> </a:t>
            </a:r>
            <a:r>
              <a:rPr lang="pl-PL" altLang="en-US" sz="1800" i="1">
                <a:latin typeface="Arial" panose="020B0604020202020204" pitchFamily="34" charset="0"/>
                <a:cs typeface="Times New Roman" panose="02020603050405020304" pitchFamily="18" charset="0"/>
                <a:sym typeface="Symbol" panose="05050102010706020507" pitchFamily="18" charset="2"/>
              </a:rPr>
              <a:t>F</a:t>
            </a:r>
            <a:r>
              <a:rPr lang="pl-PL" altLang="en-US" sz="1800">
                <a:latin typeface="Arial" panose="020B0604020202020204" pitchFamily="34" charset="0"/>
                <a:cs typeface="Times New Roman" panose="02020603050405020304" pitchFamily="18" charset="0"/>
                <a:sym typeface="Symbol" panose="05050102010706020507" pitchFamily="18" charset="2"/>
              </a:rPr>
              <a:t>.</a:t>
            </a:r>
            <a:endParaRPr lang="pl-PL" altLang="en-US" sz="1800">
              <a:latin typeface="Arial" panose="020B0604020202020204" pitchFamily="34" charset="0"/>
              <a:sym typeface="Symbol" panose="05050102010706020507" pitchFamily="18" charset="2"/>
            </a:endParaRPr>
          </a:p>
          <a:p>
            <a:pPr>
              <a:spcBef>
                <a:spcPct val="0"/>
              </a:spcBef>
              <a:buFontTx/>
              <a:buNone/>
            </a:pPr>
            <a:endParaRPr lang="pl-PL" altLang="en-US" sz="1800">
              <a:latin typeface="Arial" panose="020B0604020202020204" pitchFamily="34" charset="0"/>
              <a:sym typeface="Symbol" panose="05050102010706020507" pitchFamily="18" charset="2"/>
            </a:endParaRPr>
          </a:p>
          <a:p>
            <a:pPr>
              <a:spcBef>
                <a:spcPct val="0"/>
              </a:spcBef>
              <a:buFontTx/>
              <a:buNone/>
            </a:pPr>
            <a:r>
              <a:rPr lang="pl-PL" altLang="en-US" sz="1800">
                <a:latin typeface="Arial" panose="020B0604020202020204" pitchFamily="34" charset="0"/>
                <a:cs typeface="Times New Roman" panose="02020603050405020304" pitchFamily="18" charset="0"/>
                <a:sym typeface="Symbol" panose="05050102010706020507" pitchFamily="18" charset="2"/>
              </a:rPr>
              <a:t>Warto</a:t>
            </a:r>
            <a:r>
              <a:rPr lang="pl-PL" altLang="en-US" sz="1800">
                <a:latin typeface="Arial" panose="020B0604020202020204" pitchFamily="34" charset="0"/>
                <a:sym typeface="Symbol" panose="05050102010706020507" pitchFamily="18" charset="2"/>
              </a:rPr>
              <a:t>ść</a:t>
            </a:r>
            <a:r>
              <a:rPr lang="pl-PL" altLang="en-US" sz="1800">
                <a:latin typeface="Arial" panose="020B0604020202020204" pitchFamily="34" charset="0"/>
                <a:cs typeface="Times New Roman" panose="02020603050405020304" pitchFamily="18" charset="0"/>
                <a:sym typeface="Symbol" panose="05050102010706020507" pitchFamily="18" charset="2"/>
              </a:rPr>
              <a:t> statystyki testowej </a:t>
            </a:r>
            <a:r>
              <a:rPr lang="pl-PL" altLang="en-US" sz="1800">
                <a:latin typeface="Arial" panose="020B0604020202020204" pitchFamily="34" charset="0"/>
                <a:sym typeface="Symbol" panose="05050102010706020507" pitchFamily="18" charset="2"/>
              </a:rPr>
              <a:t>ma rozkład </a:t>
            </a:r>
            <a:r>
              <a:rPr lang="pl-PL" altLang="en-US" sz="1800" i="1">
                <a:latin typeface="Arial" panose="020B0604020202020204" pitchFamily="34" charset="0"/>
                <a:cs typeface="Times New Roman" panose="02020603050405020304" pitchFamily="18" charset="0"/>
                <a:sym typeface="Symbol" panose="05050102010706020507" pitchFamily="18" charset="2"/>
              </a:rPr>
              <a:t>F</a:t>
            </a:r>
            <a:r>
              <a:rPr lang="pl-PL" altLang="en-US" sz="1800">
                <a:latin typeface="Arial" panose="020B0604020202020204" pitchFamily="34" charset="0"/>
                <a:cs typeface="Times New Roman" panose="02020603050405020304" pitchFamily="18" charset="0"/>
                <a:sym typeface="Symbol" panose="05050102010706020507" pitchFamily="18" charset="2"/>
              </a:rPr>
              <a:t> (</a:t>
            </a:r>
            <a:r>
              <a:rPr lang="pl-PL" altLang="en-US" sz="1800" i="1">
                <a:latin typeface="Arial" panose="020B0604020202020204" pitchFamily="34" charset="0"/>
                <a:cs typeface="Times New Roman" panose="02020603050405020304" pitchFamily="18" charset="0"/>
                <a:sym typeface="Symbol" panose="05050102010706020507" pitchFamily="18" charset="2"/>
              </a:rPr>
              <a:t>F Value</a:t>
            </a:r>
            <a:r>
              <a:rPr lang="pl-PL" altLang="en-US" sz="1800">
                <a:latin typeface="Arial" panose="020B0604020202020204" pitchFamily="34" charset="0"/>
                <a:cs typeface="Times New Roman" panose="02020603050405020304" pitchFamily="18" charset="0"/>
                <a:sym typeface="Symbol" panose="05050102010706020507" pitchFamily="18" charset="2"/>
              </a:rPr>
              <a:t>)</a:t>
            </a:r>
            <a:r>
              <a:rPr lang="pl-PL" altLang="en-US" sz="1800">
                <a:latin typeface="Arial" panose="020B0604020202020204" pitchFamily="34" charset="0"/>
                <a:sym typeface="Symbol" panose="05050102010706020507" pitchFamily="18" charset="2"/>
              </a:rPr>
              <a:t> z liczbą stopni swobody </a:t>
            </a:r>
            <a:r>
              <a:rPr lang="pl-PL" altLang="en-US" sz="1800" i="1">
                <a:latin typeface="Arial" panose="020B0604020202020204" pitchFamily="34" charset="0"/>
                <a:sym typeface="Symbol" panose="05050102010706020507" pitchFamily="18" charset="2"/>
              </a:rPr>
              <a:t>k</a:t>
            </a:r>
            <a:r>
              <a:rPr lang="pl-PL" altLang="en-US" sz="1800">
                <a:latin typeface="Arial" panose="020B0604020202020204" pitchFamily="34" charset="0"/>
                <a:sym typeface="Symbol" panose="05050102010706020507" pitchFamily="18" charset="2"/>
              </a:rPr>
              <a:t> oraz (</a:t>
            </a:r>
            <a:r>
              <a:rPr lang="pl-PL" altLang="en-US" sz="1800" i="1">
                <a:latin typeface="Arial" panose="020B0604020202020204" pitchFamily="34" charset="0"/>
                <a:sym typeface="Symbol" panose="05050102010706020507" pitchFamily="18" charset="2"/>
              </a:rPr>
              <a:t>n</a:t>
            </a:r>
            <a:r>
              <a:rPr lang="pl-PL" altLang="en-US" sz="1800">
                <a:latin typeface="Arial" panose="020B0604020202020204" pitchFamily="34" charset="0"/>
                <a:sym typeface="Symbol" panose="05050102010706020507" pitchFamily="18" charset="2"/>
              </a:rPr>
              <a:t>-</a:t>
            </a:r>
            <a:r>
              <a:rPr lang="pl-PL" altLang="en-US" sz="1800" i="1">
                <a:latin typeface="Arial" panose="020B0604020202020204" pitchFamily="34" charset="0"/>
                <a:sym typeface="Symbol" panose="05050102010706020507" pitchFamily="18" charset="2"/>
              </a:rPr>
              <a:t>k</a:t>
            </a:r>
            <a:r>
              <a:rPr lang="pl-PL" altLang="en-US" sz="1800">
                <a:latin typeface="Arial" panose="020B0604020202020204" pitchFamily="34" charset="0"/>
                <a:sym typeface="Symbol" panose="05050102010706020507" pitchFamily="18" charset="2"/>
              </a:rPr>
              <a:t>-1) :</a:t>
            </a:r>
          </a:p>
          <a:p>
            <a:pPr>
              <a:spcBef>
                <a:spcPct val="0"/>
              </a:spcBef>
              <a:buFontTx/>
              <a:buNone/>
            </a:pPr>
            <a:r>
              <a:rPr lang="pl-PL" altLang="en-US" sz="1800" i="1">
                <a:latin typeface="Arial" panose="020B0604020202020204" pitchFamily="34" charset="0"/>
                <a:sym typeface="Symbol" panose="05050102010706020507" pitchFamily="18" charset="2"/>
              </a:rPr>
              <a:t>	</a:t>
            </a:r>
            <a:r>
              <a:rPr lang="pl-PL" altLang="en-US" sz="1800" i="1">
                <a:solidFill>
                  <a:srgbClr val="000000"/>
                </a:solidFill>
                <a:latin typeface="Arial" panose="020B0604020202020204" pitchFamily="34" charset="0"/>
                <a:sym typeface="Symbol" panose="05050102010706020507" pitchFamily="18" charset="2"/>
              </a:rPr>
              <a:t>F</a:t>
            </a:r>
            <a:r>
              <a:rPr lang="pl-PL" altLang="en-US" sz="1800">
                <a:solidFill>
                  <a:srgbClr val="000000"/>
                </a:solidFill>
                <a:latin typeface="Arial" panose="020B0604020202020204" pitchFamily="34" charset="0"/>
                <a:sym typeface="Symbol" panose="05050102010706020507" pitchFamily="18" charset="2"/>
              </a:rPr>
              <a:t> = </a:t>
            </a:r>
            <a:r>
              <a:rPr lang="en-GB" altLang="en-US" sz="1800">
                <a:solidFill>
                  <a:srgbClr val="000000"/>
                </a:solidFill>
                <a:latin typeface="Arial" panose="020B0604020202020204" pitchFamily="34" charset="0"/>
                <a:cs typeface="Times New Roman" panose="02020603050405020304" pitchFamily="18" charset="0"/>
                <a:sym typeface="Symbol" panose="05050102010706020507" pitchFamily="18" charset="2"/>
              </a:rPr>
              <a:t>[</a:t>
            </a:r>
            <a:r>
              <a:rPr lang="en-GB" altLang="en-US" sz="1800" i="1">
                <a:solidFill>
                  <a:srgbClr val="000000"/>
                </a:solidFill>
                <a:latin typeface="Arial" panose="020B0604020202020204" pitchFamily="34" charset="0"/>
                <a:cs typeface="Times New Roman" panose="02020603050405020304" pitchFamily="18" charset="0"/>
                <a:sym typeface="Symbol" panose="05050102010706020507" pitchFamily="18" charset="2"/>
              </a:rPr>
              <a:t>SSR</a:t>
            </a:r>
            <a:r>
              <a:rPr lang="en-GB" altLang="en-US" sz="1800">
                <a:solidFill>
                  <a:srgbClr val="000000"/>
                </a:solidFill>
                <a:latin typeface="Arial" panose="020B0604020202020204" pitchFamily="34" charset="0"/>
                <a:cs typeface="Times New Roman" panose="02020603050405020304" pitchFamily="18" charset="0"/>
                <a:sym typeface="Symbol" panose="05050102010706020507" pitchFamily="18" charset="2"/>
              </a:rPr>
              <a:t>/</a:t>
            </a:r>
            <a:r>
              <a:rPr lang="en-GB" altLang="en-US" sz="1800" i="1">
                <a:solidFill>
                  <a:srgbClr val="000000"/>
                </a:solidFill>
                <a:latin typeface="Arial" panose="020B0604020202020204" pitchFamily="34" charset="0"/>
                <a:cs typeface="Times New Roman" panose="02020603050405020304" pitchFamily="18" charset="0"/>
                <a:sym typeface="Symbol" panose="05050102010706020507" pitchFamily="18" charset="2"/>
              </a:rPr>
              <a:t>k</a:t>
            </a:r>
            <a:r>
              <a:rPr lang="en-GB" altLang="en-US" sz="1800">
                <a:solidFill>
                  <a:srgbClr val="000000"/>
                </a:solidFill>
                <a:latin typeface="Arial" panose="020B0604020202020204" pitchFamily="34" charset="0"/>
                <a:cs typeface="Times New Roman" panose="02020603050405020304" pitchFamily="18" charset="0"/>
                <a:sym typeface="Symbol" panose="05050102010706020507" pitchFamily="18" charset="2"/>
              </a:rPr>
              <a:t>] / [</a:t>
            </a:r>
            <a:r>
              <a:rPr lang="en-GB" altLang="en-US" sz="1800" i="1">
                <a:solidFill>
                  <a:srgbClr val="000000"/>
                </a:solidFill>
                <a:latin typeface="Arial" panose="020B0604020202020204" pitchFamily="34" charset="0"/>
                <a:cs typeface="Times New Roman" panose="02020603050405020304" pitchFamily="18" charset="0"/>
                <a:sym typeface="Symbol" panose="05050102010706020507" pitchFamily="18" charset="2"/>
              </a:rPr>
              <a:t>SSE</a:t>
            </a:r>
            <a:r>
              <a:rPr lang="en-GB" altLang="en-US" sz="1800">
                <a:solidFill>
                  <a:srgbClr val="000000"/>
                </a:solidFill>
                <a:latin typeface="Arial" panose="020B0604020202020204" pitchFamily="34" charset="0"/>
                <a:cs typeface="Times New Roman" panose="02020603050405020304" pitchFamily="18" charset="0"/>
                <a:sym typeface="Symbol" panose="05050102010706020507" pitchFamily="18" charset="2"/>
              </a:rPr>
              <a:t>/(</a:t>
            </a:r>
            <a:r>
              <a:rPr lang="en-GB" altLang="en-US" sz="1800" i="1">
                <a:solidFill>
                  <a:srgbClr val="000000"/>
                </a:solidFill>
                <a:latin typeface="Arial" panose="020B0604020202020204" pitchFamily="34" charset="0"/>
                <a:cs typeface="Times New Roman" panose="02020603050405020304" pitchFamily="18" charset="0"/>
                <a:sym typeface="Symbol" panose="05050102010706020507" pitchFamily="18" charset="2"/>
              </a:rPr>
              <a:t>n</a:t>
            </a:r>
            <a:r>
              <a:rPr lang="en-GB" altLang="en-US" sz="1800">
                <a:solidFill>
                  <a:srgbClr val="000000"/>
                </a:solidFill>
                <a:latin typeface="Arial" panose="020B0604020202020204" pitchFamily="34" charset="0"/>
                <a:cs typeface="Times New Roman" panose="02020603050405020304" pitchFamily="18" charset="0"/>
                <a:sym typeface="Symbol" panose="05050102010706020507" pitchFamily="18" charset="2"/>
              </a:rPr>
              <a:t>-</a:t>
            </a:r>
            <a:r>
              <a:rPr lang="en-GB" altLang="en-US" sz="1800" i="1">
                <a:solidFill>
                  <a:srgbClr val="000000"/>
                </a:solidFill>
                <a:latin typeface="Arial" panose="020B0604020202020204" pitchFamily="34" charset="0"/>
                <a:cs typeface="Times New Roman" panose="02020603050405020304" pitchFamily="18" charset="0"/>
                <a:sym typeface="Symbol" panose="05050102010706020507" pitchFamily="18" charset="2"/>
              </a:rPr>
              <a:t>k</a:t>
            </a:r>
            <a:r>
              <a:rPr lang="en-GB" altLang="en-US" sz="1800">
                <a:solidFill>
                  <a:srgbClr val="000000"/>
                </a:solidFill>
                <a:latin typeface="Arial" panose="020B0604020202020204" pitchFamily="34" charset="0"/>
                <a:cs typeface="Times New Roman" panose="02020603050405020304" pitchFamily="18" charset="0"/>
                <a:sym typeface="Symbol" panose="05050102010706020507" pitchFamily="18" charset="2"/>
              </a:rPr>
              <a:t>-1)]</a:t>
            </a:r>
            <a:r>
              <a:rPr lang="en-GB" altLang="en-US" sz="1800">
                <a:latin typeface="Arial" panose="020B0604020202020204" pitchFamily="34" charset="0"/>
                <a:cs typeface="Times New Roman" panose="02020603050405020304" pitchFamily="18" charset="0"/>
                <a:sym typeface="Symbol" panose="05050102010706020507" pitchFamily="18" charset="2"/>
              </a:rPr>
              <a:t> </a:t>
            </a:r>
            <a:r>
              <a:rPr lang="pl-PL" altLang="en-US" sz="1800">
                <a:latin typeface="Arial" panose="020B0604020202020204" pitchFamily="34" charset="0"/>
                <a:sym typeface="Symbol" panose="05050102010706020507" pitchFamily="18" charset="2"/>
              </a:rPr>
              <a:t> </a:t>
            </a:r>
          </a:p>
          <a:p>
            <a:pPr>
              <a:spcBef>
                <a:spcPct val="0"/>
              </a:spcBef>
              <a:buFontTx/>
              <a:buNone/>
            </a:pPr>
            <a:r>
              <a:rPr lang="pl-PL" altLang="en-US" sz="1800">
                <a:latin typeface="Arial" panose="020B0604020202020204" pitchFamily="34" charset="0"/>
                <a:sym typeface="Symbol" panose="05050102010706020507" pitchFamily="18" charset="2"/>
              </a:rPr>
              <a:t>Statystyka oraz w</a:t>
            </a:r>
            <a:r>
              <a:rPr lang="pl-PL" altLang="en-US" sz="1800">
                <a:latin typeface="Arial" panose="020B0604020202020204" pitchFamily="34" charset="0"/>
                <a:cs typeface="Times New Roman" panose="02020603050405020304" pitchFamily="18" charset="0"/>
                <a:sym typeface="Symbol" panose="05050102010706020507" pitchFamily="18" charset="2"/>
              </a:rPr>
              <a:t>yznaczone dla tej statystyki prawdopodobie</a:t>
            </a:r>
            <a:r>
              <a:rPr lang="pl-PL" altLang="en-US" sz="1800">
                <a:latin typeface="Arial" panose="020B0604020202020204" pitchFamily="34" charset="0"/>
                <a:sym typeface="Symbol" panose="05050102010706020507" pitchFamily="18" charset="2"/>
              </a:rPr>
              <a:t>ń</a:t>
            </a:r>
            <a:r>
              <a:rPr lang="pl-PL" altLang="en-US" sz="1800">
                <a:latin typeface="Arial" panose="020B0604020202020204" pitchFamily="34" charset="0"/>
                <a:cs typeface="Times New Roman" panose="02020603050405020304" pitchFamily="18" charset="0"/>
                <a:sym typeface="Symbol" panose="05050102010706020507" pitchFamily="18" charset="2"/>
              </a:rPr>
              <a:t>stwo testowe </a:t>
            </a:r>
            <a:r>
              <a:rPr lang="pl-PL" altLang="en-US" sz="1800" i="1">
                <a:latin typeface="Arial" panose="020B0604020202020204" pitchFamily="34" charset="0"/>
                <a:cs typeface="Times New Roman" panose="02020603050405020304" pitchFamily="18" charset="0"/>
                <a:sym typeface="Symbol" panose="05050102010706020507" pitchFamily="18" charset="2"/>
              </a:rPr>
              <a:t>p</a:t>
            </a:r>
            <a:r>
              <a:rPr lang="pl-PL" altLang="en-US" sz="1800">
                <a:latin typeface="Arial" panose="020B0604020202020204" pitchFamily="34" charset="0"/>
                <a:cs typeface="Times New Roman" panose="02020603050405020304" pitchFamily="18" charset="0"/>
                <a:sym typeface="Symbol" panose="05050102010706020507" pitchFamily="18" charset="2"/>
              </a:rPr>
              <a:t> (</a:t>
            </a:r>
            <a:r>
              <a:rPr lang="pl-PL" altLang="en-US" sz="1800" i="1">
                <a:latin typeface="Arial" panose="020B0604020202020204" pitchFamily="34" charset="0"/>
                <a:cs typeface="Times New Roman" panose="02020603050405020304" pitchFamily="18" charset="0"/>
                <a:sym typeface="Symbol" panose="05050102010706020507" pitchFamily="18" charset="2"/>
              </a:rPr>
              <a:t>Pr&gt;P</a:t>
            </a:r>
            <a:r>
              <a:rPr lang="pl-PL" altLang="en-US" sz="1800">
                <a:latin typeface="Arial" panose="020B0604020202020204" pitchFamily="34" charset="0"/>
                <a:cs typeface="Times New Roman" panose="02020603050405020304" pitchFamily="18" charset="0"/>
                <a:sym typeface="Symbol" panose="05050102010706020507" pitchFamily="18" charset="2"/>
              </a:rPr>
              <a:t>) dostarczaj</a:t>
            </a:r>
            <a:r>
              <a:rPr lang="pl-PL" altLang="en-US" sz="1800">
                <a:latin typeface="Arial" panose="020B0604020202020204" pitchFamily="34" charset="0"/>
                <a:sym typeface="Symbol" panose="05050102010706020507" pitchFamily="18" charset="2"/>
              </a:rPr>
              <a:t>ą</a:t>
            </a:r>
            <a:r>
              <a:rPr lang="pl-PL" altLang="en-US" sz="1800">
                <a:latin typeface="Arial" panose="020B0604020202020204" pitchFamily="34" charset="0"/>
                <a:cs typeface="Times New Roman" panose="02020603050405020304" pitchFamily="18" charset="0"/>
                <a:sym typeface="Symbol" panose="05050102010706020507" pitchFamily="18" charset="2"/>
              </a:rPr>
              <a:t> informacji niezb</a:t>
            </a:r>
            <a:r>
              <a:rPr lang="pl-PL" altLang="en-US" sz="1800">
                <a:latin typeface="Arial" panose="020B0604020202020204" pitchFamily="34" charset="0"/>
                <a:sym typeface="Symbol" panose="05050102010706020507" pitchFamily="18" charset="2"/>
              </a:rPr>
              <a:t>ę</a:t>
            </a:r>
            <a:r>
              <a:rPr lang="pl-PL" altLang="en-US" sz="1800">
                <a:latin typeface="Arial" panose="020B0604020202020204" pitchFamily="34" charset="0"/>
                <a:cs typeface="Times New Roman" panose="02020603050405020304" pitchFamily="18" charset="0"/>
                <a:sym typeface="Symbol" panose="05050102010706020507" pitchFamily="18" charset="2"/>
              </a:rPr>
              <a:t>dnych do przeprowadzenia testu istotno</a:t>
            </a:r>
            <a:r>
              <a:rPr lang="pl-PL" altLang="en-US" sz="1800">
                <a:latin typeface="Arial" panose="020B0604020202020204" pitchFamily="34" charset="0"/>
                <a:sym typeface="Symbol" panose="05050102010706020507" pitchFamily="18" charset="2"/>
              </a:rPr>
              <a:t>ś</a:t>
            </a:r>
            <a:r>
              <a:rPr lang="pl-PL" altLang="en-US" sz="1800">
                <a:latin typeface="Arial" panose="020B0604020202020204" pitchFamily="34" charset="0"/>
                <a:cs typeface="Times New Roman" panose="02020603050405020304" pitchFamily="18" charset="0"/>
                <a:sym typeface="Symbol" panose="05050102010706020507" pitchFamily="18" charset="2"/>
              </a:rPr>
              <a:t>ci modelu liniowego. </a:t>
            </a:r>
          </a:p>
        </p:txBody>
      </p:sp>
      <p:sp>
        <p:nvSpPr>
          <p:cNvPr id="18436" name="Text Box 4"/>
          <p:cNvSpPr txBox="1">
            <a:spLocks noChangeArrowheads="1"/>
          </p:cNvSpPr>
          <p:nvPr/>
        </p:nvSpPr>
        <p:spPr bwMode="auto">
          <a:xfrm>
            <a:off x="179388" y="5105400"/>
            <a:ext cx="8583612" cy="1016000"/>
          </a:xfrm>
          <a:prstGeom prst="rect">
            <a:avLst/>
          </a:prstGeom>
          <a:noFill/>
          <a:ln w="9525">
            <a:noFill/>
            <a:miter lim="800000"/>
            <a:headEnd/>
            <a:tailEnd/>
          </a:ln>
        </p:spPr>
        <p:txBody>
          <a:bodyPr>
            <a:spAutoFit/>
          </a:bodyPr>
          <a:lstStyle/>
          <a:p>
            <a:pPr>
              <a:defRPr/>
            </a:pPr>
            <a:r>
              <a:rPr lang="pl-PL" sz="2000" dirty="0">
                <a:solidFill>
                  <a:schemeClr val="bg1">
                    <a:lumMod val="50000"/>
                  </a:schemeClr>
                </a:solidFill>
                <a:latin typeface="Arial" charset="0"/>
                <a:cs typeface="Times New Roman" pitchFamily="18" charset="0"/>
                <a:sym typeface="Symbol" pitchFamily="18" charset="2"/>
              </a:rPr>
              <a:t>Je</a:t>
            </a:r>
            <a:r>
              <a:rPr lang="pl-PL" sz="2000" dirty="0">
                <a:solidFill>
                  <a:schemeClr val="bg1">
                    <a:lumMod val="50000"/>
                  </a:schemeClr>
                </a:solidFill>
                <a:latin typeface="Arial" charset="0"/>
                <a:sym typeface="Symbol" pitchFamily="18" charset="2"/>
              </a:rPr>
              <a:t>ś</a:t>
            </a:r>
            <a:r>
              <a:rPr lang="pl-PL" sz="2000" dirty="0">
                <a:solidFill>
                  <a:schemeClr val="bg1">
                    <a:lumMod val="50000"/>
                  </a:schemeClr>
                </a:solidFill>
                <a:latin typeface="Arial" charset="0"/>
                <a:cs typeface="Times New Roman" pitchFamily="18" charset="0"/>
                <a:sym typeface="Symbol" pitchFamily="18" charset="2"/>
              </a:rPr>
              <a:t>li warto</a:t>
            </a:r>
            <a:r>
              <a:rPr lang="pl-PL" sz="2000" dirty="0">
                <a:solidFill>
                  <a:schemeClr val="bg1">
                    <a:lumMod val="50000"/>
                  </a:schemeClr>
                </a:solidFill>
                <a:latin typeface="Arial" charset="0"/>
                <a:sym typeface="Symbol" pitchFamily="18" charset="2"/>
              </a:rPr>
              <a:t>ść</a:t>
            </a:r>
            <a:r>
              <a:rPr lang="pl-PL" sz="2000" dirty="0">
                <a:solidFill>
                  <a:schemeClr val="bg1">
                    <a:lumMod val="50000"/>
                  </a:schemeClr>
                </a:solidFill>
                <a:latin typeface="Arial" charset="0"/>
                <a:cs typeface="Times New Roman" pitchFamily="18" charset="0"/>
                <a:sym typeface="Symbol" pitchFamily="18" charset="2"/>
              </a:rPr>
              <a:t> </a:t>
            </a:r>
            <a:r>
              <a:rPr lang="pl-PL" sz="2000" dirty="0">
                <a:solidFill>
                  <a:schemeClr val="bg1">
                    <a:lumMod val="50000"/>
                  </a:schemeClr>
                </a:solidFill>
                <a:latin typeface="Arial" charset="0"/>
                <a:sym typeface="Symbol" pitchFamily="18" charset="2"/>
              </a:rPr>
              <a:t>statystyki testowej </a:t>
            </a:r>
            <a:r>
              <a:rPr lang="pl-PL" sz="2000" dirty="0">
                <a:solidFill>
                  <a:schemeClr val="bg1">
                    <a:lumMod val="50000"/>
                  </a:schemeClr>
                </a:solidFill>
                <a:latin typeface="Arial" charset="0"/>
                <a:cs typeface="Times New Roman" pitchFamily="18" charset="0"/>
                <a:sym typeface="Symbol" pitchFamily="18" charset="2"/>
              </a:rPr>
              <a:t>przekroczy warto</a:t>
            </a:r>
            <a:r>
              <a:rPr lang="pl-PL" sz="2000" dirty="0">
                <a:solidFill>
                  <a:schemeClr val="bg1">
                    <a:lumMod val="50000"/>
                  </a:schemeClr>
                </a:solidFill>
                <a:latin typeface="Arial" charset="0"/>
                <a:sym typeface="Symbol" pitchFamily="18" charset="2"/>
              </a:rPr>
              <a:t>ść</a:t>
            </a:r>
            <a:r>
              <a:rPr lang="pl-PL" sz="2000" dirty="0">
                <a:solidFill>
                  <a:schemeClr val="bg1">
                    <a:lumMod val="50000"/>
                  </a:schemeClr>
                </a:solidFill>
                <a:latin typeface="Arial" charset="0"/>
                <a:cs typeface="Times New Roman" pitchFamily="18" charset="0"/>
                <a:sym typeface="Symbol" pitchFamily="18" charset="2"/>
              </a:rPr>
              <a:t> krytyczn</a:t>
            </a:r>
            <a:r>
              <a:rPr lang="pl-PL" sz="2000" dirty="0">
                <a:solidFill>
                  <a:schemeClr val="bg1">
                    <a:lumMod val="50000"/>
                  </a:schemeClr>
                </a:solidFill>
                <a:latin typeface="Arial" charset="0"/>
                <a:sym typeface="Symbol" pitchFamily="18" charset="2"/>
              </a:rPr>
              <a:t>ą</a:t>
            </a:r>
            <a:r>
              <a:rPr lang="pl-PL" sz="2000" dirty="0">
                <a:solidFill>
                  <a:schemeClr val="bg1">
                    <a:lumMod val="50000"/>
                  </a:schemeClr>
                </a:solidFill>
                <a:latin typeface="Arial" charset="0"/>
                <a:cs typeface="Times New Roman" pitchFamily="18" charset="0"/>
                <a:sym typeface="Symbol" pitchFamily="18" charset="2"/>
              </a:rPr>
              <a:t>, wyznaczaj</a:t>
            </a:r>
            <a:r>
              <a:rPr lang="pl-PL" sz="2000" dirty="0">
                <a:solidFill>
                  <a:schemeClr val="bg1">
                    <a:lumMod val="50000"/>
                  </a:schemeClr>
                </a:solidFill>
                <a:latin typeface="Arial" charset="0"/>
                <a:sym typeface="Symbol" pitchFamily="18" charset="2"/>
              </a:rPr>
              <a:t>ą</a:t>
            </a:r>
            <a:r>
              <a:rPr lang="pl-PL" sz="2000" dirty="0">
                <a:solidFill>
                  <a:schemeClr val="bg1">
                    <a:lumMod val="50000"/>
                  </a:schemeClr>
                </a:solidFill>
                <a:latin typeface="Arial" charset="0"/>
                <a:cs typeface="Times New Roman" pitchFamily="18" charset="0"/>
                <a:sym typeface="Symbol" pitchFamily="18" charset="2"/>
              </a:rPr>
              <a:t>c ma</a:t>
            </a:r>
            <a:r>
              <a:rPr lang="pl-PL" sz="2000" dirty="0">
                <a:solidFill>
                  <a:schemeClr val="bg1">
                    <a:lumMod val="50000"/>
                  </a:schemeClr>
                </a:solidFill>
                <a:latin typeface="Arial" charset="0"/>
                <a:sym typeface="Symbol" pitchFamily="18" charset="2"/>
              </a:rPr>
              <a:t>ł</a:t>
            </a:r>
            <a:r>
              <a:rPr lang="pl-PL" sz="2000" dirty="0">
                <a:solidFill>
                  <a:schemeClr val="bg1">
                    <a:lumMod val="50000"/>
                  </a:schemeClr>
                </a:solidFill>
                <a:latin typeface="Arial" charset="0"/>
                <a:cs typeface="Times New Roman" pitchFamily="18" charset="0"/>
                <a:sym typeface="Symbol" pitchFamily="18" charset="2"/>
              </a:rPr>
              <a:t>e prawdopodobie</a:t>
            </a:r>
            <a:r>
              <a:rPr lang="pl-PL" sz="2000" dirty="0">
                <a:solidFill>
                  <a:schemeClr val="bg1">
                    <a:lumMod val="50000"/>
                  </a:schemeClr>
                </a:solidFill>
                <a:latin typeface="Arial" charset="0"/>
                <a:sym typeface="Symbol" pitchFamily="18" charset="2"/>
              </a:rPr>
              <a:t>ń</a:t>
            </a:r>
            <a:r>
              <a:rPr lang="pl-PL" sz="2000" dirty="0">
                <a:solidFill>
                  <a:schemeClr val="bg1">
                    <a:lumMod val="50000"/>
                  </a:schemeClr>
                </a:solidFill>
                <a:latin typeface="Arial" charset="0"/>
                <a:cs typeface="Times New Roman" pitchFamily="18" charset="0"/>
                <a:sym typeface="Symbol" pitchFamily="18" charset="2"/>
              </a:rPr>
              <a:t>stwo testowe (mniejsze od za</a:t>
            </a:r>
            <a:r>
              <a:rPr lang="pl-PL" sz="2000" dirty="0">
                <a:solidFill>
                  <a:schemeClr val="bg1">
                    <a:lumMod val="50000"/>
                  </a:schemeClr>
                </a:solidFill>
                <a:latin typeface="Arial" charset="0"/>
                <a:sym typeface="Symbol" pitchFamily="18" charset="2"/>
              </a:rPr>
              <a:t>ł</a:t>
            </a:r>
            <a:r>
              <a:rPr lang="pl-PL" sz="2000" dirty="0">
                <a:solidFill>
                  <a:schemeClr val="bg1">
                    <a:lumMod val="50000"/>
                  </a:schemeClr>
                </a:solidFill>
                <a:latin typeface="Arial" charset="0"/>
                <a:cs typeface="Times New Roman" pitchFamily="18" charset="0"/>
                <a:sym typeface="Symbol" pitchFamily="18" charset="2"/>
              </a:rPr>
              <a:t>o</a:t>
            </a:r>
            <a:r>
              <a:rPr lang="pl-PL" sz="2000" dirty="0">
                <a:solidFill>
                  <a:schemeClr val="bg1">
                    <a:lumMod val="50000"/>
                  </a:schemeClr>
                </a:solidFill>
                <a:latin typeface="Arial" charset="0"/>
                <a:sym typeface="Symbol" pitchFamily="18" charset="2"/>
              </a:rPr>
              <a:t>ż</a:t>
            </a:r>
            <a:r>
              <a:rPr lang="pl-PL" sz="2000" dirty="0">
                <a:solidFill>
                  <a:schemeClr val="bg1">
                    <a:lumMod val="50000"/>
                  </a:schemeClr>
                </a:solidFill>
                <a:latin typeface="Arial" charset="0"/>
                <a:cs typeface="Times New Roman" pitchFamily="18" charset="0"/>
                <a:sym typeface="Symbol" pitchFamily="18" charset="2"/>
              </a:rPr>
              <a:t>onego poziomu istotno</a:t>
            </a:r>
            <a:r>
              <a:rPr lang="pl-PL" sz="2000" dirty="0">
                <a:solidFill>
                  <a:schemeClr val="bg1">
                    <a:lumMod val="50000"/>
                  </a:schemeClr>
                </a:solidFill>
                <a:latin typeface="Arial" charset="0"/>
                <a:sym typeface="Symbol" pitchFamily="18" charset="2"/>
              </a:rPr>
              <a:t>ś</a:t>
            </a:r>
            <a:r>
              <a:rPr lang="pl-PL" sz="2000" dirty="0">
                <a:solidFill>
                  <a:schemeClr val="bg1">
                    <a:lumMod val="50000"/>
                  </a:schemeClr>
                </a:solidFill>
                <a:latin typeface="Arial" charset="0"/>
                <a:cs typeface="Times New Roman" pitchFamily="18" charset="0"/>
                <a:sym typeface="Symbol" pitchFamily="18" charset="2"/>
              </a:rPr>
              <a:t>ci </a:t>
            </a:r>
            <a:r>
              <a:rPr lang="pl-PL" sz="2000" dirty="0">
                <a:solidFill>
                  <a:schemeClr val="bg1">
                    <a:lumMod val="50000"/>
                  </a:schemeClr>
                </a:solidFill>
                <a:cs typeface="Times New Roman" pitchFamily="18" charset="0"/>
                <a:sym typeface="Symbol" pitchFamily="18" charset="2"/>
              </a:rPr>
              <a:t></a:t>
            </a:r>
            <a:r>
              <a:rPr lang="pl-PL" sz="2000" dirty="0">
                <a:solidFill>
                  <a:schemeClr val="bg1">
                    <a:lumMod val="50000"/>
                  </a:schemeClr>
                </a:solidFill>
                <a:latin typeface="Arial" charset="0"/>
                <a:cs typeface="Times New Roman" pitchFamily="18" charset="0"/>
                <a:sym typeface="Symbol" pitchFamily="18" charset="2"/>
              </a:rPr>
              <a:t>), model liniowy nale</a:t>
            </a:r>
            <a:r>
              <a:rPr lang="pl-PL" sz="2000" dirty="0">
                <a:solidFill>
                  <a:schemeClr val="bg1">
                    <a:lumMod val="50000"/>
                  </a:schemeClr>
                </a:solidFill>
                <a:latin typeface="Arial" charset="0"/>
                <a:sym typeface="Symbol" pitchFamily="18" charset="2"/>
              </a:rPr>
              <a:t>ż</a:t>
            </a:r>
            <a:r>
              <a:rPr lang="pl-PL" sz="2000" dirty="0">
                <a:solidFill>
                  <a:schemeClr val="bg1">
                    <a:lumMod val="50000"/>
                  </a:schemeClr>
                </a:solidFill>
                <a:latin typeface="Arial" charset="0"/>
                <a:cs typeface="Times New Roman" pitchFamily="18" charset="0"/>
                <a:sym typeface="Symbol" pitchFamily="18" charset="2"/>
              </a:rPr>
              <a:t>y uzna</a:t>
            </a:r>
            <a:r>
              <a:rPr lang="pl-PL" sz="2000" dirty="0">
                <a:solidFill>
                  <a:schemeClr val="bg1">
                    <a:lumMod val="50000"/>
                  </a:schemeClr>
                </a:solidFill>
                <a:latin typeface="Arial" charset="0"/>
                <a:sym typeface="Symbol" pitchFamily="18" charset="2"/>
              </a:rPr>
              <a:t>ć</a:t>
            </a:r>
            <a:r>
              <a:rPr lang="pl-PL" sz="2000" dirty="0">
                <a:solidFill>
                  <a:schemeClr val="bg1">
                    <a:lumMod val="50000"/>
                  </a:schemeClr>
                </a:solidFill>
                <a:latin typeface="Arial" charset="0"/>
                <a:cs typeface="Times New Roman" pitchFamily="18" charset="0"/>
                <a:sym typeface="Symbol" pitchFamily="18" charset="2"/>
              </a:rPr>
              <a:t> za istotny statystycznie.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107950" y="117475"/>
            <a:ext cx="9396413" cy="574675"/>
          </a:xfrm>
        </p:spPr>
        <p:txBody>
          <a:bodyPr/>
          <a:lstStyle/>
          <a:p>
            <a:pPr>
              <a:defRPr/>
            </a:pPr>
            <a:r>
              <a:rPr lang="pl-PL" sz="3200" b="1" dirty="0" smtClean="0">
                <a:solidFill>
                  <a:schemeClr val="accent1">
                    <a:lumMod val="75000"/>
                  </a:schemeClr>
                </a:solidFill>
                <a:latin typeface="Arial" charset="0"/>
              </a:rPr>
              <a:t>Kompletność danych</a:t>
            </a:r>
          </a:p>
        </p:txBody>
      </p:sp>
      <p:sp>
        <p:nvSpPr>
          <p:cNvPr id="6147" name="Prostokąt 3"/>
          <p:cNvSpPr>
            <a:spLocks noChangeArrowheads="1"/>
          </p:cNvSpPr>
          <p:nvPr/>
        </p:nvSpPr>
        <p:spPr bwMode="auto">
          <a:xfrm>
            <a:off x="215900" y="1052513"/>
            <a:ext cx="8748713"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pl-PL" altLang="en-US" sz="2400" i="1">
                <a:solidFill>
                  <a:srgbClr val="002060"/>
                </a:solidFill>
                <a:latin typeface="Arial" panose="020B0604020202020204" pitchFamily="34" charset="0"/>
                <a:cs typeface="Arial" panose="020B0604020202020204" pitchFamily="34" charset="0"/>
              </a:rPr>
              <a:t>Data completness</a:t>
            </a:r>
            <a:r>
              <a:rPr lang="pl-PL" altLang="en-US" sz="2400">
                <a:solidFill>
                  <a:srgbClr val="002060"/>
                </a:solidFill>
                <a:latin typeface="Arial" panose="020B0604020202020204" pitchFamily="34" charset="0"/>
                <a:cs typeface="Arial" panose="020B0604020202020204" pitchFamily="34" charset="0"/>
              </a:rPr>
              <a:t>. Stopień, do jakiego wszystkie potrzebne cechy (atrybuty) są znane, wprowadzone czyli zarejestrowane (wymagalność). </a:t>
            </a:r>
          </a:p>
          <a:p>
            <a:pPr>
              <a:spcBef>
                <a:spcPct val="0"/>
              </a:spcBef>
              <a:buFontTx/>
              <a:buNone/>
            </a:pPr>
            <a:endParaRPr lang="pl-PL" altLang="en-US" sz="2400">
              <a:solidFill>
                <a:srgbClr val="002060"/>
              </a:solidFill>
              <a:latin typeface="Arial" panose="020B0604020202020204" pitchFamily="34" charset="0"/>
              <a:cs typeface="Arial" panose="020B0604020202020204" pitchFamily="34" charset="0"/>
            </a:endParaRPr>
          </a:p>
          <a:p>
            <a:pPr>
              <a:spcBef>
                <a:spcPct val="0"/>
              </a:spcBef>
              <a:buFontTx/>
              <a:buNone/>
            </a:pPr>
            <a:r>
              <a:rPr lang="pl-PL" altLang="en-US" sz="2400">
                <a:solidFill>
                  <a:srgbClr val="0033CC"/>
                </a:solidFill>
                <a:latin typeface="Arial" panose="020B0604020202020204" pitchFamily="34" charset="0"/>
                <a:cs typeface="Arial" panose="020B0604020202020204" pitchFamily="34" charset="0"/>
              </a:rPr>
              <a:t>Istotność problemu braku w danych wynika z faktu, że większość procedur Data Mining (zwłaszcza statystycznych) wymaga obecności wartości  zmiennych uwzględnianych w analizach we wszystkich rekordach. </a:t>
            </a:r>
          </a:p>
          <a:p>
            <a:pPr>
              <a:spcBef>
                <a:spcPct val="0"/>
              </a:spcBef>
              <a:buFontTx/>
              <a:buNone/>
            </a:pPr>
            <a:endParaRPr lang="pl-PL" altLang="en-US" sz="2400">
              <a:solidFill>
                <a:srgbClr val="002060"/>
              </a:solidFill>
              <a:latin typeface="Arial" panose="020B0604020202020204" pitchFamily="34" charset="0"/>
              <a:cs typeface="Arial" panose="020B0604020202020204" pitchFamily="34" charset="0"/>
            </a:endParaRPr>
          </a:p>
          <a:p>
            <a:pPr>
              <a:spcBef>
                <a:spcPct val="0"/>
              </a:spcBef>
              <a:buFontTx/>
              <a:buNone/>
            </a:pPr>
            <a:r>
              <a:rPr lang="pl-PL" altLang="en-US" sz="2400">
                <a:solidFill>
                  <a:srgbClr val="C00000"/>
                </a:solidFill>
                <a:latin typeface="Arial" panose="020B0604020202020204" pitchFamily="34" charset="0"/>
                <a:cs typeface="Arial" panose="020B0604020202020204" pitchFamily="34" charset="0"/>
              </a:rPr>
              <a:t>Jedynym dobrym sposobem na poradzenie sobie z brakami danych jest ich niewystępowanie  (Paul Allison, prof. socjologii, Uniwerystet Pensylwanii).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27000" y="190500"/>
            <a:ext cx="8915400" cy="1485900"/>
          </a:xfrm>
        </p:spPr>
        <p:txBody>
          <a:bodyPr/>
          <a:lstStyle/>
          <a:p>
            <a:pPr>
              <a:lnSpc>
                <a:spcPct val="90000"/>
              </a:lnSpc>
            </a:pPr>
            <a:r>
              <a:rPr lang="pl-PL" altLang="en-US" sz="3600" b="1" smtClean="0">
                <a:latin typeface="Arial" panose="020B0604020202020204" pitchFamily="34" charset="0"/>
              </a:rPr>
              <a:t>Wnioskowanie dla efektów oraz odpowiadających im parametrów strukturalnych modelu</a:t>
            </a:r>
          </a:p>
        </p:txBody>
      </p:sp>
      <p:sp>
        <p:nvSpPr>
          <p:cNvPr id="43011" name="Text Box 3"/>
          <p:cNvSpPr txBox="1">
            <a:spLocks noChangeArrowheads="1"/>
          </p:cNvSpPr>
          <p:nvPr/>
        </p:nvSpPr>
        <p:spPr bwMode="auto">
          <a:xfrm>
            <a:off x="647700" y="1828800"/>
            <a:ext cx="7886700"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pl-PL" altLang="en-US" sz="2000">
                <a:latin typeface="Arial" panose="020B0604020202020204" pitchFamily="34" charset="0"/>
                <a:sym typeface="Symbol" panose="05050102010706020507" pitchFamily="18" charset="2"/>
              </a:rPr>
              <a:t>Każda zmienna (parametr) jest testowana indywidualnie.</a:t>
            </a:r>
          </a:p>
          <a:p>
            <a:pPr>
              <a:spcBef>
                <a:spcPct val="0"/>
              </a:spcBef>
              <a:buFontTx/>
              <a:buNone/>
            </a:pPr>
            <a:r>
              <a:rPr lang="pl-PL" altLang="en-US" sz="2000">
                <a:latin typeface="Arial" panose="020B0604020202020204" pitchFamily="34" charset="0"/>
                <a:cs typeface="Times New Roman" panose="02020603050405020304" pitchFamily="18" charset="0"/>
                <a:sym typeface="Symbol" panose="05050102010706020507" pitchFamily="18" charset="2"/>
              </a:rPr>
              <a:t>Hipotez</a:t>
            </a:r>
            <a:r>
              <a:rPr lang="pl-PL" altLang="en-US" sz="2000">
                <a:latin typeface="Arial" panose="020B0604020202020204" pitchFamily="34" charset="0"/>
                <a:sym typeface="Symbol" panose="05050102010706020507" pitchFamily="18" charset="2"/>
              </a:rPr>
              <a:t>y</a:t>
            </a:r>
            <a:r>
              <a:rPr lang="pl-PL" altLang="en-US" sz="2000">
                <a:latin typeface="Arial" panose="020B0604020202020204" pitchFamily="34" charset="0"/>
                <a:cs typeface="Times New Roman" panose="02020603050405020304" pitchFamily="18" charset="0"/>
                <a:sym typeface="Symbol" panose="05050102010706020507" pitchFamily="18" charset="2"/>
              </a:rPr>
              <a:t> </a:t>
            </a:r>
            <a:r>
              <a:rPr lang="pl-PL" altLang="en-US" sz="2000">
                <a:latin typeface="Arial" panose="020B0604020202020204" pitchFamily="34" charset="0"/>
                <a:sym typeface="Symbol" panose="05050102010706020507" pitchFamily="18" charset="2"/>
              </a:rPr>
              <a:t>mają postać</a:t>
            </a:r>
            <a:r>
              <a:rPr lang="pl-PL" altLang="en-US" sz="2000">
                <a:latin typeface="Arial" panose="020B0604020202020204" pitchFamily="34" charset="0"/>
                <a:cs typeface="Times New Roman" panose="02020603050405020304" pitchFamily="18" charset="0"/>
                <a:sym typeface="Symbol" panose="05050102010706020507" pitchFamily="18" charset="2"/>
              </a:rPr>
              <a:t>: </a:t>
            </a:r>
            <a:endParaRPr lang="pl-PL" altLang="en-US" sz="2000">
              <a:latin typeface="Arial" panose="020B0604020202020204" pitchFamily="34" charset="0"/>
              <a:sym typeface="Symbol" panose="05050102010706020507" pitchFamily="18" charset="2"/>
            </a:endParaRPr>
          </a:p>
          <a:p>
            <a:pPr lvl="2">
              <a:spcBef>
                <a:spcPct val="0"/>
              </a:spcBef>
              <a:buFontTx/>
              <a:buNone/>
            </a:pPr>
            <a:r>
              <a:rPr lang="en-GB" altLang="en-US" sz="2000">
                <a:solidFill>
                  <a:srgbClr val="000000"/>
                </a:solidFill>
                <a:latin typeface="Arial" panose="020B0604020202020204" pitchFamily="34" charset="0"/>
                <a:cs typeface="Times New Roman" panose="02020603050405020304" pitchFamily="18" charset="0"/>
                <a:sym typeface="Symbol" panose="05050102010706020507" pitchFamily="18" charset="2"/>
              </a:rPr>
              <a:t>H0: </a:t>
            </a:r>
            <a:r>
              <a:rPr lang="en-GB" altLang="en-US" sz="2000" i="1">
                <a:solidFill>
                  <a:srgbClr val="000000"/>
                </a:solidFill>
                <a:cs typeface="Times New Roman" panose="02020603050405020304" pitchFamily="18" charset="0"/>
                <a:sym typeface="Symbol" panose="05050102010706020507" pitchFamily="18" charset="2"/>
              </a:rPr>
              <a:t></a:t>
            </a:r>
            <a:r>
              <a:rPr lang="en-GB" altLang="en-US" sz="2000" i="1" baseline="-30000">
                <a:solidFill>
                  <a:srgbClr val="000000"/>
                </a:solidFill>
                <a:latin typeface="Arial" panose="020B0604020202020204" pitchFamily="34" charset="0"/>
                <a:cs typeface="Times New Roman" panose="02020603050405020304" pitchFamily="18" charset="0"/>
                <a:sym typeface="Symbol" panose="05050102010706020507" pitchFamily="18" charset="2"/>
              </a:rPr>
              <a:t>i</a:t>
            </a:r>
            <a:r>
              <a:rPr lang="en-GB" altLang="en-US" sz="2000">
                <a:solidFill>
                  <a:srgbClr val="000000"/>
                </a:solidFill>
                <a:latin typeface="Arial" panose="020B0604020202020204" pitchFamily="34" charset="0"/>
                <a:cs typeface="Times New Roman" panose="02020603050405020304" pitchFamily="18" charset="0"/>
                <a:sym typeface="Symbol" panose="05050102010706020507" pitchFamily="18" charset="2"/>
              </a:rPr>
              <a:t> = 0</a:t>
            </a:r>
            <a:r>
              <a:rPr lang="pl-PL" altLang="en-US" sz="2000">
                <a:solidFill>
                  <a:srgbClr val="000000"/>
                </a:solidFill>
                <a:latin typeface="Arial" panose="020B0604020202020204" pitchFamily="34" charset="0"/>
                <a:cs typeface="Times New Roman" panose="02020603050405020304" pitchFamily="18" charset="0"/>
                <a:sym typeface="Symbol" panose="05050102010706020507" pitchFamily="18" charset="2"/>
              </a:rPr>
              <a:t> </a:t>
            </a:r>
            <a:endParaRPr lang="pl-PL" altLang="en-US" sz="2000">
              <a:solidFill>
                <a:srgbClr val="000000"/>
              </a:solidFill>
              <a:latin typeface="Arial" panose="020B0604020202020204" pitchFamily="34" charset="0"/>
              <a:sym typeface="Symbol" panose="05050102010706020507" pitchFamily="18" charset="2"/>
            </a:endParaRPr>
          </a:p>
          <a:p>
            <a:pPr lvl="2">
              <a:spcBef>
                <a:spcPct val="0"/>
              </a:spcBef>
              <a:buFontTx/>
              <a:buNone/>
            </a:pPr>
            <a:r>
              <a:rPr lang="en-GB" altLang="en-US" sz="2000">
                <a:solidFill>
                  <a:srgbClr val="000000"/>
                </a:solidFill>
                <a:latin typeface="Arial" panose="020B0604020202020204" pitchFamily="34" charset="0"/>
                <a:cs typeface="Times New Roman" panose="02020603050405020304" pitchFamily="18" charset="0"/>
                <a:sym typeface="Symbol" panose="05050102010706020507" pitchFamily="18" charset="2"/>
              </a:rPr>
              <a:t>H1: </a:t>
            </a:r>
            <a:r>
              <a:rPr lang="en-GB" altLang="en-US" sz="2000" i="1">
                <a:solidFill>
                  <a:srgbClr val="000000"/>
                </a:solidFill>
                <a:cs typeface="Times New Roman" panose="02020603050405020304" pitchFamily="18" charset="0"/>
                <a:sym typeface="Symbol" panose="05050102010706020507" pitchFamily="18" charset="2"/>
              </a:rPr>
              <a:t></a:t>
            </a:r>
            <a:r>
              <a:rPr lang="en-GB" altLang="en-US" sz="2000" i="1" baseline="-30000">
                <a:solidFill>
                  <a:srgbClr val="000000"/>
                </a:solidFill>
                <a:latin typeface="Arial" panose="020B0604020202020204" pitchFamily="34" charset="0"/>
                <a:cs typeface="Times New Roman" panose="02020603050405020304" pitchFamily="18" charset="0"/>
                <a:sym typeface="Symbol" panose="05050102010706020507" pitchFamily="18" charset="2"/>
              </a:rPr>
              <a:t>i</a:t>
            </a:r>
            <a:r>
              <a:rPr lang="en-GB" altLang="en-US" sz="2000">
                <a:solidFill>
                  <a:srgbClr val="000000"/>
                </a:solidFill>
                <a:latin typeface="Arial" panose="020B0604020202020204" pitchFamily="34" charset="0"/>
                <a:cs typeface="Times New Roman" panose="02020603050405020304" pitchFamily="18" charset="0"/>
                <a:sym typeface="Symbol" panose="05050102010706020507" pitchFamily="18" charset="2"/>
              </a:rPr>
              <a:t> </a:t>
            </a:r>
            <a:r>
              <a:rPr lang="en-GB" altLang="en-US" sz="2000">
                <a:solidFill>
                  <a:srgbClr val="000000"/>
                </a:solidFill>
                <a:cs typeface="Times New Roman" panose="02020603050405020304" pitchFamily="18" charset="0"/>
                <a:sym typeface="Symbol" panose="05050102010706020507" pitchFamily="18" charset="2"/>
              </a:rPr>
              <a:t></a:t>
            </a:r>
            <a:r>
              <a:rPr lang="en-GB" altLang="en-US" sz="2000">
                <a:solidFill>
                  <a:srgbClr val="000000"/>
                </a:solidFill>
                <a:latin typeface="Arial" panose="020B0604020202020204" pitchFamily="34" charset="0"/>
                <a:cs typeface="Times New Roman" panose="02020603050405020304" pitchFamily="18" charset="0"/>
                <a:sym typeface="Symbol" panose="05050102010706020507" pitchFamily="18" charset="2"/>
              </a:rPr>
              <a:t> 0</a:t>
            </a:r>
            <a:r>
              <a:rPr lang="pl-PL" altLang="en-US" sz="2000">
                <a:latin typeface="Arial" panose="020B0604020202020204" pitchFamily="34" charset="0"/>
                <a:sym typeface="Symbol" panose="05050102010706020507" pitchFamily="18" charset="2"/>
              </a:rPr>
              <a:t> </a:t>
            </a:r>
          </a:p>
          <a:p>
            <a:pPr>
              <a:spcBef>
                <a:spcPct val="0"/>
              </a:spcBef>
              <a:buFontTx/>
              <a:buNone/>
            </a:pPr>
            <a:endParaRPr lang="pl-PL" altLang="en-US" sz="2000">
              <a:latin typeface="Arial" panose="020B0604020202020204" pitchFamily="34" charset="0"/>
              <a:sym typeface="Symbol" panose="05050102010706020507" pitchFamily="18" charset="2"/>
            </a:endParaRPr>
          </a:p>
          <a:p>
            <a:pPr>
              <a:spcBef>
                <a:spcPct val="0"/>
              </a:spcBef>
              <a:buFontTx/>
              <a:buNone/>
            </a:pPr>
            <a:r>
              <a:rPr lang="pl-PL" altLang="en-US" sz="2000">
                <a:latin typeface="Arial" panose="020B0604020202020204" pitchFamily="34" charset="0"/>
                <a:cs typeface="Times New Roman" panose="02020603050405020304" pitchFamily="18" charset="0"/>
                <a:sym typeface="Symbol" panose="05050102010706020507" pitchFamily="18" charset="2"/>
              </a:rPr>
              <a:t>Hipotez</a:t>
            </a:r>
            <a:r>
              <a:rPr lang="pl-PL" altLang="en-US" sz="2000">
                <a:latin typeface="Arial" panose="020B0604020202020204" pitchFamily="34" charset="0"/>
                <a:sym typeface="Symbol" panose="05050102010706020507" pitchFamily="18" charset="2"/>
              </a:rPr>
              <a:t>a</a:t>
            </a:r>
            <a:r>
              <a:rPr lang="pl-PL" altLang="en-US" sz="2000">
                <a:latin typeface="Arial" panose="020B0604020202020204" pitchFamily="34" charset="0"/>
                <a:cs typeface="Times New Roman" panose="02020603050405020304" pitchFamily="18" charset="0"/>
                <a:sym typeface="Symbol" panose="05050102010706020507" pitchFamily="18" charset="2"/>
              </a:rPr>
              <a:t> alternatywn</a:t>
            </a:r>
            <a:r>
              <a:rPr lang="pl-PL" altLang="en-US" sz="2000">
                <a:latin typeface="Arial" panose="020B0604020202020204" pitchFamily="34" charset="0"/>
                <a:sym typeface="Symbol" panose="05050102010706020507" pitchFamily="18" charset="2"/>
              </a:rPr>
              <a:t>a</a:t>
            </a:r>
            <a:r>
              <a:rPr lang="pl-PL" altLang="en-US" sz="2000">
                <a:latin typeface="Arial" panose="020B0604020202020204" pitchFamily="34" charset="0"/>
                <a:cs typeface="Times New Roman" panose="02020603050405020304" pitchFamily="18" charset="0"/>
                <a:sym typeface="Symbol" panose="05050102010706020507" pitchFamily="18" charset="2"/>
              </a:rPr>
              <a:t> wyznacza dwustronn</a:t>
            </a:r>
            <a:r>
              <a:rPr lang="pl-PL" altLang="en-US" sz="2000">
                <a:latin typeface="Arial" panose="020B0604020202020204" pitchFamily="34" charset="0"/>
                <a:sym typeface="Symbol" panose="05050102010706020507" pitchFamily="18" charset="2"/>
              </a:rPr>
              <a:t>y</a:t>
            </a:r>
            <a:r>
              <a:rPr lang="pl-PL" altLang="en-US" sz="2000">
                <a:latin typeface="Arial" panose="020B0604020202020204" pitchFamily="34" charset="0"/>
                <a:cs typeface="Times New Roman" panose="02020603050405020304" pitchFamily="18" charset="0"/>
                <a:sym typeface="Symbol" panose="05050102010706020507" pitchFamily="18" charset="2"/>
              </a:rPr>
              <a:t> obszar krytyczn</a:t>
            </a:r>
            <a:r>
              <a:rPr lang="pl-PL" altLang="en-US" sz="2000">
                <a:latin typeface="Arial" panose="020B0604020202020204" pitchFamily="34" charset="0"/>
                <a:sym typeface="Symbol" panose="05050102010706020507" pitchFamily="18" charset="2"/>
              </a:rPr>
              <a:t>y</a:t>
            </a:r>
            <a:r>
              <a:rPr lang="pl-PL" altLang="en-US" sz="2000">
                <a:latin typeface="Arial" panose="020B0604020202020204" pitchFamily="34" charset="0"/>
                <a:cs typeface="Times New Roman" panose="02020603050405020304" pitchFamily="18" charset="0"/>
                <a:sym typeface="Symbol" panose="05050102010706020507" pitchFamily="18" charset="2"/>
              </a:rPr>
              <a:t>. </a:t>
            </a:r>
            <a:endParaRPr lang="pl-PL" altLang="en-US" sz="2000">
              <a:latin typeface="Arial" panose="020B0604020202020204" pitchFamily="34" charset="0"/>
              <a:sym typeface="Symbol" panose="05050102010706020507" pitchFamily="18" charset="2"/>
            </a:endParaRPr>
          </a:p>
          <a:p>
            <a:pPr>
              <a:spcBef>
                <a:spcPct val="0"/>
              </a:spcBef>
              <a:buFontTx/>
              <a:buNone/>
            </a:pPr>
            <a:r>
              <a:rPr lang="pl-PL" altLang="en-US" sz="2000">
                <a:latin typeface="Arial" panose="020B0604020202020204" pitchFamily="34" charset="0"/>
                <a:sym typeface="Symbol" panose="05050102010706020507" pitchFamily="18" charset="2"/>
              </a:rPr>
              <a:t>Do weryfikacji hipotez służy statystyka </a:t>
            </a:r>
            <a:r>
              <a:rPr lang="pl-PL" altLang="en-US" sz="2000" i="1">
                <a:latin typeface="Arial" panose="020B0604020202020204" pitchFamily="34" charset="0"/>
                <a:sym typeface="Symbol" panose="05050102010706020507" pitchFamily="18" charset="2"/>
              </a:rPr>
              <a:t>t</a:t>
            </a:r>
            <a:r>
              <a:rPr lang="pl-PL" altLang="en-US" sz="2000">
                <a:latin typeface="Arial" panose="020B0604020202020204" pitchFamily="34" charset="0"/>
                <a:sym typeface="Symbol" panose="05050102010706020507" pitchFamily="18" charset="2"/>
              </a:rPr>
              <a:t> z liczbą stopni swobody równą (</a:t>
            </a:r>
            <a:r>
              <a:rPr lang="pl-PL" altLang="en-US" sz="2000" i="1">
                <a:latin typeface="Arial" panose="020B0604020202020204" pitchFamily="34" charset="0"/>
                <a:sym typeface="Symbol" panose="05050102010706020507" pitchFamily="18" charset="2"/>
              </a:rPr>
              <a:t>n</a:t>
            </a:r>
            <a:r>
              <a:rPr lang="pl-PL" altLang="en-US" sz="2000">
                <a:latin typeface="Arial" panose="020B0604020202020204" pitchFamily="34" charset="0"/>
                <a:sym typeface="Symbol" panose="05050102010706020507" pitchFamily="18" charset="2"/>
              </a:rPr>
              <a:t>-</a:t>
            </a:r>
            <a:r>
              <a:rPr lang="pl-PL" altLang="en-US" sz="2000" i="1">
                <a:latin typeface="Arial" panose="020B0604020202020204" pitchFamily="34" charset="0"/>
                <a:sym typeface="Symbol" panose="05050102010706020507" pitchFamily="18" charset="2"/>
              </a:rPr>
              <a:t>k</a:t>
            </a:r>
            <a:r>
              <a:rPr lang="pl-PL" altLang="en-US" sz="2000">
                <a:latin typeface="Arial" panose="020B0604020202020204" pitchFamily="34" charset="0"/>
                <a:sym typeface="Symbol" panose="05050102010706020507" pitchFamily="18" charset="2"/>
              </a:rPr>
              <a:t>-1).</a:t>
            </a:r>
          </a:p>
        </p:txBody>
      </p:sp>
      <p:sp>
        <p:nvSpPr>
          <p:cNvPr id="19460" name="Text Box 4"/>
          <p:cNvSpPr txBox="1">
            <a:spLocks noChangeArrowheads="1"/>
          </p:cNvSpPr>
          <p:nvPr/>
        </p:nvSpPr>
        <p:spPr bwMode="auto">
          <a:xfrm>
            <a:off x="344488" y="4724400"/>
            <a:ext cx="8475662" cy="1108075"/>
          </a:xfrm>
          <a:prstGeom prst="rect">
            <a:avLst/>
          </a:prstGeom>
          <a:noFill/>
          <a:ln w="9525">
            <a:noFill/>
            <a:miter lim="800000"/>
            <a:headEnd/>
            <a:tailEnd/>
          </a:ln>
        </p:spPr>
        <p:txBody>
          <a:bodyPr>
            <a:spAutoFit/>
          </a:bodyPr>
          <a:lstStyle/>
          <a:p>
            <a:pPr>
              <a:defRPr/>
            </a:pPr>
            <a:r>
              <a:rPr lang="pl-PL" sz="2200" dirty="0">
                <a:solidFill>
                  <a:schemeClr val="bg1">
                    <a:lumMod val="50000"/>
                  </a:schemeClr>
                </a:solidFill>
                <a:latin typeface="Arial" charset="0"/>
                <a:cs typeface="Times New Roman" pitchFamily="18" charset="0"/>
                <a:sym typeface="Symbol" pitchFamily="18" charset="2"/>
              </a:rPr>
              <a:t>Wspó</a:t>
            </a:r>
            <a:r>
              <a:rPr lang="pl-PL" sz="2200" dirty="0">
                <a:solidFill>
                  <a:schemeClr val="bg1">
                    <a:lumMod val="50000"/>
                  </a:schemeClr>
                </a:solidFill>
                <a:latin typeface="Arial" charset="0"/>
                <a:sym typeface="Symbol" pitchFamily="18" charset="2"/>
              </a:rPr>
              <a:t>ł</a:t>
            </a:r>
            <a:r>
              <a:rPr lang="pl-PL" sz="2200" dirty="0">
                <a:solidFill>
                  <a:schemeClr val="bg1">
                    <a:lumMod val="50000"/>
                  </a:schemeClr>
                </a:solidFill>
                <a:latin typeface="Arial" charset="0"/>
                <a:cs typeface="Times New Roman" pitchFamily="18" charset="0"/>
                <a:sym typeface="Symbol" pitchFamily="18" charset="2"/>
              </a:rPr>
              <a:t>czynnik modelu regresji liniowej jest istotny statystycznie (H0 odrzucone), je</a:t>
            </a:r>
            <a:r>
              <a:rPr lang="pl-PL" sz="2200" dirty="0">
                <a:solidFill>
                  <a:schemeClr val="bg1">
                    <a:lumMod val="50000"/>
                  </a:schemeClr>
                </a:solidFill>
                <a:latin typeface="Arial" charset="0"/>
                <a:sym typeface="Symbol" pitchFamily="18" charset="2"/>
              </a:rPr>
              <a:t>ż</a:t>
            </a:r>
            <a:r>
              <a:rPr lang="pl-PL" sz="2200" dirty="0">
                <a:solidFill>
                  <a:schemeClr val="bg1">
                    <a:lumMod val="50000"/>
                  </a:schemeClr>
                </a:solidFill>
                <a:latin typeface="Arial" charset="0"/>
                <a:cs typeface="Times New Roman" pitchFamily="18" charset="0"/>
                <a:sym typeface="Symbol" pitchFamily="18" charset="2"/>
              </a:rPr>
              <a:t>eli prawdopodobie</a:t>
            </a:r>
            <a:r>
              <a:rPr lang="pl-PL" sz="2200" dirty="0">
                <a:solidFill>
                  <a:schemeClr val="bg1">
                    <a:lumMod val="50000"/>
                  </a:schemeClr>
                </a:solidFill>
                <a:latin typeface="Arial" charset="0"/>
                <a:sym typeface="Symbol" pitchFamily="18" charset="2"/>
              </a:rPr>
              <a:t>ń</a:t>
            </a:r>
            <a:r>
              <a:rPr lang="pl-PL" sz="2200" dirty="0">
                <a:solidFill>
                  <a:schemeClr val="bg1">
                    <a:lumMod val="50000"/>
                  </a:schemeClr>
                </a:solidFill>
                <a:latin typeface="Arial" charset="0"/>
                <a:cs typeface="Times New Roman" pitchFamily="18" charset="0"/>
                <a:sym typeface="Symbol" pitchFamily="18" charset="2"/>
              </a:rPr>
              <a:t>stwo testowe </a:t>
            </a:r>
            <a:r>
              <a:rPr lang="pl-PL" sz="2200" dirty="0">
                <a:solidFill>
                  <a:schemeClr val="bg1">
                    <a:lumMod val="50000"/>
                  </a:schemeClr>
                </a:solidFill>
                <a:latin typeface="Arial" charset="0"/>
                <a:sym typeface="Symbol" pitchFamily="18" charset="2"/>
              </a:rPr>
              <a:t>wyznaczonej statystyki testowej </a:t>
            </a:r>
            <a:r>
              <a:rPr lang="pl-PL" sz="2200" dirty="0">
                <a:solidFill>
                  <a:schemeClr val="bg1">
                    <a:lumMod val="50000"/>
                  </a:schemeClr>
                </a:solidFill>
                <a:latin typeface="Arial" charset="0"/>
                <a:cs typeface="Times New Roman" pitchFamily="18" charset="0"/>
                <a:sym typeface="Symbol" pitchFamily="18" charset="2"/>
              </a:rPr>
              <a:t>jest mniejsze ni</a:t>
            </a:r>
            <a:r>
              <a:rPr lang="pl-PL" sz="2200" dirty="0">
                <a:solidFill>
                  <a:schemeClr val="bg1">
                    <a:lumMod val="50000"/>
                  </a:schemeClr>
                </a:solidFill>
                <a:latin typeface="Arial" charset="0"/>
                <a:sym typeface="Symbol" pitchFamily="18" charset="2"/>
              </a:rPr>
              <a:t>ż</a:t>
            </a:r>
            <a:r>
              <a:rPr lang="pl-PL" sz="2200" dirty="0">
                <a:solidFill>
                  <a:schemeClr val="bg1">
                    <a:lumMod val="50000"/>
                  </a:schemeClr>
                </a:solidFill>
                <a:latin typeface="Arial" charset="0"/>
                <a:cs typeface="Times New Roman" pitchFamily="18" charset="0"/>
                <a:sym typeface="Symbol" pitchFamily="18" charset="2"/>
              </a:rPr>
              <a:t> poziom istotno</a:t>
            </a:r>
            <a:r>
              <a:rPr lang="pl-PL" sz="2200" dirty="0">
                <a:solidFill>
                  <a:schemeClr val="bg1">
                    <a:lumMod val="50000"/>
                  </a:schemeClr>
                </a:solidFill>
                <a:latin typeface="Arial" charset="0"/>
                <a:sym typeface="Symbol" pitchFamily="18" charset="2"/>
              </a:rPr>
              <a:t>ś</a:t>
            </a:r>
            <a:r>
              <a:rPr lang="pl-PL" sz="2200" dirty="0">
                <a:solidFill>
                  <a:schemeClr val="bg1">
                    <a:lumMod val="50000"/>
                  </a:schemeClr>
                </a:solidFill>
                <a:latin typeface="Arial" charset="0"/>
                <a:cs typeface="Times New Roman" pitchFamily="18" charset="0"/>
                <a:sym typeface="Symbol" pitchFamily="18" charset="2"/>
              </a:rPr>
              <a:t>ci</a:t>
            </a:r>
            <a:r>
              <a:rPr lang="pl-PL" sz="2200" dirty="0">
                <a:solidFill>
                  <a:schemeClr val="bg1">
                    <a:lumMod val="50000"/>
                  </a:schemeClr>
                </a:solidFill>
                <a:latin typeface="Arial" charset="0"/>
                <a:sym typeface="Symbol" pitchFamily="18" charset="2"/>
              </a:rPr>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107950" y="115888"/>
            <a:ext cx="9396413" cy="792162"/>
          </a:xfrm>
        </p:spPr>
        <p:txBody>
          <a:bodyPr/>
          <a:lstStyle/>
          <a:p>
            <a:pPr>
              <a:tabLst>
                <a:tab pos="6996113" algn="l"/>
              </a:tabLst>
              <a:defRPr/>
            </a:pPr>
            <a:r>
              <a:rPr lang="pl-PL" sz="3200" b="1" dirty="0" smtClean="0">
                <a:solidFill>
                  <a:schemeClr val="accent1">
                    <a:lumMod val="75000"/>
                  </a:schemeClr>
                </a:solidFill>
                <a:latin typeface="Arial" charset="0"/>
              </a:rPr>
              <a:t>Uwaga końcowa</a:t>
            </a:r>
          </a:p>
        </p:txBody>
      </p:sp>
      <p:sp>
        <p:nvSpPr>
          <p:cNvPr id="45059" name="Prostokąt 3"/>
          <p:cNvSpPr>
            <a:spLocks noChangeArrowheads="1"/>
          </p:cNvSpPr>
          <p:nvPr/>
        </p:nvSpPr>
        <p:spPr bwMode="auto">
          <a:xfrm>
            <a:off x="539750" y="981075"/>
            <a:ext cx="8064500" cy="497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defRPr>
            </a:lvl1pPr>
            <a:lvl2pPr indent="63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a:lnSpc>
                <a:spcPct val="150000"/>
              </a:lnSpc>
              <a:spcBef>
                <a:spcPts val="600"/>
              </a:spcBef>
              <a:buFontTx/>
              <a:buNone/>
            </a:pPr>
            <a:r>
              <a:rPr lang="pl-PL" altLang="en-US" sz="2600">
                <a:latin typeface="Arial" panose="020B0604020202020204" pitchFamily="34" charset="0"/>
                <a:cs typeface="Arial" panose="020B0604020202020204" pitchFamily="34" charset="0"/>
              </a:rPr>
              <a:t>Jeżeli w zbiorze danych dostarczonym do dalszych analiz zastosowano metody radzenia sobie z brakami (pominięcie lub imputacja), to informacja o tym musi być przekazana użytkownikowi  lub analitykowi oraz umieszczona w raporcie z uzyskanych wyników.</a:t>
            </a:r>
          </a:p>
          <a:p>
            <a:pPr marL="0" lvl="1">
              <a:lnSpc>
                <a:spcPct val="150000"/>
              </a:lnSpc>
              <a:spcBef>
                <a:spcPts val="600"/>
              </a:spcBef>
              <a:buFontTx/>
              <a:buNone/>
            </a:pPr>
            <a:r>
              <a:rPr lang="pl-PL" altLang="en-US" sz="2600">
                <a:latin typeface="Arial" panose="020B0604020202020204" pitchFamily="34" charset="0"/>
                <a:cs typeface="Arial" panose="020B0604020202020204" pitchFamily="34" charset="0"/>
              </a:rPr>
              <a:t>Wskazane jest również podanie mechanizmu generowania braków, jaki miał miejsce dla tych „trudnych” danych.</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107950" y="117475"/>
            <a:ext cx="9396413" cy="574675"/>
          </a:xfrm>
        </p:spPr>
        <p:txBody>
          <a:bodyPr/>
          <a:lstStyle/>
          <a:p>
            <a:pPr>
              <a:defRPr/>
            </a:pPr>
            <a:r>
              <a:rPr lang="pl-PL" sz="3200" b="1" dirty="0" smtClean="0">
                <a:solidFill>
                  <a:schemeClr val="accent1">
                    <a:lumMod val="75000"/>
                  </a:schemeClr>
                </a:solidFill>
                <a:latin typeface="Arial" charset="0"/>
              </a:rPr>
              <a:t>Klasyfikacja występowania braków danych</a:t>
            </a:r>
          </a:p>
        </p:txBody>
      </p:sp>
      <p:sp>
        <p:nvSpPr>
          <p:cNvPr id="4" name="Prostokąt 3"/>
          <p:cNvSpPr/>
          <p:nvPr/>
        </p:nvSpPr>
        <p:spPr>
          <a:xfrm>
            <a:off x="179388" y="765175"/>
            <a:ext cx="8748712" cy="5862638"/>
          </a:xfrm>
          <a:prstGeom prst="rect">
            <a:avLst/>
          </a:prstGeom>
        </p:spPr>
        <p:txBody>
          <a:bodyPr>
            <a:spAutoFit/>
          </a:bodyPr>
          <a:lstStyle/>
          <a:p>
            <a:pPr marL="363538" indent="-363538">
              <a:buFont typeface="Arial" pitchFamily="34" charset="0"/>
              <a:buChar char="•"/>
              <a:defRPr/>
            </a:pPr>
            <a:r>
              <a:rPr lang="pl-PL" b="1" dirty="0">
                <a:latin typeface="Arial" pitchFamily="34" charset="0"/>
                <a:cs typeface="Arial" pitchFamily="34" charset="0"/>
              </a:rPr>
              <a:t>Brak błędu </a:t>
            </a:r>
            <a:r>
              <a:rPr lang="pl-PL" dirty="0">
                <a:latin typeface="Arial" pitchFamily="34" charset="0"/>
                <a:cs typeface="Arial" pitchFamily="34" charset="0"/>
              </a:rPr>
              <a:t>(brak zanieczyszczenia), jeżeli dane dla niektórych przypadków są niemożliwe do rejestracji (ponieważ ich nie ma). </a:t>
            </a:r>
          </a:p>
          <a:p>
            <a:pPr marL="987425" lvl="1" indent="-530225">
              <a:spcBef>
                <a:spcPts val="600"/>
              </a:spcBef>
              <a:buFont typeface="Courier New" pitchFamily="49" charset="0"/>
              <a:buChar char="o"/>
              <a:defRPr/>
            </a:pPr>
            <a:r>
              <a:rPr lang="pl-PL" u="sng" dirty="0">
                <a:solidFill>
                  <a:srgbClr val="0000CC"/>
                </a:solidFill>
                <a:latin typeface="Arial" pitchFamily="34" charset="0"/>
                <a:cs typeface="Arial" pitchFamily="34" charset="0"/>
              </a:rPr>
              <a:t>Przykład 1.</a:t>
            </a:r>
            <a:r>
              <a:rPr lang="pl-PL" dirty="0">
                <a:solidFill>
                  <a:srgbClr val="0000CC"/>
                </a:solidFill>
                <a:latin typeface="Arial" pitchFamily="34" charset="0"/>
                <a:cs typeface="Arial" pitchFamily="34" charset="0"/>
              </a:rPr>
              <a:t> Baza danych z wynikami meczu i nazwiskami strzelców. Pola </a:t>
            </a:r>
            <a:r>
              <a:rPr lang="pl-PL" i="1" dirty="0">
                <a:solidFill>
                  <a:srgbClr val="0000CC"/>
                </a:solidFill>
                <a:latin typeface="Arial" pitchFamily="34" charset="0"/>
                <a:cs typeface="Arial" pitchFamily="34" charset="0"/>
              </a:rPr>
              <a:t>BRAMKI</a:t>
            </a:r>
            <a:r>
              <a:rPr lang="pl-PL" dirty="0">
                <a:solidFill>
                  <a:srgbClr val="0000CC"/>
                </a:solidFill>
                <a:latin typeface="Arial" pitchFamily="34" charset="0"/>
                <a:cs typeface="Arial" pitchFamily="34" charset="0"/>
              </a:rPr>
              <a:t> i </a:t>
            </a:r>
            <a:r>
              <a:rPr lang="pl-PL" i="1" dirty="0">
                <a:solidFill>
                  <a:srgbClr val="0000CC"/>
                </a:solidFill>
                <a:latin typeface="Arial" pitchFamily="34" charset="0"/>
                <a:cs typeface="Arial" pitchFamily="34" charset="0"/>
              </a:rPr>
              <a:t>STRZELCY</a:t>
            </a:r>
            <a:r>
              <a:rPr lang="pl-PL" dirty="0">
                <a:solidFill>
                  <a:srgbClr val="0000CC"/>
                </a:solidFill>
                <a:latin typeface="Arial" pitchFamily="34" charset="0"/>
                <a:cs typeface="Arial" pitchFamily="34" charset="0"/>
              </a:rPr>
              <a:t> pozostaną  puste w przypadku meczu bezbramkowego.</a:t>
            </a:r>
          </a:p>
          <a:p>
            <a:pPr marL="987425" lvl="1" indent="-530225">
              <a:spcBef>
                <a:spcPts val="600"/>
              </a:spcBef>
              <a:buFont typeface="Courier New" pitchFamily="49" charset="0"/>
              <a:buChar char="o"/>
              <a:defRPr/>
            </a:pPr>
            <a:r>
              <a:rPr lang="pl-PL" u="sng" dirty="0">
                <a:solidFill>
                  <a:srgbClr val="0000CC"/>
                </a:solidFill>
                <a:latin typeface="Arial" pitchFamily="34" charset="0"/>
                <a:cs typeface="Arial" pitchFamily="34" charset="0"/>
              </a:rPr>
              <a:t>Przykład 2.</a:t>
            </a:r>
            <a:r>
              <a:rPr lang="pl-PL" dirty="0">
                <a:solidFill>
                  <a:srgbClr val="0000CC"/>
                </a:solidFill>
                <a:latin typeface="Arial" pitchFamily="34" charset="0"/>
                <a:cs typeface="Arial" pitchFamily="34" charset="0"/>
              </a:rPr>
              <a:t> Baza danych o zdarzeniach drogowych. Pole </a:t>
            </a:r>
            <a:r>
              <a:rPr lang="pl-PL" i="1" dirty="0" err="1">
                <a:solidFill>
                  <a:srgbClr val="0000CC"/>
                </a:solidFill>
                <a:latin typeface="Arial" pitchFamily="34" charset="0"/>
                <a:cs typeface="Arial" pitchFamily="34" charset="0"/>
              </a:rPr>
              <a:t>KM_HM</a:t>
            </a:r>
            <a:r>
              <a:rPr lang="pl-PL" dirty="0">
                <a:solidFill>
                  <a:srgbClr val="0000CC"/>
                </a:solidFill>
                <a:latin typeface="Arial" pitchFamily="34" charset="0"/>
                <a:cs typeface="Arial" pitchFamily="34" charset="0"/>
              </a:rPr>
              <a:t> (kilometr i hektometr zdarzenia) pozostanie puste dla dróg, które nie mają słupków kilometrowych hektometrowych, a pole </a:t>
            </a:r>
            <a:r>
              <a:rPr lang="pl-PL" i="1" dirty="0">
                <a:solidFill>
                  <a:srgbClr val="0000CC"/>
                </a:solidFill>
                <a:latin typeface="Arial" pitchFamily="34" charset="0"/>
                <a:cs typeface="Arial" pitchFamily="34" charset="0"/>
              </a:rPr>
              <a:t>ULICA</a:t>
            </a:r>
            <a:r>
              <a:rPr lang="pl-PL" dirty="0">
                <a:solidFill>
                  <a:srgbClr val="0000CC"/>
                </a:solidFill>
                <a:latin typeface="Arial" pitchFamily="34" charset="0"/>
                <a:cs typeface="Arial" pitchFamily="34" charset="0"/>
              </a:rPr>
              <a:t> jest puste dla zdarzeń zarejestrowanych na obszarach niezabudowanych.</a:t>
            </a:r>
          </a:p>
          <a:p>
            <a:pPr marL="449263" indent="-449263">
              <a:spcBef>
                <a:spcPts val="600"/>
              </a:spcBef>
              <a:buFont typeface="Arial" pitchFamily="34" charset="0"/>
              <a:buChar char="•"/>
              <a:defRPr/>
            </a:pPr>
            <a:r>
              <a:rPr lang="pl-PL" b="1" dirty="0">
                <a:solidFill>
                  <a:srgbClr val="C00000"/>
                </a:solidFill>
                <a:latin typeface="Arial" pitchFamily="34" charset="0"/>
                <a:cs typeface="Arial" pitchFamily="34" charset="0"/>
              </a:rPr>
              <a:t>Błąd</a:t>
            </a:r>
            <a:r>
              <a:rPr lang="pl-PL" dirty="0">
                <a:solidFill>
                  <a:srgbClr val="C00000"/>
                </a:solidFill>
                <a:latin typeface="Arial" pitchFamily="34" charset="0"/>
                <a:cs typeface="Arial" pitchFamily="34" charset="0"/>
              </a:rPr>
              <a:t> (zanieczyszczenie), jeżeli dane są </a:t>
            </a:r>
            <a:r>
              <a:rPr lang="pl-PL" dirty="0" err="1">
                <a:solidFill>
                  <a:srgbClr val="C00000"/>
                </a:solidFill>
                <a:latin typeface="Arial" pitchFamily="34" charset="0"/>
                <a:cs typeface="Arial" pitchFamily="34" charset="0"/>
              </a:rPr>
              <a:t>rejestrowalne</a:t>
            </a:r>
            <a:r>
              <a:rPr lang="pl-PL" dirty="0">
                <a:solidFill>
                  <a:srgbClr val="C00000"/>
                </a:solidFill>
                <a:latin typeface="Arial" pitchFamily="34" charset="0"/>
                <a:cs typeface="Arial" pitchFamily="34" charset="0"/>
              </a:rPr>
              <a:t>, ale nie zostały wprowadzone do repozytorium z różnych powodów.</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252413" y="144463"/>
            <a:ext cx="9396413" cy="692150"/>
          </a:xfrm>
        </p:spPr>
        <p:txBody>
          <a:bodyPr/>
          <a:lstStyle/>
          <a:p>
            <a:pPr>
              <a:defRPr/>
            </a:pPr>
            <a:r>
              <a:rPr lang="pl-PL" sz="3200" b="1" dirty="0" smtClean="0">
                <a:solidFill>
                  <a:schemeClr val="accent1">
                    <a:lumMod val="75000"/>
                  </a:schemeClr>
                </a:solidFill>
                <a:latin typeface="Arial" charset="0"/>
              </a:rPr>
              <a:t>Braki danych wg obszarów występowania</a:t>
            </a:r>
          </a:p>
        </p:txBody>
      </p:sp>
      <p:sp>
        <p:nvSpPr>
          <p:cNvPr id="4" name="Prostokąt 3"/>
          <p:cNvSpPr/>
          <p:nvPr/>
        </p:nvSpPr>
        <p:spPr>
          <a:xfrm>
            <a:off x="611188" y="908050"/>
            <a:ext cx="7993062" cy="5494338"/>
          </a:xfrm>
          <a:prstGeom prst="rect">
            <a:avLst/>
          </a:prstGeom>
        </p:spPr>
        <p:txBody>
          <a:bodyPr>
            <a:spAutoFit/>
          </a:bodyPr>
          <a:lstStyle/>
          <a:p>
            <a:pPr>
              <a:defRPr/>
            </a:pPr>
            <a:r>
              <a:rPr lang="pl-PL" b="1" dirty="0">
                <a:solidFill>
                  <a:schemeClr val="bg1">
                    <a:lumMod val="50000"/>
                  </a:schemeClr>
                </a:solidFill>
                <a:latin typeface="Arial" pitchFamily="34" charset="0"/>
                <a:cs typeface="Arial" pitchFamily="34" charset="0"/>
              </a:rPr>
              <a:t>W obszarze badań ankietowych:</a:t>
            </a:r>
            <a:endParaRPr lang="pl-PL" b="1" dirty="0">
              <a:latin typeface="Arial" pitchFamily="34" charset="0"/>
              <a:cs typeface="Arial" pitchFamily="34" charset="0"/>
            </a:endParaRPr>
          </a:p>
          <a:p>
            <a:pPr lvl="1">
              <a:defRPr/>
            </a:pPr>
            <a:r>
              <a:rPr lang="pl-PL" dirty="0">
                <a:latin typeface="Arial" pitchFamily="34" charset="0"/>
                <a:cs typeface="Arial" pitchFamily="34" charset="0"/>
              </a:rPr>
              <a:t>respondent odmówił odpowiedzi</a:t>
            </a:r>
          </a:p>
          <a:p>
            <a:pPr lvl="1">
              <a:defRPr/>
            </a:pPr>
            <a:r>
              <a:rPr lang="pl-PL" dirty="0">
                <a:latin typeface="Arial" pitchFamily="34" charset="0"/>
                <a:cs typeface="Arial" pitchFamily="34" charset="0"/>
              </a:rPr>
              <a:t>respondent nie znał odpowiedzi</a:t>
            </a:r>
          </a:p>
          <a:p>
            <a:pPr lvl="1">
              <a:defRPr/>
            </a:pPr>
            <a:r>
              <a:rPr lang="pl-PL" dirty="0">
                <a:latin typeface="Arial" pitchFamily="34" charset="0"/>
                <a:cs typeface="Arial" pitchFamily="34" charset="0"/>
              </a:rPr>
              <a:t>ankieter nieuważnie wypełnił ankietę </a:t>
            </a:r>
          </a:p>
          <a:p>
            <a:pPr>
              <a:spcBef>
                <a:spcPts val="900"/>
              </a:spcBef>
              <a:spcAft>
                <a:spcPts val="0"/>
              </a:spcAft>
              <a:defRPr/>
            </a:pPr>
            <a:r>
              <a:rPr lang="pl-PL" b="1" dirty="0">
                <a:solidFill>
                  <a:srgbClr val="990099"/>
                </a:solidFill>
                <a:latin typeface="Arial" pitchFamily="34" charset="0"/>
                <a:cs typeface="Arial" pitchFamily="34" charset="0"/>
              </a:rPr>
              <a:t>W obszarze badań z uwzględnieniem wpływu czasu, obiekty:</a:t>
            </a:r>
          </a:p>
          <a:p>
            <a:pPr lvl="1">
              <a:defRPr/>
            </a:pPr>
            <a:r>
              <a:rPr lang="pl-PL" dirty="0">
                <a:latin typeface="Arial" pitchFamily="34" charset="0"/>
                <a:cs typeface="Arial" pitchFamily="34" charset="0"/>
              </a:rPr>
              <a:t>zmieniły miejsce pobytu</a:t>
            </a:r>
          </a:p>
          <a:p>
            <a:pPr lvl="1">
              <a:defRPr/>
            </a:pPr>
            <a:r>
              <a:rPr lang="pl-PL" dirty="0">
                <a:latin typeface="Arial" pitchFamily="34" charset="0"/>
                <a:cs typeface="Arial" pitchFamily="34" charset="0"/>
              </a:rPr>
              <a:t>zakończyły życie</a:t>
            </a:r>
          </a:p>
          <a:p>
            <a:pPr lvl="1">
              <a:defRPr/>
            </a:pPr>
            <a:r>
              <a:rPr lang="pl-PL" dirty="0">
                <a:latin typeface="Arial" pitchFamily="34" charset="0"/>
                <a:cs typeface="Arial" pitchFamily="34" charset="0"/>
              </a:rPr>
              <a:t>nie widziały korzyści </a:t>
            </a:r>
          </a:p>
          <a:p>
            <a:pPr lvl="1">
              <a:defRPr/>
            </a:pPr>
            <a:r>
              <a:rPr lang="pl-PL" dirty="0">
                <a:latin typeface="Arial" pitchFamily="34" charset="0"/>
                <a:cs typeface="Arial" pitchFamily="34" charset="0"/>
              </a:rPr>
              <a:t>nie zaakceptowały wyników poprzednich</a:t>
            </a:r>
          </a:p>
          <a:p>
            <a:pPr>
              <a:spcBef>
                <a:spcPts val="900"/>
              </a:spcBef>
              <a:defRPr/>
            </a:pPr>
            <a:r>
              <a:rPr lang="pl-PL" b="1" dirty="0">
                <a:solidFill>
                  <a:srgbClr val="0000CC"/>
                </a:solidFill>
                <a:latin typeface="Arial" pitchFamily="34" charset="0"/>
                <a:cs typeface="Arial" pitchFamily="34" charset="0"/>
              </a:rPr>
              <a:t>W obszarze badań eksperymentalnych:</a:t>
            </a:r>
          </a:p>
          <a:p>
            <a:pPr lvl="1">
              <a:defRPr/>
            </a:pPr>
            <a:r>
              <a:rPr lang="pl-PL" dirty="0">
                <a:latin typeface="Arial" pitchFamily="34" charset="0"/>
                <a:cs typeface="Arial" pitchFamily="34" charset="0"/>
              </a:rPr>
              <a:t>badacz nie </a:t>
            </a:r>
            <a:r>
              <a:rPr lang="pl-PL" dirty="0" smtClean="0">
                <a:latin typeface="Arial" pitchFamily="34" charset="0"/>
                <a:cs typeface="Arial" pitchFamily="34" charset="0"/>
              </a:rPr>
              <a:t>zebrał danych (zaniedbanie)</a:t>
            </a:r>
            <a:endParaRPr lang="pl-PL" dirty="0">
              <a:latin typeface="Arial" pitchFamily="34" charset="0"/>
              <a:cs typeface="Arial" pitchFamily="34" charset="0"/>
            </a:endParaRPr>
          </a:p>
          <a:p>
            <a:pPr lvl="1">
              <a:defRPr/>
            </a:pPr>
            <a:r>
              <a:rPr lang="pl-PL" dirty="0">
                <a:latin typeface="Arial" pitchFamily="34" charset="0"/>
                <a:cs typeface="Arial" pitchFamily="34" charset="0"/>
              </a:rPr>
              <a:t>przeprowadzenie pomiarów było niemożliwe</a:t>
            </a:r>
          </a:p>
          <a:p>
            <a:pPr lvl="1">
              <a:defRPr/>
            </a:pPr>
            <a:r>
              <a:rPr lang="pl-PL" dirty="0">
                <a:latin typeface="Arial" pitchFamily="34" charset="0"/>
                <a:cs typeface="Arial" pitchFamily="34" charset="0"/>
              </a:rPr>
              <a:t>nastąpił przypadkowy błąd przy rejestracji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107950" y="188913"/>
            <a:ext cx="9396413" cy="863600"/>
          </a:xfrm>
        </p:spPr>
        <p:txBody>
          <a:bodyPr/>
          <a:lstStyle/>
          <a:p>
            <a:pPr>
              <a:defRPr/>
            </a:pPr>
            <a:r>
              <a:rPr lang="pl-PL" sz="3200" b="1" dirty="0" smtClean="0">
                <a:solidFill>
                  <a:schemeClr val="accent1">
                    <a:lumMod val="75000"/>
                  </a:schemeClr>
                </a:solidFill>
                <a:latin typeface="Arial" charset="0"/>
              </a:rPr>
              <a:t>Podstawowe mechanizmy generowania brakujących danych</a:t>
            </a:r>
          </a:p>
        </p:txBody>
      </p:sp>
      <p:sp>
        <p:nvSpPr>
          <p:cNvPr id="4" name="Prostokąt 3"/>
          <p:cNvSpPr/>
          <p:nvPr/>
        </p:nvSpPr>
        <p:spPr>
          <a:xfrm>
            <a:off x="250825" y="1022350"/>
            <a:ext cx="8785225" cy="5308600"/>
          </a:xfrm>
          <a:prstGeom prst="rect">
            <a:avLst/>
          </a:prstGeom>
        </p:spPr>
        <p:txBody>
          <a:bodyPr>
            <a:spAutoFit/>
          </a:bodyPr>
          <a:lstStyle/>
          <a:p>
            <a:pPr>
              <a:defRPr/>
            </a:pPr>
            <a:r>
              <a:rPr lang="pl-PL" sz="2200" b="1" dirty="0">
                <a:solidFill>
                  <a:schemeClr val="accent4">
                    <a:lumMod val="75000"/>
                    <a:lumOff val="25000"/>
                  </a:schemeClr>
                </a:solidFill>
                <a:latin typeface="Arial" pitchFamily="34" charset="0"/>
                <a:cs typeface="Arial" pitchFamily="34" charset="0"/>
              </a:rPr>
              <a:t>Model  braków w pełni losowych </a:t>
            </a:r>
            <a:r>
              <a:rPr lang="pl-PL" sz="2200" dirty="0">
                <a:solidFill>
                  <a:schemeClr val="accent4">
                    <a:lumMod val="75000"/>
                    <a:lumOff val="25000"/>
                  </a:schemeClr>
                </a:solidFill>
                <a:latin typeface="Arial" pitchFamily="34" charset="0"/>
                <a:cs typeface="Arial" pitchFamily="34" charset="0"/>
              </a:rPr>
              <a:t>czyli model pełnej losowości – MCAR (</a:t>
            </a:r>
            <a:r>
              <a:rPr lang="pl-PL" sz="2200" i="1" dirty="0" err="1">
                <a:solidFill>
                  <a:schemeClr val="accent4">
                    <a:lumMod val="75000"/>
                    <a:lumOff val="25000"/>
                  </a:schemeClr>
                </a:solidFill>
                <a:latin typeface="Arial" pitchFamily="34" charset="0"/>
                <a:cs typeface="Arial" pitchFamily="34" charset="0"/>
              </a:rPr>
              <a:t>Missing</a:t>
            </a:r>
            <a:r>
              <a:rPr lang="pl-PL" sz="2200" i="1" dirty="0">
                <a:solidFill>
                  <a:schemeClr val="accent4">
                    <a:lumMod val="75000"/>
                    <a:lumOff val="25000"/>
                  </a:schemeClr>
                </a:solidFill>
                <a:latin typeface="Arial" pitchFamily="34" charset="0"/>
                <a:cs typeface="Arial" pitchFamily="34" charset="0"/>
              </a:rPr>
              <a:t> </a:t>
            </a:r>
            <a:r>
              <a:rPr lang="pl-PL" sz="2200" i="1" dirty="0" err="1">
                <a:solidFill>
                  <a:schemeClr val="accent4">
                    <a:lumMod val="75000"/>
                    <a:lumOff val="25000"/>
                  </a:schemeClr>
                </a:solidFill>
                <a:latin typeface="Arial" pitchFamily="34" charset="0"/>
                <a:cs typeface="Arial" pitchFamily="34" charset="0"/>
              </a:rPr>
              <a:t>Completly</a:t>
            </a:r>
            <a:r>
              <a:rPr lang="pl-PL" sz="2200" i="1" dirty="0">
                <a:solidFill>
                  <a:schemeClr val="accent4">
                    <a:lumMod val="75000"/>
                    <a:lumOff val="25000"/>
                  </a:schemeClr>
                </a:solidFill>
                <a:latin typeface="Arial" pitchFamily="34" charset="0"/>
                <a:cs typeface="Arial" pitchFamily="34" charset="0"/>
              </a:rPr>
              <a:t> </a:t>
            </a:r>
            <a:r>
              <a:rPr lang="pl-PL" sz="2200" i="1" dirty="0" err="1">
                <a:solidFill>
                  <a:schemeClr val="accent4">
                    <a:lumMod val="75000"/>
                    <a:lumOff val="25000"/>
                  </a:schemeClr>
                </a:solidFill>
                <a:latin typeface="Arial" pitchFamily="34" charset="0"/>
                <a:cs typeface="Arial" pitchFamily="34" charset="0"/>
              </a:rPr>
              <a:t>At</a:t>
            </a:r>
            <a:r>
              <a:rPr lang="pl-PL" sz="2200" i="1" dirty="0">
                <a:solidFill>
                  <a:schemeClr val="accent4">
                    <a:lumMod val="75000"/>
                    <a:lumOff val="25000"/>
                  </a:schemeClr>
                </a:solidFill>
                <a:latin typeface="Arial" pitchFamily="34" charset="0"/>
                <a:cs typeface="Arial" pitchFamily="34" charset="0"/>
              </a:rPr>
              <a:t> Random</a:t>
            </a:r>
            <a:r>
              <a:rPr lang="pl-PL" sz="2200" dirty="0">
                <a:solidFill>
                  <a:schemeClr val="accent4">
                    <a:lumMod val="75000"/>
                    <a:lumOff val="25000"/>
                  </a:schemeClr>
                </a:solidFill>
                <a:latin typeface="Arial" pitchFamily="34" charset="0"/>
                <a:cs typeface="Arial" pitchFamily="34" charset="0"/>
              </a:rPr>
              <a:t>), </a:t>
            </a:r>
            <a:r>
              <a:rPr lang="pl-PL" sz="2200" dirty="0" err="1">
                <a:solidFill>
                  <a:schemeClr val="accent4">
                    <a:lumMod val="75000"/>
                    <a:lumOff val="25000"/>
                  </a:schemeClr>
                </a:solidFill>
                <a:latin typeface="Arial" pitchFamily="34" charset="0"/>
                <a:cs typeface="Arial" pitchFamily="34" charset="0"/>
              </a:rPr>
              <a:t>ignorowalne</a:t>
            </a:r>
            <a:r>
              <a:rPr lang="pl-PL" sz="2200" dirty="0">
                <a:solidFill>
                  <a:schemeClr val="accent4">
                    <a:lumMod val="75000"/>
                    <a:lumOff val="25000"/>
                  </a:schemeClr>
                </a:solidFill>
                <a:latin typeface="Arial" pitchFamily="34" charset="0"/>
                <a:cs typeface="Arial" pitchFamily="34" charset="0"/>
              </a:rPr>
              <a:t>.</a:t>
            </a:r>
          </a:p>
          <a:p>
            <a:pPr lvl="1">
              <a:defRPr/>
            </a:pPr>
            <a:r>
              <a:rPr lang="pl-PL" sz="2200" dirty="0">
                <a:solidFill>
                  <a:schemeClr val="accent4">
                    <a:lumMod val="75000"/>
                    <a:lumOff val="25000"/>
                  </a:schemeClr>
                </a:solidFill>
                <a:latin typeface="Arial" pitchFamily="34" charset="0"/>
                <a:cs typeface="Arial" pitchFamily="34" charset="0"/>
              </a:rPr>
              <a:t>Prawdopodobieństwo wystąpienia braku danych dla zmiennej X jest niezależne od wartości zmiennej X oraz jest niezależne od innych zmiennych.</a:t>
            </a:r>
          </a:p>
          <a:p>
            <a:pPr>
              <a:spcBef>
                <a:spcPts val="900"/>
              </a:spcBef>
              <a:defRPr/>
            </a:pPr>
            <a:r>
              <a:rPr lang="pl-PL" sz="2200" b="1" dirty="0">
                <a:solidFill>
                  <a:schemeClr val="accent1">
                    <a:lumMod val="50000"/>
                  </a:schemeClr>
                </a:solidFill>
                <a:latin typeface="Arial" pitchFamily="34" charset="0"/>
                <a:cs typeface="Arial" pitchFamily="34" charset="0"/>
              </a:rPr>
              <a:t>Model braków losowych </a:t>
            </a:r>
            <a:r>
              <a:rPr lang="pl-PL" sz="2200" dirty="0">
                <a:solidFill>
                  <a:schemeClr val="accent1">
                    <a:lumMod val="50000"/>
                  </a:schemeClr>
                </a:solidFill>
                <a:latin typeface="Arial" pitchFamily="34" charset="0"/>
                <a:cs typeface="Arial" pitchFamily="34" charset="0"/>
              </a:rPr>
              <a:t>czyli braki częściowo losowe – MAR (</a:t>
            </a:r>
            <a:r>
              <a:rPr lang="pl-PL" sz="2200" i="1" dirty="0" err="1">
                <a:solidFill>
                  <a:schemeClr val="accent1">
                    <a:lumMod val="50000"/>
                  </a:schemeClr>
                </a:solidFill>
                <a:latin typeface="Arial" pitchFamily="34" charset="0"/>
                <a:cs typeface="Arial" pitchFamily="34" charset="0"/>
              </a:rPr>
              <a:t>Missing</a:t>
            </a:r>
            <a:r>
              <a:rPr lang="pl-PL" sz="2200" i="1" dirty="0">
                <a:solidFill>
                  <a:schemeClr val="accent1">
                    <a:lumMod val="50000"/>
                  </a:schemeClr>
                </a:solidFill>
                <a:latin typeface="Arial" pitchFamily="34" charset="0"/>
                <a:cs typeface="Arial" pitchFamily="34" charset="0"/>
              </a:rPr>
              <a:t> </a:t>
            </a:r>
            <a:r>
              <a:rPr lang="pl-PL" sz="2200" i="1" dirty="0" err="1">
                <a:solidFill>
                  <a:schemeClr val="accent1">
                    <a:lumMod val="50000"/>
                  </a:schemeClr>
                </a:solidFill>
                <a:latin typeface="Arial" pitchFamily="34" charset="0"/>
                <a:cs typeface="Arial" pitchFamily="34" charset="0"/>
              </a:rPr>
              <a:t>At</a:t>
            </a:r>
            <a:r>
              <a:rPr lang="pl-PL" sz="2200" i="1" dirty="0">
                <a:solidFill>
                  <a:schemeClr val="accent1">
                    <a:lumMod val="50000"/>
                  </a:schemeClr>
                </a:solidFill>
                <a:latin typeface="Arial" pitchFamily="34" charset="0"/>
                <a:cs typeface="Arial" pitchFamily="34" charset="0"/>
              </a:rPr>
              <a:t> Random</a:t>
            </a:r>
            <a:r>
              <a:rPr lang="pl-PL" sz="2200" dirty="0">
                <a:solidFill>
                  <a:schemeClr val="accent1">
                    <a:lumMod val="50000"/>
                  </a:schemeClr>
                </a:solidFill>
                <a:latin typeface="Arial" pitchFamily="34" charset="0"/>
                <a:cs typeface="Arial" pitchFamily="34" charset="0"/>
              </a:rPr>
              <a:t>), </a:t>
            </a:r>
            <a:r>
              <a:rPr lang="pl-PL" sz="2200" dirty="0" err="1">
                <a:solidFill>
                  <a:schemeClr val="accent1">
                    <a:lumMod val="50000"/>
                  </a:schemeClr>
                </a:solidFill>
                <a:latin typeface="Arial" pitchFamily="34" charset="0"/>
                <a:cs typeface="Arial" pitchFamily="34" charset="0"/>
              </a:rPr>
              <a:t>ignorowalne</a:t>
            </a:r>
            <a:r>
              <a:rPr lang="pl-PL" sz="2200" dirty="0">
                <a:solidFill>
                  <a:schemeClr val="accent1">
                    <a:lumMod val="50000"/>
                  </a:schemeClr>
                </a:solidFill>
                <a:latin typeface="Arial" pitchFamily="34" charset="0"/>
                <a:cs typeface="Arial" pitchFamily="34" charset="0"/>
              </a:rPr>
              <a:t>. </a:t>
            </a:r>
          </a:p>
          <a:p>
            <a:pPr lvl="1">
              <a:spcBef>
                <a:spcPts val="0"/>
              </a:spcBef>
              <a:defRPr/>
            </a:pPr>
            <a:r>
              <a:rPr lang="pl-PL" sz="2200" dirty="0">
                <a:solidFill>
                  <a:schemeClr val="accent1">
                    <a:lumMod val="50000"/>
                  </a:schemeClr>
                </a:solidFill>
                <a:latin typeface="Arial" pitchFamily="34" charset="0"/>
                <a:cs typeface="Arial" pitchFamily="34" charset="0"/>
              </a:rPr>
              <a:t>Prawdopodobieństwo wystąpienia braku danych zmiennej X jest niezależne od wartości zmiennej X, ale może być zależne od innych zmiennych.</a:t>
            </a:r>
          </a:p>
          <a:p>
            <a:pPr>
              <a:spcBef>
                <a:spcPts val="900"/>
              </a:spcBef>
              <a:defRPr/>
            </a:pPr>
            <a:r>
              <a:rPr lang="pl-PL" sz="2200" b="1" dirty="0">
                <a:solidFill>
                  <a:schemeClr val="bg1">
                    <a:lumMod val="50000"/>
                  </a:schemeClr>
                </a:solidFill>
                <a:latin typeface="Arial" pitchFamily="34" charset="0"/>
                <a:cs typeface="Arial" pitchFamily="34" charset="0"/>
              </a:rPr>
              <a:t>Model braków nielosowych </a:t>
            </a:r>
            <a:r>
              <a:rPr lang="pl-PL" sz="2200" dirty="0">
                <a:solidFill>
                  <a:schemeClr val="bg1">
                    <a:lumMod val="50000"/>
                  </a:schemeClr>
                </a:solidFill>
                <a:latin typeface="Arial" pitchFamily="34" charset="0"/>
                <a:cs typeface="Arial" pitchFamily="34" charset="0"/>
              </a:rPr>
              <a:t>czyli braki nielosowe – MNAR (</a:t>
            </a:r>
            <a:r>
              <a:rPr lang="pl-PL" sz="2200" i="1" dirty="0" err="1">
                <a:solidFill>
                  <a:schemeClr val="bg1">
                    <a:lumMod val="50000"/>
                  </a:schemeClr>
                </a:solidFill>
                <a:latin typeface="Arial" pitchFamily="34" charset="0"/>
                <a:cs typeface="Arial" pitchFamily="34" charset="0"/>
              </a:rPr>
              <a:t>Missing</a:t>
            </a:r>
            <a:r>
              <a:rPr lang="pl-PL" sz="2200" i="1" dirty="0">
                <a:solidFill>
                  <a:schemeClr val="bg1">
                    <a:lumMod val="50000"/>
                  </a:schemeClr>
                </a:solidFill>
                <a:latin typeface="Arial" pitchFamily="34" charset="0"/>
                <a:cs typeface="Arial" pitchFamily="34" charset="0"/>
              </a:rPr>
              <a:t> Not </a:t>
            </a:r>
            <a:r>
              <a:rPr lang="pl-PL" sz="2200" i="1" dirty="0" err="1">
                <a:solidFill>
                  <a:schemeClr val="bg1">
                    <a:lumMod val="50000"/>
                  </a:schemeClr>
                </a:solidFill>
                <a:latin typeface="Arial" pitchFamily="34" charset="0"/>
                <a:cs typeface="Arial" pitchFamily="34" charset="0"/>
              </a:rPr>
              <a:t>At</a:t>
            </a:r>
            <a:r>
              <a:rPr lang="pl-PL" sz="2200" i="1" dirty="0">
                <a:solidFill>
                  <a:schemeClr val="bg1">
                    <a:lumMod val="50000"/>
                  </a:schemeClr>
                </a:solidFill>
                <a:latin typeface="Arial" pitchFamily="34" charset="0"/>
                <a:cs typeface="Arial" pitchFamily="34" charset="0"/>
              </a:rPr>
              <a:t> Random</a:t>
            </a:r>
            <a:r>
              <a:rPr lang="pl-PL" sz="2200" dirty="0">
                <a:solidFill>
                  <a:schemeClr val="bg1">
                    <a:lumMod val="50000"/>
                  </a:schemeClr>
                </a:solidFill>
                <a:latin typeface="Arial" pitchFamily="34" charset="0"/>
                <a:cs typeface="Arial" pitchFamily="34" charset="0"/>
              </a:rPr>
              <a:t>), </a:t>
            </a:r>
            <a:r>
              <a:rPr lang="pl-PL" sz="2200" dirty="0" err="1">
                <a:solidFill>
                  <a:schemeClr val="bg1">
                    <a:lumMod val="50000"/>
                  </a:schemeClr>
                </a:solidFill>
                <a:latin typeface="Arial" pitchFamily="34" charset="0"/>
                <a:cs typeface="Arial" pitchFamily="34" charset="0"/>
              </a:rPr>
              <a:t>nieignorowalne</a:t>
            </a:r>
            <a:r>
              <a:rPr lang="pl-PL" sz="2200" dirty="0">
                <a:solidFill>
                  <a:schemeClr val="bg1">
                    <a:lumMod val="50000"/>
                  </a:schemeClr>
                </a:solidFill>
                <a:latin typeface="Arial" pitchFamily="34" charset="0"/>
                <a:cs typeface="Arial" pitchFamily="34" charset="0"/>
              </a:rPr>
              <a:t>.</a:t>
            </a:r>
          </a:p>
          <a:p>
            <a:pPr lvl="1">
              <a:spcBef>
                <a:spcPts val="0"/>
              </a:spcBef>
              <a:defRPr/>
            </a:pPr>
            <a:r>
              <a:rPr lang="pl-PL" sz="2000" dirty="0">
                <a:solidFill>
                  <a:schemeClr val="bg1">
                    <a:lumMod val="50000"/>
                  </a:schemeClr>
                </a:solidFill>
                <a:latin typeface="Arial" pitchFamily="34" charset="0"/>
                <a:cs typeface="Arial" pitchFamily="34" charset="0"/>
              </a:rPr>
              <a:t>Prawdopodobieństwo wystąpienia braku danych zmiennej X jest zależne od wartości zmiennej X i może być zależne od innych zmiennych.</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107950" y="44450"/>
            <a:ext cx="9396413" cy="863600"/>
          </a:xfrm>
        </p:spPr>
        <p:txBody>
          <a:bodyPr/>
          <a:lstStyle/>
          <a:p>
            <a:pPr>
              <a:defRPr/>
            </a:pPr>
            <a:r>
              <a:rPr lang="pl-PL" sz="3200" b="1" dirty="0" smtClean="0">
                <a:solidFill>
                  <a:schemeClr val="accent1">
                    <a:lumMod val="75000"/>
                  </a:schemeClr>
                </a:solidFill>
                <a:latin typeface="Arial" charset="0"/>
              </a:rPr>
              <a:t>Model braków w pełni losowych</a:t>
            </a:r>
          </a:p>
        </p:txBody>
      </p:sp>
      <p:sp>
        <p:nvSpPr>
          <p:cNvPr id="4" name="Prostokąt 3"/>
          <p:cNvSpPr/>
          <p:nvPr/>
        </p:nvSpPr>
        <p:spPr>
          <a:xfrm>
            <a:off x="468313" y="1023938"/>
            <a:ext cx="8207375" cy="4632325"/>
          </a:xfrm>
          <a:prstGeom prst="rect">
            <a:avLst/>
          </a:prstGeom>
        </p:spPr>
        <p:txBody>
          <a:bodyPr>
            <a:spAutoFit/>
          </a:bodyPr>
          <a:lstStyle/>
          <a:p>
            <a:pPr>
              <a:defRPr/>
            </a:pPr>
            <a:r>
              <a:rPr lang="pl-PL" sz="2000" u="sng" dirty="0">
                <a:latin typeface="Arial" pitchFamily="34" charset="0"/>
                <a:cs typeface="Arial" pitchFamily="34" charset="0"/>
              </a:rPr>
              <a:t>Przykład 1</a:t>
            </a:r>
            <a:endParaRPr lang="pl-PL" sz="2000" dirty="0">
              <a:latin typeface="Arial" pitchFamily="34" charset="0"/>
              <a:cs typeface="Arial" pitchFamily="34" charset="0"/>
            </a:endParaRPr>
          </a:p>
          <a:p>
            <a:pPr marL="363538" indent="-363538">
              <a:spcBef>
                <a:spcPts val="300"/>
              </a:spcBef>
              <a:buFont typeface="Arial" pitchFamily="34" charset="0"/>
              <a:buChar char="•"/>
              <a:defRPr/>
            </a:pPr>
            <a:r>
              <a:rPr lang="pl-PL" sz="2000" dirty="0">
                <a:latin typeface="Arial" pitchFamily="34" charset="0"/>
                <a:cs typeface="Arial" pitchFamily="34" charset="0"/>
              </a:rPr>
              <a:t>Uszkodzenie lub zaginięcie próbki z wynikiem jednego z testów.</a:t>
            </a:r>
          </a:p>
          <a:p>
            <a:pPr marL="363538" indent="-363538">
              <a:spcBef>
                <a:spcPts val="300"/>
              </a:spcBef>
              <a:buFont typeface="Arial" pitchFamily="34" charset="0"/>
              <a:buChar char="•"/>
              <a:defRPr/>
            </a:pPr>
            <a:r>
              <a:rPr lang="pl-PL" sz="2000" dirty="0">
                <a:latin typeface="Arial" pitchFamily="34" charset="0"/>
                <a:cs typeface="Arial" pitchFamily="34" charset="0"/>
              </a:rPr>
              <a:t>Respondent przeoczył niechcący odpowiedź na jakieś pytanie w ankiecie.</a:t>
            </a:r>
          </a:p>
          <a:p>
            <a:pPr marL="363538" indent="-363538">
              <a:spcBef>
                <a:spcPts val="300"/>
              </a:spcBef>
              <a:buFont typeface="Arial" pitchFamily="34" charset="0"/>
              <a:buChar char="•"/>
              <a:defRPr/>
            </a:pPr>
            <a:r>
              <a:rPr lang="pl-PL" sz="2000" dirty="0">
                <a:latin typeface="Arial" pitchFamily="34" charset="0"/>
                <a:cs typeface="Arial" pitchFamily="34" charset="0"/>
              </a:rPr>
              <a:t>Funkcjonariusz policji nie wpisał kilometrażu zdarzenia drogowego (mimo obecności słupków kilometrażu), przez nieuwagę (zapomnienie) lub brak świadomości potrzeby zweryfikowania na miejscu zdarzenia.</a:t>
            </a:r>
          </a:p>
          <a:p>
            <a:pPr marL="363538" indent="-363538">
              <a:spcBef>
                <a:spcPts val="300"/>
              </a:spcBef>
              <a:buFont typeface="Arial" pitchFamily="34" charset="0"/>
              <a:buChar char="•"/>
              <a:defRPr/>
            </a:pPr>
            <a:r>
              <a:rPr lang="pl-PL" sz="2000" dirty="0">
                <a:latin typeface="Arial" pitchFamily="34" charset="0"/>
                <a:cs typeface="Arial" pitchFamily="34" charset="0"/>
              </a:rPr>
              <a:t>Awarie pojedynczych czujników w systemie pomiarowych.</a:t>
            </a:r>
          </a:p>
          <a:p>
            <a:pPr>
              <a:defRPr/>
            </a:pPr>
            <a:r>
              <a:rPr lang="pl-PL" sz="2000" dirty="0">
                <a:latin typeface="Arial" pitchFamily="34" charset="0"/>
                <a:cs typeface="Arial" pitchFamily="34" charset="0"/>
              </a:rPr>
              <a:t> </a:t>
            </a:r>
          </a:p>
          <a:p>
            <a:pPr>
              <a:defRPr/>
            </a:pPr>
            <a:r>
              <a:rPr lang="pl-PL" sz="2000" dirty="0">
                <a:solidFill>
                  <a:srgbClr val="0000CC"/>
                </a:solidFill>
                <a:latin typeface="Arial" pitchFamily="34" charset="0"/>
                <a:cs typeface="Arial" pitchFamily="34" charset="0"/>
              </a:rPr>
              <a:t>Jeżeli dane brakujące mają charakter MCAR, wyniki analiz podzbioru zawierającego tylko kompletne rekordy będą takie same jak wyniki analiz na podstawie całego zbioru danych, gdyby nie posiadał braków. </a:t>
            </a:r>
          </a:p>
          <a:p>
            <a:pPr>
              <a:spcBef>
                <a:spcPts val="600"/>
              </a:spcBef>
              <a:defRPr/>
            </a:pPr>
            <a:r>
              <a:rPr lang="pl-PL" sz="2000" dirty="0">
                <a:solidFill>
                  <a:srgbClr val="0000CC"/>
                </a:solidFill>
                <a:latin typeface="Arial" pitchFamily="34" charset="0"/>
                <a:cs typeface="Arial" pitchFamily="34" charset="0"/>
              </a:rPr>
              <a:t>Dlatego takie braki są </a:t>
            </a:r>
            <a:r>
              <a:rPr lang="pl-PL" sz="2000" u="sng" dirty="0" err="1">
                <a:solidFill>
                  <a:srgbClr val="0000CC"/>
                </a:solidFill>
                <a:latin typeface="Arial" pitchFamily="34" charset="0"/>
                <a:cs typeface="Arial" pitchFamily="34" charset="0"/>
              </a:rPr>
              <a:t>ignorowalne</a:t>
            </a:r>
            <a:r>
              <a:rPr lang="pl-PL" sz="2000" dirty="0">
                <a:solidFill>
                  <a:srgbClr val="0000CC"/>
                </a:solidFill>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107950" y="44450"/>
            <a:ext cx="9396413" cy="720725"/>
          </a:xfrm>
        </p:spPr>
        <p:txBody>
          <a:bodyPr/>
          <a:lstStyle/>
          <a:p>
            <a:pPr>
              <a:defRPr/>
            </a:pPr>
            <a:r>
              <a:rPr lang="pl-PL" sz="3200" b="1" dirty="0" smtClean="0">
                <a:solidFill>
                  <a:schemeClr val="accent1">
                    <a:lumMod val="75000"/>
                  </a:schemeClr>
                </a:solidFill>
                <a:latin typeface="Arial" charset="0"/>
              </a:rPr>
              <a:t>Model braków losowych</a:t>
            </a:r>
          </a:p>
        </p:txBody>
      </p:sp>
      <p:sp>
        <p:nvSpPr>
          <p:cNvPr id="4" name="Prostokąt 3"/>
          <p:cNvSpPr/>
          <p:nvPr/>
        </p:nvSpPr>
        <p:spPr>
          <a:xfrm>
            <a:off x="179388" y="620713"/>
            <a:ext cx="8858250" cy="5424487"/>
          </a:xfrm>
          <a:prstGeom prst="rect">
            <a:avLst/>
          </a:prstGeom>
        </p:spPr>
        <p:txBody>
          <a:bodyPr>
            <a:spAutoFit/>
          </a:bodyPr>
          <a:lstStyle/>
          <a:p>
            <a:pPr>
              <a:defRPr/>
            </a:pPr>
            <a:r>
              <a:rPr lang="pl-PL" sz="1800" u="sng" dirty="0">
                <a:latin typeface="Arial" pitchFamily="34" charset="0"/>
                <a:cs typeface="Arial" pitchFamily="34" charset="0"/>
              </a:rPr>
              <a:t>Przykład 2</a:t>
            </a:r>
            <a:endParaRPr lang="pl-PL" sz="1800" dirty="0">
              <a:latin typeface="Arial" pitchFamily="34" charset="0"/>
              <a:cs typeface="Arial" pitchFamily="34" charset="0"/>
            </a:endParaRPr>
          </a:p>
          <a:p>
            <a:pPr marL="363538" indent="-363538">
              <a:spcBef>
                <a:spcPts val="300"/>
              </a:spcBef>
              <a:buFont typeface="Arial" pitchFamily="34" charset="0"/>
              <a:buChar char="•"/>
              <a:defRPr/>
            </a:pPr>
            <a:r>
              <a:rPr lang="pl-PL" sz="1800" dirty="0">
                <a:latin typeface="Arial" pitchFamily="34" charset="0"/>
                <a:cs typeface="Arial" pitchFamily="34" charset="0"/>
              </a:rPr>
              <a:t>Mężczyźni mogą być bardziej skłonni do omijania odpowiedzi na temat nasilenia depresji niż kobiety, dlatego zmienna STOPIEŃ DEPRESJI może mieć braki z tego powodu.</a:t>
            </a:r>
          </a:p>
          <a:p>
            <a:pPr marL="363538" indent="-363538">
              <a:spcBef>
                <a:spcPts val="300"/>
              </a:spcBef>
              <a:buFont typeface="Arial" pitchFamily="34" charset="0"/>
              <a:buChar char="•"/>
              <a:defRPr/>
            </a:pPr>
            <a:r>
              <a:rPr lang="pl-PL" sz="1800" dirty="0">
                <a:latin typeface="Arial" pitchFamily="34" charset="0"/>
                <a:cs typeface="Arial" pitchFamily="34" charset="0"/>
              </a:rPr>
              <a:t>Respondenci mieszkający w dużych miastach lub osoby starsze mogą nie podawać odpowiedzi na pytanie o zarobki. Zmiennymi kontrolnymi w tym przypadku są odpowiednio: WIELKOŚĆ MIASTA lub WIEK.</a:t>
            </a:r>
          </a:p>
          <a:p>
            <a:pPr marL="363538" indent="-363538">
              <a:spcBef>
                <a:spcPts val="300"/>
              </a:spcBef>
              <a:buFont typeface="Arial" pitchFamily="34" charset="0"/>
              <a:buChar char="•"/>
              <a:defRPr/>
            </a:pPr>
            <a:r>
              <a:rPr lang="pl-PL" sz="1800" dirty="0">
                <a:latin typeface="Arial" pitchFamily="34" charset="0"/>
                <a:cs typeface="Arial" pitchFamily="34" charset="0"/>
              </a:rPr>
              <a:t>W USA w hrabstwach o niższych dochodach na osobę częściej brakuje </a:t>
            </a:r>
            <a:r>
              <a:rPr lang="pl-PL" sz="1800" dirty="0" err="1">
                <a:latin typeface="Arial" pitchFamily="34" charset="0"/>
                <a:cs typeface="Arial" pitchFamily="34" charset="0"/>
              </a:rPr>
              <a:t>danych</a:t>
            </a:r>
            <a:r>
              <a:rPr lang="pl-PL" sz="1800" dirty="0">
                <a:latin typeface="Arial" pitchFamily="34" charset="0"/>
                <a:cs typeface="Arial" pitchFamily="34" charset="0"/>
              </a:rPr>
              <a:t> dotyczących oceny stanu zdrowia dzieci. Zmienną kontrolną może być DOCHÓD NA OSOBĘ w hrabstwie. </a:t>
            </a:r>
          </a:p>
          <a:p>
            <a:pPr>
              <a:spcBef>
                <a:spcPts val="0"/>
              </a:spcBef>
              <a:defRPr/>
            </a:pPr>
            <a:endParaRPr lang="pl-PL" sz="1800" dirty="0">
              <a:solidFill>
                <a:srgbClr val="0000CC"/>
              </a:solidFill>
              <a:latin typeface="Arial" pitchFamily="34" charset="0"/>
              <a:cs typeface="Arial" pitchFamily="34" charset="0"/>
            </a:endParaRPr>
          </a:p>
          <a:p>
            <a:pPr>
              <a:spcBef>
                <a:spcPts val="600"/>
              </a:spcBef>
              <a:defRPr/>
            </a:pPr>
            <a:r>
              <a:rPr lang="pl-PL" sz="1800" dirty="0">
                <a:solidFill>
                  <a:srgbClr val="0000CC"/>
                </a:solidFill>
                <a:latin typeface="Arial" pitchFamily="34" charset="0"/>
                <a:cs typeface="Arial" pitchFamily="34" charset="0"/>
              </a:rPr>
              <a:t>Jeżeli dane brakujące mają charakter MAR, wyniki analiz podzbioru zawierającego tylko kompletne rekordy będą takie same, jak wyniki analiz na podstawie całego zbioru danych, gdyby nie posiadał braków, pod warunkiem nadzoru zbioru względem zmiennej, od której braki są zależne. </a:t>
            </a:r>
          </a:p>
          <a:p>
            <a:pPr>
              <a:spcBef>
                <a:spcPts val="600"/>
              </a:spcBef>
              <a:defRPr/>
            </a:pPr>
            <a:r>
              <a:rPr lang="pl-PL" sz="1800" dirty="0">
                <a:solidFill>
                  <a:srgbClr val="0000CC"/>
                </a:solidFill>
                <a:latin typeface="Arial" pitchFamily="34" charset="0"/>
                <a:cs typeface="Arial" pitchFamily="34" charset="0"/>
              </a:rPr>
              <a:t>Dlatego takie braki są </a:t>
            </a:r>
            <a:r>
              <a:rPr lang="pl-PL" sz="1800" u="sng" dirty="0" err="1">
                <a:solidFill>
                  <a:srgbClr val="0000CC"/>
                </a:solidFill>
                <a:latin typeface="Arial" pitchFamily="34" charset="0"/>
                <a:cs typeface="Arial" pitchFamily="34" charset="0"/>
              </a:rPr>
              <a:t>ignorowalne</a:t>
            </a:r>
            <a:r>
              <a:rPr lang="pl-PL" sz="1800" dirty="0">
                <a:solidFill>
                  <a:srgbClr val="0000CC"/>
                </a:solidFill>
                <a:latin typeface="Arial" pitchFamily="34" charset="0"/>
                <a:cs typeface="Arial" pitchFamily="34" charset="0"/>
              </a:rPr>
              <a:t>.</a:t>
            </a:r>
          </a:p>
          <a:p>
            <a:pPr>
              <a:spcBef>
                <a:spcPts val="600"/>
              </a:spcBef>
              <a:defRPr/>
            </a:pPr>
            <a:r>
              <a:rPr lang="pl-PL" sz="1800" dirty="0">
                <a:solidFill>
                  <a:schemeClr val="accent1">
                    <a:lumMod val="50000"/>
                  </a:schemeClr>
                </a:solidFill>
                <a:latin typeface="Arial" pitchFamily="34" charset="0"/>
                <a:cs typeface="Arial" pitchFamily="34" charset="0"/>
              </a:rPr>
              <a:t>Lepsza nazwa: </a:t>
            </a:r>
            <a:r>
              <a:rPr lang="en-US" sz="1800" dirty="0">
                <a:solidFill>
                  <a:schemeClr val="accent1">
                    <a:lumMod val="50000"/>
                  </a:schemeClr>
                </a:solidFill>
                <a:latin typeface="Arial" pitchFamily="34" charset="0"/>
                <a:cs typeface="Arial" pitchFamily="34" charset="0"/>
              </a:rPr>
              <a:t>model </a:t>
            </a:r>
            <a:r>
              <a:rPr lang="en-US" sz="1800" dirty="0" err="1">
                <a:solidFill>
                  <a:schemeClr val="accent1">
                    <a:lumMod val="50000"/>
                  </a:schemeClr>
                </a:solidFill>
                <a:latin typeface="Arial" pitchFamily="34" charset="0"/>
                <a:cs typeface="Arial" pitchFamily="34" charset="0"/>
              </a:rPr>
              <a:t>warunkowo</a:t>
            </a:r>
            <a:r>
              <a:rPr lang="en-US" sz="1800" dirty="0">
                <a:solidFill>
                  <a:schemeClr val="accent1">
                    <a:lumMod val="50000"/>
                  </a:schemeClr>
                </a:solidFill>
                <a:latin typeface="Arial" pitchFamily="34" charset="0"/>
                <a:cs typeface="Arial" pitchFamily="34" charset="0"/>
              </a:rPr>
              <a:t> </a:t>
            </a:r>
            <a:r>
              <a:rPr lang="en-US" sz="1800" dirty="0" err="1">
                <a:solidFill>
                  <a:schemeClr val="accent1">
                    <a:lumMod val="50000"/>
                  </a:schemeClr>
                </a:solidFill>
                <a:latin typeface="Arial" pitchFamily="34" charset="0"/>
                <a:cs typeface="Arial" pitchFamily="34" charset="0"/>
              </a:rPr>
              <a:t>losowych</a:t>
            </a:r>
            <a:r>
              <a:rPr lang="en-US" sz="1800" dirty="0">
                <a:solidFill>
                  <a:schemeClr val="accent1">
                    <a:lumMod val="50000"/>
                  </a:schemeClr>
                </a:solidFill>
                <a:latin typeface="Arial" pitchFamily="34" charset="0"/>
                <a:cs typeface="Arial" pitchFamily="34" charset="0"/>
              </a:rPr>
              <a:t> </a:t>
            </a:r>
            <a:r>
              <a:rPr lang="en-US" sz="1800" dirty="0" err="1">
                <a:solidFill>
                  <a:schemeClr val="accent1">
                    <a:lumMod val="50000"/>
                  </a:schemeClr>
                </a:solidFill>
                <a:latin typeface="Arial" pitchFamily="34" charset="0"/>
                <a:cs typeface="Arial" pitchFamily="34" charset="0"/>
              </a:rPr>
              <a:t>braków</a:t>
            </a:r>
            <a:r>
              <a:rPr lang="en-US" sz="1800" dirty="0">
                <a:solidFill>
                  <a:schemeClr val="accent1">
                    <a:lumMod val="50000"/>
                  </a:schemeClr>
                </a:solidFill>
                <a:latin typeface="Arial" pitchFamily="34" charset="0"/>
                <a:cs typeface="Arial" pitchFamily="34" charset="0"/>
              </a:rPr>
              <a:t> (</a:t>
            </a:r>
            <a:r>
              <a:rPr lang="en-US" sz="1800" i="1" dirty="0">
                <a:solidFill>
                  <a:schemeClr val="accent1">
                    <a:lumMod val="50000"/>
                  </a:schemeClr>
                </a:solidFill>
                <a:latin typeface="Arial" pitchFamily="34" charset="0"/>
                <a:cs typeface="Arial" pitchFamily="34" charset="0"/>
              </a:rPr>
              <a:t>Missing Conditionally At Random</a:t>
            </a:r>
            <a:r>
              <a:rPr lang="en-US" sz="1800" dirty="0">
                <a:solidFill>
                  <a:schemeClr val="accent1">
                    <a:lumMod val="50000"/>
                  </a:schemeClr>
                </a:solidFill>
                <a:latin typeface="Arial" pitchFamily="34" charset="0"/>
                <a:cs typeface="Arial" pitchFamily="34" charset="0"/>
              </a:rPr>
              <a:t>)</a:t>
            </a:r>
            <a:r>
              <a:rPr lang="pl-PL" sz="1800" dirty="0">
                <a:solidFill>
                  <a:schemeClr val="accent1">
                    <a:lumMod val="50000"/>
                  </a:schemeClr>
                </a:solidFill>
                <a:latin typeface="Arial" pitchFamily="34" charset="0"/>
                <a:cs typeface="Arial" pitchFamily="34" charset="0"/>
              </a:rPr>
              <a:t>, ale niestosowana.</a:t>
            </a:r>
            <a:endParaRPr lang="pl-PL" sz="1800"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107950" y="-26988"/>
            <a:ext cx="9396413" cy="720726"/>
          </a:xfrm>
        </p:spPr>
        <p:txBody>
          <a:bodyPr/>
          <a:lstStyle/>
          <a:p>
            <a:pPr>
              <a:defRPr/>
            </a:pPr>
            <a:r>
              <a:rPr lang="pl-PL" sz="3200" b="1" dirty="0" smtClean="0">
                <a:solidFill>
                  <a:schemeClr val="accent1">
                    <a:lumMod val="75000"/>
                  </a:schemeClr>
                </a:solidFill>
                <a:latin typeface="Arial" charset="0"/>
              </a:rPr>
              <a:t>Model braków nielosowych</a:t>
            </a:r>
          </a:p>
        </p:txBody>
      </p:sp>
      <p:sp>
        <p:nvSpPr>
          <p:cNvPr id="4" name="Prostokąt 3"/>
          <p:cNvSpPr/>
          <p:nvPr/>
        </p:nvSpPr>
        <p:spPr>
          <a:xfrm>
            <a:off x="395288" y="620713"/>
            <a:ext cx="8569325" cy="5902325"/>
          </a:xfrm>
          <a:prstGeom prst="rect">
            <a:avLst/>
          </a:prstGeom>
        </p:spPr>
        <p:txBody>
          <a:bodyPr>
            <a:spAutoFit/>
          </a:bodyPr>
          <a:lstStyle/>
          <a:p>
            <a:pPr>
              <a:defRPr/>
            </a:pPr>
            <a:r>
              <a:rPr lang="pl-PL" sz="2000" u="sng" dirty="0">
                <a:latin typeface="Arial" pitchFamily="34" charset="0"/>
                <a:cs typeface="Arial" pitchFamily="34" charset="0"/>
              </a:rPr>
              <a:t>Przykład 3</a:t>
            </a:r>
            <a:endParaRPr lang="pl-PL" sz="2000" dirty="0">
              <a:latin typeface="Arial" pitchFamily="34" charset="0"/>
              <a:cs typeface="Arial" pitchFamily="34" charset="0"/>
            </a:endParaRPr>
          </a:p>
          <a:p>
            <a:pPr marL="363538" indent="-363538">
              <a:spcBef>
                <a:spcPts val="300"/>
              </a:spcBef>
              <a:buFont typeface="Arial" pitchFamily="34" charset="0"/>
              <a:buChar char="•"/>
              <a:defRPr/>
            </a:pPr>
            <a:r>
              <a:rPr lang="pl-PL" sz="2000" dirty="0">
                <a:latin typeface="Arial" pitchFamily="34" charset="0"/>
                <a:cs typeface="Arial" pitchFamily="34" charset="0"/>
              </a:rPr>
              <a:t>Respondenci o wysokich dochodach mogą nie chcieć ujawnić wielkości swoich dochodów – zmienną z brakującymi wartościami jest wtedy DOCHÓD, co oznacza, że dane mają charter MNAR.</a:t>
            </a:r>
          </a:p>
          <a:p>
            <a:pPr marL="363538" indent="-363538">
              <a:spcBef>
                <a:spcPts val="300"/>
              </a:spcBef>
              <a:buFont typeface="Arial" pitchFamily="34" charset="0"/>
              <a:buChar char="•"/>
              <a:defRPr/>
            </a:pPr>
            <a:r>
              <a:rPr lang="pl-PL" sz="2000" dirty="0">
                <a:latin typeface="Arial" pitchFamily="34" charset="0"/>
                <a:cs typeface="Arial" pitchFamily="34" charset="0"/>
              </a:rPr>
              <a:t>Na drażniące pytanie o liczbę partnerów seksualnych </a:t>
            </a:r>
            <a:r>
              <a:rPr lang="pl-PL" sz="2000" dirty="0" err="1">
                <a:latin typeface="Arial" pitchFamily="34" charset="0"/>
                <a:cs typeface="Arial" pitchFamily="34" charset="0"/>
              </a:rPr>
              <a:t>nie</a:t>
            </a:r>
            <a:r>
              <a:rPr lang="pl-PL" sz="2000" dirty="0">
                <a:latin typeface="Arial" pitchFamily="34" charset="0"/>
                <a:cs typeface="Arial" pitchFamily="34" charset="0"/>
              </a:rPr>
              <a:t> są podawane wartości ze względu na dobrą reputację (</a:t>
            </a:r>
            <a:r>
              <a:rPr lang="pl-PL" sz="2000" dirty="0" err="1">
                <a:latin typeface="Arial" pitchFamily="34" charset="0"/>
                <a:cs typeface="Arial" pitchFamily="34" charset="0"/>
              </a:rPr>
              <a:t>nie</a:t>
            </a:r>
            <a:r>
              <a:rPr lang="pl-PL" sz="2000" dirty="0">
                <a:latin typeface="Arial" pitchFamily="34" charset="0"/>
                <a:cs typeface="Arial" pitchFamily="34" charset="0"/>
              </a:rPr>
              <a:t> chcą łatki rozwiązłości). Dlatego brak </a:t>
            </a:r>
            <a:r>
              <a:rPr lang="pl-PL" sz="2000" dirty="0" err="1">
                <a:latin typeface="Arial" pitchFamily="34" charset="0"/>
                <a:cs typeface="Arial" pitchFamily="34" charset="0"/>
              </a:rPr>
              <a:t>danych</a:t>
            </a:r>
            <a:r>
              <a:rPr lang="pl-PL" sz="2000" dirty="0">
                <a:latin typeface="Arial" pitchFamily="34" charset="0"/>
                <a:cs typeface="Arial" pitchFamily="34" charset="0"/>
              </a:rPr>
              <a:t> dla takiej zmiennej zależy od jej wartości, tzn. od liczby partnerów seksualnych - im więcej, tym mniejsza chęć do udzielenia odpowiedzi.</a:t>
            </a:r>
          </a:p>
          <a:p>
            <a:pPr marL="363538" indent="-363538">
              <a:spcBef>
                <a:spcPts val="300"/>
              </a:spcBef>
              <a:buFont typeface="Arial" pitchFamily="34" charset="0"/>
              <a:buChar char="•"/>
              <a:defRPr/>
            </a:pPr>
            <a:r>
              <a:rPr lang="pl-PL" sz="2000" dirty="0">
                <a:latin typeface="Arial" pitchFamily="34" charset="0"/>
                <a:cs typeface="Arial" pitchFamily="34" charset="0"/>
              </a:rPr>
              <a:t>Osoby o niskim poziomie wykształcania mogą (wstydząc się) nie podawać wartości odpowiedzi dla  zmiennej WYKSZTAŁCENIE. </a:t>
            </a:r>
          </a:p>
          <a:p>
            <a:pPr>
              <a:spcBef>
                <a:spcPts val="600"/>
              </a:spcBef>
              <a:defRPr/>
            </a:pPr>
            <a:endParaRPr lang="pl-PL" sz="2000" dirty="0">
              <a:solidFill>
                <a:srgbClr val="0000CC"/>
              </a:solidFill>
              <a:latin typeface="Arial" pitchFamily="34" charset="0"/>
              <a:cs typeface="Arial" pitchFamily="34" charset="0"/>
            </a:endParaRPr>
          </a:p>
          <a:p>
            <a:pPr>
              <a:spcBef>
                <a:spcPts val="0"/>
              </a:spcBef>
              <a:defRPr/>
            </a:pPr>
            <a:r>
              <a:rPr lang="pl-PL" sz="2000" dirty="0">
                <a:solidFill>
                  <a:srgbClr val="0000CC"/>
                </a:solidFill>
                <a:latin typeface="Arial" pitchFamily="34" charset="0"/>
                <a:cs typeface="Arial" pitchFamily="34" charset="0"/>
              </a:rPr>
              <a:t>Jeżeli dane brakujące mają charakter MNAR, wyniki analiz podzbioru zawierającego tylko kompletne rekordy będą inne niż wyniki analiz na podstawie całego zbioru danych, gdyby nie posiadał braków – analiza tylko pełnych przypadków może dostarczyć wyników  bardzo obciążonych (stronniczych). </a:t>
            </a:r>
          </a:p>
          <a:p>
            <a:pPr>
              <a:spcBef>
                <a:spcPts val="600"/>
              </a:spcBef>
              <a:defRPr/>
            </a:pPr>
            <a:r>
              <a:rPr lang="pl-PL" sz="2000" dirty="0">
                <a:solidFill>
                  <a:srgbClr val="0000CC"/>
                </a:solidFill>
                <a:latin typeface="Arial" pitchFamily="34" charset="0"/>
                <a:cs typeface="Arial" pitchFamily="34" charset="0"/>
              </a:rPr>
              <a:t>Dlatego takie braki są </a:t>
            </a:r>
            <a:r>
              <a:rPr lang="pl-PL" sz="2000" dirty="0" err="1">
                <a:solidFill>
                  <a:srgbClr val="0000CC"/>
                </a:solidFill>
                <a:latin typeface="Arial" pitchFamily="34" charset="0"/>
                <a:cs typeface="Arial" pitchFamily="34" charset="0"/>
              </a:rPr>
              <a:t>nieignorowalne</a:t>
            </a:r>
            <a:r>
              <a:rPr lang="pl-PL" sz="2000" dirty="0">
                <a:solidFill>
                  <a:srgbClr val="0000CC"/>
                </a:solidFill>
                <a:latin typeface="Arial" pitchFamily="34" charset="0"/>
                <a:cs typeface="Arial" pitchFamily="34" charset="0"/>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107950" y="44450"/>
            <a:ext cx="9396413" cy="720725"/>
          </a:xfrm>
        </p:spPr>
        <p:txBody>
          <a:bodyPr/>
          <a:lstStyle/>
          <a:p>
            <a:pPr>
              <a:defRPr/>
            </a:pPr>
            <a:r>
              <a:rPr lang="pl-PL" sz="3200" b="1" dirty="0" smtClean="0">
                <a:solidFill>
                  <a:schemeClr val="accent1">
                    <a:lumMod val="75000"/>
                  </a:schemeClr>
                </a:solidFill>
                <a:latin typeface="Arial" charset="0"/>
              </a:rPr>
              <a:t>Obsługa brakujących danych</a:t>
            </a:r>
          </a:p>
        </p:txBody>
      </p:sp>
      <p:sp>
        <p:nvSpPr>
          <p:cNvPr id="20483" name="Prostokąt 3"/>
          <p:cNvSpPr>
            <a:spLocks noChangeArrowheads="1"/>
          </p:cNvSpPr>
          <p:nvPr/>
        </p:nvSpPr>
        <p:spPr bwMode="auto">
          <a:xfrm>
            <a:off x="179388" y="908050"/>
            <a:ext cx="8785225"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pl-PL" altLang="en-US" sz="2300">
                <a:latin typeface="Arial" panose="020B0604020202020204" pitchFamily="34" charset="0"/>
                <a:cs typeface="Arial" panose="020B0604020202020204" pitchFamily="34" charset="0"/>
              </a:rPr>
              <a:t>Dopuszczalność zastosowania konkretnej metody radzenia sobie z brakami danych zależy od mechanizmu, który te braki generuje. Mechanizm ten może mieć lub nie mieć wpływu na wyniki analiz statystycznych, w tym modelowania, ponieważ kluczowym kryterium obecności takiego wpływu jest fakt, czy brakujące dane są ignorowalne czy nieignorowalne. </a:t>
            </a:r>
            <a:endParaRPr lang="pl-PL" altLang="en-US" sz="2300">
              <a:solidFill>
                <a:srgbClr val="0000CC"/>
              </a:solidFill>
              <a:latin typeface="Arial" panose="020B0604020202020204" pitchFamily="34" charset="0"/>
              <a:cs typeface="Arial" panose="020B0604020202020204" pitchFamily="34" charset="0"/>
            </a:endParaRPr>
          </a:p>
        </p:txBody>
      </p:sp>
      <p:sp>
        <p:nvSpPr>
          <p:cNvPr id="10244" name="Rectangle 1"/>
          <p:cNvSpPr>
            <a:spLocks noChangeArrowheads="1"/>
          </p:cNvSpPr>
          <p:nvPr/>
        </p:nvSpPr>
        <p:spPr bwMode="auto">
          <a:xfrm>
            <a:off x="323850" y="3182938"/>
            <a:ext cx="8280400" cy="2422525"/>
          </a:xfrm>
          <a:prstGeom prst="rect">
            <a:avLst/>
          </a:prstGeom>
          <a:noFill/>
          <a:ln w="9525">
            <a:noFill/>
            <a:miter lim="800000"/>
            <a:headEnd/>
            <a:tailEnd/>
          </a:ln>
        </p:spPr>
        <p:txBody>
          <a:bodyPr anchor="ctr">
            <a:spAutoFit/>
          </a:bodyPr>
          <a:lstStyle/>
          <a:p>
            <a:pPr>
              <a:defRPr/>
            </a:pPr>
            <a:r>
              <a:rPr lang="pl-PL" dirty="0">
                <a:solidFill>
                  <a:srgbClr val="0000CC"/>
                </a:solidFill>
                <a:latin typeface="Arial" charset="0"/>
                <a:ea typeface="Times New Roman" pitchFamily="18" charset="0"/>
                <a:cs typeface="Arial" charset="0"/>
              </a:rPr>
              <a:t>Klasyfikacja działań wobec danych brakujących:</a:t>
            </a:r>
          </a:p>
          <a:p>
            <a:pPr marL="363538" indent="-363538">
              <a:spcBef>
                <a:spcPts val="300"/>
              </a:spcBef>
              <a:buFont typeface="Arial" charset="0"/>
              <a:buChar char="•"/>
              <a:defRPr/>
            </a:pPr>
            <a:r>
              <a:rPr lang="pl-PL" dirty="0">
                <a:solidFill>
                  <a:srgbClr val="0000CC"/>
                </a:solidFill>
                <a:latin typeface="Arial" charset="0"/>
                <a:ea typeface="Times New Roman" pitchFamily="18" charset="0"/>
                <a:cs typeface="Arial" charset="0"/>
              </a:rPr>
              <a:t>nic nierobienie (brakujące dane są dopuszczane przez niektóre metody, np. drzewa decyzyjne),</a:t>
            </a:r>
          </a:p>
          <a:p>
            <a:pPr marL="363538" indent="-363538">
              <a:spcBef>
                <a:spcPts val="300"/>
              </a:spcBef>
              <a:buFont typeface="Arial" charset="0"/>
              <a:buChar char="•"/>
              <a:defRPr/>
            </a:pPr>
            <a:r>
              <a:rPr lang="pl-PL" dirty="0">
                <a:solidFill>
                  <a:srgbClr val="0000CC"/>
                </a:solidFill>
                <a:latin typeface="Arial" charset="0"/>
                <a:ea typeface="Times New Roman" pitchFamily="18" charset="0"/>
                <a:cs typeface="Arial" charset="0"/>
              </a:rPr>
              <a:t>pomijanie danych lub usuwanie,</a:t>
            </a:r>
          </a:p>
          <a:p>
            <a:pPr marL="363538" indent="-363538">
              <a:spcBef>
                <a:spcPts val="300"/>
              </a:spcBef>
              <a:buFont typeface="Arial" charset="0"/>
              <a:buChar char="•"/>
              <a:defRPr/>
            </a:pPr>
            <a:r>
              <a:rPr lang="pl-PL" dirty="0">
                <a:solidFill>
                  <a:srgbClr val="0000CC"/>
                </a:solidFill>
                <a:latin typeface="Arial" charset="0"/>
                <a:ea typeface="Times New Roman" pitchFamily="18" charset="0"/>
                <a:cs typeface="Arial" charset="0"/>
              </a:rPr>
              <a:t>zastępowanie = uzupełnianie = imputacja (</a:t>
            </a:r>
            <a:r>
              <a:rPr lang="pl-PL" i="1" dirty="0">
                <a:solidFill>
                  <a:srgbClr val="0000CC"/>
                </a:solidFill>
                <a:latin typeface="Arial" charset="0"/>
                <a:ea typeface="Times New Roman" pitchFamily="18" charset="0"/>
                <a:cs typeface="Arial" charset="0"/>
              </a:rPr>
              <a:t>data </a:t>
            </a:r>
            <a:r>
              <a:rPr lang="pl-PL" i="1" dirty="0" err="1">
                <a:solidFill>
                  <a:srgbClr val="0000CC"/>
                </a:solidFill>
                <a:latin typeface="Arial" charset="0"/>
                <a:ea typeface="Times New Roman" pitchFamily="18" charset="0"/>
                <a:cs typeface="Arial" charset="0"/>
              </a:rPr>
              <a:t>imputation</a:t>
            </a:r>
            <a:r>
              <a:rPr lang="pl-PL" dirty="0">
                <a:solidFill>
                  <a:srgbClr val="0000CC"/>
                </a:solidFill>
                <a:latin typeface="Arial" charset="0"/>
                <a:ea typeface="Times New Roman" pitchFamily="18" charset="0"/>
                <a:cs typeface="Arial" charset="0"/>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jekt domyślny">
  <a:themeElements>
    <a:clrScheme name="">
      <a:dk1>
        <a:srgbClr val="000066"/>
      </a:dk1>
      <a:lt1>
        <a:srgbClr val="FF7C80"/>
      </a:lt1>
      <a:dk2>
        <a:srgbClr val="660033"/>
      </a:dk2>
      <a:lt2>
        <a:srgbClr val="808080"/>
      </a:lt2>
      <a:accent1>
        <a:srgbClr val="00CC99"/>
      </a:accent1>
      <a:accent2>
        <a:srgbClr val="3333CC"/>
      </a:accent2>
      <a:accent3>
        <a:srgbClr val="FFBFC0"/>
      </a:accent3>
      <a:accent4>
        <a:srgbClr val="000056"/>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pl-PL"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pl-PL"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ojekt domyślny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ojekt domyśln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ojekt domyśln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Office\Szablony\Projekty prezentacji\Wstęgi.pot</Template>
  <TotalTime>2807</TotalTime>
  <Words>1615</Words>
  <Application>Microsoft Office PowerPoint</Application>
  <PresentationFormat>Pokaz na ekranie (4:3)</PresentationFormat>
  <Paragraphs>185</Paragraphs>
  <Slides>21</Slides>
  <Notes>21</Notes>
  <HiddenSlides>0</HiddenSlides>
  <MMClips>0</MMClips>
  <ScaleCrop>false</ScaleCrop>
  <HeadingPairs>
    <vt:vector size="8" baseType="variant">
      <vt:variant>
        <vt:lpstr>Używane czcionki</vt:lpstr>
      </vt:variant>
      <vt:variant>
        <vt:i4>4</vt:i4>
      </vt:variant>
      <vt:variant>
        <vt:lpstr>Motyw</vt:lpstr>
      </vt:variant>
      <vt:variant>
        <vt:i4>1</vt:i4>
      </vt:variant>
      <vt:variant>
        <vt:lpstr>Osadzone serwery OLE</vt:lpstr>
      </vt:variant>
      <vt:variant>
        <vt:i4>1</vt:i4>
      </vt:variant>
      <vt:variant>
        <vt:lpstr>Tytuły slajdów</vt:lpstr>
      </vt:variant>
      <vt:variant>
        <vt:i4>21</vt:i4>
      </vt:variant>
    </vt:vector>
  </HeadingPairs>
  <TitlesOfParts>
    <vt:vector size="27" baseType="lpstr">
      <vt:lpstr>Arial</vt:lpstr>
      <vt:lpstr>Courier New</vt:lpstr>
      <vt:lpstr>Symbol</vt:lpstr>
      <vt:lpstr>Times New Roman</vt:lpstr>
      <vt:lpstr>Projekt domyślny</vt:lpstr>
      <vt:lpstr>Równanie</vt:lpstr>
      <vt:lpstr>Inżynieria danych Wstępna eksploracja i przygotowanie danych do analiz</vt:lpstr>
      <vt:lpstr>Kompletność danych</vt:lpstr>
      <vt:lpstr>Klasyfikacja występowania braków danych</vt:lpstr>
      <vt:lpstr>Braki danych wg obszarów występowania</vt:lpstr>
      <vt:lpstr>Podstawowe mechanizmy generowania brakujących danych</vt:lpstr>
      <vt:lpstr>Model braków w pełni losowych</vt:lpstr>
      <vt:lpstr>Model braków losowych</vt:lpstr>
      <vt:lpstr>Model braków nielosowych</vt:lpstr>
      <vt:lpstr>Obsługa brakujących danych</vt:lpstr>
      <vt:lpstr>Usuwanie danych brakujących</vt:lpstr>
      <vt:lpstr>Uzupełnianie danych brakujących –  imputacja</vt:lpstr>
      <vt:lpstr>Uzupełnianie danych brakujących –  prosta imputacja</vt:lpstr>
      <vt:lpstr>Imputacja prosta: wpisywanie wartości stałych wyznaczonych z danych</vt:lpstr>
      <vt:lpstr>Zaawansowane metody imputacji</vt:lpstr>
      <vt:lpstr>Model wielokrotnej regresji liniowej</vt:lpstr>
      <vt:lpstr>Weryfikacja modelu liniowego</vt:lpstr>
      <vt:lpstr>Źródło zmienności</vt:lpstr>
      <vt:lpstr>Dopasowanie modelu do danych</vt:lpstr>
      <vt:lpstr>Statystyczna istotność postaci modelu</vt:lpstr>
      <vt:lpstr>Wnioskowanie dla efektów oraz odpowiadających im parametrów strukturalnych modelu</vt:lpstr>
      <vt:lpstr>Uwaga końcowa</vt:lpstr>
    </vt:vector>
  </TitlesOfParts>
  <Company>SPI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techniki wydobywania wiedzy  dla celów zarządzania Marzena NOWAKOWSKA, Elżbieta ZAJĄC2  dr Marzena Nowakowska - Politechnika Świętokrzyska, Studium Podstaw Informatyki, Aleja Tysiąclecia Państwa Polskiego 3, PL- 25314 Kielce, 2 dr Elżbieta Zając  Akademia Świętokrzyska, Instytut Matematyki, ul. Świętokrzyska 15, PL  25314 Kielce; ezajac@pu.kielce.pl</dc:title>
  <dc:creator>Nowakowska</dc:creator>
  <cp:lastModifiedBy>HP2</cp:lastModifiedBy>
  <cp:revision>552</cp:revision>
  <dcterms:created xsi:type="dcterms:W3CDTF">2002-01-07T16:06:39Z</dcterms:created>
  <dcterms:modified xsi:type="dcterms:W3CDTF">2023-11-12T15:26:21Z</dcterms:modified>
</cp:coreProperties>
</file>