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7" r:id="rId2"/>
    <p:sldId id="294" r:id="rId3"/>
    <p:sldId id="272" r:id="rId4"/>
    <p:sldId id="278" r:id="rId5"/>
    <p:sldId id="285" r:id="rId6"/>
    <p:sldId id="283" r:id="rId7"/>
    <p:sldId id="290" r:id="rId8"/>
    <p:sldId id="273" r:id="rId9"/>
    <p:sldId id="275" r:id="rId10"/>
    <p:sldId id="309" r:id="rId11"/>
    <p:sldId id="310" r:id="rId12"/>
    <p:sldId id="311" r:id="rId13"/>
    <p:sldId id="312" r:id="rId14"/>
    <p:sldId id="313" r:id="rId15"/>
    <p:sldId id="314" r:id="rId16"/>
    <p:sldId id="318" r:id="rId17"/>
    <p:sldId id="315" r:id="rId18"/>
    <p:sldId id="274" r:id="rId19"/>
    <p:sldId id="316" r:id="rId20"/>
    <p:sldId id="317" r:id="rId21"/>
    <p:sldId id="306" r:id="rId22"/>
    <p:sldId id="319" r:id="rId23"/>
    <p:sldId id="320" r:id="rId24"/>
    <p:sldId id="307" r:id="rId25"/>
    <p:sldId id="321" r:id="rId26"/>
    <p:sldId id="291" r:id="rId27"/>
    <p:sldId id="308" r:id="rId28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000000"/>
    <a:srgbClr val="FFE389"/>
    <a:srgbClr val="990099"/>
    <a:srgbClr val="0033CC"/>
    <a:srgbClr val="003300"/>
    <a:srgbClr val="760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88530" autoAdjust="0"/>
  </p:normalViewPr>
  <p:slideViewPr>
    <p:cSldViewPr>
      <p:cViewPr varScale="1">
        <p:scale>
          <a:sx n="82" d="100"/>
          <a:sy n="82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0BD32A-E3C0-4181-9A0F-0F0FF36055E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58550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FDD342-CB15-4AAA-B758-7614A37B448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718686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C4A60B-8009-4A6E-B83C-363A3BA30CCF}" type="slidenum">
              <a:rPr lang="pl-PL" altLang="en-US" sz="1200" smtClean="0"/>
              <a:pPr/>
              <a:t>1</a:t>
            </a:fld>
            <a:endParaRPr lang="pl-PL" altLang="en-US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6696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44F75E-207C-4226-8FCE-4B3C0B0C8872}" type="slidenum">
              <a:rPr lang="pl-PL" altLang="en-US" sz="1200" smtClean="0"/>
              <a:pPr/>
              <a:t>10</a:t>
            </a:fld>
            <a:endParaRPr lang="pl-PL" alt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7996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16C20A-4347-4892-A0D2-AF0618A5898F}" type="slidenum">
              <a:rPr lang="pl-PL" altLang="en-US" sz="1200" smtClean="0"/>
              <a:pPr/>
              <a:t>11</a:t>
            </a:fld>
            <a:endParaRPr lang="pl-PL" alt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260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B24F8D-9222-423E-935A-94C23338F0D8}" type="slidenum">
              <a:rPr lang="pl-PL" altLang="en-US" sz="1200" smtClean="0"/>
              <a:pPr/>
              <a:t>12</a:t>
            </a:fld>
            <a:endParaRPr lang="pl-PL" altLang="en-US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2684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0418D9-BDB7-4398-8388-FDB41ED13CDD}" type="slidenum">
              <a:rPr lang="pl-PL" altLang="en-US" sz="1200" smtClean="0"/>
              <a:pPr/>
              <a:t>13</a:t>
            </a:fld>
            <a:endParaRPr lang="pl-PL" altLang="en-US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3766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C1B409-F4C5-4E19-8E1D-241EB3DAA253}" type="slidenum">
              <a:rPr lang="pl-PL" altLang="en-US" sz="1200" smtClean="0"/>
              <a:pPr/>
              <a:t>14</a:t>
            </a:fld>
            <a:endParaRPr lang="pl-PL" alt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884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00CC41-D9E7-43B3-BA48-FED0C7A984AD}" type="slidenum">
              <a:rPr lang="pl-PL" altLang="en-US" sz="1200" smtClean="0"/>
              <a:pPr/>
              <a:t>15</a:t>
            </a:fld>
            <a:endParaRPr lang="pl-PL" alt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911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605318-4172-4021-9819-C3EEDE4C794E}" type="slidenum">
              <a:rPr lang="pl-PL" altLang="en-US" sz="1200" smtClean="0"/>
              <a:pPr/>
              <a:t>16</a:t>
            </a:fld>
            <a:endParaRPr lang="pl-PL" alt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74047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75C4D0-F643-4ACD-A1A4-D042A55F8CF7}" type="slidenum">
              <a:rPr lang="pl-PL" altLang="en-US" sz="1200" smtClean="0"/>
              <a:pPr/>
              <a:t>17</a:t>
            </a:fld>
            <a:endParaRPr lang="pl-PL" alt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01345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C87C5D-176E-416E-86D9-81A5DAB83BC0}" type="slidenum">
              <a:rPr lang="pl-PL" altLang="en-US" sz="1200" smtClean="0"/>
              <a:pPr/>
              <a:t>18</a:t>
            </a:fld>
            <a:endParaRPr lang="pl-PL" alt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4126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010815-B656-45CE-B8BA-EF95EEFB7DB0}" type="slidenum">
              <a:rPr lang="pl-PL" altLang="en-US" sz="1200" smtClean="0"/>
              <a:pPr/>
              <a:t>19</a:t>
            </a:fld>
            <a:endParaRPr lang="pl-PL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203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9E18C1-4DEA-4C63-9DAB-847090AB048C}" type="slidenum">
              <a:rPr lang="pl-PL" altLang="en-US" sz="1200" smtClean="0"/>
              <a:pPr/>
              <a:t>2</a:t>
            </a:fld>
            <a:endParaRPr lang="pl-PL" altLang="en-US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3598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BB5338-F968-4F71-B225-DC571183412B}" type="slidenum">
              <a:rPr lang="pl-PL" altLang="en-US" sz="1200" smtClean="0"/>
              <a:pPr/>
              <a:t>20</a:t>
            </a:fld>
            <a:endParaRPr lang="pl-PL" alt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3240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36F7FA-21C7-42F7-8BE0-A8609AEAA0E5}" type="slidenum">
              <a:rPr lang="pl-PL" altLang="en-US" sz="1200" smtClean="0"/>
              <a:pPr/>
              <a:t>21</a:t>
            </a:fld>
            <a:endParaRPr lang="pl-PL" alt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314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8447BE-B2A1-4178-BE48-9978864578AF}" type="slidenum">
              <a:rPr lang="pl-PL" altLang="en-US" sz="1200" smtClean="0"/>
              <a:pPr/>
              <a:t>22</a:t>
            </a:fld>
            <a:endParaRPr lang="pl-PL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27841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3E16F0-16D4-4908-836E-C0F1D37CD70B}" type="slidenum">
              <a:rPr lang="pl-PL" altLang="en-US" sz="1200" smtClean="0"/>
              <a:pPr/>
              <a:t>23</a:t>
            </a:fld>
            <a:endParaRPr lang="pl-PL" alt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15213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C67DA8-811C-4AB5-879A-92194405F752}" type="slidenum">
              <a:rPr lang="pl-PL" altLang="en-US" sz="1200" smtClean="0"/>
              <a:pPr/>
              <a:t>24</a:t>
            </a:fld>
            <a:endParaRPr lang="pl-PL" altLang="en-US" sz="12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59534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396632C-399E-4968-96CB-F86A79B78F20}" type="slidenum">
              <a:rPr lang="pl-PL" altLang="en-US" sz="1200" smtClean="0"/>
              <a:pPr/>
              <a:t>25</a:t>
            </a:fld>
            <a:endParaRPr lang="pl-PL" alt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85724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24A4DF-2EA6-41B6-96AB-92FA16E8077C}" type="slidenum">
              <a:rPr lang="pl-PL" altLang="en-US" sz="1200" smtClean="0"/>
              <a:pPr/>
              <a:t>26</a:t>
            </a:fld>
            <a:endParaRPr lang="pl-PL" altLang="en-US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73105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A6550A-D2AB-406E-B61B-3EF9BFD05686}" type="slidenum">
              <a:rPr lang="pl-PL" altLang="en-US" sz="1200" smtClean="0"/>
              <a:pPr/>
              <a:t>27</a:t>
            </a:fld>
            <a:endParaRPr lang="pl-PL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594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17731D-B68D-4044-8D54-8A46F4741510}" type="slidenum">
              <a:rPr lang="pl-PL" altLang="en-US" sz="1200" smtClean="0"/>
              <a:pPr/>
              <a:t>3</a:t>
            </a:fld>
            <a:endParaRPr lang="pl-PL" altLang="en-US" sz="12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830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D53050-4348-4D55-AB96-9677627AC121}" type="slidenum">
              <a:rPr lang="pl-PL" altLang="en-US" sz="1200" smtClean="0"/>
              <a:pPr/>
              <a:t>4</a:t>
            </a:fld>
            <a:endParaRPr lang="pl-PL" altLang="en-U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2515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53FBFB-37CB-4BC7-B863-B2E3F18D0CAB}" type="slidenum">
              <a:rPr lang="pl-PL" altLang="en-US" sz="1200" smtClean="0"/>
              <a:pPr/>
              <a:t>5</a:t>
            </a:fld>
            <a:endParaRPr lang="pl-PL" altLang="en-US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093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307EB3-BB06-4C6B-9F88-ED6A527CA997}" type="slidenum">
              <a:rPr lang="pl-PL" altLang="en-US" sz="1200" smtClean="0"/>
              <a:pPr/>
              <a:t>6</a:t>
            </a:fld>
            <a:endParaRPr lang="pl-PL" altLang="en-US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1988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4E65B9-10ED-458B-ACF9-3B8971F8265A}" type="slidenum">
              <a:rPr lang="pl-PL" altLang="en-US" sz="1200" smtClean="0"/>
              <a:pPr/>
              <a:t>7</a:t>
            </a:fld>
            <a:endParaRPr lang="pl-PL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7867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CFE99F-1ED7-4652-BE20-C5B53AB9BF23}" type="slidenum">
              <a:rPr lang="pl-PL" altLang="en-US" sz="1200" smtClean="0"/>
              <a:pPr/>
              <a:t>8</a:t>
            </a:fld>
            <a:endParaRPr lang="pl-PL" altLang="en-U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387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65F7FF-83C3-4E75-A105-938DD6F2F4B6}" type="slidenum">
              <a:rPr lang="pl-PL" altLang="en-US" sz="1200" smtClean="0"/>
              <a:pPr/>
              <a:t>9</a:t>
            </a:fld>
            <a:endParaRPr lang="pl-PL" alt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499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F499-78F1-4417-A6D3-E73E39FCFE2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228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566ED-B762-4563-BB16-1092AC2560E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22484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0AE1C-B5A0-4ABF-87B6-437D58B66EE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17001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C0246-68C9-4E55-A6BA-EB380A0D59F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5822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45CB8-95DB-4D79-9D29-CB1DD3C4A2E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53897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AA06D-F942-426A-B66C-298754683B6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9347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7CB6F-B7BE-4426-94BB-712AC835C72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0650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8138-E68B-4BAF-A064-252C664A31D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75259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E048-11C1-4C50-A2AD-ACC0FB500CD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02920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F19F1-AEF1-40AF-BF18-7975FCC0C18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5753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6711-BBFB-48FA-BA45-89312861DC4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8891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DE813-4F24-49C8-A047-415DA2EF8B9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893175" cy="1008063"/>
          </a:xfrm>
        </p:spPr>
        <p:txBody>
          <a:bodyPr/>
          <a:lstStyle/>
          <a:p>
            <a:pPr algn="l" eaLnBrk="1" hangingPunct="1">
              <a:spcAft>
                <a:spcPct val="50000"/>
              </a:spcAft>
            </a:pPr>
            <a:r>
              <a:rPr lang="pl-PL" altLang="en-US" sz="2000" smtClean="0">
                <a:latin typeface="Arial" panose="020B0604020202020204" pitchFamily="34" charset="0"/>
              </a:rPr>
              <a:t>Inżynieria danych</a:t>
            </a:r>
            <a:br>
              <a:rPr lang="pl-PL" altLang="en-US" sz="2000" smtClean="0">
                <a:latin typeface="Arial" panose="020B0604020202020204" pitchFamily="34" charset="0"/>
              </a:rPr>
            </a:br>
            <a:r>
              <a:rPr lang="pl-PL" altLang="en-US" sz="2000" smtClean="0">
                <a:latin typeface="Arial" panose="020B0604020202020204" pitchFamily="34" charset="0"/>
              </a:rPr>
              <a:t>Wstępna eksploracja i przygotowanie danych do analiz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65700"/>
            <a:ext cx="9144000" cy="1271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Marzena Nowakowska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Katedra </a:t>
            </a:r>
            <a:r>
              <a:rPr lang="pl-PL" sz="2000" dirty="0">
                <a:solidFill>
                  <a:schemeClr val="tx2"/>
                </a:solidFill>
                <a:latin typeface="Arial" charset="0"/>
              </a:rPr>
              <a:t>Technologii Informatycznych</a:t>
            </a:r>
            <a:endParaRPr lang="pl-PL" sz="2000" dirty="0" smtClean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Wydział Zarządzania i Modelowania Komputerowego </a:t>
            </a:r>
            <a:r>
              <a:rPr lang="pl-PL" sz="2000" dirty="0" err="1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PŚk</a:t>
            </a:r>
            <a:endParaRPr lang="pl-PL" sz="2000" dirty="0" smtClean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250825" y="1773238"/>
            <a:ext cx="799306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4000" b="1">
                <a:solidFill>
                  <a:schemeClr val="tx2"/>
                </a:solidFill>
                <a:latin typeface="Arial" panose="020B0604020202020204" pitchFamily="34" charset="0"/>
              </a:rPr>
              <a:t>Czyszczenie danych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44450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Nieprawidłowe rekordy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15900" y="836613"/>
            <a:ext cx="860425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Najczęstsze przypadki: w tabeli informacja o tym samym obiekcie pojawia się więcej niż jeden raz zamiast jednokrotnie. </a:t>
            </a:r>
          </a:p>
          <a:p>
            <a:pPr>
              <a:lnSpc>
                <a:spcPct val="110000"/>
              </a:lnSpc>
              <a:defRPr/>
            </a:pPr>
            <a:r>
              <a:rPr lang="pl-PL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Deduplikacja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obejmuje dopasowanie (</a:t>
            </a:r>
            <a:r>
              <a:rPr lang="pl-PL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matching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): równościowe (dwa rekordy są identyczne) oraz probabilistyczne (dwa rekordy są podobne).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Wykrycie powtórzonych rekordów i ich konsolidacja: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wyszukiwanie wielokrotnych wpisów tego samego obiektu w tabeli, nawet gdy dane są zapisane na różne sposoby,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łączenie zasobów (baz) z wielu źródeł i ich ujednolicenie polegające na stworzeniu jednego rekordu dla obiektu obejmującego wszystkie informacje z różnych źródeł.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147638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Wartości odstające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15900" y="981075"/>
            <a:ext cx="87487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Wartości takie nazywa się również nietypowymi, odchyleniami – nie pasują do pozostałych danych, ponieważ są od nich o wiele za duże lub za małe (w przypadku danych ilościowych), lub  występują wyjątkowo rzadko (również w przypadku danych jakościowych).</a:t>
            </a:r>
          </a:p>
        </p:txBody>
      </p:sp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155575" y="2636838"/>
          <a:ext cx="4473575" cy="308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Obraz - mapa bitowa" r:id="rId4" imgW="3648584" imgH="2219635" progId="Paint.Picture">
                  <p:embed/>
                </p:oleObj>
              </mc:Choice>
              <mc:Fallback>
                <p:oleObj name="Obraz - mapa bitowa" r:id="rId4" imgW="3648584" imgH="2219635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2636838"/>
                        <a:ext cx="4473575" cy="308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pl-PL" altLang="en-US" sz="24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827088" y="6308725"/>
            <a:ext cx="324008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50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Źr</a:t>
            </a:r>
            <a:r>
              <a:rPr lang="pl-PL" altLang="en-US" sz="150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pl-PL" altLang="en-US" sz="150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dło: Internet</a:t>
            </a:r>
            <a:endParaRPr lang="pl-PL" altLang="en-US" sz="15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4584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517775"/>
            <a:ext cx="381635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147638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Interesujące wartości odstające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1192213"/>
            <a:ext cx="8388350" cy="37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Niekiedy identyfikacja danych odstających może być interesująca: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detekcja intruzów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oszustwa przy użyciu karty kredytowej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uszkodzenia czujników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diagnozy medyczne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wykrywanie uszkodzeń i awarii systemów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wykrywanie anomalii pogodowych, trzęsień ziemi, zmian klimatycznych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147638"/>
            <a:ext cx="9323388" cy="833437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Metody wykrywania wartości odstających</a:t>
            </a:r>
            <a:b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dla danych numerycznych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44463" y="1168400"/>
            <a:ext cx="90360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średniej i odchylenia standardowego (OS)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Przedział wartości typowych: &lt;średnia – k*OS, średnia +k*OS&gt;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altLang="en-US" sz="2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2; 2,5; 3 (w szczególności dla rozkładu normalnego).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Wartości z poza tego przedziału uznaje się za odstające.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pl-PL" altLang="en-US" sz="200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rozstępu międzykwartylowego (box plot Tukeya)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Kwartyle Q1 i Q3, RQ = Q3 – Q1, przedział &lt;Q1 – k*RQ, Q3 +k*RQ&gt;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</a:t>
            </a:r>
            <a:r>
              <a:rPr lang="pl-PL" altLang="en-US" sz="2000" i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altLang="en-US" sz="200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=1,5 wartości  odstające, dla </a:t>
            </a:r>
            <a:r>
              <a:rPr lang="pl-PL" altLang="en-US" sz="2000" i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altLang="en-US" sz="200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=3 wartości ekstremalnie odstające.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pl-PL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graficzne. Punkty oddalone znajdują się blisko granic zakresu danych bądź są sprzeczne z ogólnym trendem pozostałych danych. 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odległości euklidesowych d</a:t>
            </a:r>
            <a:r>
              <a:rPr lang="pl-PL" altLang="en-US" sz="2000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pomiędzy obserwacjami a ich środkiem (wektorem średnich </a:t>
            </a: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Obserwacja odstająca, gdy jej odległość jest dostatecznie duża od środka skupiska </a:t>
            </a:r>
            <a:r>
              <a:rPr lang="pl-PL" altLang="en-US" sz="20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pl-PL" altLang="en-US" sz="200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445125"/>
            <a:ext cx="3633787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147638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Właściwa prezentacja danych liczbowych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50" y="1052513"/>
            <a:ext cx="856932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Wprowadzanie dat i godzin: utrzymanie formatu, funkcje konwersji bezpośredniej, wyodrębnianie składowych daty. </a:t>
            </a:r>
          </a:p>
          <a:p>
            <a:pPr marL="363538" indent="-363538">
              <a:lnSpc>
                <a:spcPct val="11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Zamiana: liczba kolejna </a:t>
            </a: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 MT"/>
              </a:rPr>
              <a:t> </a:t>
            </a: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data, godzina </a:t>
            </a: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 MT"/>
              </a:rPr>
              <a:t></a:t>
            </a: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liczba dziesiętna</a:t>
            </a:r>
          </a:p>
          <a:p>
            <a:pPr>
              <a:lnSpc>
                <a:spcPct val="110000"/>
              </a:lnSpc>
              <a:defRPr/>
            </a:pPr>
            <a:endParaRPr lang="pl-PL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Naprawianie liczb i znaków liczbowych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Konwertowanie liczb przechowywanych jako tekst na liczby (zgodność formatu zapisu z formatem liczby).</a:t>
            </a:r>
          </a:p>
          <a:p>
            <a:pPr marL="363538" indent="-363538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Zaokrąglanie liczby do podanej liczby miejsc dziesiętnych (funkcja matematyczna zaokrąglenia), formatowanie liczby do postaci dziesiętnej z użyciem przecinka i spacji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44450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Operacja na danych tekstowych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50" y="836613"/>
            <a:ext cx="8569325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Znajdowanie i zamiana tekstu</a:t>
            </a:r>
          </a:p>
          <a:p>
            <a:pPr marL="820738" lvl="1" indent="-7938">
              <a:lnSpc>
                <a:spcPct val="110000"/>
              </a:lnSpc>
              <a:spcAft>
                <a:spcPts val="0"/>
              </a:spcAft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Usuwanie ciągów wiodących lub końcowych, takich jak etykieta, sufiks, prefiks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Zamiana wielkości liter w tekście</a:t>
            </a:r>
          </a:p>
          <a:p>
            <a:pPr marL="820738" lvl="1" indent="-7938"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Tylko małe litery, tylko duże litery, ciąg znaków rozpoczynający się dużą literą</a:t>
            </a:r>
          </a:p>
          <a:p>
            <a:pPr marL="363538" indent="-363538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Scalanie i dzielenie (</a:t>
            </a:r>
            <a:r>
              <a:rPr lang="pl-PL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parsowanie</a:t>
            </a: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 kolumn</a:t>
            </a:r>
          </a:p>
          <a:p>
            <a:pPr marL="820738" lvl="1" indent="-7938"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Złączenie lub wyodrębnienie kluczowych fraz (składowych</a:t>
            </a:r>
            <a:r>
              <a:rPr lang="pl-PL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sformułowań) </a:t>
            </a: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 polach typu tekstowego</a:t>
            </a:r>
          </a:p>
          <a:p>
            <a:pPr marL="363538" indent="-363538"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Ujednolicenie nazewnictwa</a:t>
            </a:r>
          </a:p>
          <a:p>
            <a:pPr marL="820738" lvl="1">
              <a:lnSpc>
                <a:spcPct val="110000"/>
              </a:lnSpc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Zamiana wielu różnych wystąpień tej samej wartości zmiennej jedną wartością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426450" cy="1081087"/>
          </a:xfrm>
        </p:spPr>
        <p:txBody>
          <a:bodyPr/>
          <a:lstStyle/>
          <a:p>
            <a:r>
              <a:rPr lang="pl-PL" altLang="en-US" sz="3100" b="1" smtClean="0">
                <a:latin typeface="Arial" panose="020B0604020202020204" pitchFamily="34" charset="0"/>
                <a:cs typeface="Arial" panose="020B0604020202020204" pitchFamily="34" charset="0"/>
              </a:rPr>
              <a:t>Klasyfikacja zasobów do weryfikacji poprawności danych w repozytorium</a:t>
            </a:r>
            <a:endParaRPr lang="pl-PL" altLang="en-US" sz="31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2875" y="1268413"/>
            <a:ext cx="8893175" cy="549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Dane wewnętrzne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Własne zasoby repozytorium, w przypadku bazy danych – jej tabele. Realizacja procesu czyszczenia – na podstawie niesprzeczności i spójności logicznej. Wprowadzanie poprawek – często na podstawie kontekstu lub wiedzy eksperta.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Dane zewnętrzne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Zasoby pobrane z zewnętrznych źródeł danych w dowolnym formacie: pliki tekstowe, arkusze kalkulacyjne, strony internetowe, rysunki (często z dokumentacji technicznej), źródła papierowe, formaty baz danych. Niejednokrotnie utworzone samodzielnie przez inżyniera danych na podstawie źródeł zewnętrznych niesprowadzalnych automatycznie do postaci bazodanowej.  Wprowadzanie poprawek – na podstawie ww. źródeł, kontekstu, wiedzy eksperta.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396875" y="-26988"/>
            <a:ext cx="9936163" cy="1339851"/>
          </a:xfrm>
        </p:spPr>
        <p:txBody>
          <a:bodyPr/>
          <a:lstStyle/>
          <a:p>
            <a:r>
              <a:rPr lang="pl-PL" altLang="en-US" sz="3100" b="1" smtClean="0">
                <a:latin typeface="Arial" panose="020B0604020202020204" pitchFamily="34" charset="0"/>
                <a:cs typeface="Arial" panose="020B0604020202020204" pitchFamily="34" charset="0"/>
              </a:rPr>
              <a:t>Przygotowanie zbiorów finalnych i raportu końcowego z przebiegu procesu czyszczenia</a:t>
            </a:r>
            <a:endParaRPr lang="pl-PL" altLang="en-US" sz="31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569325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latin typeface="Arial" pitchFamily="34" charset="0"/>
                <a:cs typeface="Arial" pitchFamily="34" charset="0"/>
              </a:rPr>
              <a:t>Pierwszy wynik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Baza danych gotowa do dalszego przetwarzania, czyli wykonywaniu w oparciu o te dane analiz DM.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Drugi wynik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Raport z czyszczenia w postaci dokumentacji opisującej wykonywanie operacje, ich kolejność, wynik oraz podsumowanie ilościowe procesu, którym są statystyki poprawek podane na założonym poziomie szczegółowości. Uzyskuje się je poprzez porównanie zasobów oryginalnych (przed czyszczeniem) z zasobami uzyskanymi w wyniku czyszczenia (np. autorskie programy komputerowe inżyniera danych).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863601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Tabela 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WARTOSC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- definicja wybranych cech zdarzenia drogowego 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7950" y="908050"/>
          <a:ext cx="8280400" cy="2870227"/>
        </p:xfrm>
        <a:graphic>
          <a:graphicData uri="http://schemas.openxmlformats.org/drawingml/2006/table">
            <a:tbl>
              <a:tblPr/>
              <a:tblGrid>
                <a:gridCol w="1223963"/>
                <a:gridCol w="752475"/>
                <a:gridCol w="6303962"/>
              </a:tblGrid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Pole w bazie danych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Typ danych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Opis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TABK_TYPE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Tekst 5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Skrót nazwy cechy. Liczba możliwych wartości: 27, np. CHMZ – charakterystyka miejsca zdarzenia.</a:t>
                      </a: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KOD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Tekst 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Kod wartości cechy określonej w polu TABK_TYPE, np. 01 dla cechy CHMZ oznacza przejście dla pieszych (co jest podane w następnym polu).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OPIS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Tekst 120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Calibri" pitchFamily="34" charset="0"/>
                        </a:rPr>
                        <a:t>Opis wartości cechy odpowiadający kodowi w polu KOD, np. Przejście dla pieszych (j.w).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OpsKrtk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Tekst  25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Skrócony opis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wartości cechy.</a:t>
                      </a:r>
                    </a:p>
                  </a:txBody>
                  <a:tcPr marL="43565" marR="4356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8942" name="Grupa 7"/>
          <p:cNvGrpSpPr>
            <a:grpSpLocks/>
          </p:cNvGrpSpPr>
          <p:nvPr/>
        </p:nvGrpSpPr>
        <p:grpSpPr bwMode="auto">
          <a:xfrm>
            <a:off x="3203575" y="2924175"/>
            <a:ext cx="5472113" cy="3355975"/>
            <a:chOff x="1182738" y="3717032"/>
            <a:chExt cx="4896544" cy="2813670"/>
          </a:xfrm>
        </p:grpSpPr>
        <p:pic>
          <p:nvPicPr>
            <p:cNvPr id="3894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738" y="3717032"/>
              <a:ext cx="4857750" cy="1076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4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4797152"/>
              <a:ext cx="4891658" cy="173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863601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Wykorzystanie tabeli 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WARTOSC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do identyfikacji wybranych cech zdarzenia drogowego </a:t>
            </a:r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417988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413"/>
            <a:ext cx="42878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Prostokąt 10"/>
          <p:cNvSpPr>
            <a:spLocks noChangeArrowheads="1"/>
          </p:cNvSpPr>
          <p:nvPr/>
        </p:nvSpPr>
        <p:spPr bwMode="auto">
          <a:xfrm>
            <a:off x="6372225" y="1268413"/>
            <a:ext cx="2447925" cy="215900"/>
          </a:xfrm>
          <a:prstGeom prst="rect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7" name="pole tekstowe 11"/>
          <p:cNvSpPr txBox="1">
            <a:spLocks noChangeArrowheads="1"/>
          </p:cNvSpPr>
          <p:nvPr/>
        </p:nvSpPr>
        <p:spPr bwMode="auto">
          <a:xfrm>
            <a:off x="3276600" y="3573463"/>
            <a:ext cx="3024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Rodzaj nawierzchni jezdni</a:t>
            </a:r>
          </a:p>
        </p:txBody>
      </p:sp>
      <p:sp>
        <p:nvSpPr>
          <p:cNvPr id="40968" name="pole tekstowe 14"/>
          <p:cNvSpPr txBox="1">
            <a:spLocks noChangeArrowheads="1"/>
          </p:cNvSpPr>
          <p:nvPr/>
        </p:nvSpPr>
        <p:spPr bwMode="auto">
          <a:xfrm>
            <a:off x="3059113" y="900113"/>
            <a:ext cx="2665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Jakość oświetlenia drogi</a:t>
            </a:r>
          </a:p>
        </p:txBody>
      </p:sp>
      <p:grpSp>
        <p:nvGrpSpPr>
          <p:cNvPr id="40969" name="Grupa 20"/>
          <p:cNvGrpSpPr>
            <a:grpSpLocks/>
          </p:cNvGrpSpPr>
          <p:nvPr/>
        </p:nvGrpSpPr>
        <p:grpSpPr bwMode="auto">
          <a:xfrm>
            <a:off x="444500" y="3860800"/>
            <a:ext cx="5927725" cy="2016125"/>
            <a:chOff x="443900" y="3861048"/>
            <a:chExt cx="5928300" cy="2016224"/>
          </a:xfrm>
        </p:grpSpPr>
        <p:pic>
          <p:nvPicPr>
            <p:cNvPr id="4097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900" y="3861048"/>
              <a:ext cx="5928300" cy="2016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74" name="Prostokąt 18"/>
            <p:cNvSpPr>
              <a:spLocks noChangeArrowheads="1"/>
            </p:cNvSpPr>
            <p:nvPr/>
          </p:nvSpPr>
          <p:spPr bwMode="auto">
            <a:xfrm>
              <a:off x="2915816" y="4005064"/>
              <a:ext cx="3384376" cy="288032"/>
            </a:xfrm>
            <a:prstGeom prst="rect">
              <a:avLst/>
            </a:prstGeom>
            <a:noFill/>
            <a:ln w="25400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40970" name="Grupa 19"/>
          <p:cNvGrpSpPr>
            <a:grpSpLocks/>
          </p:cNvGrpSpPr>
          <p:nvPr/>
        </p:nvGrpSpPr>
        <p:grpSpPr bwMode="auto">
          <a:xfrm>
            <a:off x="3635375" y="5300663"/>
            <a:ext cx="3960813" cy="1368425"/>
            <a:chOff x="3635315" y="5373216"/>
            <a:chExt cx="3961021" cy="1368152"/>
          </a:xfrm>
        </p:grpSpPr>
        <p:pic>
          <p:nvPicPr>
            <p:cNvPr id="40971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315" y="5373216"/>
              <a:ext cx="3961021" cy="1368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72" name="Prostokąt 17"/>
            <p:cNvSpPr>
              <a:spLocks noChangeArrowheads="1"/>
            </p:cNvSpPr>
            <p:nvPr/>
          </p:nvSpPr>
          <p:spPr bwMode="auto">
            <a:xfrm>
              <a:off x="5796136" y="5373216"/>
              <a:ext cx="1800200" cy="216024"/>
            </a:xfrm>
            <a:prstGeom prst="rect">
              <a:avLst/>
            </a:prstGeom>
            <a:noFill/>
            <a:ln w="25400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908050"/>
            <a:ext cx="8315325" cy="5545138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200" i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Data </a:t>
            </a:r>
            <a:r>
              <a:rPr lang="pl-PL" sz="2200" i="1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preprocessing</a:t>
            </a: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63538" indent="-363538" algn="l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Diagnoza danych</a:t>
            </a:r>
          </a:p>
          <a:p>
            <a:pPr marL="363538" indent="-363538" algn="l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pl-PL" sz="2200" u="sng" dirty="0" smtClean="0">
                <a:latin typeface="Arial" pitchFamily="34" charset="0"/>
                <a:cs typeface="Arial" pitchFamily="34" charset="0"/>
              </a:rPr>
              <a:t>Czyszczenie danych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 – eliminacja szumu w danych (usunięcie nieprawidłowości)</a:t>
            </a:r>
          </a:p>
          <a:p>
            <a:pPr marL="363538" indent="-363538" algn="l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Integracja danych – łączenie danych z wielu źródeł</a:t>
            </a:r>
          </a:p>
          <a:p>
            <a:pPr marL="363538" indent="-363538" algn="l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Transformacja danych (w tym normalizacja) – przekształcenie zmiennych wg zależności funkcyjnych lub reguł logicznych</a:t>
            </a:r>
          </a:p>
          <a:p>
            <a:pPr marL="363538" indent="-363538" algn="l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pl-PL" sz="2200" dirty="0" smtClean="0">
                <a:latin typeface="Arial" pitchFamily="34" charset="0"/>
                <a:cs typeface="Arial" pitchFamily="34" charset="0"/>
              </a:rPr>
              <a:t>Redukcja rozmiaru danych – zmniejszenie liczby zmiennych, wartości zmiennych  </a:t>
            </a:r>
          </a:p>
          <a:p>
            <a:pPr algn="l">
              <a:lnSpc>
                <a:spcPct val="120000"/>
              </a:lnSpc>
              <a:defRPr/>
            </a:pPr>
            <a:r>
              <a:rPr lang="pl-PL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Wszystkie techniki </a:t>
            </a:r>
            <a:r>
              <a:rPr lang="pl-PL" sz="22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preprocessingu</a:t>
            </a:r>
            <a:r>
              <a:rPr lang="pl-PL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mogą być stosowane rozdzielnie lub łącznie. </a:t>
            </a:r>
            <a:endParaRPr lang="pl-PL" sz="2200" b="1" dirty="0" smtClean="0">
              <a:solidFill>
                <a:srgbClr val="0000CC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468313" y="44450"/>
            <a:ext cx="79930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en-US" sz="4000" b="1">
                <a:solidFill>
                  <a:schemeClr val="tx2"/>
                </a:solidFill>
                <a:latin typeface="Arial" panose="020B0604020202020204" pitchFamily="34" charset="0"/>
              </a:rPr>
              <a:t>Wstępne przetwarzanie danych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80513" cy="1079501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SEWIK, tabela 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ZDARZENIE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/>
            </a:r>
            <a:b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pl-PL" sz="2800" b="1" dirty="0" smtClean="0">
                <a:solidFill>
                  <a:srgbClr val="0000CC"/>
                </a:solidFill>
                <a:latin typeface="Arial" charset="0"/>
              </a:rPr>
              <a:t>Dane zewnętrzne: tabela </a:t>
            </a:r>
            <a:r>
              <a:rPr lang="pl-PL" sz="2800" b="1" i="1" dirty="0" smtClean="0">
                <a:solidFill>
                  <a:srgbClr val="0000CC"/>
                </a:solidFill>
                <a:latin typeface="Arial" charset="0"/>
              </a:rPr>
              <a:t>Gminy</a:t>
            </a:r>
            <a:endParaRPr lang="pl-PL" sz="2800" b="1" dirty="0" smtClean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43011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41" name="Text Box 30"/>
          <p:cNvSpPr txBox="1">
            <a:spLocks noChangeArrowheads="1"/>
          </p:cNvSpPr>
          <p:nvPr/>
        </p:nvSpPr>
        <p:spPr bwMode="auto">
          <a:xfrm>
            <a:off x="73025" y="1052513"/>
            <a:ext cx="910748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Poprawność wpisów w polu </a:t>
            </a:r>
            <a:r>
              <a:rPr lang="pl-PL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KPP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(komenda powiatowa policji).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pl-PL" sz="2000" dirty="0">
                <a:latin typeface="Arial" charset="0"/>
                <a:cs typeface="Arial" charset="0"/>
              </a:rPr>
              <a:t>Wykaz komend powiatowych nadzorujących drogi swojego powiatu.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pl-PL" sz="2000" dirty="0">
                <a:latin typeface="Arial" charset="0"/>
                <a:cs typeface="Arial" charset="0"/>
              </a:rPr>
              <a:t>Sprawdzenie </a:t>
            </a:r>
            <a:r>
              <a:rPr lang="pl-PL" sz="2000" i="1" dirty="0">
                <a:latin typeface="Arial" charset="0"/>
                <a:cs typeface="Arial" charset="0"/>
              </a:rPr>
              <a:t>zgodności</a:t>
            </a:r>
            <a:r>
              <a:rPr lang="pl-PL" sz="2000" dirty="0">
                <a:latin typeface="Arial" charset="0"/>
                <a:cs typeface="Arial" charset="0"/>
              </a:rPr>
              <a:t> </a:t>
            </a:r>
            <a:r>
              <a:rPr lang="pl-PL" sz="2000" i="1" dirty="0">
                <a:latin typeface="Arial" charset="0"/>
                <a:cs typeface="Arial" charset="0"/>
              </a:rPr>
              <a:t>KPP </a:t>
            </a:r>
            <a:r>
              <a:rPr lang="pl-PL" sz="2000" dirty="0">
                <a:latin typeface="Arial" charset="0"/>
                <a:cs typeface="Arial" charset="0"/>
              </a:rPr>
              <a:t>w</a:t>
            </a:r>
            <a:r>
              <a:rPr lang="pl-PL" sz="2000" i="1" dirty="0">
                <a:latin typeface="Arial" charset="0"/>
                <a:cs typeface="Arial" charset="0"/>
              </a:rPr>
              <a:t> </a:t>
            </a:r>
            <a:r>
              <a:rPr lang="pl-PL" sz="2000" dirty="0">
                <a:latin typeface="Arial" charset="0"/>
                <a:cs typeface="Arial" charset="0"/>
              </a:rPr>
              <a:t>tabeli </a:t>
            </a:r>
            <a:r>
              <a:rPr lang="pl-PL" sz="2000" i="1" dirty="0">
                <a:latin typeface="Arial" charset="0"/>
                <a:cs typeface="Arial" charset="0"/>
              </a:rPr>
              <a:t>ZDARZENIE</a:t>
            </a:r>
            <a:r>
              <a:rPr lang="pl-PL" sz="2000" dirty="0">
                <a:latin typeface="Arial" charset="0"/>
                <a:cs typeface="Arial" charset="0"/>
              </a:rPr>
              <a:t> z wykazem miast powiatowych w województwie.  Grupowanie i zliczanie rekordów.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pl-PL" sz="2000" dirty="0">
                <a:latin typeface="Arial" charset="0"/>
                <a:cs typeface="Arial" charset="0"/>
              </a:rPr>
              <a:t>Weryfikacja w oparciu o wartości odstające i odwołanie do danych zewnętrznych.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250825" y="3068638"/>
            <a:ext cx="8570913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Poprawność wpisów w polu </a:t>
            </a:r>
            <a:r>
              <a:rPr lang="pl-PL" sz="20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Gmina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(różne sposoby). </a:t>
            </a:r>
            <a:endParaRPr lang="pl-PL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Zgodność z wykazem miejscowości będących siedzibą gminy (w tym polskie znaki diakrytyczne – funkcja użytkownika). </a:t>
            </a:r>
            <a:r>
              <a:rPr lang="pl-PL" sz="2000" dirty="0">
                <a:latin typeface="Arial" charset="0"/>
                <a:cs typeface="Arial" charset="0"/>
              </a:rPr>
              <a:t>Grupowanie i zliczanie rekordów. </a:t>
            </a:r>
          </a:p>
          <a:p>
            <a:pPr lvl="1">
              <a:spcAft>
                <a:spcPts val="300"/>
              </a:spcAft>
              <a:defRPr/>
            </a:pPr>
            <a:r>
              <a:rPr lang="pl-PL" sz="2000" dirty="0">
                <a:solidFill>
                  <a:srgbClr val="0000CC"/>
                </a:solidFill>
                <a:latin typeface="Arial" charset="0"/>
                <a:cs typeface="Arial" charset="0"/>
              </a:rPr>
              <a:t>Por. dlaczego wcześniej należy zweryfikować „ogonki”.</a:t>
            </a:r>
            <a:endParaRPr lang="pl-PL" sz="20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Wartość w polu </a:t>
            </a:r>
            <a:r>
              <a:rPr lang="pl-PL" sz="2000" i="1" dirty="0" err="1">
                <a:latin typeface="Arial" pitchFamily="34" charset="0"/>
                <a:cs typeface="Arial" pitchFamily="34" charset="0"/>
              </a:rPr>
              <a:t>miejscowosc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zawiera nazwę miejscowości leżącej najbliżej miejsca zdarzenia drogowego. Jeżeli jest siedzibą gminy, to jej nazwa powinna się powtórzyć w polu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gmina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. Wykrycie sytuacji, gdy takie powtórzenie (zgodność) nie zachodzi:</a:t>
            </a:r>
          </a:p>
          <a:p>
            <a:pPr marL="914400" lvl="1" indent="-4572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połączenie wewnętrzne </a:t>
            </a:r>
            <a:r>
              <a:rPr lang="pl-PL" sz="2000" i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zdarzenie.miejscowosc</a:t>
            </a:r>
            <a:r>
              <a:rPr lang="pl-PL" sz="2000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↔ </a:t>
            </a:r>
            <a:r>
              <a:rPr lang="pl-PL" sz="2000" i="1" dirty="0" err="1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gminy.gmina</a:t>
            </a:r>
            <a:endParaRPr lang="pl-PL" sz="2000" i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filtr: </a:t>
            </a:r>
            <a:r>
              <a:rPr lang="pl-PL" sz="2000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([zdarzenie]![gmina]&lt;&gt;zdarzenie![</a:t>
            </a:r>
            <a:r>
              <a:rPr lang="pl-PL" sz="2000" i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miejscowosc</a:t>
            </a:r>
            <a:r>
              <a:rPr lang="pl-PL" sz="2000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]) = </a:t>
            </a:r>
            <a:r>
              <a:rPr lang="pl-PL" sz="2000" i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pl-PL" sz="2000" i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1223963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SEWIK, tabela 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ZDARZENIE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/>
            </a:r>
            <a:b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pl-PL" sz="2800" b="1" dirty="0" smtClean="0">
                <a:solidFill>
                  <a:srgbClr val="0000CC"/>
                </a:solidFill>
                <a:latin typeface="Arial" charset="0"/>
              </a:rPr>
              <a:t>Dane zewnętrzne: tabela </a:t>
            </a:r>
            <a:r>
              <a:rPr lang="pl-PL" sz="2800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Drogi krajowe i wojewódzkie</a:t>
            </a:r>
            <a:endParaRPr lang="pl-PL" sz="2800" b="1" dirty="0" smtClean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41" name="Text Box 30"/>
          <p:cNvSpPr txBox="1">
            <a:spLocks noChangeArrowheads="1"/>
          </p:cNvSpPr>
          <p:nvPr/>
        </p:nvSpPr>
        <p:spPr bwMode="auto">
          <a:xfrm>
            <a:off x="109538" y="1196975"/>
            <a:ext cx="8999537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Numery i kilometraż dróg w oparciu o wykaz dróg krajowych oraz wojewódzkich w województwie.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200" dirty="0">
                <a:latin typeface="Arial" charset="0"/>
                <a:cs typeface="Arial" charset="0"/>
              </a:rPr>
              <a:t>Numery dróg w oparciu o wykaz dróg krajowych lub wojewódzkich w województwie. Filtrowanie, połączenie zewnętrzne, grupowanie.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200" dirty="0">
                <a:latin typeface="Arial" charset="0"/>
                <a:cs typeface="Arial" charset="0"/>
              </a:rPr>
              <a:t>Kilometraż w oparciu o zakres kilometrowy dróg w województwie.</a:t>
            </a:r>
          </a:p>
          <a:p>
            <a:pPr lvl="1">
              <a:spcBef>
                <a:spcPts val="600"/>
              </a:spcBef>
              <a:defRPr/>
            </a:pPr>
            <a:r>
              <a:rPr lang="pl-PL" sz="2000" dirty="0">
                <a:solidFill>
                  <a:srgbClr val="0000CC"/>
                </a:solidFill>
                <a:latin typeface="Arial" charset="0"/>
                <a:cs typeface="Arial" charset="0"/>
              </a:rPr>
              <a:t>[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KM_HM]&lt;[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km_pocz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]-0.1=True Or [zdarzenie]![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km_hm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]&gt;[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km_kon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]+0.1)=True </a:t>
            </a:r>
          </a:p>
          <a:p>
            <a:pPr lvl="2">
              <a:spcBef>
                <a:spcPts val="600"/>
              </a:spcBef>
              <a:defRPr/>
            </a:pPr>
            <a:r>
              <a:rPr lang="pl-PL" sz="2000" dirty="0">
                <a:latin typeface="Arial" charset="0"/>
                <a:cs typeface="Arial" charset="0"/>
              </a:rPr>
              <a:t>Sprawdza, czy kilometraż danego zdarzenia wykracza (z dokładnością do 100 m) poza zakres odcinka drogi w województwie.</a:t>
            </a:r>
          </a:p>
          <a:p>
            <a:pPr lvl="1">
              <a:spcBef>
                <a:spcPts val="600"/>
              </a:spcBef>
              <a:defRPr/>
            </a:pP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ZDARZENIE.DATA_ZDARZ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)&gt;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IIf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(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IsNull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([Drogi krajowe i wojewódzkie]![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Koniec_inwest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]), #12/31/2005#,[Drogi krajowe i wojewódzkie]![</a:t>
            </a:r>
            <a:r>
              <a:rPr lang="pl-PL" sz="2000" i="1" dirty="0" err="1">
                <a:solidFill>
                  <a:srgbClr val="0000CC"/>
                </a:solidFill>
                <a:latin typeface="Arial" charset="0"/>
                <a:cs typeface="Arial" charset="0"/>
              </a:rPr>
              <a:t>Koniec_inwest</a:t>
            </a:r>
            <a:r>
              <a:rPr lang="pl-PL" sz="2000" i="1" dirty="0">
                <a:solidFill>
                  <a:srgbClr val="0000CC"/>
                </a:solidFill>
                <a:latin typeface="Arial" charset="0"/>
                <a:cs typeface="Arial" charset="0"/>
              </a:rPr>
              <a:t>])</a:t>
            </a:r>
          </a:p>
          <a:p>
            <a:pPr lvl="2">
              <a:spcBef>
                <a:spcPts val="600"/>
              </a:spcBef>
              <a:defRPr/>
            </a:pPr>
            <a:r>
              <a:rPr lang="pl-PL" sz="2000" dirty="0">
                <a:latin typeface="Arial" charset="0"/>
                <a:cs typeface="Arial" charset="0"/>
              </a:rPr>
              <a:t>Porównuje datę zdarzenia z datą końca inwestycji, od której obowiązuje zadany kilometraż odcinka</a:t>
            </a:r>
            <a:r>
              <a:rPr lang="pl-PL" sz="2200" dirty="0">
                <a:latin typeface="Arial" charset="0"/>
                <a:cs typeface="Arial" charset="0"/>
              </a:rPr>
              <a:t>. </a:t>
            </a:r>
            <a:r>
              <a:rPr lang="pl-PL" sz="2000" dirty="0">
                <a:latin typeface="Arial" charset="0"/>
                <a:cs typeface="Arial" charset="0"/>
              </a:rPr>
              <a:t>Gdy nie ma znaczenia data końca inwestycji (bo np. odcinek nie był modernizowany), przyjęto ostatnią datę przez wprowadzeniem eksplorowanego systemu SEWIK (tu: 31 grudnia 2005; ten SEWIK wprowadzono 1 stycznia 2006).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86518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SEWIK, </a:t>
            </a:r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tabela </a:t>
            </a:r>
            <a:r>
              <a:rPr lang="pl-PL" sz="2800" i="1" dirty="0" err="1" smtClean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ZABU_KOD</a:t>
            </a:r>
            <a:endParaRPr lang="pl-PL" sz="2800" b="1" dirty="0" smtClean="0">
              <a:solidFill>
                <a:schemeClr val="accent5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2291" name="Text Box 30"/>
          <p:cNvSpPr txBox="1">
            <a:spLocks noChangeArrowheads="1"/>
          </p:cNvSpPr>
          <p:nvPr/>
        </p:nvSpPr>
        <p:spPr bwMode="auto">
          <a:xfrm>
            <a:off x="323850" y="4287838"/>
            <a:ext cx="856932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2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Wartości w polu </a:t>
            </a:r>
            <a:r>
              <a:rPr lang="pl-PL" sz="2000" i="1" dirty="0" err="1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ZABU_KOD</a:t>
            </a:r>
            <a:r>
              <a:rPr lang="pl-PL" sz="2000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pl-PL" sz="2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(obszar zabudowany / niezabudowany):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01 oznacza obszar zabudowany, 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02 oznacza niezabudowany</a:t>
            </a:r>
            <a:r>
              <a:rPr lang="pl-PL" sz="2000" dirty="0">
                <a:latin typeface="Arial" charset="0"/>
                <a:cs typeface="Arial" charset="0"/>
              </a:rPr>
              <a:t>.</a:t>
            </a:r>
          </a:p>
          <a:p>
            <a:pPr>
              <a:spcBef>
                <a:spcPts val="600"/>
              </a:spcBef>
              <a:defRPr/>
            </a:pPr>
            <a:r>
              <a:rPr lang="pl-PL" sz="2000" dirty="0">
                <a:latin typeface="Arial" charset="0"/>
                <a:cs typeface="Arial" charset="0"/>
              </a:rPr>
              <a:t>Zapisy w tabeli </a:t>
            </a:r>
            <a:r>
              <a:rPr lang="pl-PL" sz="2000" i="1" dirty="0" err="1">
                <a:latin typeface="Arial" charset="0"/>
                <a:cs typeface="Arial" charset="0"/>
              </a:rPr>
              <a:t>ZABU_KOD</a:t>
            </a:r>
            <a:r>
              <a:rPr lang="pl-PL" sz="2000" i="1" dirty="0">
                <a:latin typeface="Arial" charset="0"/>
                <a:cs typeface="Arial" charset="0"/>
              </a:rPr>
              <a:t> </a:t>
            </a:r>
            <a:r>
              <a:rPr lang="pl-PL" sz="2000" dirty="0">
                <a:latin typeface="Arial" charset="0"/>
                <a:cs typeface="Arial" charset="0"/>
              </a:rPr>
              <a:t>dotyczące tej danej są obarczone błędem polegającym na tym, że temu samemu miejscu zdarzenia w tym samym przedziale czasu są przypisane w bazie oba rodzaje obszarów.</a:t>
            </a:r>
          </a:p>
        </p:txBody>
      </p:sp>
      <p:pic>
        <p:nvPicPr>
          <p:cNvPr id="471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836613"/>
            <a:ext cx="66357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865188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SEWIK, tabela </a:t>
            </a:r>
            <a:r>
              <a:rPr lang="pl-PL" sz="2800" b="1" i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ZABU_KOD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/>
            </a:r>
            <a:b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pl-PL" sz="2800" b="1" dirty="0" smtClean="0">
                <a:solidFill>
                  <a:srgbClr val="0000CC"/>
                </a:solidFill>
                <a:latin typeface="Arial" charset="0"/>
              </a:rPr>
              <a:t>Dane zewnętrzne: tabela </a:t>
            </a:r>
            <a:r>
              <a:rPr lang="pl-PL" sz="2800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Obszary </a:t>
            </a:r>
            <a:endParaRPr lang="pl-PL" sz="2800" b="1" dirty="0" smtClean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291" name="Text Box 30"/>
          <p:cNvSpPr txBox="1">
            <a:spLocks noChangeArrowheads="1"/>
          </p:cNvSpPr>
          <p:nvPr/>
        </p:nvSpPr>
        <p:spPr bwMode="auto">
          <a:xfrm>
            <a:off x="250825" y="981075"/>
            <a:ext cx="87471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1800" dirty="0">
                <a:latin typeface="Arial" charset="0"/>
                <a:cs typeface="Arial" charset="0"/>
              </a:rPr>
              <a:t>W tabeli </a:t>
            </a:r>
            <a:r>
              <a:rPr lang="pl-PL" sz="1800" i="1" dirty="0">
                <a:latin typeface="Arial" charset="0"/>
                <a:cs typeface="Arial" charset="0"/>
              </a:rPr>
              <a:t>OBSZARY</a:t>
            </a:r>
            <a:r>
              <a:rPr lang="pl-PL" sz="1800" dirty="0">
                <a:latin typeface="Arial" charset="0"/>
                <a:cs typeface="Arial" charset="0"/>
              </a:rPr>
              <a:t> (BDD) zdefiniowano pola znaczące dla weryfikacji obszaru: </a:t>
            </a:r>
            <a:r>
              <a:rPr lang="pl-PL" sz="1800" i="1" dirty="0">
                <a:latin typeface="Arial" charset="0"/>
                <a:cs typeface="Arial" charset="0"/>
              </a:rPr>
              <a:t>ID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NR_DROGI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NR_JEZDNI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POCZ_KM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POCZ_M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KONIEC_KM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KONIEC_M</a:t>
            </a:r>
            <a:r>
              <a:rPr lang="pl-PL" sz="1800" dirty="0">
                <a:latin typeface="Arial" charset="0"/>
                <a:cs typeface="Arial" charset="0"/>
              </a:rPr>
              <a:t>, </a:t>
            </a:r>
            <a:r>
              <a:rPr lang="pl-PL" sz="1800" i="1" dirty="0" err="1">
                <a:latin typeface="Arial" charset="0"/>
                <a:cs typeface="Arial" charset="0"/>
              </a:rPr>
              <a:t>KOD_OBSZAR</a:t>
            </a:r>
            <a:r>
              <a:rPr lang="pl-PL" sz="1800" dirty="0">
                <a:latin typeface="Arial" charset="0"/>
                <a:cs typeface="Arial" charset="0"/>
              </a:rPr>
              <a:t>. </a:t>
            </a:r>
          </a:p>
          <a:p>
            <a:pPr>
              <a:spcAft>
                <a:spcPts val="600"/>
              </a:spcAft>
              <a:defRPr/>
            </a:pPr>
            <a:r>
              <a:rPr lang="pl-PL" sz="1800" dirty="0">
                <a:latin typeface="Arial" charset="0"/>
                <a:cs typeface="Arial" charset="0"/>
              </a:rPr>
              <a:t>W tabeli </a:t>
            </a:r>
            <a:r>
              <a:rPr lang="pl-PL" sz="1800" dirty="0" err="1">
                <a:latin typeface="Arial" charset="0"/>
                <a:cs typeface="Arial" charset="0"/>
              </a:rPr>
              <a:t>ZABU_KOD</a:t>
            </a:r>
            <a:r>
              <a:rPr lang="pl-PL" sz="1800" dirty="0">
                <a:latin typeface="Arial" charset="0"/>
                <a:cs typeface="Arial" charset="0"/>
              </a:rPr>
              <a:t>, aby nie usuwać danych z tego pola, przed weryfikacją obszaru w tabeli </a:t>
            </a:r>
            <a:r>
              <a:rPr lang="pl-PL" sz="1800" dirty="0" err="1">
                <a:latin typeface="Arial" charset="0"/>
                <a:cs typeface="Arial" charset="0"/>
              </a:rPr>
              <a:t>ZABU_KOD</a:t>
            </a:r>
            <a:r>
              <a:rPr lang="pl-PL" sz="1800" dirty="0">
                <a:latin typeface="Arial" charset="0"/>
                <a:cs typeface="Arial" charset="0"/>
              </a:rPr>
              <a:t>  utworzono dodatkowe pola:</a:t>
            </a:r>
          </a:p>
          <a:p>
            <a:pPr marL="363538" indent="-36353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1800" i="1" dirty="0" err="1">
                <a:latin typeface="Arial" charset="0"/>
                <a:cs typeface="Arial" charset="0"/>
              </a:rPr>
              <a:t>Obszar_E</a:t>
            </a:r>
            <a:r>
              <a:rPr lang="pl-PL" sz="1800" dirty="0">
                <a:latin typeface="Arial" charset="0"/>
                <a:cs typeface="Arial" charset="0"/>
              </a:rPr>
              <a:t>, typu </a:t>
            </a:r>
            <a:r>
              <a:rPr lang="pl-PL" sz="1800" i="1" dirty="0">
                <a:latin typeface="Arial" charset="0"/>
                <a:cs typeface="Arial" charset="0"/>
              </a:rPr>
              <a:t>Text2</a:t>
            </a:r>
            <a:r>
              <a:rPr lang="pl-PL" sz="1800" dirty="0">
                <a:latin typeface="Arial" charset="0"/>
                <a:cs typeface="Arial" charset="0"/>
              </a:rPr>
              <a:t>, do którego jest wpisany rodzaj obszaru zdarzenia drogowego, wyznaczony na podstawie danych o drodze</a:t>
            </a:r>
          </a:p>
          <a:p>
            <a:pPr marL="363538" indent="-36353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1800" i="1" dirty="0" err="1">
                <a:latin typeface="Arial" charset="0"/>
                <a:cs typeface="Arial" charset="0"/>
              </a:rPr>
              <a:t>WERYF_OBSZ</a:t>
            </a:r>
            <a:r>
              <a:rPr lang="pl-PL" sz="1800" dirty="0">
                <a:latin typeface="Arial" charset="0"/>
                <a:cs typeface="Arial" charset="0"/>
              </a:rPr>
              <a:t> typu </a:t>
            </a:r>
            <a:r>
              <a:rPr lang="pl-PL" sz="1800" i="1" dirty="0">
                <a:latin typeface="Arial" charset="0"/>
                <a:cs typeface="Arial" charset="0"/>
              </a:rPr>
              <a:t>Tak/Nie</a:t>
            </a:r>
            <a:r>
              <a:rPr lang="pl-PL" sz="1800" dirty="0">
                <a:latin typeface="Arial" charset="0"/>
                <a:cs typeface="Arial" charset="0"/>
              </a:rPr>
              <a:t>, gdzie jest flaga informująca, czy dla danego rekordu rodzaj obszaru w polu </a:t>
            </a:r>
            <a:r>
              <a:rPr lang="pl-PL" sz="1800" i="1" dirty="0" err="1">
                <a:latin typeface="Arial" charset="0"/>
                <a:cs typeface="Arial" charset="0"/>
              </a:rPr>
              <a:t>Obszar_E</a:t>
            </a:r>
            <a:r>
              <a:rPr lang="pl-PL" sz="1800" dirty="0">
                <a:latin typeface="Arial" charset="0"/>
                <a:cs typeface="Arial" charset="0"/>
              </a:rPr>
              <a:t> jest inny niż w polu </a:t>
            </a:r>
            <a:r>
              <a:rPr lang="pl-PL" sz="1800" i="1" dirty="0" err="1">
                <a:latin typeface="Arial" charset="0"/>
                <a:cs typeface="Arial" charset="0"/>
              </a:rPr>
              <a:t>ZABU_KOD</a:t>
            </a:r>
            <a:r>
              <a:rPr lang="pl-PL" sz="1800" dirty="0">
                <a:latin typeface="Arial" charset="0"/>
                <a:cs typeface="Arial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pl-PL" sz="1800" dirty="0">
                <a:solidFill>
                  <a:srgbClr val="C00000"/>
                </a:solidFill>
                <a:latin typeface="Arial" charset="0"/>
                <a:cs typeface="Arial" charset="0"/>
              </a:rPr>
              <a:t>Weryfikacja obszaru jest wykonywana przez opracowaną własną procedurę </a:t>
            </a:r>
            <a:r>
              <a:rPr lang="pl-PL" sz="1800" i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zabudowany_niezabudowany_BDD</a:t>
            </a:r>
            <a:r>
              <a:rPr lang="pl-PL" sz="1800" dirty="0">
                <a:solidFill>
                  <a:srgbClr val="C00000"/>
                </a:solidFill>
                <a:latin typeface="Arial" charset="0"/>
                <a:cs typeface="Arial" charset="0"/>
              </a:rPr>
              <a:t> . Rodzaj obszaru jest wyznaczany na podstawie kilometrażu miejsca zdarzenia i danych z tabeli </a:t>
            </a:r>
            <a:r>
              <a:rPr lang="pl-PL" sz="1800" i="1" dirty="0">
                <a:solidFill>
                  <a:srgbClr val="C00000"/>
                </a:solidFill>
                <a:latin typeface="Arial" charset="0"/>
                <a:cs typeface="Arial" charset="0"/>
              </a:rPr>
              <a:t>OBSZARY</a:t>
            </a:r>
            <a:r>
              <a:rPr lang="pl-PL" sz="1800" dirty="0">
                <a:solidFill>
                  <a:srgbClr val="C00000"/>
                </a:solidFill>
                <a:latin typeface="Arial" charset="0"/>
                <a:cs typeface="Arial" charset="0"/>
              </a:rPr>
              <a:t> (BDD) – klasyfikacja obszaru jest wprowadzana do pola </a:t>
            </a:r>
            <a:r>
              <a:rPr lang="pl-PL" sz="1800" i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Obszar_E</a:t>
            </a:r>
            <a:r>
              <a:rPr lang="pl-PL" sz="1800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  <a:endParaRPr lang="pl-PL" sz="1800" dirty="0">
              <a:latin typeface="Arial" charset="0"/>
              <a:cs typeface="Arial" charset="0"/>
            </a:endParaRPr>
          </a:p>
        </p:txBody>
      </p:sp>
      <p:sp>
        <p:nvSpPr>
          <p:cNvPr id="49156" name="Prostokąt 3"/>
          <p:cNvSpPr>
            <a:spLocks noChangeArrowheads="1"/>
          </p:cNvSpPr>
          <p:nvPr/>
        </p:nvSpPr>
        <p:spPr bwMode="auto">
          <a:xfrm>
            <a:off x="323850" y="5108575"/>
            <a:ext cx="8496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Wykonuje się jeszcze dodatkowe operacje, uzupełniające korekty zrobione automatyczne. Te poprawki są uzupełniane ręcznie lub półautomatycznie z wykorzystaniem kwerend wybierających, w niektórych przypadkach korzystając z </a:t>
            </a:r>
            <a:r>
              <a:rPr lang="pl-PL" altLang="en-US" sz="1800" i="1">
                <a:latin typeface="Arial" panose="020B0604020202020204" pitchFamily="34" charset="0"/>
                <a:cs typeface="Arial" panose="020B0604020202020204" pitchFamily="34" charset="0"/>
              </a:rPr>
              <a:t>Google Maps</a:t>
            </a: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 (śledzenie słupków kilometrowych i hektometrowych).</a:t>
            </a:r>
            <a:endParaRPr lang="en-GB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SEWIK, tabela </a:t>
            </a:r>
            <a:r>
              <a:rPr lang="pl-PL" sz="2800" b="1" i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ZABU_KOD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. </a:t>
            </a:r>
            <a:r>
              <a:rPr lang="pl-PL" sz="2800" b="1" dirty="0" smtClean="0">
                <a:solidFill>
                  <a:srgbClr val="0000CC"/>
                </a:solidFill>
                <a:latin typeface="Arial" charset="0"/>
              </a:rPr>
              <a:t>Dane wewnętrzne </a:t>
            </a:r>
            <a:r>
              <a:rPr lang="pl-PL" sz="2800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endParaRPr lang="pl-PL" sz="2800" b="1" dirty="0" smtClean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4" name="pole tekstowe 9"/>
          <p:cNvSpPr txBox="1">
            <a:spLocks noChangeArrowheads="1"/>
          </p:cNvSpPr>
          <p:nvPr/>
        </p:nvSpPr>
        <p:spPr bwMode="auto">
          <a:xfrm>
            <a:off x="107950" y="549275"/>
            <a:ext cx="88566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Dla zdarzeń w miastach, które nie mają podanego kilometrażu  (z nielicznymi wyjątkami) rodzaj obszaru powinien mieć wartość 01 (obszar zabudowany). Dla potrzeb takich weryfikacji zdefiniowano funkcję </a:t>
            </a: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czy_miasto. </a:t>
            </a: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5" name="pole tekstowe 8"/>
          <p:cNvSpPr txBox="1">
            <a:spLocks noChangeArrowheads="1"/>
          </p:cNvSpPr>
          <p:nvPr/>
        </p:nvSpPr>
        <p:spPr bwMode="auto">
          <a:xfrm>
            <a:off x="3924300" y="3573463"/>
            <a:ext cx="5003800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700">
                <a:solidFill>
                  <a:srgbClr val="0000CC"/>
                </a:solidFill>
              </a:rPr>
              <a:t>Parametry: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>
                <a:solidFill>
                  <a:srgbClr val="0000CC"/>
                </a:solidFill>
              </a:rPr>
              <a:t>Miasto</a:t>
            </a:r>
            <a:r>
              <a:rPr lang="pl-PL" altLang="en-US" sz="1700">
                <a:solidFill>
                  <a:srgbClr val="0000CC"/>
                </a:solidFill>
              </a:rPr>
              <a:t> - pole </a:t>
            </a:r>
            <a:r>
              <a:rPr lang="pl-PL" altLang="en-US" sz="1700" i="1">
                <a:solidFill>
                  <a:srgbClr val="0000CC"/>
                </a:solidFill>
              </a:rPr>
              <a:t>Miasto</a:t>
            </a:r>
            <a:r>
              <a:rPr lang="pl-PL" altLang="en-US" sz="1700">
                <a:solidFill>
                  <a:srgbClr val="0000CC"/>
                </a:solidFill>
              </a:rPr>
              <a:t> z tabeli </a:t>
            </a:r>
            <a:r>
              <a:rPr lang="pl-PL" altLang="en-US" sz="1700" i="1">
                <a:solidFill>
                  <a:srgbClr val="0000CC"/>
                </a:solidFill>
              </a:rPr>
              <a:t>Gminy</a:t>
            </a:r>
            <a:r>
              <a:rPr lang="pl-PL" altLang="en-US" sz="1700">
                <a:solidFill>
                  <a:srgbClr val="0000CC"/>
                </a:solidFill>
              </a:rPr>
              <a:t>; ma wartość </a:t>
            </a:r>
            <a:r>
              <a:rPr lang="pl-PL" altLang="en-US" sz="1700" i="1">
                <a:solidFill>
                  <a:srgbClr val="0000CC"/>
                </a:solidFill>
              </a:rPr>
              <a:t>True</a:t>
            </a:r>
            <a:r>
              <a:rPr lang="pl-PL" altLang="en-US" sz="1700">
                <a:solidFill>
                  <a:srgbClr val="0000CC"/>
                </a:solidFill>
              </a:rPr>
              <a:t> jeżeli w miejscowości są władze miasta, </a:t>
            </a:r>
            <a:r>
              <a:rPr lang="pl-PL" altLang="en-US" sz="1700" i="1">
                <a:solidFill>
                  <a:srgbClr val="0000CC"/>
                </a:solidFill>
              </a:rPr>
              <a:t>False</a:t>
            </a:r>
            <a:r>
              <a:rPr lang="pl-PL" altLang="en-US" sz="1700">
                <a:solidFill>
                  <a:srgbClr val="0000CC"/>
                </a:solidFill>
              </a:rPr>
              <a:t> jeżeli nie. Wartość pusta oznacza brak miasta.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>
                <a:solidFill>
                  <a:srgbClr val="0000CC"/>
                </a:solidFill>
              </a:rPr>
              <a:t>Ulica</a:t>
            </a:r>
            <a:r>
              <a:rPr lang="pl-PL" altLang="en-US" sz="1700">
                <a:solidFill>
                  <a:srgbClr val="0000CC"/>
                </a:solidFill>
              </a:rPr>
              <a:t> - nazwa ulicy w miejscowości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>
                <a:solidFill>
                  <a:srgbClr val="0000CC"/>
                </a:solidFill>
              </a:rPr>
              <a:t>Ul_krzyzująca</a:t>
            </a:r>
            <a:r>
              <a:rPr lang="pl-PL" altLang="en-US" sz="1700">
                <a:solidFill>
                  <a:srgbClr val="0000CC"/>
                </a:solidFill>
              </a:rPr>
              <a:t> - nazwa ulicy, która krzyżuje się z ulicą określoną </a:t>
            </a:r>
            <a:r>
              <a:rPr lang="en-US" altLang="en-US" sz="1700">
                <a:solidFill>
                  <a:srgbClr val="0000CC"/>
                </a:solidFill>
              </a:rPr>
              <a:t>przez drugi parametr</a:t>
            </a:r>
            <a:r>
              <a:rPr lang="pl-PL" altLang="en-US" sz="1700">
                <a:solidFill>
                  <a:srgbClr val="0000CC"/>
                </a:solidFill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>
                <a:solidFill>
                  <a:srgbClr val="0000CC"/>
                </a:solidFill>
              </a:rPr>
              <a:t>W  kwerendzie tabela ZDARZENIE łączy się polem </a:t>
            </a:r>
            <a:r>
              <a:rPr lang="pl-PL" altLang="en-US" sz="1700" i="1">
                <a:solidFill>
                  <a:srgbClr val="0000CC"/>
                </a:solidFill>
              </a:rPr>
              <a:t>Miejscowosc</a:t>
            </a:r>
            <a:r>
              <a:rPr lang="pl-PL" altLang="en-US" sz="1700">
                <a:solidFill>
                  <a:srgbClr val="0000CC"/>
                </a:solidFill>
              </a:rPr>
              <a:t> połączeniem zewnętrznym  z polem </a:t>
            </a:r>
            <a:r>
              <a:rPr lang="pl-PL" altLang="en-US" sz="1700" i="1">
                <a:solidFill>
                  <a:srgbClr val="0000CC"/>
                </a:solidFill>
              </a:rPr>
              <a:t>Gmina</a:t>
            </a:r>
            <a:r>
              <a:rPr lang="pl-PL" altLang="en-US" sz="1700">
                <a:solidFill>
                  <a:srgbClr val="0000CC"/>
                </a:solidFill>
              </a:rPr>
              <a:t> tabeli </a:t>
            </a:r>
            <a:r>
              <a:rPr lang="pl-PL" altLang="en-US" sz="1700" i="1">
                <a:solidFill>
                  <a:srgbClr val="0000CC"/>
                </a:solidFill>
              </a:rPr>
              <a:t>Gminy</a:t>
            </a:r>
            <a:r>
              <a:rPr lang="pl-PL" altLang="en-US" sz="1700">
                <a:solidFill>
                  <a:srgbClr val="0000CC"/>
                </a:solidFill>
              </a:rPr>
              <a:t>. Dlatego ważne jest aby pole </a:t>
            </a:r>
            <a:r>
              <a:rPr lang="pl-PL" altLang="en-US" sz="1700" i="1">
                <a:solidFill>
                  <a:srgbClr val="0000CC"/>
                </a:solidFill>
              </a:rPr>
              <a:t>Gmina</a:t>
            </a:r>
            <a:r>
              <a:rPr lang="pl-PL" altLang="en-US" sz="1700">
                <a:solidFill>
                  <a:srgbClr val="0000CC"/>
                </a:solidFill>
              </a:rPr>
              <a:t> miało polskie znaki diakrytyczne. </a:t>
            </a:r>
          </a:p>
        </p:txBody>
      </p:sp>
      <p:sp>
        <p:nvSpPr>
          <p:cNvPr id="51206" name="pole tekstowe 10"/>
          <p:cNvSpPr txBox="1">
            <a:spLocks noChangeArrowheads="1"/>
          </p:cNvSpPr>
          <p:nvPr/>
        </p:nvSpPr>
        <p:spPr bwMode="auto">
          <a:xfrm>
            <a:off x="180975" y="1425575"/>
            <a:ext cx="9144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700" b="1" i="1"/>
              <a:t>Function czy_miasto(Miasto As Variant, Ulica As Variant, Ul_krzyzujaca As Variant) As Boolean</a:t>
            </a:r>
            <a:endParaRPr lang="pl-PL" altLang="en-US" sz="1700" b="1" i="1"/>
          </a:p>
          <a:p>
            <a:pPr>
              <a:spcBef>
                <a:spcPct val="0"/>
              </a:spcBef>
              <a:buFontTx/>
              <a:buNone/>
            </a:pPr>
            <a:endParaRPr lang="pl-PL" altLang="en-US" sz="1700" b="1" i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Dim dr1 As String, dr2 As String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Dim jest_ulica As Boolean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If Not IsNull(Ulica) Or Not IsNull(Ul_krzyzujaca) Then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   </a:t>
            </a:r>
            <a:r>
              <a:rPr lang="pl-PL" altLang="en-US" sz="1700" i="1"/>
              <a:t>jest_ulica = True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/>
              <a:t>Else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/>
              <a:t>   jest_ulica = False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End If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If IsNull(Miasto) Then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   </a:t>
            </a:r>
            <a:r>
              <a:rPr lang="pl-PL" altLang="en-US" sz="1700" i="1"/>
              <a:t>czy_miasto = False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/>
              <a:t>ElseIf Miasto And jest_ulica Then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i="1"/>
              <a:t>  czy_miasto = True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Else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  czy_miasto = False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End If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700" i="1"/>
              <a:t> </a:t>
            </a:r>
            <a:endParaRPr lang="pl-PL" altLang="en-US" sz="1700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700" b="1" i="1"/>
              <a:t>End Function</a:t>
            </a:r>
            <a:endParaRPr lang="pl-PL" altLang="en-US" sz="1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>
              <a:defRPr/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SEWIK, tabela </a:t>
            </a:r>
            <a:r>
              <a:rPr lang="pl-PL" sz="2800" b="1" i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ZABU_KOD</a:t>
            </a:r>
            <a:r>
              <a:rPr lang="pl-PL" sz="2800" b="1" i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. </a:t>
            </a:r>
            <a:r>
              <a:rPr lang="pl-PL" sz="2800" b="1" dirty="0" smtClean="0">
                <a:solidFill>
                  <a:srgbClr val="0000CC"/>
                </a:solidFill>
                <a:latin typeface="Arial" charset="0"/>
              </a:rPr>
              <a:t>Dane wewnętrzne </a:t>
            </a:r>
            <a:r>
              <a:rPr lang="pl-PL" sz="2800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endParaRPr lang="pl-PL" sz="2800" b="1" dirty="0" smtClean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532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125538"/>
            <a:ext cx="9039225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936625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Weryfikacja danych w bazie SEWIK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Statystyka poprawek – cz. 1</a:t>
            </a:r>
            <a:endParaRPr lang="pl-PL" sz="3200" b="1" dirty="0" smtClean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107950" y="1125538"/>
            <a:ext cx="8856663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Sub RejestrPoprawek()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Dim Baza As New ADODB.Connection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Dim tabela As New ADODB.Recordset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Dim tab_pop As New ADODB.Recordset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Dim n As Integer, nn As Integer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Dim i As Integer, k As Integer, l As Integer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Set Baza = CurrentProject.Connection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tabela.Open "ZZ_PorownanieZdarzenie", Baza, adOpenStatic, adLockReadOnly, adCmdTable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tab_pop.Open "ZZ_RejestrPoprawek", Baza, adOpenKeyset, adLockOptimistic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Debug.Print tabela.Fields.Count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‘ Numeracja kolekcji pól zaczyna się od zera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nn = tabela.Fields.Count - 2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‘ n jest numerem ostatniego pola w pierwszej połowie kwerendy ZZ_PorownanieZdarzenie: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‘ np. dla 16 pól: 0, 1, …, </a:t>
            </a:r>
            <a:r>
              <a:rPr lang="pl-PL" altLang="en-US" sz="16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|| 8, …, 15 </a:t>
            </a: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(16-2)/2 = </a:t>
            </a:r>
            <a:r>
              <a:rPr lang="pl-PL" altLang="en-US" sz="16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7</a:t>
            </a:r>
            <a:endParaRPr lang="pl-PL" altLang="en-US" sz="1600" b="1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n = nn / 2 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Debug.Print nn, n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latin typeface="Arial" panose="020B0604020202020204" pitchFamily="34" charset="0"/>
                <a:cs typeface="Arial" panose="020B0604020202020204" pitchFamily="34" charset="0"/>
              </a:rPr>
              <a:t>tabela.MoveFirst</a:t>
            </a: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936625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Weryfikacja danych w bazie SEWIK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</a:b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Statystyka poprawek – cz. </a:t>
            </a:r>
            <a:r>
              <a:rPr lang="pl-PL" sz="3200" b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2</a:t>
            </a:r>
            <a:endParaRPr lang="pl-PL" sz="3200" b="1" dirty="0" smtClean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50825" y="1052513"/>
            <a:ext cx="3025775" cy="518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Do </a:t>
            </a:r>
            <a:r>
              <a:rPr lang="pl-PL" sz="1600" i="1" dirty="0" err="1">
                <a:latin typeface="Arial" charset="0"/>
                <a:cs typeface="Arial" charset="0"/>
              </a:rPr>
              <a:t>Until</a:t>
            </a:r>
            <a:r>
              <a:rPr lang="pl-PL" sz="1600" i="1" dirty="0">
                <a:latin typeface="Arial" charset="0"/>
                <a:cs typeface="Arial" charset="0"/>
              </a:rPr>
              <a:t> </a:t>
            </a:r>
            <a:r>
              <a:rPr lang="pl-PL" sz="1600" i="1" dirty="0" err="1">
                <a:latin typeface="Arial" charset="0"/>
                <a:cs typeface="Arial" charset="0"/>
              </a:rPr>
              <a:t>tabela.EOF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    For i = 0 To n</a:t>
            </a:r>
          </a:p>
          <a:p>
            <a:pPr>
              <a:spcAft>
                <a:spcPts val="600"/>
              </a:spcAft>
              <a:defRPr/>
            </a:pP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        </a:t>
            </a:r>
            <a:r>
              <a:rPr lang="pl-PL" sz="16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‘  tu trzeba uzupełnić</a:t>
            </a: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        </a:t>
            </a: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    </a:t>
            </a:r>
            <a:r>
              <a:rPr lang="pl-PL" sz="1600" i="1" dirty="0" err="1">
                <a:latin typeface="Arial" charset="0"/>
                <a:cs typeface="Arial" charset="0"/>
              </a:rPr>
              <a:t>Next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    </a:t>
            </a:r>
            <a:r>
              <a:rPr lang="pl-PL" sz="1600" i="1" dirty="0" err="1">
                <a:latin typeface="Arial" charset="0"/>
                <a:cs typeface="Arial" charset="0"/>
              </a:rPr>
              <a:t>tabela.MoveNext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 err="1">
                <a:latin typeface="Arial" charset="0"/>
                <a:cs typeface="Arial" charset="0"/>
              </a:rPr>
              <a:t>Loop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 err="1">
                <a:latin typeface="Arial" charset="0"/>
                <a:cs typeface="Arial" charset="0"/>
              </a:rPr>
              <a:t>tab_pop.Update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 err="1">
                <a:latin typeface="Arial" charset="0"/>
                <a:cs typeface="Arial" charset="0"/>
              </a:rPr>
              <a:t>tabela.Close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Set tabela = </a:t>
            </a:r>
            <a:r>
              <a:rPr lang="pl-PL" sz="1600" i="1" dirty="0" err="1">
                <a:latin typeface="Arial" charset="0"/>
                <a:cs typeface="Arial" charset="0"/>
              </a:rPr>
              <a:t>Nothing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 err="1">
                <a:latin typeface="Arial" charset="0"/>
                <a:cs typeface="Arial" charset="0"/>
              </a:rPr>
              <a:t>tab_pop.Close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Set </a:t>
            </a:r>
            <a:r>
              <a:rPr lang="pl-PL" sz="1600" i="1" dirty="0" err="1">
                <a:latin typeface="Arial" charset="0"/>
                <a:cs typeface="Arial" charset="0"/>
              </a:rPr>
              <a:t>tab_pop</a:t>
            </a:r>
            <a:r>
              <a:rPr lang="pl-PL" sz="1600" i="1" dirty="0">
                <a:latin typeface="Arial" charset="0"/>
                <a:cs typeface="Arial" charset="0"/>
              </a:rPr>
              <a:t> = </a:t>
            </a:r>
            <a:r>
              <a:rPr lang="pl-PL" sz="1600" i="1" dirty="0" err="1">
                <a:latin typeface="Arial" charset="0"/>
                <a:cs typeface="Arial" charset="0"/>
              </a:rPr>
              <a:t>Nothing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 err="1">
                <a:latin typeface="Arial" charset="0"/>
                <a:cs typeface="Arial" charset="0"/>
              </a:rPr>
              <a:t>Baza.Close</a:t>
            </a:r>
            <a:endParaRPr lang="pl-PL" sz="1600" i="1" dirty="0"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pl-PL" sz="1600" i="1" dirty="0">
                <a:latin typeface="Arial" charset="0"/>
                <a:cs typeface="Arial" charset="0"/>
              </a:rPr>
              <a:t>Set Baza = </a:t>
            </a:r>
            <a:r>
              <a:rPr lang="pl-PL" sz="1600" i="1" dirty="0" err="1">
                <a:latin typeface="Arial" charset="0"/>
                <a:cs typeface="Arial" charset="0"/>
              </a:rPr>
              <a:t>Nothing</a:t>
            </a:r>
            <a:endParaRPr lang="pl-PL" sz="1600" i="1" dirty="0">
              <a:latin typeface="Arial" charset="0"/>
              <a:cs typeface="Arial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348038" y="1268413"/>
            <a:ext cx="5651500" cy="527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 </a:t>
            </a:r>
            <a:r>
              <a:rPr lang="pl-PL" altLang="en-US" sz="1600" b="1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Recordset</a:t>
            </a:r>
            <a:r>
              <a:rPr lang="pl-PL" altLang="en-US"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identyfikuje zbiór rekordów (zr) zdefiniowany przez tabelę, zapisaną kwerendę wybierającą lub polecenie </a:t>
            </a:r>
            <a:r>
              <a:rPr lang="pl-PL" altLang="en-US" sz="1600" b="1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Właściwości i metody obiektu </a:t>
            </a:r>
            <a:r>
              <a:rPr lang="pl-PL" altLang="en-US" sz="1600" b="1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Recordset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zr.Open – 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udostępnia </a:t>
            </a:r>
            <a:r>
              <a:rPr lang="pl-PL" altLang="en-US"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przetwarzania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zr.EOF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zwraca </a:t>
            </a: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gdy koniec </a:t>
            </a:r>
            <a:r>
              <a:rPr lang="pl-PL" altLang="en-US"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zr.MoveFirst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przeniesienie kursora do pierwszego rekordu</a:t>
            </a:r>
            <a:endParaRPr lang="pl-PL" altLang="en-US" sz="1600" i="1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zr.MoveNext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przeniesienie kursora do następnego rekordu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zr.Update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zatwierdzenie zmian wprowadzonych do pól zbioru rekordów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zr.Add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dodaje rekord do tabeli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zr.Fields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zwraca kolekcję pól w </a:t>
            </a:r>
            <a:r>
              <a:rPr lang="pl-PL" altLang="en-US"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</a:t>
            </a:r>
            <a:endParaRPr lang="pl-PL" altLang="en-US" sz="160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zr.Fields.Count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zwraca liczbę pól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zr.Fields.Item(i).Value 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zwraca wartość i-tego pola w zr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zr.Fields.Item(i).Name 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zwraca nazwę i-tego pola w zr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zr.Fields.Count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zwraca liczbę pól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1600" i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zr!</a:t>
            </a:r>
            <a:r>
              <a:rPr lang="pl-PL" altLang="en-US" sz="1600" i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nazwa_pola</a:t>
            </a:r>
            <a:r>
              <a:rPr lang="pl-PL" altLang="en-US" sz="16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zwraca pole o podanej nazwie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42875"/>
            <a:ext cx="8424863" cy="909638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Nadrzędny cel czyszczenia danych: minimalizacja GIGO</a:t>
            </a:r>
            <a:endParaRPr lang="pl-PL" altLang="en-US" sz="32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42875" y="3203575"/>
            <a:ext cx="8893175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600">
                <a:latin typeface="Arial" panose="020B0604020202020204" pitchFamily="34" charset="0"/>
                <a:cs typeface="Arial" panose="020B0604020202020204" pitchFamily="34" charset="0"/>
              </a:rPr>
              <a:t>GIGO (</a:t>
            </a:r>
            <a:r>
              <a:rPr lang="pl-PL" altLang="en-US" sz="2600" i="1">
                <a:latin typeface="Arial" panose="020B0604020202020204" pitchFamily="34" charset="0"/>
                <a:cs typeface="Arial" panose="020B0604020202020204" pitchFamily="34" charset="0"/>
              </a:rPr>
              <a:t>garbage in – garbage out</a:t>
            </a:r>
            <a:r>
              <a:rPr lang="pl-PL" altLang="en-US" sz="2600">
                <a:latin typeface="Arial" panose="020B0604020202020204" pitchFamily="34" charset="0"/>
                <a:cs typeface="Arial" panose="020B0604020202020204" pitchFamily="34" charset="0"/>
              </a:rPr>
              <a:t>, znane też jako: </a:t>
            </a:r>
            <a:r>
              <a:rPr lang="pl-PL" altLang="en-US" sz="2600" i="1">
                <a:latin typeface="Arial" panose="020B0604020202020204" pitchFamily="34" charset="0"/>
                <a:cs typeface="Arial" panose="020B0604020202020204" pitchFamily="34" charset="0"/>
              </a:rPr>
              <a:t>junk in – junk out</a:t>
            </a:r>
            <a:r>
              <a:rPr lang="pl-PL" altLang="en-US" sz="2600">
                <a:latin typeface="Arial" panose="020B0604020202020204" pitchFamily="34" charset="0"/>
                <a:cs typeface="Arial" panose="020B0604020202020204" pitchFamily="34" charset="0"/>
              </a:rPr>
              <a:t> ↔ śmieci wprowadzasz – śmieci dostajesz) – wprowadzanie błędnych danych skutkuje uzyskiwaniem błędnych wyników.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600">
                <a:latin typeface="Arial" panose="020B0604020202020204" pitchFamily="34" charset="0"/>
                <a:cs typeface="Arial" panose="020B0604020202020204" pitchFamily="34" charset="0"/>
              </a:rPr>
              <a:t>Jest zjawiskiem powodującym obciążenie (zniekształcenie) przy wykorzystywaniu danych do analiz w różnych obszarach komercyjnych i niekomercyjnych.</a:t>
            </a: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268413"/>
            <a:ext cx="12239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AutoShape 7"/>
          <p:cNvSpPr>
            <a:spLocks noChangeArrowheads="1"/>
          </p:cNvSpPr>
          <p:nvPr/>
        </p:nvSpPr>
        <p:spPr bwMode="auto">
          <a:xfrm>
            <a:off x="3635375" y="1916113"/>
            <a:ext cx="1296988" cy="217487"/>
          </a:xfrm>
          <a:prstGeom prst="rightArrow">
            <a:avLst>
              <a:gd name="adj1" fmla="val 50000"/>
              <a:gd name="adj2" fmla="val 206073"/>
            </a:avLst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268413"/>
            <a:ext cx="12239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-26988"/>
            <a:ext cx="9217026" cy="719138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660033"/>
                </a:solidFill>
                <a:latin typeface="Arial" panose="020B0604020202020204" pitchFamily="34" charset="0"/>
              </a:rPr>
              <a:t>Przyczyny złej jakości danych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197" name="pole tekstowe 18"/>
          <p:cNvSpPr txBox="1">
            <a:spLocks noChangeArrowheads="1"/>
          </p:cNvSpPr>
          <p:nvPr/>
        </p:nvSpPr>
        <p:spPr bwMode="auto">
          <a:xfrm>
            <a:off x="250825" y="790575"/>
            <a:ext cx="8893175" cy="549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Łączenie danych z różnych źródeł mających różne struktury 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Modyfikacja struktury bazy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Błędy przetwarzania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Niedbalstwo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W przypadku danych pomiarowych (eksperymentalnych):</a:t>
            </a:r>
          </a:p>
          <a:p>
            <a:pPr marL="804863" lvl="1" indent="-347663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usterki przyrządów</a:t>
            </a:r>
          </a:p>
          <a:p>
            <a:pPr marL="804863" lvl="1" indent="-347663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nieadekwatne definicje mierzonych wielkości</a:t>
            </a:r>
          </a:p>
          <a:p>
            <a:pPr marL="804863" lvl="1" indent="-347663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niemożność wykonania dokładnego pomiaru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W przypadku danych oportunistycznych:</a:t>
            </a:r>
          </a:p>
          <a:p>
            <a:pPr marL="820738" lvl="1" indent="-363538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niedostosowanie bazy do obsługiwanego obszaru zagadnień</a:t>
            </a:r>
          </a:p>
          <a:p>
            <a:pPr marL="820738" lvl="1" indent="-363538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brak procedur nadzorujących i uaktualniających</a:t>
            </a:r>
          </a:p>
          <a:p>
            <a:pPr marL="820738" lvl="1" indent="-363538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ewolucja systemów informatycznych</a:t>
            </a:r>
          </a:p>
          <a:p>
            <a:pPr marL="820738" lvl="1" indent="-363538">
              <a:buFont typeface="Courier New" pitchFamily="49" charset="0"/>
              <a:buChar char="o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konieczność przenoszenia zasobów między systemami różnych producentów</a:t>
            </a:r>
            <a:endParaRPr lang="pl-PL" sz="2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549275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C00000"/>
                </a:solidFill>
                <a:latin typeface="Arial" panose="020B0604020202020204" pitchFamily="34" charset="0"/>
              </a:rPr>
              <a:t>Praca domowa dla studentów - obowiązkowa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95288" y="950913"/>
            <a:ext cx="8640762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300"/>
              </a:spcAft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Do 21 stycznia przygotować opracowanie (strona tytułowa, co najwyżej 2 strony opracowania uwzględniając wykaz literatury), w którym będą omówione trzy przykłady skutków złej jakości danych w obszarach: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badań medycznych (</a:t>
            </a:r>
            <a:r>
              <a:rPr lang="pl-PL" sz="2200" dirty="0" err="1">
                <a:solidFill>
                  <a:srgbClr val="C00000"/>
                </a:solidFill>
                <a:latin typeface="Arial" charset="0"/>
                <a:cs typeface="Arial" charset="0"/>
              </a:rPr>
              <a:t>eksperymantalne</a:t>
            </a: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),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badań farmakologicznych (eksperymentalne),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zarządzania relacjami z klientami (oportunistyczne),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analiz kupna-sprzedaży (oportunistyczne),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technologii wojskowych (eksperymentalne),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technologii kosmicznych (eksperymentalne), 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badań katastrof naturalnych (oportunistyczne),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badań socjologicznych (ankietowe),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badań migracji gatunków zwierząt,</a:t>
            </a:r>
          </a:p>
          <a:p>
            <a:pPr marL="457200" indent="-457200">
              <a:spcAft>
                <a:spcPts val="300"/>
              </a:spcAft>
              <a:buFont typeface="+mj-lt"/>
              <a:buAutoNum type="arabicPeriod"/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badań zanieczyszczenia powietrza.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081088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Zarządzanie jakością danych</a:t>
            </a:r>
            <a:b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DQM – Data Quality Management</a:t>
            </a:r>
            <a:endParaRPr lang="pl-PL" altLang="en-US" sz="3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173" name="Prostokąt 9"/>
          <p:cNvSpPr>
            <a:spLocks noChangeArrowheads="1"/>
          </p:cNvSpPr>
          <p:nvPr/>
        </p:nvSpPr>
        <p:spPr bwMode="auto">
          <a:xfrm>
            <a:off x="250825" y="1301750"/>
            <a:ext cx="8748713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Inwentaryzacja danych; np. ważność, ziarnistość</a:t>
            </a:r>
          </a:p>
          <a:p>
            <a:pPr marL="363538" indent="-363538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Specyfika wartości danych tzn. cechy ich jakości,</a:t>
            </a:r>
          </a:p>
          <a:p>
            <a:pPr marL="363538" indent="-363538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Prezentacja danych, np. stosowność formatów,  łatwość zrozumienia danych i ich interpretacji,</a:t>
            </a:r>
          </a:p>
          <a:p>
            <a:pPr marL="363538" indent="-363538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2500" dirty="0">
                <a:latin typeface="Arial" pitchFamily="34" charset="0"/>
                <a:cs typeface="Arial" pitchFamily="34" charset="0"/>
              </a:rPr>
              <a:t>Poufność, bezpieczeństwo, odpowiedzialność dysponenta.</a:t>
            </a:r>
          </a:p>
          <a:p>
            <a:pPr>
              <a:defRPr/>
            </a:pPr>
            <a:endParaRPr lang="pl-PL" sz="25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pl-PL" sz="25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Znacząca część zadań realizowanych w obszarze DQM obejmuje zbudowanie i realizowanie strategii dla poprawy jakości danych poprzez określenie celów jakie mają być osiągnięte, dobór właściwych narzędzi i zespołów do ich realizowania oraz zbudowanie procesów zarządczych.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117475"/>
            <a:ext cx="9251950" cy="503238"/>
          </a:xfrm>
        </p:spPr>
        <p:txBody>
          <a:bodyPr/>
          <a:lstStyle/>
          <a:p>
            <a:r>
              <a:rPr lang="en-US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Proces czyszczenia danych</a:t>
            </a:r>
            <a:endParaRPr lang="pl-PL" altLang="en-US" sz="3100" b="1" i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88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" name="Prostokąt 9"/>
          <p:cNvSpPr/>
          <p:nvPr/>
        </p:nvSpPr>
        <p:spPr>
          <a:xfrm>
            <a:off x="215900" y="692150"/>
            <a:ext cx="8677275" cy="566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sz="22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Czyszczenie</a:t>
            </a:r>
            <a:r>
              <a:rPr lang="pl-PL" sz="2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2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danych</a:t>
            </a:r>
            <a:r>
              <a:rPr lang="pl-PL" sz="2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pl-PL" sz="2200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data </a:t>
            </a:r>
            <a:r>
              <a:rPr lang="pl-PL" sz="2200" i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cleansing</a:t>
            </a:r>
            <a:r>
              <a:rPr lang="pl-PL" sz="2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data </a:t>
            </a:r>
            <a:r>
              <a:rPr lang="pl-PL" sz="2200" i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cleaning</a:t>
            </a:r>
            <a:r>
              <a:rPr lang="pl-PL" sz="2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2200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data clearing, data </a:t>
            </a:r>
            <a:r>
              <a:rPr lang="pl-PL" sz="2200" i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wash</a:t>
            </a:r>
            <a:r>
              <a:rPr lang="pl-PL" sz="2200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pl-PL" sz="2200" i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washing</a:t>
            </a:r>
            <a:r>
              <a:rPr lang="pl-PL" sz="22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 to proces diagnozowania oraz usuwania lub korekty danych w zbiorze rekordów tabeli lub tabel (baza danych), które są zanieczyszczone (niewłaściwych), tzn. błędne, powielane, niedokładne, nieaktualne, zbędne (niezwiązane z zagadnieniem), brakujące lub nieprawidłowo sformatowane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Wykorzystywane narzędzia: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zdrowy rozsądek: „logika jest uniwersalna”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proste statystyczne, np. miary statystyczne (średnia, odchylenie standardowe, moda, rozstęp,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rozstęp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err="1">
                <a:latin typeface="Arial" pitchFamily="34" charset="0"/>
                <a:cs typeface="Arial" pitchFamily="34" charset="0"/>
              </a:rPr>
              <a:t>międzykwartylowy</a:t>
            </a:r>
            <a:r>
              <a:rPr lang="pl-PL" sz="2200" dirty="0">
                <a:latin typeface="Arial" pitchFamily="34" charset="0"/>
                <a:cs typeface="Arial" pitchFamily="34" charset="0"/>
              </a:rPr>
              <a:t>), 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graficzne</a:t>
            </a:r>
          </a:p>
          <a:p>
            <a:pPr marL="363538" indent="-36353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metody modelowania komputerowego: algorytmy skupień (analiza skupień), drzewa decyzyjne, modele regresji.</a:t>
            </a:r>
          </a:p>
          <a:p>
            <a:pPr>
              <a:defRPr/>
            </a:pPr>
            <a:r>
              <a:rPr lang="pl-PL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Nie ma uniwersalnego narzędzia do czyszczenia danych. Bardzo często inżynier danych musi samodzielnie opracowywać algorytmy i procedury realizujące te zadania.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4450"/>
            <a:ext cx="8534400" cy="576263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Etapy czyszczenia danych</a:t>
            </a:r>
          </a:p>
        </p:txBody>
      </p:sp>
      <p:sp>
        <p:nvSpPr>
          <p:cNvPr id="18435" name="pole tekstowe 8"/>
          <p:cNvSpPr txBox="1">
            <a:spLocks noChangeArrowheads="1"/>
          </p:cNvSpPr>
          <p:nvPr/>
        </p:nvSpPr>
        <p:spPr bwMode="auto">
          <a:xfrm>
            <a:off x="182563" y="620713"/>
            <a:ext cx="4716462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Identyfikacja tych części w danych, które są zanieczyszczone oraz zdiagnozowanie charakteru tych zanieczyszczeń.</a:t>
            </a:r>
          </a:p>
        </p:txBody>
      </p:sp>
      <p:pic>
        <p:nvPicPr>
          <p:cNvPr id="1843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20713"/>
            <a:ext cx="4227513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pole tekstowe 10"/>
          <p:cNvSpPr txBox="1">
            <a:spLocks noChangeArrowheads="1"/>
          </p:cNvSpPr>
          <p:nvPr/>
        </p:nvSpPr>
        <p:spPr bwMode="auto">
          <a:xfrm>
            <a:off x="182563" y="1700213"/>
            <a:ext cx="4894262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Określenie, jakie operacje i w jakiej kolejności mają być wykonane, aby usunąć nieprawidłowości a następnie utworzenie algorytmów realizujących te operacje.</a:t>
            </a:r>
          </a:p>
        </p:txBody>
      </p:sp>
      <p:sp>
        <p:nvSpPr>
          <p:cNvPr id="18438" name="pole tekstowe 11"/>
          <p:cNvSpPr txBox="1">
            <a:spLocks noChangeArrowheads="1"/>
          </p:cNvSpPr>
          <p:nvPr/>
        </p:nvSpPr>
        <p:spPr bwMode="auto">
          <a:xfrm>
            <a:off x="182563" y="3357563"/>
            <a:ext cx="4716462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Uruchomienie algorytmów realizujących czyszczenie we właściwej kolejności określonej w etapie drugim.</a:t>
            </a:r>
          </a:p>
        </p:txBody>
      </p:sp>
      <p:sp>
        <p:nvSpPr>
          <p:cNvPr id="18439" name="pole tekstowe 12"/>
          <p:cNvSpPr txBox="1">
            <a:spLocks noChangeArrowheads="1"/>
          </p:cNvSpPr>
          <p:nvPr/>
        </p:nvSpPr>
        <p:spPr bwMode="auto">
          <a:xfrm>
            <a:off x="182563" y="4984750"/>
            <a:ext cx="471646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900">
                <a:latin typeface="Arial" panose="020B0604020202020204" pitchFamily="34" charset="0"/>
                <a:cs typeface="Arial" panose="020B0604020202020204" pitchFamily="34" charset="0"/>
              </a:rPr>
              <a:t>Zweryfikowanie danych na okoliczność poprawności – ponowna diagnoza.</a:t>
            </a: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323850" y="5876925"/>
            <a:ext cx="8496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918" rIns="26979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Nie wszystkie zanieczyszczenia w danych uda się znaleźć, a wśród znalezionych nie wszystkie uda się usunąć (oczyścić dane).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44450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Możliwości eliminacji anomalii</a:t>
            </a:r>
            <a:endParaRPr lang="pl-PL" altLang="en-US" sz="3200" b="1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981075"/>
            <a:ext cx="8424862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25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Proces czyszczenia w dużej mierze jest determinowany przez typ danych. Zmienne ilościowe (liczby oraz daty i czas) przetwarza się łatwiej niż jakościowe. Problemów związanych z danymi tekstowymi jest więcej niż z numerycznymi i mogą być one różnorakiej natury. </a:t>
            </a:r>
          </a:p>
          <a:p>
            <a:pPr>
              <a:lnSpc>
                <a:spcPct val="110000"/>
              </a:lnSpc>
              <a:defRPr/>
            </a:pPr>
            <a:endParaRPr lang="pl-PL" sz="25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pl-PL" sz="25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Niektóre błędy w danych da się wyeliminować korzystając z wewnętrznych zasobów repozytorium, inne wymagają akwizycji danych zewnętrznych. W tym drugim przypadku, istotna jest więc możliwość dostępu do zasobów zewnętrznych umożliwiających proces weryfikacji.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66"/>
      </a:dk1>
      <a:lt1>
        <a:srgbClr val="FF7C80"/>
      </a:lt1>
      <a:dk2>
        <a:srgbClr val="660033"/>
      </a:dk2>
      <a:lt2>
        <a:srgbClr val="808080"/>
      </a:lt2>
      <a:accent1>
        <a:srgbClr val="00CC99"/>
      </a:accent1>
      <a:accent2>
        <a:srgbClr val="3333CC"/>
      </a:accent2>
      <a:accent3>
        <a:srgbClr val="FFBFC0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Office\Szablony\Projekty prezentacji\Wstęgi.pot</Template>
  <TotalTime>3806</TotalTime>
  <Words>2470</Words>
  <Application>Microsoft Office PowerPoint</Application>
  <PresentationFormat>Pokaz na ekranie (4:3)</PresentationFormat>
  <Paragraphs>287</Paragraphs>
  <Slides>27</Slides>
  <Notes>27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Symbol MT</vt:lpstr>
      <vt:lpstr>Times New Roman</vt:lpstr>
      <vt:lpstr>Wingdings</vt:lpstr>
      <vt:lpstr>Projekt domyślny</vt:lpstr>
      <vt:lpstr>Obraz - mapa bitowa</vt:lpstr>
      <vt:lpstr>Inżynieria danych Wstępna eksploracja i przygotowanie danych do analiz</vt:lpstr>
      <vt:lpstr>Prezentacja programu PowerPoint</vt:lpstr>
      <vt:lpstr>Nadrzędny cel czyszczenia danych: minimalizacja GIGO</vt:lpstr>
      <vt:lpstr>Przyczyny złej jakości danych</vt:lpstr>
      <vt:lpstr>Praca domowa dla studentów - obowiązkowa</vt:lpstr>
      <vt:lpstr>Zarządzanie jakością danych DQM – Data Quality Management</vt:lpstr>
      <vt:lpstr>Proces czyszczenia danych</vt:lpstr>
      <vt:lpstr>Etapy czyszczenia danych</vt:lpstr>
      <vt:lpstr>Możliwości eliminacji anomalii</vt:lpstr>
      <vt:lpstr>Nieprawidłowe rekordy</vt:lpstr>
      <vt:lpstr>Wartości odstające</vt:lpstr>
      <vt:lpstr>Interesujące wartości odstające</vt:lpstr>
      <vt:lpstr>Metody wykrywania wartości odstających dla danych numerycznych</vt:lpstr>
      <vt:lpstr>Właściwa prezentacja danych liczbowych</vt:lpstr>
      <vt:lpstr>Operacja na danych tekstowych</vt:lpstr>
      <vt:lpstr>Klasyfikacja zasobów do weryfikacji poprawności danych w repozytorium</vt:lpstr>
      <vt:lpstr>Przygotowanie zbiorów finalnych i raportu końcowego z przebiegu procesu czyszczenia</vt:lpstr>
      <vt:lpstr>Tabela WARTOSC  - definicja wybranych cech zdarzenia drogowego </vt:lpstr>
      <vt:lpstr>Wykorzystanie tabeli WARTOSC do identyfikacji wybranych cech zdarzenia drogowego </vt:lpstr>
      <vt:lpstr>SEWIK, tabela ZDARZENIE Dane zewnętrzne: tabela Gminy</vt:lpstr>
      <vt:lpstr>SEWIK, tabela ZDARZENIE Dane zewnętrzne: tabela Drogi krajowe i wojewódzkie</vt:lpstr>
      <vt:lpstr>SEWIK, tabela ZABU_KOD</vt:lpstr>
      <vt:lpstr>SEWIK, tabela ZABU_KOD Dane zewnętrzne: tabela Obszary </vt:lpstr>
      <vt:lpstr>SEWIK, tabela ZABU_KOD. Dane wewnętrzne  </vt:lpstr>
      <vt:lpstr>SEWIK, tabela ZABU_KOD. Dane wewnętrzne  </vt:lpstr>
      <vt:lpstr>Weryfikacja danych w bazie SEWIK Statystyka poprawek – cz. 1</vt:lpstr>
      <vt:lpstr>Weryfikacja danych w bazie SEWIK Statystyka poprawek – cz. 2</vt:lpstr>
    </vt:vector>
  </TitlesOfParts>
  <Company>SPI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techniki wydobywania wiedzy  dla celów zarządzania Marzena NOWAKOWSKA, Elżbieta ZAJĄC2  dr Marzena Nowakowska - Politechnika Świętokrzyska, Studium Podstaw Informatyki, Aleja Tysiąclecia Państwa Polskiego 3, PL- 25314 Kielce, 2 dr Elżbieta Zając  Akademia Świętokrzyska, Instytut Matematyki, ul. Świętokrzyska 15, PL  25314 Kielce; ezajac@pu.kielce.pl</dc:title>
  <dc:creator>Nowakowska</dc:creator>
  <cp:lastModifiedBy>HP2</cp:lastModifiedBy>
  <cp:revision>675</cp:revision>
  <dcterms:created xsi:type="dcterms:W3CDTF">2002-01-07T16:06:39Z</dcterms:created>
  <dcterms:modified xsi:type="dcterms:W3CDTF">2023-11-12T15:27:27Z</dcterms:modified>
</cp:coreProperties>
</file>