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7" r:id="rId2"/>
    <p:sldId id="272" r:id="rId3"/>
    <p:sldId id="278" r:id="rId4"/>
    <p:sldId id="285" r:id="rId5"/>
    <p:sldId id="283" r:id="rId6"/>
    <p:sldId id="290" r:id="rId7"/>
    <p:sldId id="273" r:id="rId8"/>
    <p:sldId id="275" r:id="rId9"/>
    <p:sldId id="274" r:id="rId10"/>
    <p:sldId id="276" r:id="rId11"/>
    <p:sldId id="291" r:id="rId12"/>
    <p:sldId id="279" r:id="rId13"/>
    <p:sldId id="280" r:id="rId14"/>
    <p:sldId id="295" r:id="rId15"/>
    <p:sldId id="281" r:id="rId16"/>
    <p:sldId id="282" r:id="rId17"/>
    <p:sldId id="296" r:id="rId18"/>
    <p:sldId id="297" r:id="rId19"/>
    <p:sldId id="298" r:id="rId20"/>
    <p:sldId id="299" r:id="rId21"/>
    <p:sldId id="306" r:id="rId22"/>
    <p:sldId id="300" r:id="rId23"/>
    <p:sldId id="301" r:id="rId24"/>
    <p:sldId id="302" r:id="rId25"/>
    <p:sldId id="293" r:id="rId26"/>
    <p:sldId id="303" r:id="rId27"/>
    <p:sldId id="304" r:id="rId28"/>
    <p:sldId id="307" r:id="rId29"/>
    <p:sldId id="305" r:id="rId3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00"/>
    <a:srgbClr val="990099"/>
    <a:srgbClr val="0033CC"/>
    <a:srgbClr val="003300"/>
    <a:srgbClr val="006600"/>
    <a:srgbClr val="76003B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 autoAdjust="0"/>
    <p:restoredTop sz="90909" autoAdjust="0"/>
  </p:normalViewPr>
  <p:slideViewPr>
    <p:cSldViewPr>
      <p:cViewPr varScale="1">
        <p:scale>
          <a:sx n="79" d="100"/>
          <a:sy n="79" d="100"/>
        </p:scale>
        <p:origin x="4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D1DF266-066C-4C26-8BBC-2997EA5886E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03584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wzorce stylu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80E8C6C-A698-4FF8-A317-2EF82215360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533643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1CE693-42BD-4330-B161-23B1E16E4143}" type="slidenum">
              <a:rPr lang="pl-PL" altLang="en-US" sz="1200"/>
              <a:pPr/>
              <a:t>1</a:t>
            </a:fld>
            <a:endParaRPr lang="pl-PL" altLang="en-US" sz="1200"/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6039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A98B540-C267-4DCC-831E-4BA469E8CAD9}" type="slidenum">
              <a:rPr lang="pl-PL" altLang="en-US" sz="1200"/>
              <a:pPr/>
              <a:t>10</a:t>
            </a:fld>
            <a:endParaRPr lang="pl-PL" altLang="en-US" sz="120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4708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F64ED3-75E6-4C33-91F4-31B403E1A53E}" type="slidenum">
              <a:rPr lang="pl-PL" altLang="en-US" sz="1200"/>
              <a:pPr/>
              <a:t>11</a:t>
            </a:fld>
            <a:endParaRPr lang="pl-PL" altLang="en-US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8386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0DBD09-85A6-4197-85D8-230BAD86C074}" type="slidenum">
              <a:rPr lang="pl-PL" altLang="en-US" sz="1200"/>
              <a:pPr/>
              <a:t>12</a:t>
            </a:fld>
            <a:endParaRPr lang="pl-PL" altLang="en-US" sz="120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4320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EF79B01-EB1B-4D81-B498-F0F69B28F80D}" type="slidenum">
              <a:rPr lang="pl-PL" altLang="en-US" sz="1200"/>
              <a:pPr/>
              <a:t>15</a:t>
            </a:fld>
            <a:endParaRPr lang="pl-PL" altLang="en-US" sz="12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94231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AEAAAC5-0480-4582-8C86-BA9894668C93}" type="slidenum">
              <a:rPr lang="pl-PL" altLang="en-US" sz="1200"/>
              <a:pPr/>
              <a:t>16</a:t>
            </a:fld>
            <a:endParaRPr lang="pl-PL" altLang="en-US" sz="1200"/>
          </a:p>
        </p:txBody>
      </p:sp>
      <p:sp>
        <p:nvSpPr>
          <p:cNvPr id="33795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09682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AB852A-0873-4497-A4F8-C40F044B6C23}" type="slidenum">
              <a:rPr lang="pl-PL" altLang="en-US" sz="1200"/>
              <a:pPr/>
              <a:t>17</a:t>
            </a:fld>
            <a:endParaRPr lang="pl-PL" altLang="en-US" sz="1200"/>
          </a:p>
        </p:txBody>
      </p:sp>
      <p:sp>
        <p:nvSpPr>
          <p:cNvPr id="35843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8204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64EA313-34C8-4C67-9F4C-6BDE750618C4}" type="slidenum">
              <a:rPr lang="pl-PL" altLang="en-US" sz="1200"/>
              <a:pPr/>
              <a:t>18</a:t>
            </a:fld>
            <a:endParaRPr lang="pl-PL" altLang="en-US" sz="1200"/>
          </a:p>
        </p:txBody>
      </p:sp>
      <p:sp>
        <p:nvSpPr>
          <p:cNvPr id="37891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95794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6F507E-6D0A-4F0E-8B26-B4D75C17CB6C}" type="slidenum">
              <a:rPr lang="pl-PL" altLang="en-US" sz="1200"/>
              <a:pPr/>
              <a:t>19</a:t>
            </a:fld>
            <a:endParaRPr lang="pl-PL" altLang="en-US" sz="1200"/>
          </a:p>
        </p:txBody>
      </p:sp>
      <p:sp>
        <p:nvSpPr>
          <p:cNvPr id="39939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29846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7E91C9E-767F-4C01-814D-ABB1CCE0EE83}" type="slidenum">
              <a:rPr lang="pl-PL" altLang="en-US" sz="1200"/>
              <a:pPr/>
              <a:t>20</a:t>
            </a:fld>
            <a:endParaRPr lang="pl-PL" altLang="en-US" sz="1200"/>
          </a:p>
        </p:txBody>
      </p:sp>
      <p:sp>
        <p:nvSpPr>
          <p:cNvPr id="41987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02806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32AAA1-1F2F-46F1-86FF-3C41C8CC964E}" type="slidenum">
              <a:rPr lang="pl-PL" altLang="en-US" sz="1200"/>
              <a:pPr/>
              <a:t>21</a:t>
            </a:fld>
            <a:endParaRPr lang="pl-PL" altLang="en-US" sz="1200"/>
          </a:p>
        </p:txBody>
      </p:sp>
      <p:sp>
        <p:nvSpPr>
          <p:cNvPr id="44035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8754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2150EF-066C-4B74-B354-FA0FA3E42BFE}" type="slidenum">
              <a:rPr lang="pl-PL" altLang="en-US" sz="1200"/>
              <a:pPr/>
              <a:t>2</a:t>
            </a:fld>
            <a:endParaRPr lang="pl-PL" altLang="en-US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49675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02DF64-BCE6-467C-AC28-90F36F31EE73}" type="slidenum">
              <a:rPr lang="pl-PL" altLang="en-US" sz="1200"/>
              <a:pPr/>
              <a:t>22</a:t>
            </a:fld>
            <a:endParaRPr lang="pl-PL" altLang="en-US" sz="1200"/>
          </a:p>
        </p:txBody>
      </p:sp>
      <p:sp>
        <p:nvSpPr>
          <p:cNvPr id="46083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53152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389F95-11C4-4DBC-A016-DC80CEB86870}" type="slidenum">
              <a:rPr lang="pl-PL" altLang="en-US" sz="1200"/>
              <a:pPr/>
              <a:t>23</a:t>
            </a:fld>
            <a:endParaRPr lang="pl-PL" altLang="en-US" sz="1200"/>
          </a:p>
        </p:txBody>
      </p:sp>
      <p:sp>
        <p:nvSpPr>
          <p:cNvPr id="48131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32155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3583AB-8066-4768-8280-9EB9EA9F9B81}" type="slidenum">
              <a:rPr lang="pl-PL" altLang="en-US" sz="1200"/>
              <a:pPr/>
              <a:t>24</a:t>
            </a:fld>
            <a:endParaRPr lang="pl-PL" altLang="en-US" sz="120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45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60E640-EA01-49F0-865E-AEFA604C1144}" type="slidenum">
              <a:rPr lang="pl-PL" altLang="en-US" sz="1200"/>
              <a:pPr/>
              <a:t>25</a:t>
            </a:fld>
            <a:endParaRPr lang="pl-PL" altLang="en-US" sz="120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02137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852B7A-EE17-4715-B333-3D87B1D8A0BA}" type="slidenum">
              <a:rPr lang="pl-PL" altLang="en-US" sz="1200"/>
              <a:pPr/>
              <a:t>26</a:t>
            </a:fld>
            <a:endParaRPr lang="pl-PL" altLang="en-US" sz="120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290408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741F8A8-4D07-4EFA-B165-C49E4CB71DF8}" type="slidenum">
              <a:rPr lang="pl-PL" altLang="en-US" sz="1200"/>
              <a:pPr/>
              <a:t>27</a:t>
            </a:fld>
            <a:endParaRPr lang="pl-PL" altLang="en-US" sz="120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42852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B273631-8970-4ED4-9FBD-3516F93B1AFE}" type="slidenum">
              <a:rPr lang="pl-PL" altLang="en-US" sz="1200"/>
              <a:pPr/>
              <a:t>28</a:t>
            </a:fld>
            <a:endParaRPr lang="pl-PL" altLang="en-US" sz="120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99402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5560B8-00D8-49A3-AA72-315B4475047C}" type="slidenum">
              <a:rPr lang="pl-PL" altLang="en-US" sz="1200"/>
              <a:pPr/>
              <a:t>29</a:t>
            </a:fld>
            <a:endParaRPr lang="pl-PL" altLang="en-US" sz="120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072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EC3D91-F6E1-4EFA-A433-75219D6F098A}" type="slidenum">
              <a:rPr lang="pl-PL" altLang="en-US" sz="1200"/>
              <a:pPr/>
              <a:t>3</a:t>
            </a:fld>
            <a:endParaRPr lang="pl-PL" altLang="en-US" sz="1200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505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3EAC620-EA70-49CD-85E6-5BDF22C35E34}" type="slidenum">
              <a:rPr lang="pl-PL" altLang="en-US" sz="1200"/>
              <a:pPr/>
              <a:t>4</a:t>
            </a:fld>
            <a:endParaRPr lang="pl-PL" altLang="en-US" sz="120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5908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89C554-8A94-4DBA-87EB-96F45B51CD9D}" type="slidenum">
              <a:rPr lang="pl-PL" altLang="en-US" sz="1200"/>
              <a:pPr/>
              <a:t>5</a:t>
            </a:fld>
            <a:endParaRPr lang="pl-PL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302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C66702-3DAB-4240-9E68-E36B025D857E}" type="slidenum">
              <a:rPr lang="pl-PL" altLang="en-US" sz="1200"/>
              <a:pPr/>
              <a:t>6</a:t>
            </a:fld>
            <a:endParaRPr lang="pl-PL" altLang="en-US" sz="120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1581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4CBE404-6517-44E2-9D91-AE955D166DD9}" type="slidenum">
              <a:rPr lang="pl-PL" altLang="en-US" sz="1200"/>
              <a:pPr/>
              <a:t>7</a:t>
            </a:fld>
            <a:endParaRPr lang="pl-PL" altLang="en-US" sz="12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8899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92F71F8-D30F-4890-9A3F-869C134AE90A}" type="slidenum">
              <a:rPr lang="pl-PL" altLang="en-US" sz="1200"/>
              <a:pPr/>
              <a:t>8</a:t>
            </a:fld>
            <a:endParaRPr lang="pl-PL" altLang="en-US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6761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6663B9-04DB-4428-9BC4-BBF774A9161D}" type="slidenum">
              <a:rPr lang="pl-PL" altLang="en-US" sz="1200"/>
              <a:pPr/>
              <a:t>9</a:t>
            </a:fld>
            <a:endParaRPr lang="pl-PL" altLang="en-US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872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73A9B-6C8E-47C9-BC09-E5413609D5F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97033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60E1B-A7E5-4991-9E23-7D3FA2B6517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0770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C21CD-56A0-4108-B709-C562E29A4BB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68299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7A753-948B-4BFF-AE0A-D3BE480BDAF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17238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21432-8CE5-4081-80E6-475A43BDCD8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67935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CBEAD-3F9B-4CD5-A277-BAF3A73A524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50520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D0452-A84E-4F0B-9CD6-CE7C0CAA8F2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68307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981EB-E0EE-4301-AC0F-BF04E10F1AC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8391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2F3BA-E6E0-4C1D-BD58-8C66D1659CC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87493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BFB48-2A5A-4498-8AD0-4E6DF9D8387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54370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828-33A4-4A67-A07F-BA620E2419C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80465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CE5F7BB-B19A-451B-8628-D642FC960FB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60350"/>
            <a:ext cx="8893175" cy="1008063"/>
          </a:xfrm>
        </p:spPr>
        <p:txBody>
          <a:bodyPr/>
          <a:lstStyle/>
          <a:p>
            <a:pPr algn="l" eaLnBrk="1" hangingPunct="1">
              <a:spcAft>
                <a:spcPct val="50000"/>
              </a:spcAft>
            </a:pPr>
            <a:r>
              <a:rPr lang="pl-PL" altLang="en-US" sz="2000" smtClean="0">
                <a:latin typeface="Arial" panose="020B0604020202020204" pitchFamily="34" charset="0"/>
              </a:rPr>
              <a:t>Inżynieria danych</a:t>
            </a:r>
            <a:br>
              <a:rPr lang="pl-PL" altLang="en-US" sz="2000" smtClean="0">
                <a:latin typeface="Arial" panose="020B0604020202020204" pitchFamily="34" charset="0"/>
              </a:rPr>
            </a:br>
            <a:r>
              <a:rPr lang="pl-PL" altLang="en-US" sz="2000" smtClean="0">
                <a:latin typeface="Arial" panose="020B0604020202020204" pitchFamily="34" charset="0"/>
              </a:rPr>
              <a:t>Wstępna eksploracja i przygotowanie danych do analiz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965700"/>
            <a:ext cx="9144000" cy="12715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Marzena Nowakowska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Katedra </a:t>
            </a:r>
            <a:r>
              <a:rPr lang="pl-PL" sz="2000" dirty="0">
                <a:solidFill>
                  <a:schemeClr val="tx2"/>
                </a:solidFill>
                <a:latin typeface="Arial" charset="0"/>
              </a:rPr>
              <a:t>Technologii Informatycznych</a:t>
            </a:r>
            <a:endParaRPr lang="pl-PL" sz="2000" dirty="0" smtClean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Wydział Zarządzania i Modelowania Komputerowego </a:t>
            </a:r>
            <a:r>
              <a:rPr lang="pl-PL" sz="2000" dirty="0" err="1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PŚk</a:t>
            </a:r>
            <a:endParaRPr lang="pl-PL" sz="2000" dirty="0" smtClean="0">
              <a:solidFill>
                <a:schemeClr val="tx2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100" name="Rectangle 2"/>
          <p:cNvSpPr txBox="1">
            <a:spLocks noChangeArrowheads="1"/>
          </p:cNvSpPr>
          <p:nvPr/>
        </p:nvSpPr>
        <p:spPr bwMode="auto">
          <a:xfrm>
            <a:off x="250825" y="1773238"/>
            <a:ext cx="799306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4000" b="1">
                <a:solidFill>
                  <a:schemeClr val="tx2"/>
                </a:solidFill>
                <a:latin typeface="Arial" panose="020B0604020202020204" pitchFamily="34" charset="0"/>
              </a:rPr>
              <a:t>Jakość danych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792162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C00000"/>
                </a:solidFill>
                <a:latin typeface="Arial" panose="020B0604020202020204" pitchFamily="34" charset="0"/>
              </a:rPr>
              <a:t>Poprawność danych: poprawność krzyżowa</a:t>
            </a:r>
          </a:p>
        </p:txBody>
      </p:sp>
      <p:sp>
        <p:nvSpPr>
          <p:cNvPr id="22531" name="Text Box 30"/>
          <p:cNvSpPr txBox="1">
            <a:spLocks noChangeArrowheads="1"/>
          </p:cNvSpPr>
          <p:nvPr/>
        </p:nvSpPr>
        <p:spPr bwMode="auto">
          <a:xfrm>
            <a:off x="107950" y="1125538"/>
            <a:ext cx="882015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Poprawność w zakresie logiki zależności - zachowanie prawidłowych relacji między wartościami pól, które są ze sobą logiczne powiązane.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pl-PL" altLang="en-US" sz="2000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 7</a:t>
            </a:r>
            <a:r>
              <a:rPr lang="pl-PL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Rok, od którego osoba jest właścicielem pojazdu nie może być wcześniejszy niż rok produkcji pojazdu.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532" name="Grupa 20"/>
          <p:cNvGrpSpPr>
            <a:grpSpLocks/>
          </p:cNvGrpSpPr>
          <p:nvPr/>
        </p:nvGrpSpPr>
        <p:grpSpPr bwMode="auto">
          <a:xfrm>
            <a:off x="755650" y="3141663"/>
            <a:ext cx="6575425" cy="1582737"/>
            <a:chOff x="755576" y="3140968"/>
            <a:chExt cx="6575380" cy="1584176"/>
          </a:xfrm>
        </p:grpSpPr>
        <p:pic>
          <p:nvPicPr>
            <p:cNvPr id="22533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3140968"/>
              <a:ext cx="6575380" cy="1584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4" name="Rectangle 7"/>
            <p:cNvSpPr>
              <a:spLocks noChangeArrowheads="1"/>
            </p:cNvSpPr>
            <p:nvPr/>
          </p:nvSpPr>
          <p:spPr bwMode="auto">
            <a:xfrm>
              <a:off x="4644008" y="3140968"/>
              <a:ext cx="2664296" cy="1584176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576263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0033CC"/>
                </a:solidFill>
                <a:latin typeface="Arial" panose="020B0604020202020204" pitchFamily="34" charset="0"/>
              </a:rPr>
              <a:t>Adekwatność danych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07950" y="765175"/>
            <a:ext cx="9288463" cy="367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400" i="1">
                <a:latin typeface="Arial" panose="020B0604020202020204" pitchFamily="34" charset="0"/>
                <a:cs typeface="Arial" panose="020B0604020202020204" pitchFamily="34" charset="0"/>
              </a:rPr>
              <a:t>Data accuracy</a:t>
            </a:r>
            <a:r>
              <a:rPr lang="pl-PL" altLang="en-US" sz="2400">
                <a:latin typeface="Arial" panose="020B0604020202020204" pitchFamily="34" charset="0"/>
                <a:cs typeface="Arial" panose="020B0604020202020204" pitchFamily="34" charset="0"/>
              </a:rPr>
              <a:t>. Stopień zgodności wartości cechy z wartościami rzeczywistymi, prawdziwymi (standardowymi).  Adekwatność w zasadzie można sprawdzić w oparciu o zewnętrzne zasoby danych. 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pl-PL" altLang="en-US" sz="2400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 8</a:t>
            </a:r>
            <a:r>
              <a:rPr lang="pl-PL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en-US" sz="240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Połączenie kodu pocztowego z położeniem geograficznym umożliwia sprawdzenie, czy ulica i numer domu, z którymi dany kod jest powiązany istnieją. Zamiast 25-562 powinno być 25-526.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pl-PL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221163"/>
            <a:ext cx="787241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1619250" y="4221163"/>
            <a:ext cx="1152525" cy="1728787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107950" y="117475"/>
            <a:ext cx="9396413" cy="574675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Kompletność danych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7950" y="822325"/>
            <a:ext cx="8964613" cy="40465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Data </a:t>
            </a:r>
            <a:r>
              <a:rPr lang="pl-PL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completness</a:t>
            </a:r>
            <a:r>
              <a:rPr lang="pl-PL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Stopień, do jakiego wszystkie potrzebne cechy są znane, wprowadzone (wymagalność). Powody niekompletności danych: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atrybuty (najbardziej pożądane) do analizy mogą być niedostępne,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dane </a:t>
            </a:r>
            <a:r>
              <a:rPr lang="pl-PL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nie</a:t>
            </a: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były możliwe do zdobycia w określonym czasie, co spowodowało niezidentyfikowanie pewnych ważnych zależności,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błąd pomiaru,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dane mogły być zapisane ale potem usunięte,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może brakować pewnych wartości dla atrybutów.</a:t>
            </a:r>
          </a:p>
          <a:p>
            <a:pPr>
              <a:spcBef>
                <a:spcPts val="600"/>
              </a:spcBef>
              <a:defRPr/>
            </a:pPr>
            <a:r>
              <a:rPr lang="pl-PL" sz="20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9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Nie ma niektórych wartości dla </a:t>
            </a:r>
            <a:r>
              <a:rPr lang="pl-PL" sz="20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Nr_lokalu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„z natury rzeczy”. Nie zostały podane wartości dla </a:t>
            </a:r>
            <a:r>
              <a:rPr lang="pl-PL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Dochód na osobę.</a:t>
            </a:r>
            <a:endParaRPr lang="pl-PL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628" name="Grupa 6"/>
          <p:cNvGrpSpPr>
            <a:grpSpLocks/>
          </p:cNvGrpSpPr>
          <p:nvPr/>
        </p:nvGrpSpPr>
        <p:grpSpPr bwMode="auto">
          <a:xfrm>
            <a:off x="250825" y="4941888"/>
            <a:ext cx="8497888" cy="1630362"/>
            <a:chOff x="251520" y="4941168"/>
            <a:chExt cx="8496944" cy="1630727"/>
          </a:xfrm>
        </p:grpSpPr>
        <p:pic>
          <p:nvPicPr>
            <p:cNvPr id="26629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4941168"/>
              <a:ext cx="8496944" cy="1630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0" name="Rectangle 7"/>
            <p:cNvSpPr>
              <a:spLocks noChangeArrowheads="1"/>
            </p:cNvSpPr>
            <p:nvPr/>
          </p:nvSpPr>
          <p:spPr bwMode="auto">
            <a:xfrm>
              <a:off x="7423292" y="4969634"/>
              <a:ext cx="1296144" cy="1584176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6372240" y="5012621"/>
              <a:ext cx="1007951" cy="1513227"/>
            </a:xfrm>
            <a:prstGeom prst="rect">
              <a:avLst/>
            </a:prstGeom>
            <a:noFill/>
            <a:ln w="15875">
              <a:solidFill>
                <a:schemeClr val="tx1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396413" cy="71913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</a:rPr>
              <a:t>Spójność danych</a:t>
            </a:r>
            <a:endParaRPr lang="pl-PL" sz="3200" b="1" baseline="300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12310" name="pole tekstowe 3"/>
          <p:cNvSpPr txBox="1">
            <a:spLocks noChangeArrowheads="1"/>
          </p:cNvSpPr>
          <p:nvPr/>
        </p:nvSpPr>
        <p:spPr bwMode="auto">
          <a:xfrm>
            <a:off x="34925" y="620713"/>
            <a:ext cx="9218613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3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Data </a:t>
            </a:r>
            <a:r>
              <a:rPr lang="pl-PL" sz="2300" i="1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consistency</a:t>
            </a:r>
            <a:r>
              <a:rPr lang="pl-PL" sz="23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. Zgodność, logiczność, niesprzeczność danych. Określa prawidłowość powiązań między cechami, ich wzajemnych relacji oraz brak wzajemnego wykluczania się informacji. </a:t>
            </a:r>
            <a:r>
              <a:rPr lang="pl-PL" sz="23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Możliwe </a:t>
            </a:r>
            <a:r>
              <a:rPr lang="pl-PL" sz="23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błędy:</a:t>
            </a:r>
            <a:endParaRPr lang="pl-PL" sz="2300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3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dwie różne wartości odnoszą się do tej samej cechy tego samego obiektu, np. w różnych systemach,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3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różne cechy (atrybuty) są reprezentowane przez te same nazwy, 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300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te same cechy są reprezentowane przez różne nazwy.</a:t>
            </a:r>
          </a:p>
          <a:p>
            <a:pPr>
              <a:spcBef>
                <a:spcPts val="600"/>
              </a:spcBef>
              <a:defRPr/>
            </a:pPr>
            <a:r>
              <a:rPr lang="pl-PL" sz="23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10</a:t>
            </a:r>
            <a:r>
              <a:rPr lang="pl-PL" sz="2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pl-PL" sz="2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 szpitalnej bazie danych o pacjentach sześć pierwszych cyfr numeru PESEL musi być zgodne z datą urodzenia osoby.</a:t>
            </a:r>
            <a:endParaRPr lang="pl-PL" sz="23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867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867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28679" name="Grupa 12"/>
          <p:cNvGrpSpPr>
            <a:grpSpLocks/>
          </p:cNvGrpSpPr>
          <p:nvPr/>
        </p:nvGrpSpPr>
        <p:grpSpPr bwMode="auto">
          <a:xfrm>
            <a:off x="684213" y="5084763"/>
            <a:ext cx="7219950" cy="1368425"/>
            <a:chOff x="683568" y="4581128"/>
            <a:chExt cx="7220803" cy="1368152"/>
          </a:xfrm>
        </p:grpSpPr>
        <p:pic>
          <p:nvPicPr>
            <p:cNvPr id="28680" name="Picture 1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4581128"/>
              <a:ext cx="7220803" cy="1368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1" name="Rectangle 7"/>
            <p:cNvSpPr>
              <a:spLocks noChangeArrowheads="1"/>
            </p:cNvSpPr>
            <p:nvPr/>
          </p:nvSpPr>
          <p:spPr bwMode="auto">
            <a:xfrm>
              <a:off x="712596" y="5272742"/>
              <a:ext cx="4176464" cy="648072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396413" cy="719138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990099"/>
                </a:solidFill>
                <a:latin typeface="Arial" panose="020B0604020202020204" pitchFamily="34" charset="0"/>
              </a:rPr>
              <a:t>Jednolitość (ujednolicenie) danych</a:t>
            </a:r>
            <a:endParaRPr lang="pl-PL" altLang="en-US" sz="3200" b="1" baseline="30000" smtClean="0">
              <a:solidFill>
                <a:srgbClr val="990099"/>
              </a:solidFill>
              <a:latin typeface="Arial" panose="020B0604020202020204" pitchFamily="34" charset="0"/>
            </a:endParaRPr>
          </a:p>
        </p:txBody>
      </p:sp>
      <p:sp>
        <p:nvSpPr>
          <p:cNvPr id="12310" name="pole tekstowe 3"/>
          <p:cNvSpPr txBox="1">
            <a:spLocks noChangeArrowheads="1"/>
          </p:cNvSpPr>
          <p:nvPr/>
        </p:nvSpPr>
        <p:spPr bwMode="auto">
          <a:xfrm>
            <a:off x="179388" y="819150"/>
            <a:ext cx="8856662" cy="386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Data </a:t>
            </a:r>
            <a:r>
              <a:rPr lang="pl-PL" i="1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uniformity</a:t>
            </a:r>
            <a:r>
              <a:rPr lang="pl-PL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. Stopień, w jakim wartości cechy są wyrażone przy użyciu tych samych jednostek miary w powiązanych zasobach (systemach). Ujednolicenie jednostek wymaga najczęściej użycia przekształceń arytmetycznych.</a:t>
            </a:r>
          </a:p>
          <a:p>
            <a:pPr>
              <a:spcBef>
                <a:spcPts val="600"/>
              </a:spcBef>
              <a:defRPr/>
            </a:pPr>
            <a:r>
              <a:rPr lang="pl-PL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11</a:t>
            </a:r>
            <a:r>
              <a:rPr lang="pl-P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pl-P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Temperatura w różnych zasobach może być wyrażona w stopniach Celsjusza, Kelvina czy Farenheita. Ujednolicenie polega na ustaleniu jednej skali temperaturowej; tu zamiast 100 (wyrażone w stopniach Farenheita) powinno być 37,8 (w stopniach Celsjusza).</a:t>
            </a:r>
            <a:endParaRPr lang="pl-PL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9701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970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29703" name="Grupa 8"/>
          <p:cNvGrpSpPr>
            <a:grpSpLocks/>
          </p:cNvGrpSpPr>
          <p:nvPr/>
        </p:nvGrpSpPr>
        <p:grpSpPr bwMode="auto">
          <a:xfrm>
            <a:off x="468313" y="4724400"/>
            <a:ext cx="7920037" cy="1728788"/>
            <a:chOff x="467543" y="4293096"/>
            <a:chExt cx="7920881" cy="1728192"/>
          </a:xfrm>
        </p:grpSpPr>
        <p:pic>
          <p:nvPicPr>
            <p:cNvPr id="2970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3" y="4293096"/>
              <a:ext cx="7879599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5" name="Rectangle 7"/>
            <p:cNvSpPr>
              <a:spLocks noChangeArrowheads="1"/>
            </p:cNvSpPr>
            <p:nvPr/>
          </p:nvSpPr>
          <p:spPr bwMode="auto">
            <a:xfrm>
              <a:off x="6934312" y="4293096"/>
              <a:ext cx="1454112" cy="1728192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73038" y="44450"/>
            <a:ext cx="9353551" cy="76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Podstawowe typy zanieczyszczeń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23850" y="692150"/>
            <a:ext cx="8496300" cy="56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Błędy </a:t>
            </a:r>
            <a:r>
              <a:rPr lang="pl-PL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syntaktyczne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(składniowe, </a:t>
            </a:r>
            <a:r>
              <a:rPr lang="pl-PL" sz="2200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syntactical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); są związane </a:t>
            </a:r>
            <a:b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</a:b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z nieprawidłowym wykorzystaniem języka zapisu danych: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leksykalne 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związane z formatem (definicją) domeny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nieregularność wartości 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Błędy </a:t>
            </a:r>
            <a:r>
              <a:rPr lang="pl-PL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semantyczne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(znaczeniowe, </a:t>
            </a:r>
            <a:r>
              <a:rPr lang="pl-PL" sz="2200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semantical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); są związane </a:t>
            </a:r>
            <a:b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</a:b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z nieprawidłowym wykorzystaniem znaczenia danych: 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naruszenie reguł integralności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sprzeczności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duplikaty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nieprawidłowe krotki (rekordy)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Błędy </a:t>
            </a:r>
            <a:r>
              <a:rPr lang="pl-PL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rejestracji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(sprawozdania, pokrycia, </a:t>
            </a:r>
            <a:r>
              <a:rPr lang="pl-PL" sz="2200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coverage</a:t>
            </a:r>
            <a:r>
              <a:rPr lang="pl-PL" sz="2200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pl-PL" sz="2200" i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errors</a:t>
            </a: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); są związane z pominięciem informacji i niewprowadzeniem ich do repozytorium: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brakujące wartości</a:t>
            </a:r>
          </a:p>
          <a:p>
            <a:pPr marL="914400" lvl="1" indent="-45720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2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brakujące krotki (rekordy)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2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2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07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34925" y="974725"/>
            <a:ext cx="9074150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Dane zapisane w tabeli nie są zgodne z jej strukturą; liczba wprowadzanych wartości jest mniejsza niż liczba kolumn i niezgodna ze znaczeniem pól. Taka sytuacja może być wynikiem błędu człowieka w trakcie wprowadzania danych. </a:t>
            </a:r>
          </a:p>
          <a:p>
            <a:pPr>
              <a:spcBef>
                <a:spcPts val="600"/>
              </a:spcBef>
              <a:defRPr/>
            </a:pPr>
            <a:r>
              <a:rPr lang="pl-PL" sz="20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11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 tabeli danych o zdarzeniach drogowych w polu </a:t>
            </a:r>
            <a:r>
              <a:rPr lang="pl-PL" sz="20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ULICA_SKRZYZ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opisującym nazwę krzyżującej się ulicy jest wpisana wartość dla pola </a:t>
            </a:r>
            <a:r>
              <a:rPr lang="pl-PL" sz="20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ZSSD_KOD2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opisującego numer krzyżującej się drogi.</a:t>
            </a:r>
            <a:endParaRPr lang="pl-PL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  <a:noFill/>
        </p:spPr>
        <p:txBody>
          <a:bodyPr/>
          <a:lstStyle/>
          <a:p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Błędy syntaktyczne: leksykalne</a:t>
            </a:r>
            <a:endParaRPr lang="pl-PL" altLang="en-US" sz="3200" baseline="30000" smtClean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grpSp>
        <p:nvGrpSpPr>
          <p:cNvPr id="32772" name="Grupa 5"/>
          <p:cNvGrpSpPr>
            <a:grpSpLocks/>
          </p:cNvGrpSpPr>
          <p:nvPr/>
        </p:nvGrpSpPr>
        <p:grpSpPr bwMode="auto">
          <a:xfrm>
            <a:off x="34925" y="4005263"/>
            <a:ext cx="9074150" cy="1727200"/>
            <a:chOff x="35496" y="4005064"/>
            <a:chExt cx="9073008" cy="1728192"/>
          </a:xfrm>
        </p:grpSpPr>
        <p:pic>
          <p:nvPicPr>
            <p:cNvPr id="3277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96" y="4005064"/>
              <a:ext cx="9036496" cy="1728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4" name="Rectangle 7"/>
            <p:cNvSpPr>
              <a:spLocks noChangeArrowheads="1"/>
            </p:cNvSpPr>
            <p:nvPr/>
          </p:nvSpPr>
          <p:spPr bwMode="auto">
            <a:xfrm>
              <a:off x="6660232" y="4005064"/>
              <a:ext cx="2448272" cy="1728192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179388" y="692150"/>
            <a:ext cx="86407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Wprowadzona wartość dla danego atrybutu 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nie</a:t>
            </a:r>
            <a:r>
              <a:rPr lang="pl-PL" dirty="0">
                <a:latin typeface="Arial" pitchFamily="34" charset="0"/>
                <a:cs typeface="Arial" pitchFamily="34" charset="0"/>
              </a:rPr>
              <a:t> jest zgodna z formatem domeny (dziedziny) tego atrybutu.</a:t>
            </a:r>
          </a:p>
          <a:p>
            <a:pPr>
              <a:spcBef>
                <a:spcPts val="600"/>
              </a:spcBef>
              <a:defRPr/>
            </a:pPr>
            <a:r>
              <a:rPr lang="pl-PL" sz="20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12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Por. przykład nt. numeru telefonu.</a:t>
            </a:r>
            <a:endParaRPr lang="pl-PL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9144000" cy="620712"/>
          </a:xfrm>
          <a:noFill/>
        </p:spPr>
        <p:txBody>
          <a:bodyPr/>
          <a:lstStyle/>
          <a:p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Błędy syntaktyczne: dot. formatu domeny</a:t>
            </a:r>
            <a:endParaRPr lang="pl-PL" altLang="en-US" sz="3200" baseline="30000" smtClean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797425"/>
            <a:ext cx="57245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1" name="Prostokąt 6"/>
          <p:cNvSpPr>
            <a:spLocks noChangeArrowheads="1"/>
          </p:cNvSpPr>
          <p:nvPr/>
        </p:nvSpPr>
        <p:spPr bwMode="auto">
          <a:xfrm>
            <a:off x="179388" y="2205038"/>
            <a:ext cx="8964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en-US" b="1">
                <a:solidFill>
                  <a:srgbClr val="800000"/>
                </a:solidFill>
                <a:latin typeface="Arial" panose="020B0604020202020204" pitchFamily="34" charset="0"/>
              </a:rPr>
              <a:t>Błędy syntaktyczne: nieregularność wartości</a:t>
            </a:r>
            <a:endParaRPr lang="pl-PL" altLang="en-US"/>
          </a:p>
        </p:txBody>
      </p:sp>
      <p:sp>
        <p:nvSpPr>
          <p:cNvPr id="19462" name="Prostokąt 7"/>
          <p:cNvSpPr>
            <a:spLocks noChangeArrowheads="1"/>
          </p:cNvSpPr>
          <p:nvPr/>
        </p:nvSpPr>
        <p:spPr bwMode="auto">
          <a:xfrm>
            <a:off x="179388" y="2781300"/>
            <a:ext cx="8820150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pl-PL" dirty="0">
                <a:latin typeface="Arial" charset="0"/>
                <a:cs typeface="Arial" charset="0"/>
              </a:rPr>
              <a:t>Atrybut ma nieujednolicone wartości, jednostki, skrótowce lub skróty (</a:t>
            </a:r>
            <a:r>
              <a:rPr lang="pl-PL" dirty="0">
                <a:solidFill>
                  <a:schemeClr val="bg1">
                    <a:lumMod val="75000"/>
                  </a:schemeClr>
                </a:solidFill>
                <a:latin typeface="Arial" charset="0"/>
                <a:cs typeface="Arial" charset="0"/>
              </a:rPr>
              <a:t>student dowie się jaka różnica</a:t>
            </a:r>
            <a:r>
              <a:rPr lang="pl-PL" dirty="0">
                <a:latin typeface="Arial" charset="0"/>
                <a:cs typeface="Arial" charset="0"/>
              </a:rPr>
              <a:t>) Jest to często spotykany błąd występujący po operacji łączenia danych z wielu źródeł. </a:t>
            </a:r>
          </a:p>
          <a:p>
            <a:pPr>
              <a:spcBef>
                <a:spcPts val="600"/>
              </a:spcBef>
              <a:defRPr/>
            </a:pPr>
            <a:r>
              <a:rPr lang="pl-PL" sz="2000" u="sng" dirty="0">
                <a:solidFill>
                  <a:srgbClr val="C00000"/>
                </a:solidFill>
                <a:latin typeface="Arial" charset="0"/>
                <a:cs typeface="Arial" charset="0"/>
              </a:rPr>
              <a:t>Przykład 13</a:t>
            </a: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Nieujednolicone nazwy marki samochodu Mercedes.</a:t>
            </a:r>
            <a:endParaRPr lang="pl-PL" sz="2000" dirty="0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700338" y="4797425"/>
            <a:ext cx="1655762" cy="1800225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107950" y="974725"/>
            <a:ext cx="8856663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Reguły integralności danych zawierają wiedzę o domenie atrybutów</a:t>
            </a:r>
            <a:br>
              <a:rPr lang="pl-PL" sz="2200" dirty="0">
                <a:latin typeface="Arial" pitchFamily="34" charset="0"/>
                <a:cs typeface="Arial" pitchFamily="34" charset="0"/>
              </a:rPr>
            </a:br>
            <a:r>
              <a:rPr lang="pl-PL" sz="2200" dirty="0">
                <a:latin typeface="Arial" pitchFamily="34" charset="0"/>
                <a:cs typeface="Arial" pitchFamily="34" charset="0"/>
              </a:rPr>
              <a:t>i ich wartościach dozwolonych do reprezentowania określonych faktów.</a:t>
            </a:r>
          </a:p>
          <a:p>
            <a:pPr marL="449263" indent="-4492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integralność encji - unikatowe rekordy w tabeli, w szczególności poprzez zdefiniowanie klucza podstawowego,</a:t>
            </a:r>
          </a:p>
          <a:p>
            <a:pPr marL="449263" indent="-4492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integralność dziedziny (domeny, semantyczna) - wartości dla każdego atrybutu spełniają przyjęte ograniczenia dotyczące typów i zakresów wartości, czyli należą do wcześniej zdefiniowanej dziedziny,</a:t>
            </a:r>
          </a:p>
          <a:p>
            <a:pPr marL="449263" indent="-4492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integralność referencyjna - klucz obcy może przyjmować wartości tylko ze zbioru wartości odpowiadającego mu klucza głównego w innej tabeli albo wartość </a:t>
            </a:r>
            <a:r>
              <a:rPr lang="pl-PL" sz="2200" i="1" dirty="0" err="1">
                <a:latin typeface="Arial" pitchFamily="34" charset="0"/>
                <a:cs typeface="Arial" pitchFamily="34" charset="0"/>
              </a:rPr>
              <a:t>Null</a:t>
            </a:r>
            <a:endParaRPr lang="pl-PL" sz="2200" dirty="0">
              <a:latin typeface="Arial" pitchFamily="34" charset="0"/>
              <a:cs typeface="Arial" pitchFamily="34" charset="0"/>
            </a:endParaRPr>
          </a:p>
          <a:p>
            <a:pPr marL="449263" indent="-4492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integralność ogólna (zdefiniowana przez użytkownika) - pozwala wprowadzić reguły biznesowe wynikające z realizowanych w bazie zadań.</a:t>
            </a:r>
          </a:p>
          <a:p>
            <a:pPr>
              <a:defRPr/>
            </a:pPr>
            <a:endParaRPr lang="pl-PL" sz="2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title"/>
          </p:nvPr>
        </p:nvSpPr>
        <p:spPr>
          <a:xfrm>
            <a:off x="34925" y="0"/>
            <a:ext cx="9432925" cy="836613"/>
          </a:xfrm>
          <a:noFill/>
        </p:spPr>
        <p:txBody>
          <a:bodyPr/>
          <a:lstStyle/>
          <a:p>
            <a:r>
              <a:rPr lang="pl-PL" altLang="en-US" sz="3000" b="1" smtClean="0">
                <a:solidFill>
                  <a:srgbClr val="800000"/>
                </a:solidFill>
                <a:latin typeface="Arial" panose="020B0604020202020204" pitchFamily="34" charset="0"/>
              </a:rPr>
              <a:t>Błędy semantyczne:</a:t>
            </a:r>
            <a:br>
              <a:rPr lang="pl-PL" altLang="en-US" sz="3000" b="1" smtClean="0">
                <a:solidFill>
                  <a:srgbClr val="800000"/>
                </a:solidFill>
                <a:latin typeface="Arial" panose="020B0604020202020204" pitchFamily="34" charset="0"/>
              </a:rPr>
            </a:br>
            <a:r>
              <a:rPr lang="pl-PL" altLang="en-US" sz="3000" b="1" smtClean="0">
                <a:solidFill>
                  <a:srgbClr val="800000"/>
                </a:solidFill>
                <a:latin typeface="Arial" panose="020B0604020202020204" pitchFamily="34" charset="0"/>
              </a:rPr>
              <a:t>naruszenie reguł integralności</a:t>
            </a:r>
            <a:endParaRPr lang="pl-PL" altLang="en-US" sz="3000" baseline="30000" smtClean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65088" y="836613"/>
            <a:ext cx="8999537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Anomalia sprzeczności odnosi się naruszenia reguł logicznych (oraz reguł biznesowych czyli integralności ogólnej). Występuje, gdy naruszone są związki między atrybutami w bazie (lub hurtowni) danych. Może odnosi się do związków w obrębie jednej krotki (rekordu) lub między krotkami (kilkoma rekordami).</a:t>
            </a:r>
          </a:p>
          <a:p>
            <a:pPr>
              <a:spcBef>
                <a:spcPts val="600"/>
              </a:spcBef>
              <a:defRPr/>
            </a:pPr>
            <a:r>
              <a:rPr lang="pl-PL" sz="2000" u="sng" dirty="0">
                <a:solidFill>
                  <a:srgbClr val="C00000"/>
                </a:solidFill>
                <a:latin typeface="Arial" charset="0"/>
                <a:cs typeface="Arial" charset="0"/>
              </a:rPr>
              <a:t>Przykład 14</a:t>
            </a: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Domena pola </a:t>
            </a:r>
            <a:r>
              <a:rPr lang="pl-PL" sz="2000" i="1" dirty="0">
                <a:solidFill>
                  <a:srgbClr val="C00000"/>
                </a:solidFill>
                <a:latin typeface="Arial" charset="0"/>
                <a:cs typeface="Arial" charset="0"/>
              </a:rPr>
              <a:t>Diagnoza</a:t>
            </a: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 jest warunkowa, może zależeć od wieku pacjenta (np. są choroby przypisane tylko dzieciom lub tylko dorosłym) lub od płci (są choroby właściwe tylko dla mężczyzn lub tylko kobiet).</a:t>
            </a:r>
            <a:endParaRPr lang="pl-PL" sz="2000" dirty="0"/>
          </a:p>
          <a:p>
            <a:pPr>
              <a:defRPr/>
            </a:pPr>
            <a:endParaRPr lang="pl-PL" sz="2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title"/>
          </p:nvPr>
        </p:nvSpPr>
        <p:spPr>
          <a:xfrm>
            <a:off x="34925" y="0"/>
            <a:ext cx="9432925" cy="836613"/>
          </a:xfrm>
          <a:noFill/>
        </p:spPr>
        <p:txBody>
          <a:bodyPr/>
          <a:lstStyle/>
          <a:p>
            <a:r>
              <a:rPr lang="pl-PL" altLang="en-US" sz="3000" b="1" smtClean="0">
                <a:solidFill>
                  <a:srgbClr val="800000"/>
                </a:solidFill>
                <a:latin typeface="Arial" panose="020B0604020202020204" pitchFamily="34" charset="0"/>
              </a:rPr>
              <a:t>Błędy semantyczne: sprzeczności</a:t>
            </a:r>
            <a:endParaRPr lang="pl-PL" altLang="en-US" sz="3000" baseline="30000" smtClean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05263"/>
            <a:ext cx="84582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Rectangle 7"/>
          <p:cNvSpPr>
            <a:spLocks noChangeArrowheads="1"/>
          </p:cNvSpPr>
          <p:nvPr/>
        </p:nvSpPr>
        <p:spPr bwMode="auto">
          <a:xfrm>
            <a:off x="3563938" y="4868863"/>
            <a:ext cx="3887787" cy="576262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42875"/>
            <a:ext cx="8424863" cy="549275"/>
          </a:xfrm>
        </p:spPr>
        <p:txBody>
          <a:bodyPr/>
          <a:lstStyle/>
          <a:p>
            <a:r>
              <a:rPr lang="pl-PL" altLang="en-US" sz="3200" b="1" smtClean="0">
                <a:latin typeface="Arial" panose="020B0604020202020204" pitchFamily="34" charset="0"/>
                <a:cs typeface="Arial" panose="020B0604020202020204" pitchFamily="34" charset="0"/>
              </a:rPr>
              <a:t>Definicja jakości</a:t>
            </a:r>
            <a:endParaRPr lang="pl-PL" altLang="en-US" sz="3200" b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82804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Platon</a:t>
            </a: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: "pewien stopień doskonałości",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W.E. Deming</a:t>
            </a: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: „stopień jednorodności i niezawodności wyrobu przy możliwie niskich kosztach i maksymalnym dopasowaniu do potrzeb rynku",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P.B. Crosby</a:t>
            </a: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: „zgodność z wymaganiami",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8402</a:t>
            </a: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: „ogół cech lub właściwości wyrobu lub usługi, które decydują o zdolności wyrobu lub usługi do zaspokojenia stwierdzonych i przewidywanych potrzeb",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9001:2000</a:t>
            </a: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: „stopień w jakim zbiór inherentnych (nierozłącznych, tkwiących w istocie) cech spełnia określone wymagania",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Masaaki</a:t>
            </a: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 (guru metodologii KAIZEN): „wszystko, co można poprawić".</a:t>
            </a:r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107950" y="692150"/>
            <a:ext cx="9001125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200" dirty="0">
                <a:latin typeface="Arial" pitchFamily="34" charset="0"/>
                <a:cs typeface="Arial" pitchFamily="34" charset="0"/>
              </a:rPr>
              <a:t>Duplikaty to dwie lub więcej krotek reprezentujące ten sam element</a:t>
            </a:r>
            <a:br>
              <a:rPr lang="pl-PL" sz="2200" dirty="0">
                <a:latin typeface="Arial" pitchFamily="34" charset="0"/>
                <a:cs typeface="Arial" pitchFamily="34" charset="0"/>
              </a:rPr>
            </a:br>
            <a:r>
              <a:rPr lang="pl-PL" sz="2200" dirty="0">
                <a:latin typeface="Arial" pitchFamily="34" charset="0"/>
                <a:cs typeface="Arial" pitchFamily="34" charset="0"/>
              </a:rPr>
              <a:t>w repozytorium. Wartości nie muszą być identyczne w kolejnych atrybutach takich rekordów. Anomalie duplikatów są często generowane w procesie integracji danych z różnych źródeł do jednej hurtowni danych.</a:t>
            </a:r>
          </a:p>
          <a:p>
            <a:pPr>
              <a:spcBef>
                <a:spcPts val="600"/>
              </a:spcBef>
              <a:defRPr/>
            </a:pPr>
            <a:r>
              <a:rPr lang="pl-PL" sz="2200" u="sng" dirty="0">
                <a:solidFill>
                  <a:srgbClr val="C00000"/>
                </a:solidFill>
                <a:latin typeface="Arial" charset="0"/>
                <a:cs typeface="Arial" charset="0"/>
              </a:rPr>
              <a:t>Przykład 15</a:t>
            </a: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defRPr/>
            </a:pP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Por. przykład 5.</a:t>
            </a:r>
          </a:p>
          <a:p>
            <a:pPr>
              <a:spcBef>
                <a:spcPts val="600"/>
              </a:spcBef>
              <a:defRPr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Redundantne dane mogą być wynikiem łączenia zasobów, albo nie do końca przemyślanej struktury danych. Pojawia się, gdy ta sama informacja występuje w co najmniej dwóch atrybutach. </a:t>
            </a:r>
          </a:p>
          <a:p>
            <a:pPr>
              <a:spcBef>
                <a:spcPts val="0"/>
              </a:spcBef>
              <a:defRPr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Niekoniecznie jest zanieczyszczeniem.</a:t>
            </a:r>
          </a:p>
          <a:p>
            <a:pPr>
              <a:spcBef>
                <a:spcPts val="600"/>
              </a:spcBef>
              <a:defRPr/>
            </a:pPr>
            <a:r>
              <a:rPr lang="pl-PL" sz="2200" u="sng" dirty="0">
                <a:solidFill>
                  <a:srgbClr val="C00000"/>
                </a:solidFill>
                <a:latin typeface="Arial" charset="0"/>
                <a:cs typeface="Arial" charset="0"/>
              </a:rPr>
              <a:t>Przykład 16</a:t>
            </a:r>
            <a:r>
              <a:rPr lang="pl-PL" sz="2200" dirty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9109075" cy="836612"/>
          </a:xfrm>
          <a:noFill/>
        </p:spPr>
        <p:txBody>
          <a:bodyPr/>
          <a:lstStyle/>
          <a:p>
            <a:r>
              <a:rPr lang="pl-PL" altLang="en-US" sz="3000" b="1" smtClean="0">
                <a:solidFill>
                  <a:srgbClr val="800000"/>
                </a:solidFill>
                <a:latin typeface="Arial" panose="020B0604020202020204" pitchFamily="34" charset="0"/>
              </a:rPr>
              <a:t>Błędy semantyczne: duplikaty lub redundancja</a:t>
            </a:r>
            <a:endParaRPr lang="pl-PL" altLang="en-US" sz="3000" baseline="30000" smtClean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pic>
        <p:nvPicPr>
          <p:cNvPr id="4096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5133975"/>
            <a:ext cx="9001125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0" y="444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3000" b="1" kern="0" dirty="0">
                <a:solidFill>
                  <a:srgbClr val="800000"/>
                </a:solidFill>
                <a:latin typeface="Arial" charset="0"/>
                <a:ea typeface="+mj-ea"/>
                <a:cs typeface="+mj-cs"/>
              </a:rPr>
              <a:t>Błędy semantyczne: nieprawidłowe krotki</a:t>
            </a:r>
            <a:endParaRPr lang="pl-PL" sz="3000" kern="0" baseline="30000" dirty="0">
              <a:solidFill>
                <a:srgbClr val="8000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14313" y="692150"/>
            <a:ext cx="8605837" cy="238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dirty="0">
                <a:latin typeface="Arial" pitchFamily="34" charset="0"/>
                <a:cs typeface="Arial" pitchFamily="34" charset="0"/>
              </a:rPr>
              <a:t>Dane w nieprawidłowych krotkach nie zawierają ww. anomalii ani nie mają braków, jednakże zawierają informację, która nie odzwierciedla rzeczywistości. Identyfikacja takich rekordów jest bardzo trudna a czasem wręcz niemożliwa.</a:t>
            </a:r>
          </a:p>
          <a:p>
            <a:pPr>
              <a:spcBef>
                <a:spcPts val="600"/>
              </a:spcBef>
              <a:defRPr/>
            </a:pPr>
            <a:r>
              <a:rPr lang="pl-PL" u="sng" dirty="0">
                <a:solidFill>
                  <a:srgbClr val="C00000"/>
                </a:solidFill>
                <a:latin typeface="Arial" charset="0"/>
                <a:cs typeface="Arial" charset="0"/>
              </a:rPr>
              <a:t>Przykład 17</a:t>
            </a:r>
            <a:r>
              <a:rPr lang="pl-PL" dirty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defRPr/>
            </a:pPr>
            <a:r>
              <a:rPr lang="pl-PL" dirty="0">
                <a:solidFill>
                  <a:srgbClr val="C00000"/>
                </a:solidFill>
                <a:latin typeface="Arial" charset="0"/>
                <a:cs typeface="Arial" charset="0"/>
              </a:rPr>
              <a:t>Praca domowa (do </a:t>
            </a:r>
            <a:r>
              <a:rPr lang="pl-PL">
                <a:solidFill>
                  <a:srgbClr val="C00000"/>
                </a:solidFill>
                <a:latin typeface="Arial" charset="0"/>
                <a:cs typeface="Arial" charset="0"/>
              </a:rPr>
              <a:t>połowy stycznia).</a:t>
            </a:r>
            <a:endParaRPr lang="pl-PL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012" name="pole tekstowe 3"/>
          <p:cNvSpPr txBox="1">
            <a:spLocks noChangeArrowheads="1"/>
          </p:cNvSpPr>
          <p:nvPr/>
        </p:nvSpPr>
        <p:spPr bwMode="auto">
          <a:xfrm>
            <a:off x="34925" y="3068638"/>
            <a:ext cx="9036050" cy="37856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tego wykładu studenci przygotowują obowiązkową pracę domową (warto postudiować literaturę):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jeden przykład nt. spójności danych (slajd 13),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jeden nt. nieprawidłowych krotek (slajd 21)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Studenci pracują w zespołach dwuosobowych. Jeżeli jest zespół trzyosobowy (nieparzysta liczba studentów w grupie), to przygotowuje w sumie trzy przykłady (rozkład – wg uznania).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Proszę przygotować krótkie opracowanie  (*.</a:t>
            </a:r>
            <a:r>
              <a:rPr lang="pl-PL" altLang="en-US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podając dane </a:t>
            </a:r>
            <a:r>
              <a:rPr lang="pl-PL" alt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członków zespołu, </a:t>
            </a:r>
            <a:r>
              <a:rPr lang="pl-PL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datę, tytuł opracowania oraz rozwiązanie zagadnienia.</a:t>
            </a:r>
            <a:endParaRPr lang="en-GB" alt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5"/>
          <p:cNvSpPr txBox="1">
            <a:spLocks noChangeArrowheads="1"/>
          </p:cNvSpPr>
          <p:nvPr/>
        </p:nvSpPr>
        <p:spPr bwMode="auto">
          <a:xfrm>
            <a:off x="107950" y="836613"/>
            <a:ext cx="9001125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latin typeface="Arial" panose="020B0604020202020204" pitchFamily="34" charset="0"/>
                <a:cs typeface="Arial" panose="020B0604020202020204" pitchFamily="34" charset="0"/>
              </a:rPr>
              <a:t>Narusza regułę integralności </a:t>
            </a:r>
            <a:r>
              <a:rPr lang="pl-PL" altLang="en-US" sz="2200" i="1">
                <a:latin typeface="Arial" panose="020B0604020202020204" pitchFamily="34" charset="0"/>
                <a:cs typeface="Arial" panose="020B0604020202020204" pitchFamily="34" charset="0"/>
              </a:rPr>
              <a:t>Not null</a:t>
            </a:r>
            <a:r>
              <a:rPr lang="pl-PL" altLang="en-US" sz="2200">
                <a:latin typeface="Arial" panose="020B0604020202020204" pitchFamily="34" charset="0"/>
                <a:cs typeface="Arial" panose="020B0604020202020204" pitchFamily="34" charset="0"/>
              </a:rPr>
              <a:t>. Jeżeli ta reguła obowiązuje w repozytorium, może zapobiec powstaniu tej anomalii ale może też prowadzić do innych anomalii, np. nieprawidłowa wartość w polu lub pominięcie wprowadzenia rekordu. Jeżeli nie ma reguły, to może skutkować brakiem wartości w polu.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09075" cy="836613"/>
          </a:xfrm>
          <a:noFill/>
        </p:spPr>
        <p:txBody>
          <a:bodyPr/>
          <a:lstStyle/>
          <a:p>
            <a:r>
              <a:rPr lang="pl-PL" altLang="en-US" sz="3000" b="1" smtClean="0">
                <a:solidFill>
                  <a:srgbClr val="800000"/>
                </a:solidFill>
                <a:latin typeface="Arial" panose="020B0604020202020204" pitchFamily="34" charset="0"/>
              </a:rPr>
              <a:t>Błędy rejestracji: brakujące wartości</a:t>
            </a:r>
            <a:endParaRPr lang="pl-PL" altLang="en-US" sz="3000" baseline="30000" smtClean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0" y="2781300"/>
            <a:ext cx="9144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3000" b="1" kern="0" dirty="0">
                <a:solidFill>
                  <a:srgbClr val="800000"/>
                </a:solidFill>
                <a:latin typeface="Arial" charset="0"/>
                <a:ea typeface="+mj-ea"/>
                <a:cs typeface="+mj-cs"/>
              </a:rPr>
              <a:t>Błędy </a:t>
            </a:r>
            <a:r>
              <a:rPr lang="pl-PL" sz="3000" b="1" dirty="0">
                <a:solidFill>
                  <a:srgbClr val="800000"/>
                </a:solidFill>
                <a:latin typeface="Arial" charset="0"/>
              </a:rPr>
              <a:t>rejestracji: brakujące </a:t>
            </a:r>
            <a:r>
              <a:rPr lang="pl-PL" sz="3000" b="1" kern="0" dirty="0">
                <a:solidFill>
                  <a:srgbClr val="800000"/>
                </a:solidFill>
                <a:latin typeface="Arial" charset="0"/>
                <a:ea typeface="+mj-ea"/>
                <a:cs typeface="+mj-cs"/>
              </a:rPr>
              <a:t>krotki</a:t>
            </a:r>
            <a:endParaRPr lang="pl-PL" sz="3000" kern="0" baseline="30000" dirty="0">
              <a:solidFill>
                <a:srgbClr val="800000"/>
              </a:solidFill>
              <a:latin typeface="Arial" charset="0"/>
              <a:ea typeface="+mj-ea"/>
              <a:cs typeface="+mj-cs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79388" y="3644900"/>
            <a:ext cx="90011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200">
                <a:latin typeface="Arial" panose="020B0604020202020204" pitchFamily="34" charset="0"/>
                <a:cs typeface="Arial" panose="020B0604020202020204" pitchFamily="34" charset="0"/>
              </a:rPr>
              <a:t>Brakujące krotki występują, gdy dane, które istnieją w świecie rzeczywistym nie są reprezentowane w bazie danych. Taka sytuacja może mieć miejsce, gdy zastosowano nieprawidłową operację złączenia dwóch lub więcej tabel (najczęściej z różnych źródeł).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-36513" y="44450"/>
            <a:ext cx="9144001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3000" b="1" kern="0" dirty="0">
                <a:solidFill>
                  <a:srgbClr val="800000"/>
                </a:solidFill>
                <a:latin typeface="Arial" charset="0"/>
                <a:ea typeface="+mj-ea"/>
                <a:cs typeface="+mj-cs"/>
              </a:rPr>
              <a:t>Ł</a:t>
            </a:r>
            <a:r>
              <a:rPr lang="pl-PL" sz="3000" b="1" dirty="0">
                <a:solidFill>
                  <a:srgbClr val="800000"/>
                </a:solidFill>
                <a:latin typeface="Arial" charset="0"/>
              </a:rPr>
              <a:t>ączenie tabel z różnym stopniem zachowania informacji</a:t>
            </a:r>
            <a:endParaRPr lang="pl-PL" sz="3000" kern="0" baseline="30000" dirty="0">
              <a:solidFill>
                <a:srgbClr val="800000"/>
              </a:solidFill>
              <a:latin typeface="Arial" charset="0"/>
              <a:ea typeface="+mj-ea"/>
              <a:cs typeface="+mj-cs"/>
            </a:endParaRPr>
          </a:p>
        </p:txBody>
      </p:sp>
      <p:pic>
        <p:nvPicPr>
          <p:cNvPr id="4710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66813"/>
            <a:ext cx="26638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565400"/>
            <a:ext cx="34480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268413"/>
            <a:ext cx="4897437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411413"/>
            <a:ext cx="4824412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1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3721100"/>
            <a:ext cx="4824412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2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53149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3" name="pole tekstowe 14"/>
          <p:cNvSpPr txBox="1">
            <a:spLocks noChangeArrowheads="1"/>
          </p:cNvSpPr>
          <p:nvPr/>
        </p:nvSpPr>
        <p:spPr bwMode="auto">
          <a:xfrm>
            <a:off x="3995738" y="981075"/>
            <a:ext cx="26082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Połączenie wewnętrzne</a:t>
            </a:r>
          </a:p>
        </p:txBody>
      </p:sp>
      <p:sp>
        <p:nvSpPr>
          <p:cNvPr id="47114" name="pole tekstowe 15"/>
          <p:cNvSpPr txBox="1">
            <a:spLocks noChangeArrowheads="1"/>
          </p:cNvSpPr>
          <p:nvPr/>
        </p:nvSpPr>
        <p:spPr bwMode="auto">
          <a:xfrm>
            <a:off x="4019550" y="2060575"/>
            <a:ext cx="3865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Połączenie zewnętrzne lewostronne</a:t>
            </a:r>
          </a:p>
        </p:txBody>
      </p:sp>
      <p:sp>
        <p:nvSpPr>
          <p:cNvPr id="47115" name="pole tekstowe 16"/>
          <p:cNvSpPr txBox="1">
            <a:spLocks noChangeArrowheads="1"/>
          </p:cNvSpPr>
          <p:nvPr/>
        </p:nvSpPr>
        <p:spPr bwMode="auto">
          <a:xfrm>
            <a:off x="3995738" y="3429000"/>
            <a:ext cx="4019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Połączenie zewnętrzne prawostronne</a:t>
            </a:r>
          </a:p>
        </p:txBody>
      </p:sp>
      <p:sp>
        <p:nvSpPr>
          <p:cNvPr id="47116" name="pole tekstowe 17"/>
          <p:cNvSpPr txBox="1">
            <a:spLocks noChangeArrowheads="1"/>
          </p:cNvSpPr>
          <p:nvPr/>
        </p:nvSpPr>
        <p:spPr bwMode="auto">
          <a:xfrm>
            <a:off x="5724525" y="5084763"/>
            <a:ext cx="2087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Pełne naturalne połączenie zewnętrzne</a:t>
            </a:r>
          </a:p>
        </p:txBody>
      </p:sp>
      <p:sp>
        <p:nvSpPr>
          <p:cNvPr id="47117" name="Rectangle 7"/>
          <p:cNvSpPr>
            <a:spLocks noChangeArrowheads="1"/>
          </p:cNvSpPr>
          <p:nvPr/>
        </p:nvSpPr>
        <p:spPr bwMode="auto">
          <a:xfrm>
            <a:off x="3924300" y="981075"/>
            <a:ext cx="5040313" cy="3887788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179388" y="4941888"/>
            <a:ext cx="7705725" cy="1655762"/>
          </a:xfrm>
          <a:prstGeom prst="rect">
            <a:avLst/>
          </a:prstGeom>
          <a:noFill/>
          <a:ln w="15875">
            <a:solidFill>
              <a:schemeClr val="tx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7119" name="pole tekstowe 14"/>
          <p:cNvSpPr txBox="1">
            <a:spLocks noChangeArrowheads="1"/>
          </p:cNvSpPr>
          <p:nvPr/>
        </p:nvSpPr>
        <p:spPr bwMode="auto">
          <a:xfrm>
            <a:off x="323850" y="836613"/>
            <a:ext cx="1403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Tabela lewa</a:t>
            </a:r>
            <a:endParaRPr lang="en-GB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20" name="pole tekstowe 15"/>
          <p:cNvSpPr txBox="1">
            <a:spLocks noChangeArrowheads="1"/>
          </p:cNvSpPr>
          <p:nvPr/>
        </p:nvSpPr>
        <p:spPr bwMode="auto">
          <a:xfrm>
            <a:off x="323850" y="2249488"/>
            <a:ext cx="1557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800">
                <a:latin typeface="Arial" panose="020B0604020202020204" pitchFamily="34" charset="0"/>
                <a:cs typeface="Arial" panose="020B0604020202020204" pitchFamily="34" charset="0"/>
              </a:rPr>
              <a:t>Tabela prawa</a:t>
            </a:r>
            <a:endParaRPr lang="en-GB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550" y="188913"/>
            <a:ext cx="9353550" cy="863600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Korelacje między rodzajem błędów</a:t>
            </a:r>
            <a:b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</a:br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i cechami jakości danych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5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5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5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6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6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63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pl-PL" altLang="en-US" sz="2400"/>
          </a:p>
        </p:txBody>
      </p:sp>
      <p:sp>
        <p:nvSpPr>
          <p:cNvPr id="49164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sp>
        <p:nvSpPr>
          <p:cNvPr id="4916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9166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 		</a:t>
            </a:r>
            <a:endParaRPr lang="pl-PL" altLang="en-US" sz="2400"/>
          </a:p>
        </p:txBody>
      </p:sp>
      <p:sp>
        <p:nvSpPr>
          <p:cNvPr id="49167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pic>
        <p:nvPicPr>
          <p:cNvPr id="49168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420813"/>
            <a:ext cx="879475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Prostokąt 16"/>
          <p:cNvSpPr/>
          <p:nvPr/>
        </p:nvSpPr>
        <p:spPr bwMode="auto">
          <a:xfrm>
            <a:off x="225425" y="2060575"/>
            <a:ext cx="2305050" cy="1439863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225425" y="3500438"/>
            <a:ext cx="2305050" cy="1441450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222250" y="4957763"/>
            <a:ext cx="2303463" cy="568325"/>
          </a:xfrm>
          <a:prstGeom prst="rect">
            <a:avLst/>
          </a:prstGeom>
          <a:noFill/>
          <a:ln w="25400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550" y="-26988"/>
            <a:ext cx="9353550" cy="6477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Baza danych SEWIK</a:t>
            </a: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0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0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0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0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1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11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pl-PL" altLang="en-US" sz="2400"/>
          </a:p>
        </p:txBody>
      </p:sp>
      <p:sp>
        <p:nvSpPr>
          <p:cNvPr id="51212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sp>
        <p:nvSpPr>
          <p:cNvPr id="5121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14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 		</a:t>
            </a:r>
            <a:endParaRPr lang="pl-PL" altLang="en-US" sz="2400"/>
          </a:p>
        </p:txBody>
      </p:sp>
      <p:sp>
        <p:nvSpPr>
          <p:cNvPr id="51215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pic>
        <p:nvPicPr>
          <p:cNvPr id="51216" name="Picture 19" descr="rys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17525"/>
            <a:ext cx="7705725" cy="60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550" y="-26988"/>
            <a:ext cx="9353550" cy="6477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Relacje między tabelami w bazie SEWIK</a:t>
            </a: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59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pl-PL" altLang="en-US" sz="2400"/>
          </a:p>
        </p:txBody>
      </p:sp>
      <p:sp>
        <p:nvSpPr>
          <p:cNvPr id="53260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sp>
        <p:nvSpPr>
          <p:cNvPr id="5326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3262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 		</a:t>
            </a:r>
            <a:endParaRPr lang="pl-PL" altLang="en-US" sz="2400"/>
          </a:p>
        </p:txBody>
      </p:sp>
      <p:sp>
        <p:nvSpPr>
          <p:cNvPr id="53263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pic>
        <p:nvPicPr>
          <p:cNvPr id="532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908050"/>
            <a:ext cx="8951912" cy="500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5" name="Prostokąt 18"/>
          <p:cNvSpPr>
            <a:spLocks noChangeArrowheads="1"/>
          </p:cNvSpPr>
          <p:nvPr/>
        </p:nvSpPr>
        <p:spPr bwMode="auto">
          <a:xfrm>
            <a:off x="2901950" y="1385888"/>
            <a:ext cx="1439863" cy="201612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53266" name="Prostokąt 19"/>
          <p:cNvSpPr>
            <a:spLocks noChangeArrowheads="1"/>
          </p:cNvSpPr>
          <p:nvPr/>
        </p:nvSpPr>
        <p:spPr bwMode="auto">
          <a:xfrm>
            <a:off x="4572000" y="3659188"/>
            <a:ext cx="863600" cy="201612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53267" name="Prostokąt 20"/>
          <p:cNvSpPr>
            <a:spLocks noChangeArrowheads="1"/>
          </p:cNvSpPr>
          <p:nvPr/>
        </p:nvSpPr>
        <p:spPr bwMode="auto">
          <a:xfrm>
            <a:off x="5651500" y="2708275"/>
            <a:ext cx="1081088" cy="215900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53268" name="Prostokąt 21"/>
          <p:cNvSpPr>
            <a:spLocks noChangeArrowheads="1"/>
          </p:cNvSpPr>
          <p:nvPr/>
        </p:nvSpPr>
        <p:spPr bwMode="auto">
          <a:xfrm>
            <a:off x="1042988" y="1700213"/>
            <a:ext cx="1008062" cy="215900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550" y="-26988"/>
            <a:ext cx="9353550" cy="6477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Tabele słownikowe dla bazy SEWIK</a:t>
            </a:r>
          </a:p>
        </p:txBody>
      </p:sp>
      <p:sp>
        <p:nvSpPr>
          <p:cNvPr id="5529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07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pl-PL" altLang="en-US" sz="2400"/>
          </a:p>
        </p:txBody>
      </p:sp>
      <p:sp>
        <p:nvSpPr>
          <p:cNvPr id="55308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sp>
        <p:nvSpPr>
          <p:cNvPr id="5530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5310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 		</a:t>
            </a:r>
            <a:endParaRPr lang="pl-PL" altLang="en-US" sz="2400"/>
          </a:p>
        </p:txBody>
      </p:sp>
      <p:sp>
        <p:nvSpPr>
          <p:cNvPr id="55311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pic>
        <p:nvPicPr>
          <p:cNvPr id="5531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20713"/>
            <a:ext cx="39052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33825"/>
            <a:ext cx="43624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1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981075"/>
            <a:ext cx="40386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550" y="-26988"/>
            <a:ext cx="9353550" cy="64770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Tabele słownikowe dla bazy SEWIK</a:t>
            </a:r>
          </a:p>
        </p:txBody>
      </p:sp>
      <p:sp>
        <p:nvSpPr>
          <p:cNvPr id="5734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4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4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5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5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55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pl-PL" altLang="en-US" sz="2400"/>
          </a:p>
        </p:txBody>
      </p:sp>
      <p:sp>
        <p:nvSpPr>
          <p:cNvPr id="57356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sp>
        <p:nvSpPr>
          <p:cNvPr id="5735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7358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 		</a:t>
            </a:r>
            <a:endParaRPr lang="pl-PL" altLang="en-US" sz="2400"/>
          </a:p>
        </p:txBody>
      </p:sp>
      <p:sp>
        <p:nvSpPr>
          <p:cNvPr id="57359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pic>
        <p:nvPicPr>
          <p:cNvPr id="573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476250"/>
            <a:ext cx="908685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436938"/>
            <a:ext cx="7781925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550" y="188913"/>
            <a:ext cx="9353550" cy="1008062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Wykorzystanie tabel słownikowych</a:t>
            </a:r>
            <a:b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</a:br>
            <a:r>
              <a:rPr lang="pl-PL" altLang="en-US" sz="3200" b="1" smtClean="0">
                <a:solidFill>
                  <a:srgbClr val="800000"/>
                </a:solidFill>
                <a:latin typeface="Arial" panose="020B0604020202020204" pitchFamily="34" charset="0"/>
              </a:rPr>
              <a:t>do wydobywania informacji z bazy SEWIK</a:t>
            </a:r>
          </a:p>
        </p:txBody>
      </p:sp>
      <p:sp>
        <p:nvSpPr>
          <p:cNvPr id="5939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39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39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3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39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40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40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403" name="Rectangle 14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pl-PL" altLang="en-US" sz="2400"/>
          </a:p>
        </p:txBody>
      </p:sp>
      <p:sp>
        <p:nvSpPr>
          <p:cNvPr id="59404" name="Rectangle 1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sp>
        <p:nvSpPr>
          <p:cNvPr id="5940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9406" name="Rectangle 19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1100">
                <a:solidFill>
                  <a:srgbClr val="000000"/>
                </a:solidFill>
                <a:cs typeface="Times New Roman" panose="02020603050405020304" pitchFamily="18" charset="0"/>
              </a:rPr>
              <a:t> 		</a:t>
            </a:r>
            <a:endParaRPr lang="pl-PL" altLang="en-US" sz="2400"/>
          </a:p>
        </p:txBody>
      </p:sp>
      <p:sp>
        <p:nvSpPr>
          <p:cNvPr id="59407" name="Rectangle 20"/>
          <p:cNvSpPr>
            <a:spLocks noChangeArrowheads="1"/>
          </p:cNvSpPr>
          <p:nvPr/>
        </p:nvSpPr>
        <p:spPr bwMode="auto">
          <a:xfrm>
            <a:off x="0" y="6286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800"/>
              <a:t> </a:t>
            </a:r>
            <a:endParaRPr lang="pl-PL" altLang="en-US" sz="2400"/>
          </a:p>
        </p:txBody>
      </p:sp>
      <p:pic>
        <p:nvPicPr>
          <p:cNvPr id="5940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1282700"/>
            <a:ext cx="6516687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9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521075"/>
            <a:ext cx="387032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3" y="188913"/>
            <a:ext cx="9217026" cy="719137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660033"/>
                </a:solidFill>
                <a:latin typeface="Arial" panose="020B0604020202020204" pitchFamily="34" charset="0"/>
              </a:rPr>
              <a:t>Cechy definiujące jakość danych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197" name="pole tekstowe 18"/>
          <p:cNvSpPr txBox="1">
            <a:spLocks noChangeArrowheads="1"/>
          </p:cNvSpPr>
          <p:nvPr/>
        </p:nvSpPr>
        <p:spPr bwMode="auto">
          <a:xfrm>
            <a:off x="611188" y="981075"/>
            <a:ext cx="77755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800" dirty="0">
                <a:latin typeface="Calibri" pitchFamily="34" charset="0"/>
              </a:rPr>
              <a:t>Jakość danych można zdefiniować ich przydatnością zgodnie z przeznaczeniem w zakresie działania, podejmowania decyzji i planowania.</a:t>
            </a:r>
          </a:p>
          <a:p>
            <a:pPr>
              <a:defRPr/>
            </a:pPr>
            <a:endParaRPr lang="pl-PL" sz="2800" dirty="0">
              <a:latin typeface="Calibri" pitchFamily="34" charset="0"/>
            </a:endParaRPr>
          </a:p>
          <a:p>
            <a:pPr>
              <a:defRPr/>
            </a:pPr>
            <a:r>
              <a:rPr lang="pl-PL" sz="2800" dirty="0">
                <a:latin typeface="Calibri" pitchFamily="34" charset="0"/>
              </a:rPr>
              <a:t>Jakość danych można zdefiniować przez: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poprawność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800" dirty="0">
                <a:solidFill>
                  <a:schemeClr val="tx1">
                    <a:lumMod val="60000"/>
                    <a:lumOff val="40000"/>
                  </a:schemeClr>
                </a:solidFill>
                <a:latin typeface="Calibri" pitchFamily="34" charset="0"/>
              </a:rPr>
              <a:t>adekwatność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kompletność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spójność</a:t>
            </a:r>
          </a:p>
          <a:p>
            <a:pPr marL="363538" indent="-363538">
              <a:buFont typeface="Arial" pitchFamily="34" charset="0"/>
              <a:buChar char="•"/>
              <a:defRPr/>
            </a:pPr>
            <a:r>
              <a:rPr lang="pl-PL" sz="2800" dirty="0">
                <a:solidFill>
                  <a:srgbClr val="990099"/>
                </a:solidFill>
                <a:latin typeface="Calibri" pitchFamily="34" charset="0"/>
              </a:rPr>
              <a:t>jednolitość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8198" name="Prostokąt 5"/>
          <p:cNvSpPr>
            <a:spLocks noChangeArrowheads="1"/>
          </p:cNvSpPr>
          <p:nvPr/>
        </p:nvSpPr>
        <p:spPr bwMode="auto">
          <a:xfrm>
            <a:off x="539750" y="5561013"/>
            <a:ext cx="8280400" cy="8921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600">
                <a:latin typeface="Calibri" panose="020F0502020204030204" pitchFamily="34" charset="0"/>
              </a:rPr>
              <a:t>Jeżeli dane nadają się do użycia, nie zawierają defektów </a:t>
            </a:r>
            <a:br>
              <a:rPr lang="pl-PL" altLang="en-US" sz="2600">
                <a:latin typeface="Calibri" panose="020F0502020204030204" pitchFamily="34" charset="0"/>
              </a:rPr>
            </a:br>
            <a:r>
              <a:rPr lang="pl-PL" altLang="en-US" sz="2600">
                <a:latin typeface="Calibri" panose="020F0502020204030204" pitchFamily="34" charset="0"/>
              </a:rPr>
              <a:t>i posiadają wszystkie pożądane cechy, to są wysokiej jakości.</a:t>
            </a:r>
            <a:endParaRPr lang="en-GB" altLang="en-US" sz="26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1438"/>
            <a:ext cx="7772400" cy="549275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C00000"/>
                </a:solidFill>
                <a:latin typeface="Arial" panose="020B0604020202020204" pitchFamily="34" charset="0"/>
              </a:rPr>
              <a:t>Poprawność danych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95288" y="820738"/>
            <a:ext cx="8424862" cy="541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pl-PL" i="1" dirty="0">
                <a:latin typeface="Arial" charset="0"/>
                <a:cs typeface="Arial" charset="0"/>
              </a:rPr>
              <a:t>Data </a:t>
            </a:r>
            <a:r>
              <a:rPr lang="pl-PL" i="1" dirty="0" err="1">
                <a:latin typeface="Arial" charset="0"/>
                <a:cs typeface="Arial" charset="0"/>
              </a:rPr>
              <a:t>validity</a:t>
            </a:r>
            <a:r>
              <a:rPr lang="pl-PL" dirty="0">
                <a:latin typeface="Arial" charset="0"/>
                <a:cs typeface="Arial" charset="0"/>
              </a:rPr>
              <a:t>. Poziom spełnienia przez dane reguł biznesowych i narzuconych ograniczeń; obejmuje ustanowienie zgodności ze specyfikacjami i wymogami bezpieczeństwa. </a:t>
            </a:r>
          </a:p>
          <a:p>
            <a:pPr>
              <a:spcAft>
                <a:spcPts val="600"/>
              </a:spcAft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W przypadku stosowania systemów bazodanowych (przy operacji wprowadzania danych) cechę tę jest stosunkowo ławo uzyskać wprowadzając właściwe ograniczenia, w tym na dziedziny poszczególnych pól. </a:t>
            </a:r>
          </a:p>
          <a:p>
            <a:pPr>
              <a:spcAft>
                <a:spcPts val="0"/>
              </a:spcAft>
              <a:defRPr/>
            </a:pPr>
            <a:r>
              <a:rPr lang="pl-PL" dirty="0">
                <a:solidFill>
                  <a:srgbClr val="C00000"/>
                </a:solidFill>
                <a:latin typeface="Arial" charset="0"/>
                <a:cs typeface="Arial" charset="0"/>
              </a:rPr>
              <a:t>Obejmuje:</a:t>
            </a:r>
          </a:p>
          <a:p>
            <a:pPr lvl="1">
              <a:spcAft>
                <a:spcPts val="0"/>
              </a:spcAft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Poprawność typów danych</a:t>
            </a:r>
          </a:p>
          <a:p>
            <a:pPr lvl="1">
              <a:spcAft>
                <a:spcPts val="0"/>
              </a:spcAft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Poprawność domeny (zakresu oraz wykazu wartości)</a:t>
            </a:r>
          </a:p>
          <a:p>
            <a:pPr lvl="1">
              <a:spcAft>
                <a:spcPts val="0"/>
              </a:spcAft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Wymagalność</a:t>
            </a:r>
          </a:p>
          <a:p>
            <a:pPr lvl="1">
              <a:spcAft>
                <a:spcPts val="0"/>
              </a:spcAft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Unikatowość (unikalność)</a:t>
            </a:r>
          </a:p>
          <a:p>
            <a:pPr lvl="1">
              <a:spcAft>
                <a:spcPts val="0"/>
              </a:spcAft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Wzorce wyrażeń regularnych</a:t>
            </a:r>
          </a:p>
          <a:p>
            <a:pPr lvl="1">
              <a:spcAft>
                <a:spcPts val="0"/>
              </a:spcAft>
              <a:defRPr/>
            </a:pPr>
            <a:r>
              <a:rPr lang="pl-PL" sz="2000" dirty="0">
                <a:solidFill>
                  <a:srgbClr val="C00000"/>
                </a:solidFill>
                <a:latin typeface="Arial" charset="0"/>
                <a:cs typeface="Arial" charset="0"/>
              </a:rPr>
              <a:t>Poprawność krzyżową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647700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C00000"/>
                </a:solidFill>
                <a:latin typeface="Arial" panose="020B0604020202020204" pitchFamily="34" charset="0"/>
              </a:rPr>
              <a:t>Poprawność danych: typów </a:t>
            </a:r>
            <a:endParaRPr lang="pl-PL" altLang="en-US" sz="3200" b="1" i="1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2292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2293" name="Prostokąt 9"/>
          <p:cNvSpPr>
            <a:spLocks noChangeArrowheads="1"/>
          </p:cNvSpPr>
          <p:nvPr/>
        </p:nvSpPr>
        <p:spPr bwMode="auto">
          <a:xfrm>
            <a:off x="431800" y="692150"/>
            <a:ext cx="838835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latin typeface="Arial" panose="020B0604020202020204" pitchFamily="34" charset="0"/>
                <a:cs typeface="Arial" panose="020B0604020202020204" pitchFamily="34" charset="0"/>
              </a:rPr>
              <a:t>Określona pola (zmienne) muszą mieć właściwy typ danych, np. logiczny, numeryczny, datowy itp.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 1.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 typu tekstowego zamiast liczbowego.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 typu liczbowego zamiast tekstowego.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000"/>
              <a:t/>
            </a:r>
            <a:br>
              <a:rPr lang="pl-PL" altLang="en-US" sz="2000"/>
            </a:br>
            <a:r>
              <a:rPr lang="pl-PL" altLang="en-US" sz="2000"/>
              <a:t/>
            </a:r>
            <a:br>
              <a:rPr lang="pl-PL" altLang="en-US" sz="2000"/>
            </a:br>
            <a:endParaRPr lang="pl-PL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294" name="Grupa 13"/>
          <p:cNvGrpSpPr>
            <a:grpSpLocks/>
          </p:cNvGrpSpPr>
          <p:nvPr/>
        </p:nvGrpSpPr>
        <p:grpSpPr bwMode="auto">
          <a:xfrm>
            <a:off x="539750" y="1987550"/>
            <a:ext cx="5975350" cy="1730375"/>
            <a:chOff x="539552" y="2204864"/>
            <a:chExt cx="5975486" cy="1728713"/>
          </a:xfrm>
        </p:grpSpPr>
        <p:pic>
          <p:nvPicPr>
            <p:cNvPr id="12300" name="Picture 8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2204864"/>
              <a:ext cx="5975486" cy="1728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1" name="Rectangle 89"/>
            <p:cNvSpPr>
              <a:spLocks noChangeArrowheads="1"/>
            </p:cNvSpPr>
            <p:nvPr/>
          </p:nvSpPr>
          <p:spPr bwMode="auto">
            <a:xfrm>
              <a:off x="3347864" y="2205385"/>
              <a:ext cx="1584176" cy="1728192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2295" name="Grupa 12"/>
          <p:cNvGrpSpPr>
            <a:grpSpLocks/>
          </p:cNvGrpSpPr>
          <p:nvPr/>
        </p:nvGrpSpPr>
        <p:grpSpPr bwMode="auto">
          <a:xfrm>
            <a:off x="539750" y="4292600"/>
            <a:ext cx="7127875" cy="1584325"/>
            <a:chOff x="539551" y="4725144"/>
            <a:chExt cx="7087779" cy="1584473"/>
          </a:xfrm>
        </p:grpSpPr>
        <p:pic>
          <p:nvPicPr>
            <p:cNvPr id="12298" name="Picture 9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1" y="4725144"/>
              <a:ext cx="7087779" cy="1584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" name="Rectangle 89"/>
            <p:cNvSpPr>
              <a:spLocks noChangeArrowheads="1"/>
            </p:cNvSpPr>
            <p:nvPr/>
          </p:nvSpPr>
          <p:spPr bwMode="auto">
            <a:xfrm>
              <a:off x="1763688" y="4725441"/>
              <a:ext cx="1008112" cy="1584176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12296" name="pole tekstowe 11"/>
          <p:cNvSpPr txBox="1">
            <a:spLocks noChangeArrowheads="1"/>
          </p:cNvSpPr>
          <p:nvPr/>
        </p:nvSpPr>
        <p:spPr bwMode="auto">
          <a:xfrm>
            <a:off x="1547813" y="6858000"/>
            <a:ext cx="969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400"/>
              <a:t>Brakuje zera, które dla tego przypadku i typu numerycznego jest nieznaczące </a:t>
            </a:r>
            <a:endParaRPr lang="en-GB" altLang="en-US" sz="2400"/>
          </a:p>
        </p:txBody>
      </p:sp>
      <p:sp>
        <p:nvSpPr>
          <p:cNvPr id="12297" name="Prostokąt 12"/>
          <p:cNvSpPr>
            <a:spLocks noChangeArrowheads="1"/>
          </p:cNvSpPr>
          <p:nvPr/>
        </p:nvSpPr>
        <p:spPr bwMode="auto">
          <a:xfrm>
            <a:off x="1042988" y="5961063"/>
            <a:ext cx="7705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Brakuje nieznaczącego zera: zamiast 01221 jest zarejestrowana wartość 1221.</a:t>
            </a:r>
            <a:endParaRPr lang="en-GB" altLang="en-US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-107950" y="117475"/>
            <a:ext cx="9251950" cy="719138"/>
          </a:xfrm>
        </p:spPr>
        <p:txBody>
          <a:bodyPr/>
          <a:lstStyle/>
          <a:p>
            <a:r>
              <a:rPr lang="pl-PL" altLang="en-US" sz="3100" b="1" smtClean="0">
                <a:solidFill>
                  <a:srgbClr val="C00000"/>
                </a:solidFill>
                <a:latin typeface="Arial" panose="020B0604020202020204" pitchFamily="34" charset="0"/>
              </a:rPr>
              <a:t>Poprawność danych:</a:t>
            </a:r>
            <a:br>
              <a:rPr lang="pl-PL" altLang="en-US" sz="3100" b="1" smtClean="0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pl-PL" altLang="en-US" sz="3100" b="1" smtClean="0">
                <a:solidFill>
                  <a:srgbClr val="C00000"/>
                </a:solidFill>
                <a:latin typeface="Arial" panose="020B0604020202020204" pitchFamily="34" charset="0"/>
              </a:rPr>
              <a:t>domeny (zakresu, wykazu wartości)</a:t>
            </a:r>
            <a:endParaRPr lang="pl-PL" altLang="en-US" sz="3100" b="1" i="1" smtClean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288925" y="2784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340" name="Rectangle 9"/>
          <p:cNvSpPr>
            <a:spLocks noChangeArrowheads="1"/>
          </p:cNvSpPr>
          <p:nvPr/>
        </p:nvSpPr>
        <p:spPr bwMode="auto">
          <a:xfrm>
            <a:off x="2471738" y="2609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0" name="Prostokąt 9"/>
          <p:cNvSpPr/>
          <p:nvPr/>
        </p:nvSpPr>
        <p:spPr>
          <a:xfrm>
            <a:off x="107950" y="976313"/>
            <a:ext cx="8891588" cy="55245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pl-PL" sz="19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Zazwyczaj dane typu numerycznego lub </a:t>
            </a:r>
            <a:r>
              <a:rPr lang="pl-PL" sz="1900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datowego</a:t>
            </a:r>
            <a:r>
              <a:rPr lang="pl-PL" sz="19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mogą przyjmować wartości z </a:t>
            </a:r>
            <a:r>
              <a:rPr lang="pl-PL" sz="1900" u="sng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określonego zakresu (przedziału)</a:t>
            </a:r>
            <a:r>
              <a:rPr lang="pl-PL" sz="19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zadanego przez dopuszczalne: wartość minimalną i maksymalną.</a:t>
            </a:r>
          </a:p>
          <a:p>
            <a:pPr>
              <a:spcBef>
                <a:spcPts val="600"/>
              </a:spcBef>
              <a:defRPr/>
            </a:pPr>
            <a:r>
              <a:rPr lang="pl-PL" sz="19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2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.Liczba przejechanych kilometrów nie może być ujemna.</a:t>
            </a:r>
            <a:endParaRPr lang="pl-PL" sz="2000" i="1" dirty="0">
              <a:solidFill>
                <a:schemeClr val="accent4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pl-PL" sz="19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19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Zazwyczaj dane jakościowe mogą przyjmować wartości z </a:t>
            </a:r>
            <a:r>
              <a:rPr lang="pl-PL" sz="1900" u="sng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określonego wykazu (listy)</a:t>
            </a:r>
            <a:r>
              <a:rPr lang="pl-PL" sz="19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najczęściej określonego w tabeli nadrzędnej lub słownikowej.</a:t>
            </a:r>
          </a:p>
          <a:p>
            <a:pPr>
              <a:spcBef>
                <a:spcPts val="600"/>
              </a:spcBef>
              <a:defRPr/>
            </a:pPr>
            <a:r>
              <a:rPr lang="pl-PL" sz="19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3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Pole </a:t>
            </a:r>
            <a:r>
              <a:rPr lang="pl-PL" sz="1900" i="1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Płeć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może mieć wartości: kobieta, mężczyzna, nieznana (</a:t>
            </a:r>
            <a:r>
              <a:rPr lang="pl-PL" sz="1900" i="1" dirty="0" err="1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Null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).</a:t>
            </a:r>
            <a:endParaRPr lang="pl-PL" sz="19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l-PL" sz="22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305050"/>
            <a:ext cx="4535487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627313" y="2349500"/>
            <a:ext cx="1081087" cy="1439863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14344" name="Grupa 10"/>
          <p:cNvGrpSpPr>
            <a:grpSpLocks/>
          </p:cNvGrpSpPr>
          <p:nvPr/>
        </p:nvGrpSpPr>
        <p:grpSpPr bwMode="auto">
          <a:xfrm>
            <a:off x="827088" y="5229225"/>
            <a:ext cx="5521325" cy="1439863"/>
            <a:chOff x="467544" y="4941168"/>
            <a:chExt cx="5521035" cy="1440161"/>
          </a:xfrm>
        </p:grpSpPr>
        <p:pic>
          <p:nvPicPr>
            <p:cNvPr id="14345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941168"/>
              <a:ext cx="5521035" cy="1440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Rectangle 7"/>
            <p:cNvSpPr>
              <a:spLocks noChangeArrowheads="1"/>
            </p:cNvSpPr>
            <p:nvPr/>
          </p:nvSpPr>
          <p:spPr bwMode="auto">
            <a:xfrm>
              <a:off x="3563888" y="4941168"/>
              <a:ext cx="1008112" cy="1440160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4450"/>
            <a:ext cx="8534400" cy="576263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C00000"/>
                </a:solidFill>
                <a:latin typeface="Arial" panose="020B0604020202020204" pitchFamily="34" charset="0"/>
              </a:rPr>
              <a:t>Poprawność danych: wymagalność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15900" y="620713"/>
            <a:ext cx="8748713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sz="1900" dirty="0">
                <a:latin typeface="Arial" charset="0"/>
              </a:rPr>
              <a:t>Określone atrybuty nie mogą mieć pustych wartości. Dotyczy atrybutów będących elementami klucza głównego oraz pól o newralgicznym znaczeniu dla działalności jednostki. </a:t>
            </a:r>
          </a:p>
          <a:p>
            <a:pPr>
              <a:lnSpc>
                <a:spcPct val="110000"/>
              </a:lnSpc>
              <a:defRPr/>
            </a:pPr>
            <a:r>
              <a:rPr lang="pl-PL" sz="1900" dirty="0">
                <a:latin typeface="Arial" charset="0"/>
              </a:rPr>
              <a:t>Wprowadzenie do bazy właściwości wymagalności w odniesieniu do tego drugiego rodzaju pól może mieć skutki:</a:t>
            </a:r>
          </a:p>
          <a:p>
            <a:pPr marL="261938" indent="-261938">
              <a:lnSpc>
                <a:spcPct val="110000"/>
              </a:lnSpc>
              <a:buFont typeface="Arial" charset="0"/>
              <a:buChar char="•"/>
              <a:defRPr/>
            </a:pPr>
            <a:r>
              <a:rPr lang="pl-PL" sz="1900" dirty="0">
                <a:latin typeface="Arial" charset="0"/>
              </a:rPr>
              <a:t>pozytywne - zmniejszenie wskaźnika danych brakujących,</a:t>
            </a:r>
          </a:p>
          <a:p>
            <a:pPr marL="261938" indent="-261938">
              <a:lnSpc>
                <a:spcPct val="110000"/>
              </a:lnSpc>
              <a:buFont typeface="Arial" charset="0"/>
              <a:buChar char="•"/>
              <a:defRPr/>
            </a:pPr>
            <a:r>
              <a:rPr lang="pl-PL" sz="1900" dirty="0">
                <a:latin typeface="Arial" charset="0"/>
              </a:rPr>
              <a:t>negatywne - osoba rejestrująca dane w bazie wpisze cokolwiek (co może generować nieprawidłowości lub sprzeczności) lub zaniecha wprowadzenia danych do rekordu (brakujący rekord).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pl-PL" sz="1900" u="sng" dirty="0">
                <a:solidFill>
                  <a:srgbClr val="C00000"/>
                </a:solidFill>
                <a:latin typeface="Arial" charset="0"/>
                <a:cs typeface="Arial" charset="0"/>
              </a:rPr>
              <a:t>Przykład 4</a:t>
            </a:r>
            <a:r>
              <a:rPr lang="pl-PL" sz="1900" dirty="0">
                <a:solidFill>
                  <a:srgbClr val="C00000"/>
                </a:solidFill>
                <a:latin typeface="Arial" charset="0"/>
                <a:cs typeface="Arial" charset="0"/>
              </a:rPr>
              <a:t>. </a:t>
            </a:r>
          </a:p>
          <a:p>
            <a:pPr>
              <a:lnSpc>
                <a:spcPct val="110000"/>
              </a:lnSpc>
              <a:defRPr/>
            </a:pPr>
            <a:r>
              <a:rPr lang="pl-PL" sz="1900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W centralnym rejestrze pojazdów, w tabeli opisującej pojazdy, pola </a:t>
            </a:r>
            <a:r>
              <a:rPr lang="pl-PL" sz="1900" i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Id_wł</a:t>
            </a:r>
            <a:r>
              <a:rPr lang="pl-PL" sz="1900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oraz </a:t>
            </a:r>
            <a:r>
              <a:rPr lang="pl-PL" sz="1900" i="1" dirty="0" err="1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Wł_od_kiedy</a:t>
            </a:r>
            <a:r>
              <a:rPr lang="pl-PL" sz="1900" dirty="0">
                <a:solidFill>
                  <a:srgbClr val="C00000"/>
                </a:solidFill>
                <a:latin typeface="Arial" charset="0"/>
                <a:cs typeface="Times New Roman" pitchFamily="18" charset="0"/>
              </a:rPr>
              <a:t> powinny być wymagalne, chociaż nie są kluczami głównymi.</a:t>
            </a:r>
            <a:endParaRPr lang="pl-PL" sz="1900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773613"/>
            <a:ext cx="7632700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4140200" y="4797425"/>
            <a:ext cx="792163" cy="1655763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661150" y="4797425"/>
            <a:ext cx="1655763" cy="1655763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-71438" y="147638"/>
            <a:ext cx="9323388" cy="688975"/>
          </a:xfrm>
        </p:spPr>
        <p:txBody>
          <a:bodyPr/>
          <a:lstStyle/>
          <a:p>
            <a:r>
              <a:rPr lang="pl-PL" altLang="en-US" sz="3200" b="1" smtClean="0">
                <a:solidFill>
                  <a:srgbClr val="C00000"/>
                </a:solidFill>
                <a:latin typeface="Arial" panose="020B0604020202020204" pitchFamily="34" charset="0"/>
              </a:rPr>
              <a:t>Poprawność danych: unikatowość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15900" y="965200"/>
            <a:ext cx="8748713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pl-PL" sz="19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Pole lub kombinacja pól muszą mieć wartości unikatowe w obrębie zasobów danych.</a:t>
            </a:r>
          </a:p>
          <a:p>
            <a:pPr marL="363538" indent="-363538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19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5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10000"/>
              </a:lnSpc>
              <a:defRPr/>
            </a:pPr>
            <a:r>
              <a:rPr lang="pl-PL" sz="19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Pesel dla osoby lub nr rejestracyjny samochodu w tabeli zawierającej wykaz osób lub samochodów.</a:t>
            </a:r>
          </a:p>
          <a:p>
            <a:pPr>
              <a:lnSpc>
                <a:spcPct val="110000"/>
              </a:lnSpc>
              <a:defRPr/>
            </a:pP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 bazie danych o wypadkach drogowych takie same wartości pól z tabeli o uczestnikach wypadku:  </a:t>
            </a:r>
            <a:r>
              <a:rPr lang="pl-PL" sz="19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Id_zd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(identyfikator zdarzenia), </a:t>
            </a:r>
            <a:r>
              <a:rPr lang="pl-PL" sz="19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Id_poj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(identyfikator pojazdu), </a:t>
            </a:r>
            <a:r>
              <a:rPr lang="pl-PL" sz="19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R_ucz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(rodzaj uczestnika: kierujący, pasażer, pieszy), </a:t>
            </a:r>
            <a:r>
              <a:rPr lang="pl-PL" sz="19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Plec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l-PL" sz="19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Miej_w_poj</a:t>
            </a:r>
            <a:r>
              <a:rPr lang="pl-PL" sz="19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(miejsce w pojeździe: tył, przód) wskazują, że do tego samego zdarzenia, z udziałem tego samego pojazdu przypisano więcej niż jedną osobę o tej samej dacie urodzenia i tym samym rodzaju uczestnika. </a:t>
            </a:r>
            <a:r>
              <a:rPr lang="pl-PL" sz="19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Data urodzenia (?), inne źródła –  pesel.</a:t>
            </a:r>
          </a:p>
        </p:txBody>
      </p:sp>
      <p:grpSp>
        <p:nvGrpSpPr>
          <p:cNvPr id="18436" name="Grupa 5"/>
          <p:cNvGrpSpPr>
            <a:grpSpLocks/>
          </p:cNvGrpSpPr>
          <p:nvPr/>
        </p:nvGrpSpPr>
        <p:grpSpPr bwMode="auto">
          <a:xfrm>
            <a:off x="539750" y="5084763"/>
            <a:ext cx="6335713" cy="1008062"/>
            <a:chOff x="539552" y="5085184"/>
            <a:chExt cx="6336704" cy="1008112"/>
          </a:xfrm>
        </p:grpSpPr>
        <p:pic>
          <p:nvPicPr>
            <p:cNvPr id="18437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5085184"/>
              <a:ext cx="6291366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38" name="Rectangle 7"/>
            <p:cNvSpPr>
              <a:spLocks noChangeArrowheads="1"/>
            </p:cNvSpPr>
            <p:nvPr/>
          </p:nvSpPr>
          <p:spPr bwMode="auto">
            <a:xfrm>
              <a:off x="539552" y="5445224"/>
              <a:ext cx="6336704" cy="648072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-323850" y="-171450"/>
            <a:ext cx="9791700" cy="936625"/>
          </a:xfrm>
        </p:spPr>
        <p:txBody>
          <a:bodyPr/>
          <a:lstStyle/>
          <a:p>
            <a:r>
              <a:rPr lang="pl-PL" altLang="en-US" sz="3000" b="1" smtClean="0">
                <a:solidFill>
                  <a:srgbClr val="C00000"/>
                </a:solidFill>
                <a:latin typeface="Arial" panose="020B0604020202020204" pitchFamily="34" charset="0"/>
              </a:rPr>
              <a:t>Poprawność danych: wzorce wyrażeń regularnych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2967038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341" name="Text Box 30"/>
          <p:cNvSpPr txBox="1">
            <a:spLocks noChangeArrowheads="1"/>
          </p:cNvSpPr>
          <p:nvPr/>
        </p:nvSpPr>
        <p:spPr bwMode="auto">
          <a:xfrm>
            <a:off x="179388" y="549275"/>
            <a:ext cx="882015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200" dirty="0">
                <a:latin typeface="Arial" charset="0"/>
                <a:cs typeface="Arial" charset="0"/>
              </a:rPr>
              <a:t>Wyrażenie regularne (</a:t>
            </a:r>
            <a:r>
              <a:rPr lang="pl-PL" sz="2200" i="1" dirty="0" err="1">
                <a:latin typeface="Arial" charset="0"/>
                <a:cs typeface="Arial" charset="0"/>
              </a:rPr>
              <a:t>regular</a:t>
            </a:r>
            <a:r>
              <a:rPr lang="pl-PL" sz="2200" i="1" dirty="0">
                <a:latin typeface="Arial" charset="0"/>
                <a:cs typeface="Arial" charset="0"/>
              </a:rPr>
              <a:t> </a:t>
            </a:r>
            <a:r>
              <a:rPr lang="pl-PL" sz="2200" i="1" dirty="0" err="1">
                <a:latin typeface="Arial" charset="0"/>
                <a:cs typeface="Arial" charset="0"/>
              </a:rPr>
              <a:t>expression</a:t>
            </a:r>
            <a:r>
              <a:rPr lang="pl-PL" sz="2200" dirty="0">
                <a:latin typeface="Arial" charset="0"/>
                <a:cs typeface="Arial" charset="0"/>
              </a:rPr>
              <a:t>, w skrócie </a:t>
            </a:r>
            <a:r>
              <a:rPr lang="pl-PL" sz="2200" i="1" dirty="0" err="1">
                <a:latin typeface="Arial" charset="0"/>
                <a:cs typeface="Arial" charset="0"/>
              </a:rPr>
              <a:t>regex</a:t>
            </a:r>
            <a:r>
              <a:rPr lang="pl-PL" sz="2200" i="1" dirty="0">
                <a:latin typeface="Arial" charset="0"/>
                <a:cs typeface="Arial" charset="0"/>
              </a:rPr>
              <a:t>, </a:t>
            </a:r>
            <a:r>
              <a:rPr lang="pl-PL" sz="2200" i="1" dirty="0" err="1">
                <a:latin typeface="Arial" charset="0"/>
                <a:cs typeface="Arial" charset="0"/>
              </a:rPr>
              <a:t>regexp</a:t>
            </a:r>
            <a:r>
              <a:rPr lang="pl-PL" sz="2200" dirty="0">
                <a:latin typeface="Arial" charset="0"/>
                <a:cs typeface="Arial" charset="0"/>
              </a:rPr>
              <a:t>) - wzorce, które opisują łańcuchy symboli, w szczególności wzorce tekstu.  Wyrażenia regularne mogą określać zbiór pasujących łańcuchów, mogą również wyszczególniać istotne części łańcucha. </a:t>
            </a:r>
          </a:p>
          <a:p>
            <a:pPr>
              <a:defRPr/>
            </a:pPr>
            <a:r>
              <a:rPr lang="pl-PL" sz="2000" dirty="0">
                <a:latin typeface="Arial" pitchFamily="34" charset="0"/>
                <a:cs typeface="Arial" pitchFamily="34" charset="0"/>
              </a:rPr>
              <a:t>Np. polski kod pocztowy składa się z sekwencji: dwie cyfry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[0-9][</a:t>
            </a:r>
            <a:r>
              <a:rPr lang="pl-PL" sz="2000" dirty="0" err="1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0-9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,</a:t>
            </a:r>
            <a:br>
              <a:rPr lang="pl-PL" sz="2000" dirty="0">
                <a:latin typeface="Arial" pitchFamily="34" charset="0"/>
                <a:cs typeface="Arial" pitchFamily="34" charset="0"/>
              </a:rPr>
            </a:br>
            <a:r>
              <a:rPr lang="pl-PL" sz="2000" dirty="0">
                <a:latin typeface="Arial" pitchFamily="34" charset="0"/>
                <a:cs typeface="Arial" pitchFamily="34" charset="0"/>
              </a:rPr>
              <a:t>myślnik: 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pl-PL" sz="2000" dirty="0">
                <a:latin typeface="Arial" pitchFamily="34" charset="0"/>
                <a:cs typeface="Arial" pitchFamily="34" charset="0"/>
              </a:rPr>
              <a:t>, trzy cyfry: 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[0-9][</a:t>
            </a:r>
            <a:r>
              <a:rPr lang="pl-PL" sz="2000" dirty="0" err="1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0-9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] [</a:t>
            </a:r>
            <a:r>
              <a:rPr lang="pl-PL" sz="2000" dirty="0" err="1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0-9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Wyrażenie regularne ma postać:</a:t>
            </a:r>
          </a:p>
          <a:p>
            <a:pPr>
              <a:defRPr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[0-9][</a:t>
            </a:r>
            <a:r>
              <a:rPr lang="pl-PL" sz="2000" dirty="0" err="1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0-9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]-[</a:t>
            </a:r>
            <a:r>
              <a:rPr lang="pl-PL" sz="2000" dirty="0" err="1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0-9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] [</a:t>
            </a:r>
            <a:r>
              <a:rPr lang="pl-PL" sz="2000" dirty="0" err="1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0-9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] [</a:t>
            </a:r>
            <a:r>
              <a:rPr lang="pl-PL" sz="2000" dirty="0" err="1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0-9</a:t>
            </a:r>
            <a:r>
              <a:rPr lang="pl-PL" sz="2000" dirty="0">
                <a:solidFill>
                  <a:srgbClr val="990099"/>
                </a:solidFill>
                <a:latin typeface="Arial" pitchFamily="34" charset="0"/>
                <a:cs typeface="Arial" pitchFamily="34" charset="0"/>
              </a:rPr>
              <a:t>]</a:t>
            </a:r>
          </a:p>
          <a:p>
            <a:pPr>
              <a:spcBef>
                <a:spcPts val="600"/>
              </a:spcBef>
              <a:defRPr/>
            </a:pPr>
            <a:r>
              <a:rPr lang="pl-PL" sz="2200" dirty="0">
                <a:latin typeface="Arial" charset="0"/>
                <a:cs typeface="Arial" charset="0"/>
              </a:rPr>
              <a:t>Zazwyczaj wzorce wprowadza się dla atrybutów typu tekstowego (np. poprzez zadeklarowanie maski wprowadzania) dla zachowania jednolitości wpisów.</a:t>
            </a:r>
          </a:p>
          <a:p>
            <a:pPr marL="363538" indent="-363538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l-PL" sz="20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Przykład 6</a:t>
            </a:r>
            <a:r>
              <a:rPr lang="pl-PL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10000"/>
              </a:lnSpc>
              <a:defRPr/>
            </a:pPr>
            <a:r>
              <a:rPr lang="pl-PL" sz="2000" dirty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Wzorzec numeru telefonu powinien być jednolity w obrębie kolumny: inny dla stacjonarnego, inny dla komórkowego.</a:t>
            </a:r>
          </a:p>
          <a:p>
            <a:pPr>
              <a:defRPr/>
            </a:pPr>
            <a:endParaRPr lang="pl-PL" sz="22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pl-PL" sz="22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pl-PL" sz="22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pl-PL" sz="2200" dirty="0">
              <a:latin typeface="Arial" charset="0"/>
              <a:cs typeface="Arial" charset="0"/>
            </a:endParaRPr>
          </a:p>
          <a:p>
            <a:pPr>
              <a:defRPr/>
            </a:pPr>
            <a:endParaRPr lang="pl-PL" sz="2200" dirty="0">
              <a:latin typeface="Arial" charset="0"/>
              <a:cs typeface="Arial" charset="0"/>
            </a:endParaRPr>
          </a:p>
        </p:txBody>
      </p:sp>
      <p:grpSp>
        <p:nvGrpSpPr>
          <p:cNvPr id="20485" name="Grupa 7"/>
          <p:cNvGrpSpPr>
            <a:grpSpLocks/>
          </p:cNvGrpSpPr>
          <p:nvPr/>
        </p:nvGrpSpPr>
        <p:grpSpPr bwMode="auto">
          <a:xfrm>
            <a:off x="900113" y="5086350"/>
            <a:ext cx="5975350" cy="1655763"/>
            <a:chOff x="899592" y="4869160"/>
            <a:chExt cx="5976664" cy="1656184"/>
          </a:xfrm>
        </p:grpSpPr>
        <p:pic>
          <p:nvPicPr>
            <p:cNvPr id="20486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592" y="4869160"/>
              <a:ext cx="5976664" cy="1560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5148064" y="4869160"/>
              <a:ext cx="1728192" cy="1656184"/>
            </a:xfrm>
            <a:prstGeom prst="rect">
              <a:avLst/>
            </a:prstGeom>
            <a:noFill/>
            <a:ln w="158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0066"/>
      </a:dk1>
      <a:lt1>
        <a:srgbClr val="FF7C80"/>
      </a:lt1>
      <a:dk2>
        <a:srgbClr val="660033"/>
      </a:dk2>
      <a:lt2>
        <a:srgbClr val="808080"/>
      </a:lt2>
      <a:accent1>
        <a:srgbClr val="00CC99"/>
      </a:accent1>
      <a:accent2>
        <a:srgbClr val="3333CC"/>
      </a:accent2>
      <a:accent3>
        <a:srgbClr val="FFBFC0"/>
      </a:accent3>
      <a:accent4>
        <a:srgbClr val="0000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Office\Szablony\Projekty prezentacji\Wstęgi.pot</Template>
  <TotalTime>3379</TotalTime>
  <Words>1633</Words>
  <Application>Microsoft Office PowerPoint</Application>
  <PresentationFormat>Pokaz na ekranie (4:3)</PresentationFormat>
  <Paragraphs>233</Paragraphs>
  <Slides>29</Slides>
  <Notes>27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4" baseType="lpstr">
      <vt:lpstr>Times New Roman</vt:lpstr>
      <vt:lpstr>Arial</vt:lpstr>
      <vt:lpstr>Calibri</vt:lpstr>
      <vt:lpstr>Symbol</vt:lpstr>
      <vt:lpstr>Projekt domyślny</vt:lpstr>
      <vt:lpstr>Inżynieria danych Wstępna eksploracja i przygotowanie danych do analiz</vt:lpstr>
      <vt:lpstr>Definicja jakości</vt:lpstr>
      <vt:lpstr>Cechy definiujące jakość danych</vt:lpstr>
      <vt:lpstr>Poprawność danych</vt:lpstr>
      <vt:lpstr>Poprawność danych: typów </vt:lpstr>
      <vt:lpstr>Poprawność danych: domeny (zakresu, wykazu wartości)</vt:lpstr>
      <vt:lpstr>Poprawność danych: wymagalność</vt:lpstr>
      <vt:lpstr>Poprawność danych: unikatowość</vt:lpstr>
      <vt:lpstr>Poprawność danych: wzorce wyrażeń regularnych</vt:lpstr>
      <vt:lpstr>Poprawność danych: poprawność krzyżowa</vt:lpstr>
      <vt:lpstr>Adekwatność danych</vt:lpstr>
      <vt:lpstr>Kompletność danych</vt:lpstr>
      <vt:lpstr>Spójność danych</vt:lpstr>
      <vt:lpstr>Jednolitość (ujednolicenie) danych</vt:lpstr>
      <vt:lpstr>Podstawowe typy zanieczyszczeń</vt:lpstr>
      <vt:lpstr>Błędy syntaktyczne: leksykalne</vt:lpstr>
      <vt:lpstr>Błędy syntaktyczne: dot. formatu domeny</vt:lpstr>
      <vt:lpstr>Błędy semantyczne: naruszenie reguł integralności</vt:lpstr>
      <vt:lpstr>Błędy semantyczne: sprzeczności</vt:lpstr>
      <vt:lpstr>Błędy semantyczne: duplikaty lub redundancja</vt:lpstr>
      <vt:lpstr>Prezentacja programu PowerPoint</vt:lpstr>
      <vt:lpstr>Błędy rejestracji: brakujące wartości</vt:lpstr>
      <vt:lpstr>Prezentacja programu PowerPoint</vt:lpstr>
      <vt:lpstr>Korelacje między rodzajem błędów i cechami jakości danych</vt:lpstr>
      <vt:lpstr>Baza danych SEWIK</vt:lpstr>
      <vt:lpstr>Relacje między tabelami w bazie SEWIK</vt:lpstr>
      <vt:lpstr>Tabele słownikowe dla bazy SEWIK</vt:lpstr>
      <vt:lpstr>Tabele słownikowe dla bazy SEWIK</vt:lpstr>
      <vt:lpstr>Wykorzystanie tabel słownikowych do wydobywania informacji z bazy SEWIK</vt:lpstr>
    </vt:vector>
  </TitlesOfParts>
  <Company>SPI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techniki wydobywania wiedzy  dla celów zarządzania Marzena NOWAKOWSKA, Elżbieta ZAJĄC2  dr Marzena Nowakowska - Politechnika Świętokrzyska, Studium Podstaw Informatyki, Aleja Tysiąclecia Państwa Polskiego 3, PL- 25314 Kielce, 2 dr Elżbieta Zając  Akademia Świętokrzyska, Instytut Matematyki, ul. Świętokrzyska 15, PL  25314 Kielce; ezajac@pu.kielce.pl</dc:title>
  <dc:creator>Nowakowska</dc:creator>
  <cp:lastModifiedBy>HP</cp:lastModifiedBy>
  <cp:revision>533</cp:revision>
  <dcterms:created xsi:type="dcterms:W3CDTF">2002-01-07T16:06:39Z</dcterms:created>
  <dcterms:modified xsi:type="dcterms:W3CDTF">2023-10-08T13:23:11Z</dcterms:modified>
</cp:coreProperties>
</file>