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7" r:id="rId2"/>
    <p:sldId id="272" r:id="rId3"/>
    <p:sldId id="278" r:id="rId4"/>
    <p:sldId id="285" r:id="rId5"/>
    <p:sldId id="283" r:id="rId6"/>
    <p:sldId id="290" r:id="rId7"/>
    <p:sldId id="273" r:id="rId8"/>
    <p:sldId id="275" r:id="rId9"/>
    <p:sldId id="274" r:id="rId10"/>
    <p:sldId id="276" r:id="rId11"/>
    <p:sldId id="291" r:id="rId12"/>
    <p:sldId id="279" r:id="rId13"/>
    <p:sldId id="280" r:id="rId14"/>
    <p:sldId id="281" r:id="rId15"/>
    <p:sldId id="282" r:id="rId16"/>
    <p:sldId id="284" r:id="rId17"/>
    <p:sldId id="292" r:id="rId18"/>
    <p:sldId id="293" r:id="rId19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00"/>
    <a:srgbClr val="003300"/>
    <a:srgbClr val="006600"/>
    <a:srgbClr val="76003B"/>
    <a:srgbClr val="800000"/>
    <a:srgbClr val="660033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860" autoAdjust="0"/>
  </p:normalViewPr>
  <p:slideViewPr>
    <p:cSldViewPr>
      <p:cViewPr varScale="1">
        <p:scale>
          <a:sx n="94" d="100"/>
          <a:sy n="94" d="100"/>
        </p:scale>
        <p:origin x="7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7398924-1073-41DC-88CF-396618138A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563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wzorce stylu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462A7C0-2A76-45DA-B6FF-87A2034C0A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735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3CBE5D-FF8E-44A8-B114-DF5D49AA2985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82324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43C97-A90F-44BB-A0F5-B8DCDB392532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2995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B3C48-6FE1-45ED-A7A0-F0A821D556F3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7427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7B4663-0038-44B7-BCB2-A8496E25246A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479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E28C00-8EAF-4FC4-94B2-97747EA761D7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126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02EB0-8B21-453F-A13B-F333D6E6C7BE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34819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2975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730286-8FE7-45ED-84AA-C7AED49AD3DF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  <a:p>
            <a:r>
              <a:rPr lang="pl-PL"/>
              <a:t>gdzie: </a:t>
            </a:r>
          </a:p>
        </p:txBody>
      </p:sp>
    </p:spTree>
    <p:extLst>
      <p:ext uri="{BB962C8B-B14F-4D97-AF65-F5344CB8AC3E}">
        <p14:creationId xmlns:p14="http://schemas.microsoft.com/office/powerpoint/2010/main" val="3374641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F34C43-B298-47AF-903E-B3B2B7546412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4284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4AEAAD-BE99-4972-A853-663090871516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1757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C67366-B6DE-4FC9-92E0-43A4768C6E07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644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69660-9CB3-400E-984D-AADA17AA052E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1269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11F60B-F43B-4EAE-B11F-D24DDCE4BF6F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87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CDBCE2-9646-45B5-9C32-53D9DAA99902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525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00522-453C-4384-8BB1-D2217C4E51E6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716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C3A1A-0B92-44B0-BEC9-112AF9BB0A38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645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68E9FC-1B30-4454-9216-1681A93DF5C1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329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E47A06-ACE3-44A9-BE67-D05CB7F8635A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931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D05A4-5625-4B8F-B4E0-84F3F862EDD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76909-9719-4F98-B600-0E24925B13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A9847-7AB3-4771-8307-96F1A8F16C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2F718-36BB-443B-AF72-1A98D2B6D5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B798A-0341-4DA2-A900-4088589D5A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B6834-DA41-4CBE-92A0-96615BAFCE9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A103A-D42E-4B02-A1FF-FE81C6A36C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73CE7-2BE3-4633-8625-05ACC6D53BF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7D173-7110-4FE6-BB7C-AEB1317C72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B3486-46E5-4A64-AA2F-3FBCDB0EF2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4E949-176F-45E3-B5A2-24884EC125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wzorzec stylu tytułu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wzorce stylu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3216B45D-A9B3-4AF3-981E-55DF679821F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wmf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7.wmf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893175" cy="1008063"/>
          </a:xfrm>
        </p:spPr>
        <p:txBody>
          <a:bodyPr/>
          <a:lstStyle/>
          <a:p>
            <a:pPr algn="l" eaLnBrk="1" hangingPunct="1">
              <a:spcAft>
                <a:spcPct val="50000"/>
              </a:spcAft>
            </a:pPr>
            <a:r>
              <a:rPr lang="pl-PL" sz="2000" dirty="0">
                <a:latin typeface="Arial" charset="0"/>
              </a:rPr>
              <a:t>Inżynieria danych</a:t>
            </a:r>
            <a:br>
              <a:rPr lang="pl-PL" sz="2000" dirty="0">
                <a:latin typeface="Arial" charset="0"/>
              </a:rPr>
            </a:br>
            <a:r>
              <a:rPr lang="pl-PL" sz="2000" dirty="0">
                <a:latin typeface="Arial" charset="0"/>
              </a:rPr>
              <a:t>Wstępna eksploracja i przygotowanie danych do analiz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965700"/>
            <a:ext cx="9144000" cy="12715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Marzena Nowakowska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000" dirty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Katedra </a:t>
            </a:r>
            <a:r>
              <a:rPr lang="pl-PL" sz="2000" dirty="0">
                <a:solidFill>
                  <a:schemeClr val="tx2"/>
                </a:solidFill>
                <a:latin typeface="Arial" charset="0"/>
              </a:rPr>
              <a:t>Technologii Informatycznych</a:t>
            </a:r>
            <a:endParaRPr lang="pl-PL" sz="2000" dirty="0">
              <a:solidFill>
                <a:schemeClr val="tx2"/>
              </a:solidFill>
              <a:latin typeface="Arial" charset="0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Wydział Zarządzania i Modelowania Komputerowego </a:t>
            </a:r>
            <a:r>
              <a:rPr lang="pl-PL" sz="2000" dirty="0" err="1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PŚk</a:t>
            </a:r>
            <a:endParaRPr lang="pl-PL" sz="2000" dirty="0">
              <a:solidFill>
                <a:schemeClr val="tx2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250825" y="1773238"/>
            <a:ext cx="86423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l-PL" sz="3200" b="1">
                <a:solidFill>
                  <a:schemeClr val="tx2"/>
                </a:solidFill>
                <a:latin typeface="Arial" charset="0"/>
              </a:rPr>
              <a:t>Wstępna eksploracja danych jakościowych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450"/>
            <a:ext cx="7772400" cy="576263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Tablica trójdzielcza - przykład </a:t>
            </a:r>
            <a:endParaRPr lang="pl-PL" sz="3200" b="1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15363" name="Group 13"/>
          <p:cNvGrpSpPr>
            <a:grpSpLocks/>
          </p:cNvGrpSpPr>
          <p:nvPr/>
        </p:nvGrpSpPr>
        <p:grpSpPr bwMode="auto">
          <a:xfrm>
            <a:off x="612775" y="981075"/>
            <a:ext cx="2951163" cy="2144713"/>
            <a:chOff x="1363" y="1334"/>
            <a:chExt cx="4648" cy="3376"/>
          </a:xfrm>
        </p:grpSpPr>
        <p:grpSp>
          <p:nvGrpSpPr>
            <p:cNvPr id="15374" name="Group 14"/>
            <p:cNvGrpSpPr>
              <a:grpSpLocks/>
            </p:cNvGrpSpPr>
            <p:nvPr/>
          </p:nvGrpSpPr>
          <p:grpSpPr bwMode="auto">
            <a:xfrm>
              <a:off x="1363" y="1334"/>
              <a:ext cx="4648" cy="3376"/>
              <a:chOff x="1363" y="1334"/>
              <a:chExt cx="4648" cy="3376"/>
            </a:xfrm>
          </p:grpSpPr>
          <p:sp>
            <p:nvSpPr>
              <p:cNvPr id="15379" name="Text Box 15"/>
              <p:cNvSpPr txBox="1">
                <a:spLocks noChangeArrowheads="1"/>
              </p:cNvSpPr>
              <p:nvPr/>
            </p:nvSpPr>
            <p:spPr bwMode="auto">
              <a:xfrm>
                <a:off x="1796" y="1334"/>
                <a:ext cx="1834" cy="45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spcAft>
                    <a:spcPts val="1000"/>
                  </a:spcAft>
                </a:pPr>
                <a:r>
                  <a:rPr lang="pl-PL" sz="1400">
                    <a:latin typeface="Calibri" pitchFamily="34" charset="0"/>
                  </a:rPr>
                  <a:t>Rasa: B, C, Ż</a:t>
                </a:r>
                <a:endParaRPr lang="pl-PL" sz="1400"/>
              </a:p>
            </p:txBody>
          </p:sp>
          <p:sp>
            <p:nvSpPr>
              <p:cNvPr id="15380" name="Text Box 16"/>
              <p:cNvSpPr txBox="1">
                <a:spLocks noChangeArrowheads="1"/>
              </p:cNvSpPr>
              <p:nvPr/>
            </p:nvSpPr>
            <p:spPr bwMode="auto">
              <a:xfrm>
                <a:off x="1363" y="4103"/>
                <a:ext cx="1928" cy="60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pl-PL" sz="1400">
                    <a:latin typeface="Calibri" pitchFamily="34" charset="0"/>
                  </a:rPr>
                  <a:t>Płeć: K, M</a:t>
                </a:r>
                <a:endParaRPr lang="pl-PL" sz="1400"/>
              </a:p>
            </p:txBody>
          </p:sp>
          <p:sp>
            <p:nvSpPr>
              <p:cNvPr id="15381" name="Text Box 17"/>
              <p:cNvSpPr txBox="1">
                <a:spLocks noChangeArrowheads="1"/>
              </p:cNvSpPr>
              <p:nvPr/>
            </p:nvSpPr>
            <p:spPr bwMode="auto">
              <a:xfrm>
                <a:off x="2950" y="3374"/>
                <a:ext cx="3061" cy="56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pl-PL" sz="1400">
                    <a:latin typeface="Calibri" pitchFamily="34" charset="0"/>
                  </a:rPr>
                  <a:t>Grupa krwi: A, B, AB, 0</a:t>
                </a:r>
                <a:endParaRPr lang="pl-PL" sz="1400"/>
              </a:p>
            </p:txBody>
          </p:sp>
        </p:grpSp>
        <p:grpSp>
          <p:nvGrpSpPr>
            <p:cNvPr id="15375" name="Group 18"/>
            <p:cNvGrpSpPr>
              <a:grpSpLocks/>
            </p:cNvGrpSpPr>
            <p:nvPr/>
          </p:nvGrpSpPr>
          <p:grpSpPr bwMode="auto">
            <a:xfrm>
              <a:off x="1732" y="1811"/>
              <a:ext cx="2424" cy="2324"/>
              <a:chOff x="1898" y="1758"/>
              <a:chExt cx="2973" cy="2740"/>
            </a:xfrm>
          </p:grpSpPr>
          <p:cxnSp>
            <p:nvCxnSpPr>
              <p:cNvPr id="15376" name="AutoShape 19"/>
              <p:cNvCxnSpPr>
                <a:cxnSpLocks noChangeShapeType="1"/>
              </p:cNvCxnSpPr>
              <p:nvPr/>
            </p:nvCxnSpPr>
            <p:spPr bwMode="auto">
              <a:xfrm>
                <a:off x="2955" y="1758"/>
                <a:ext cx="25" cy="1691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5377" name="AutoShape 20"/>
              <p:cNvCxnSpPr>
                <a:cxnSpLocks noChangeShapeType="1"/>
              </p:cNvCxnSpPr>
              <p:nvPr/>
            </p:nvCxnSpPr>
            <p:spPr bwMode="auto">
              <a:xfrm flipV="1">
                <a:off x="2975" y="3449"/>
                <a:ext cx="1896" cy="19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5378" name="AutoShape 21"/>
              <p:cNvCxnSpPr>
                <a:cxnSpLocks noChangeShapeType="1"/>
              </p:cNvCxnSpPr>
              <p:nvPr/>
            </p:nvCxnSpPr>
            <p:spPr bwMode="auto">
              <a:xfrm flipH="1">
                <a:off x="1898" y="3467"/>
                <a:ext cx="1076" cy="1031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pic>
        <p:nvPicPr>
          <p:cNvPr id="15364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1052513"/>
            <a:ext cx="3397250" cy="258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3716338"/>
            <a:ext cx="22669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063" y="3598863"/>
            <a:ext cx="254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2863" y="4883150"/>
            <a:ext cx="2376487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368" name="Łącznik prosty ze strzałką 31"/>
          <p:cNvCxnSpPr>
            <a:cxnSpLocks noChangeShapeType="1"/>
          </p:cNvCxnSpPr>
          <p:nvPr/>
        </p:nvCxnSpPr>
        <p:spPr bwMode="auto">
          <a:xfrm flipV="1">
            <a:off x="6732588" y="2852738"/>
            <a:ext cx="647700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69" name="Łącznik prosty ze strzałką 34"/>
          <p:cNvCxnSpPr>
            <a:cxnSpLocks noChangeShapeType="1"/>
          </p:cNvCxnSpPr>
          <p:nvPr/>
        </p:nvCxnSpPr>
        <p:spPr bwMode="auto">
          <a:xfrm flipV="1">
            <a:off x="6589713" y="5229225"/>
            <a:ext cx="647700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370" name="pole tekstowe 17"/>
          <p:cNvSpPr txBox="1">
            <a:spLocks noChangeArrowheads="1"/>
          </p:cNvSpPr>
          <p:nvPr/>
        </p:nvSpPr>
        <p:spPr bwMode="auto">
          <a:xfrm>
            <a:off x="7235825" y="1196975"/>
            <a:ext cx="1657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>
                <a:latin typeface="Arial" charset="0"/>
                <a:cs typeface="Arial" charset="0"/>
              </a:rPr>
              <a:t>Kostka ma 24 komórki</a:t>
            </a:r>
          </a:p>
        </p:txBody>
      </p:sp>
      <p:sp>
        <p:nvSpPr>
          <p:cNvPr id="15371" name="pole tekstowe 19"/>
          <p:cNvSpPr txBox="1">
            <a:spLocks noChangeArrowheads="1"/>
          </p:cNvSpPr>
          <p:nvPr/>
        </p:nvSpPr>
        <p:spPr bwMode="auto">
          <a:xfrm>
            <a:off x="2736056" y="6203110"/>
            <a:ext cx="630044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dirty="0">
                <a:latin typeface="Arial" charset="0"/>
                <a:cs typeface="Arial" charset="0"/>
              </a:rPr>
              <a:t>Zestawienia warstwowe tablic dwudzielczych; rozkłady warunkowe dla tablic dwudzielczych, zmienna kontrolna jest </a:t>
            </a:r>
            <a:r>
              <a:rPr lang="pl-PL" sz="1600" i="1" dirty="0">
                <a:latin typeface="Arial" charset="0"/>
                <a:cs typeface="Arial" charset="0"/>
              </a:rPr>
              <a:t>Płeć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2916238" y="5229225"/>
            <a:ext cx="865187" cy="3381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Płeć: K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4716463" y="3933825"/>
            <a:ext cx="863600" cy="3381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Płeć: 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00013"/>
            <a:ext cx="7772400" cy="1225551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Tablice dwudzielcze</a:t>
            </a:r>
            <a:br>
              <a:rPr lang="pl-PL" sz="3200" b="1">
                <a:latin typeface="Arial" charset="0"/>
              </a:rPr>
            </a:br>
            <a:r>
              <a:rPr lang="pl-PL" sz="3200" b="1">
                <a:latin typeface="Arial" charset="0"/>
              </a:rPr>
              <a:t>Przykład  dla trzech cechy</a:t>
            </a:r>
            <a:endParaRPr lang="pl-PL" sz="3200" b="1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338" y="1268413"/>
            <a:ext cx="860583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3860800"/>
            <a:ext cx="3881437" cy="20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 bwMode="auto">
          <a:xfrm>
            <a:off x="5521551" y="4333437"/>
            <a:ext cx="792088" cy="1080120"/>
          </a:xfrm>
          <a:prstGeom prst="rect">
            <a:avLst/>
          </a:prstGeom>
          <a:noFill/>
          <a:ln w="28575" cap="flat" cmpd="sng" algn="ctr">
            <a:solidFill>
              <a:schemeClr val="accent4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Prostokąt 5"/>
          <p:cNvSpPr/>
          <p:nvPr/>
        </p:nvSpPr>
        <p:spPr bwMode="auto">
          <a:xfrm>
            <a:off x="4194211" y="5404465"/>
            <a:ext cx="1327340" cy="400799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508750" y="4457998"/>
            <a:ext cx="2527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Rozkład brzegowy zmiennej </a:t>
            </a:r>
            <a:r>
              <a:rPr lang="pl-PL" i="1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Rasa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649473" y="5482064"/>
            <a:ext cx="2527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Rozkład brzegowy zmiennej </a:t>
            </a:r>
            <a:r>
              <a:rPr lang="pl-PL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Płeć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107950" y="-26988"/>
            <a:ext cx="9396413" cy="935038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Współwystępowanie wartości cech jakościowych</a:t>
            </a:r>
          </a:p>
        </p:txBody>
      </p:sp>
      <p:sp>
        <p:nvSpPr>
          <p:cNvPr id="4" name="Prostokąt 3"/>
          <p:cNvSpPr/>
          <p:nvPr/>
        </p:nvSpPr>
        <p:spPr>
          <a:xfrm>
            <a:off x="107950" y="1004888"/>
            <a:ext cx="8964613" cy="5246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Istnienie i siłę związku między </a:t>
            </a:r>
            <a:r>
              <a:rPr lang="pl-PL" sz="20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dwiema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cechami jakościowymi można określić za pomocą różnych współczynników oraz właściwego testu istotności. </a:t>
            </a:r>
          </a:p>
          <a:p>
            <a:pPr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 ww. procedur wykorzystuje się tablicę </a:t>
            </a:r>
            <a:r>
              <a:rPr lang="pl-PL" sz="2000" u="sng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dwudzielczą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Dla celów obliczeń, przyjmuje się, że w takiej tablicy </a:t>
            </a:r>
            <a:r>
              <a:rPr lang="pl-PL" sz="20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l-PL" sz="2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oznacza liczbę wierszy (liczbę kategorii cechy </a:t>
            </a:r>
            <a:r>
              <a:rPr lang="pl-PL" sz="2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), a </a:t>
            </a:r>
            <a:r>
              <a:rPr lang="pl-PL" sz="2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– liczbę kolumn (liczbę kategorii cechy </a:t>
            </a:r>
            <a:r>
              <a:rPr lang="pl-PL" sz="2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pl-PL" sz="2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jest liczebnością próby.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Test niezależności cech chi-kwadrat - </a:t>
            </a:r>
            <a:r>
              <a:rPr lang="pl-PL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r>
              <a:rPr lang="pl-PL" sz="2000" baseline="300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Dla cech zależnych wyznacza się siłę związku poprzez współczynniki asocjacji (korelacji) – miary niemianowane, znormalizowane do przedziału </a:t>
            </a:r>
            <a:br>
              <a:rPr lang="pl-PL" sz="2000" dirty="0"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latin typeface="Arial" pitchFamily="34" charset="0"/>
                <a:cs typeface="Arial" pitchFamily="34" charset="0"/>
              </a:rPr>
              <a:t>&lt;0, 1&gt;, a w przypadku cech porządkowych – do przedziału &lt;-1; 1&gt;, gdzie znak informuje o kierunku związku. </a:t>
            </a:r>
          </a:p>
          <a:p>
            <a:pPr>
              <a:spcBef>
                <a:spcPts val="600"/>
              </a:spcBef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Przyjmuje się następującą klasyfikację siły związku (z dokładnością do wartości bezwzględnej):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do 0,3 – korelacja słaba lub brak, 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między 0,3, i 0,6 – korelacja średnia, 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powyżej 0,6 – korelacja silna.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395089" y="6268543"/>
            <a:ext cx="820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Uwaga: ww. nie odnosi się do korelacji liniowej Pearsona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396413" cy="719138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latin typeface="Arial" charset="0"/>
              </a:rPr>
              <a:t>Test</a:t>
            </a:r>
            <a:r>
              <a:rPr lang="pl-PL" sz="32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b="1" dirty="0">
                <a:latin typeface="Arial" charset="0"/>
              </a:rPr>
              <a:t>niezależności cech chi-kwadrat -</a:t>
            </a:r>
            <a:r>
              <a:rPr lang="pl-PL" sz="32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b="1" dirty="0">
                <a:latin typeface="Arial" charset="0"/>
                <a:sym typeface="Symbol"/>
              </a:rPr>
              <a:t></a:t>
            </a:r>
            <a:r>
              <a:rPr lang="pl-PL" sz="3200" b="1" baseline="30000" dirty="0">
                <a:latin typeface="Arial" charset="0"/>
              </a:rPr>
              <a:t>2</a:t>
            </a:r>
          </a:p>
        </p:txBody>
      </p:sp>
      <p:sp>
        <p:nvSpPr>
          <p:cNvPr id="12310" name="pole tekstowe 3"/>
          <p:cNvSpPr txBox="1">
            <a:spLocks noChangeArrowheads="1"/>
          </p:cNvSpPr>
          <p:nvPr/>
        </p:nvSpPr>
        <p:spPr bwMode="auto">
          <a:xfrm>
            <a:off x="250825" y="620713"/>
            <a:ext cx="885666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H0: cechy X i Y są niezależne</a:t>
            </a:r>
          </a:p>
          <a:p>
            <a:pPr>
              <a:defRPr/>
            </a:pP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H1: cechy X i Y są zależne</a:t>
            </a:r>
          </a:p>
          <a:p>
            <a:pPr>
              <a:defRPr/>
            </a:pPr>
            <a:endParaRPr lang="pl-PL" sz="2000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Statystyka testowa:</a:t>
            </a:r>
          </a:p>
          <a:p>
            <a:pPr>
              <a:defRPr/>
            </a:pPr>
            <a:endParaRPr lang="pl-PL" sz="2000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pl-PL" sz="20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i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= 1, …, </a:t>
            </a:r>
            <a:r>
              <a:rPr lang="pl-PL" sz="20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   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pl-PL" sz="20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j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= 1,…, </a:t>
            </a:r>
            <a:r>
              <a:rPr lang="pl-PL" sz="20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k     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liczba stopni swobody: (</a:t>
            </a:r>
            <a:r>
              <a:rPr lang="pl-PL" sz="20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-1)·(</a:t>
            </a:r>
            <a:r>
              <a:rPr lang="pl-PL" sz="20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k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-1)</a:t>
            </a:r>
            <a:endParaRPr lang="pl-PL" sz="2000" i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pl-PL" sz="20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2000" i="1" baseline="-25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jest liczebnością zbioru (liczbą obserwacji)</a:t>
            </a:r>
            <a:endParaRPr lang="pl-PL" sz="2000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000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2000" i="1" baseline="-25000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ij</a:t>
            </a:r>
            <a:r>
              <a:rPr lang="pl-PL" sz="2000" i="1" baseline="-25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jest liczebnością obserwowaną</a:t>
            </a:r>
            <a:endParaRPr lang="pl-PL" sz="2000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000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pl-PL" sz="2000" i="1" baseline="-25000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ij</a:t>
            </a:r>
            <a:r>
              <a:rPr lang="pl-PL" sz="2000" i="1" baseline="-25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jest liczebnością oczekiwaną przy założeniu niezależności cech.</a:t>
            </a:r>
          </a:p>
          <a:p>
            <a:pPr>
              <a:defRPr/>
            </a:pPr>
            <a:endParaRPr lang="pl-PL" sz="20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Wymagane jest założenie, aby w każdej komórce liczebności obserwowane były równe co najmniej 5.</a:t>
            </a:r>
          </a:p>
          <a:p>
            <a:pPr>
              <a:defRPr/>
            </a:pP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H0 należy odrzucić jeżeli </a:t>
            </a:r>
            <a:r>
              <a:rPr lang="pl-PL" sz="2000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p-wartość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&lt;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.</a:t>
            </a:r>
            <a:endParaRPr lang="pl-PL" sz="20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031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graphicFrame>
        <p:nvGraphicFramePr>
          <p:cNvPr id="1026" name="Object 25"/>
          <p:cNvGraphicFramePr>
            <a:graphicFrameLocks noChangeAspect="1"/>
          </p:cNvGraphicFramePr>
          <p:nvPr/>
        </p:nvGraphicFramePr>
        <p:xfrm>
          <a:off x="2987675" y="1412875"/>
          <a:ext cx="252095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Równanie" r:id="rId3" imgW="1371600" imgH="482600" progId="">
                  <p:embed/>
                </p:oleObj>
              </mc:Choice>
              <mc:Fallback>
                <p:oleObj name="Równanie" r:id="rId3" imgW="1371600" imgH="482600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1412875"/>
                        <a:ext cx="2520950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graphicFrame>
        <p:nvGraphicFramePr>
          <p:cNvPr id="102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467707"/>
              </p:ext>
            </p:extLst>
          </p:nvPr>
        </p:nvGraphicFramePr>
        <p:xfrm>
          <a:off x="5797326" y="1484784"/>
          <a:ext cx="115093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Równanie" r:id="rId5" imgW="749300" imgH="419100" progId="">
                  <p:embed/>
                </p:oleObj>
              </mc:Choice>
              <mc:Fallback>
                <p:oleObj name="Równanie" r:id="rId5" imgW="749300" imgH="419100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7326" y="1484784"/>
                        <a:ext cx="1150938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3" name="Picture 2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4797003"/>
            <a:ext cx="31099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Prostokąt 13"/>
          <p:cNvSpPr>
            <a:spLocks noChangeArrowheads="1"/>
          </p:cNvSpPr>
          <p:nvPr/>
        </p:nvSpPr>
        <p:spPr bwMode="auto">
          <a:xfrm>
            <a:off x="4067175" y="4832945"/>
            <a:ext cx="4572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>
                <a:latin typeface="Arial" charset="0"/>
                <a:cs typeface="Arial" charset="0"/>
              </a:rPr>
              <a:t>Liczebność obserwowana w komórce</a:t>
            </a:r>
            <a:br>
              <a:rPr lang="pl-PL" sz="1800" dirty="0">
                <a:latin typeface="Arial" charset="0"/>
                <a:cs typeface="Arial" charset="0"/>
              </a:rPr>
            </a:br>
            <a:r>
              <a:rPr lang="pl-PL" sz="1800" dirty="0">
                <a:latin typeface="Arial" charset="0"/>
                <a:cs typeface="Arial" charset="0"/>
              </a:rPr>
              <a:t>(1,1):  5</a:t>
            </a:r>
          </a:p>
          <a:p>
            <a:r>
              <a:rPr lang="pl-PL" sz="1800" dirty="0">
                <a:latin typeface="Arial" charset="0"/>
                <a:cs typeface="Arial" charset="0"/>
              </a:rPr>
              <a:t>Liczebność oczekiwana pod warunkiem niezależności cech: n</a:t>
            </a:r>
            <a:r>
              <a:rPr lang="pl-PL" sz="1800" baseline="-25000" dirty="0">
                <a:latin typeface="Arial" charset="0"/>
                <a:cs typeface="Arial" charset="0"/>
              </a:rPr>
              <a:t>1</a:t>
            </a:r>
            <a:r>
              <a:rPr lang="pl-PL" sz="1800" baseline="-25000" dirty="0">
                <a:latin typeface="Arial" charset="0"/>
                <a:cs typeface="Arial" charset="0"/>
                <a:sym typeface="Symbol MT" panose="05050102010706020507" pitchFamily="18" charset="2"/>
              </a:rPr>
              <a:t></a:t>
            </a:r>
            <a:r>
              <a:rPr lang="pl-PL" sz="1800" dirty="0">
                <a:latin typeface="Arial" charset="0"/>
                <a:cs typeface="Arial" charset="0"/>
              </a:rPr>
              <a:t> * n</a:t>
            </a:r>
            <a:r>
              <a:rPr lang="pl-PL" sz="1800" baseline="-25000" dirty="0">
                <a:latin typeface="Arial" charset="0"/>
                <a:cs typeface="Arial" charset="0"/>
                <a:sym typeface="Symbol MT" panose="05050102010706020507" pitchFamily="18" charset="2"/>
              </a:rPr>
              <a:t></a:t>
            </a:r>
            <a:r>
              <a:rPr lang="pl-PL" sz="1800" baseline="-25000" dirty="0">
                <a:latin typeface="Arial" charset="0"/>
                <a:cs typeface="Arial" charset="0"/>
              </a:rPr>
              <a:t>1</a:t>
            </a:r>
            <a:r>
              <a:rPr lang="pl-PL" sz="1800" dirty="0">
                <a:latin typeface="Arial" charset="0"/>
                <a:cs typeface="Arial" charset="0"/>
              </a:rPr>
              <a:t> / n = 22*14/74 = 4,16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-173038" y="44450"/>
            <a:ext cx="9353551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3100" b="1" dirty="0">
                <a:solidFill>
                  <a:srgbClr val="800000"/>
                </a:solidFill>
                <a:latin typeface="Arial" charset="0"/>
              </a:rPr>
              <a:t>Korelacje (asocjacje) dla cech jakościowych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79388" y="836712"/>
            <a:ext cx="8964612" cy="594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10000"/>
              </a:lnSpc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Współczynnik kontyngencji  (</a:t>
            </a:r>
            <a:r>
              <a:rPr lang="pl-P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nie korelacji !</a:t>
            </a: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)  C Pearsona</a:t>
            </a:r>
          </a:p>
          <a:p>
            <a:pPr>
              <a:lnSpc>
                <a:spcPct val="110000"/>
              </a:lnSpc>
              <a:defRPr/>
            </a:pPr>
            <a:endParaRPr lang="pl-PL" sz="20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pl-PL" sz="20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Wartość jest zawsze mniejsza od 1; mieści się w przedziale domkniętym</a:t>
            </a:r>
          </a:p>
          <a:p>
            <a:pPr>
              <a:lnSpc>
                <a:spcPct val="110000"/>
              </a:lnSpc>
              <a:defRPr/>
            </a:pPr>
            <a:r>
              <a:rPr lang="pl-PL" sz="20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&lt;0;                   &gt;, gdzie </a:t>
            </a:r>
            <a:r>
              <a:rPr lang="pl-PL" sz="2000" i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pl-PL" sz="20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= min{</a:t>
            </a:r>
            <a:r>
              <a:rPr lang="pl-PL" sz="2000" i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l-PL" sz="20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2000" i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pl-PL" sz="20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}.</a:t>
            </a:r>
          </a:p>
          <a:p>
            <a:pPr>
              <a:lnSpc>
                <a:spcPct val="110000"/>
              </a:lnSpc>
              <a:defRPr/>
            </a:pPr>
            <a:endParaRPr lang="pl-PL" sz="20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Współczynnik phi </a:t>
            </a:r>
            <a:r>
              <a:rPr lang="pl-PL" sz="20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Yule’a</a:t>
            </a: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(albo FI, </a:t>
            </a: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  <a:sym typeface="Symbol"/>
              </a:rPr>
              <a:t></a:t>
            </a: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r>
              <a:rPr lang="pl-PL" sz="20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Przyjmuje wartości z przedziału domkniętego &lt;0, 1&gt;. Im bliższy jedynki, tym silniejszy związek między cechami</a:t>
            </a:r>
          </a:p>
          <a:p>
            <a:pPr>
              <a:spcBef>
                <a:spcPts val="900"/>
              </a:spcBef>
              <a:defRPr/>
            </a:pP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Współczynnik kontyngencji </a:t>
            </a:r>
            <a:r>
              <a:rPr lang="pl-PL" sz="20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Q-Yule’a</a:t>
            </a: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8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(postać </a:t>
            </a:r>
            <a:r>
              <a:rPr lang="pl-PL" sz="1800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wsp</a:t>
            </a:r>
            <a:r>
              <a:rPr lang="pl-PL" sz="18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. Gamma dla tablicy </a:t>
            </a:r>
            <a:r>
              <a:rPr lang="pl-PL" sz="1800" u="sng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kontyngencji o wymiarach 2x2</a:t>
            </a:r>
            <a:r>
              <a:rPr lang="pl-PL" sz="18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, dla zmiennych porządkowych lub </a:t>
            </a:r>
            <a:r>
              <a:rPr lang="pl-PL" sz="1800" u="sng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dychotomicznych</a:t>
            </a:r>
            <a:r>
              <a:rPr lang="pl-PL" sz="18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– por. slajd 17)</a:t>
            </a:r>
          </a:p>
          <a:p>
            <a:pPr>
              <a:defRPr/>
            </a:pPr>
            <a:r>
              <a:rPr lang="pl-PL" sz="20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Przyjmuje wartości z przedziału domkniętego: &lt;-1; 1&gt;. Im bliżej 0, tym  mniejsza zależność między cechami.</a:t>
            </a:r>
          </a:p>
          <a:p>
            <a:pPr>
              <a:defRPr/>
            </a:pPr>
            <a:endParaRPr lang="pl-PL" sz="20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  <a:defRPr/>
            </a:pPr>
            <a:r>
              <a:rPr lang="pl-PL" sz="2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Współczynnik V Kramera </a:t>
            </a:r>
          </a:p>
          <a:p>
            <a:pPr>
              <a:defRPr/>
            </a:pPr>
            <a:r>
              <a:rPr lang="pl-PL" sz="20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Przyjmuje wartości z przedziału domkniętego: &lt;0; 1&gt;. Wartość współczynnika V  zależy również od wielkości tablicy, dlatego nie powinno się go stosować do porównywania tablic kontyngencji o różnych wielkościach.</a:t>
            </a:r>
            <a:endParaRPr lang="pl-PL" sz="2000" b="1" dirty="0">
              <a:solidFill>
                <a:srgbClr val="0033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124075" y="1196752"/>
          <a:ext cx="2303463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Równanie" r:id="rId4" imgW="1346200" imgH="279400" progId="">
                  <p:embed/>
                </p:oleObj>
              </mc:Choice>
              <mc:Fallback>
                <p:oleObj name="Równanie" r:id="rId4" imgW="1346200" imgH="2794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196752"/>
                        <a:ext cx="2303463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684213" y="1916832"/>
          <a:ext cx="125095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Równanie" r:id="rId6" imgW="888614" imgH="253890" progId="">
                  <p:embed/>
                </p:oleObj>
              </mc:Choice>
              <mc:Fallback>
                <p:oleObj name="Równanie" r:id="rId6" imgW="888614" imgH="25389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916832"/>
                        <a:ext cx="125095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06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graphicFrame>
        <p:nvGraphicFramePr>
          <p:cNvPr id="2054" name="Object 15"/>
          <p:cNvGraphicFramePr>
            <a:graphicFrameLocks noChangeAspect="1"/>
          </p:cNvGraphicFramePr>
          <p:nvPr/>
        </p:nvGraphicFramePr>
        <p:xfrm>
          <a:off x="4810224" y="2492896"/>
          <a:ext cx="17780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Równanie" r:id="rId8" imgW="977760" imgH="279360" progId="">
                  <p:embed/>
                </p:oleObj>
              </mc:Choice>
              <mc:Fallback>
                <p:oleObj name="Równanie" r:id="rId8" imgW="977760" imgH="279360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224" y="2492896"/>
                        <a:ext cx="17780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5301208"/>
            <a:ext cx="3991347" cy="44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468313" y="1341438"/>
            <a:ext cx="8207375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000" b="1" dirty="0">
                <a:latin typeface="Arial" pitchFamily="34" charset="0"/>
                <a:cs typeface="Arial" pitchFamily="34" charset="0"/>
              </a:rPr>
              <a:t>Pary zgodne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pl-PL" sz="2000" i="1" dirty="0" err="1">
                <a:latin typeface="Arial" pitchFamily="34" charset="0"/>
                <a:cs typeface="Arial" pitchFamily="34" charset="0"/>
              </a:rPr>
              <a:t>concordant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) - zachowany porządek wartości w obu współrzędnych porównywanych par; obie wartości w jednej parze są mniejsze lub obie wartości w jednej parze są większe niż w parze porównywanej; liczebności takich par są oznaczane przez P.</a:t>
            </a:r>
          </a:p>
          <a:p>
            <a:pPr>
              <a:defRPr/>
            </a:pP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Pary niezgodne 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20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discordant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- przeciwny porządek wartości we współrzędnych porównywanych par; jedna współrzędna jest mniejsza a druga większa niż w parze porównywanej lub odwrotnie; liczebności takich par są oznaczane przez Q.</a:t>
            </a:r>
          </a:p>
          <a:p>
            <a:pPr>
              <a:defRPr/>
            </a:pPr>
            <a:endParaRPr lang="pl-PL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Pary powiązane 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2000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tie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– to takie pary obserwacji, dla których wartości cechy X lub Y są takie same; liczebności takich par są oznaczane przez T.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title"/>
          </p:nvPr>
        </p:nvSpPr>
        <p:spPr>
          <a:xfrm>
            <a:off x="71438" y="71438"/>
            <a:ext cx="8893175" cy="981075"/>
          </a:xfrm>
          <a:noFill/>
        </p:spPr>
        <p:txBody>
          <a:bodyPr/>
          <a:lstStyle/>
          <a:p>
            <a:r>
              <a:rPr lang="pl-PL" sz="3200" b="1">
                <a:solidFill>
                  <a:srgbClr val="800000"/>
                </a:solidFill>
                <a:latin typeface="Arial" charset="0"/>
              </a:rPr>
              <a:t>Kolokacje między parami wartości </a:t>
            </a:r>
            <a:br>
              <a:rPr lang="pl-PL" sz="3200" b="1">
                <a:solidFill>
                  <a:srgbClr val="800000"/>
                </a:solidFill>
                <a:latin typeface="Arial" charset="0"/>
              </a:rPr>
            </a:br>
            <a:r>
              <a:rPr lang="pl-PL" sz="3200" b="1">
                <a:solidFill>
                  <a:srgbClr val="800000"/>
                </a:solidFill>
                <a:latin typeface="Arial" charset="0"/>
              </a:rPr>
              <a:t>cech porządkowych w tablicy dwudzielczej</a:t>
            </a:r>
            <a:endParaRPr lang="pl-PL" sz="3200" baseline="30000">
              <a:solidFill>
                <a:srgbClr val="8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15900"/>
            <a:ext cx="7772400" cy="549275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Liczebności par w tablicy dwudzielczej</a:t>
            </a:r>
            <a:br>
              <a:rPr lang="pl-PL" sz="3200" b="1">
                <a:latin typeface="Arial" charset="0"/>
              </a:rPr>
            </a:br>
            <a:r>
              <a:rPr lang="pl-PL" sz="3200" b="1">
                <a:latin typeface="Arial" charset="0"/>
              </a:rPr>
              <a:t>(cechy porządkowe)</a:t>
            </a:r>
            <a:endParaRPr lang="pl-PL" sz="3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288925" y="24971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/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graphicFrame>
        <p:nvGraphicFramePr>
          <p:cNvPr id="3074" name="Object 11"/>
          <p:cNvGraphicFramePr>
            <a:graphicFrameLocks noChangeAspect="1"/>
          </p:cNvGraphicFramePr>
          <p:nvPr/>
        </p:nvGraphicFramePr>
        <p:xfrm>
          <a:off x="2825750" y="981075"/>
          <a:ext cx="19621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Równanie" r:id="rId4" imgW="1066337" imgH="355446" progId="">
                  <p:embed/>
                </p:oleObj>
              </mc:Choice>
              <mc:Fallback>
                <p:oleObj name="Równanie" r:id="rId4" imgW="1066337" imgH="355446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981075"/>
                        <a:ext cx="19621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5003800" y="939800"/>
          <a:ext cx="27368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Równanie" r:id="rId6" imgW="1562100" imgH="355600" progId="">
                  <p:embed/>
                </p:oleObj>
              </mc:Choice>
              <mc:Fallback>
                <p:oleObj name="Równanie" r:id="rId6" imgW="1562100" imgH="35560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939800"/>
                        <a:ext cx="27368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2" name="Prostokąt 13"/>
          <p:cNvSpPr>
            <a:spLocks noChangeArrowheads="1"/>
          </p:cNvSpPr>
          <p:nvPr/>
        </p:nvSpPr>
        <p:spPr bwMode="auto">
          <a:xfrm>
            <a:off x="395288" y="950913"/>
            <a:ext cx="2098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latin typeface="Arial" charset="0"/>
                <a:cs typeface="Arial" charset="0"/>
              </a:rPr>
              <a:t>Pary zgodne </a:t>
            </a:r>
            <a:endParaRPr lang="pl-PL"/>
          </a:p>
        </p:txBody>
      </p:sp>
      <p:sp>
        <p:nvSpPr>
          <p:cNvPr id="3083" name="Prostokąt 14"/>
          <p:cNvSpPr>
            <a:spLocks noChangeArrowheads="1"/>
          </p:cNvSpPr>
          <p:nvPr/>
        </p:nvSpPr>
        <p:spPr bwMode="auto">
          <a:xfrm>
            <a:off x="395288" y="1917700"/>
            <a:ext cx="2543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C00000"/>
                </a:solidFill>
                <a:latin typeface="Arial" charset="0"/>
                <a:cs typeface="Arial" charset="0"/>
              </a:rPr>
              <a:t>Pary niezgodne </a:t>
            </a:r>
            <a:endParaRPr lang="pl-PL"/>
          </a:p>
        </p:txBody>
      </p:sp>
      <p:graphicFrame>
        <p:nvGraphicFramePr>
          <p:cNvPr id="3076" name="Object 15"/>
          <p:cNvGraphicFramePr>
            <a:graphicFrameLocks noChangeAspect="1"/>
          </p:cNvGraphicFramePr>
          <p:nvPr/>
        </p:nvGraphicFramePr>
        <p:xfrm>
          <a:off x="2916238" y="1881188"/>
          <a:ext cx="2087562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Równanie" r:id="rId8" imgW="1079032" imgH="355446" progId="">
                  <p:embed/>
                </p:oleObj>
              </mc:Choice>
              <mc:Fallback>
                <p:oleObj name="Równanie" r:id="rId8" imgW="1079032" imgH="355446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881188"/>
                        <a:ext cx="2087562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4"/>
          <p:cNvGraphicFramePr>
            <a:graphicFrameLocks noChangeAspect="1"/>
          </p:cNvGraphicFramePr>
          <p:nvPr/>
        </p:nvGraphicFramePr>
        <p:xfrm>
          <a:off x="5176838" y="1881188"/>
          <a:ext cx="29956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Równanie" r:id="rId10" imgW="1624895" imgH="355446" progId="">
                  <p:embed/>
                </p:oleObj>
              </mc:Choice>
              <mc:Fallback>
                <p:oleObj name="Równanie" r:id="rId10" imgW="1624895" imgH="355446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6838" y="1881188"/>
                        <a:ext cx="2995612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Rectangle 18"/>
          <p:cNvSpPr>
            <a:spLocks noChangeArrowheads="1"/>
          </p:cNvSpPr>
          <p:nvPr/>
        </p:nvSpPr>
        <p:spPr bwMode="auto">
          <a:xfrm>
            <a:off x="217488" y="2338388"/>
            <a:ext cx="8675687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pl-PL" sz="1800" u="sng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Przykład</a:t>
            </a:r>
            <a:endParaRPr lang="pl-PL" sz="1800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just">
              <a:tabLst>
                <a:tab pos="228600" algn="l"/>
              </a:tabLst>
            </a:pP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Tablica kontyngencji i pary zgodne i niezgodne.</a:t>
            </a:r>
          </a:p>
          <a:p>
            <a:pPr algn="just">
              <a:tabLst>
                <a:tab pos="228600" algn="l"/>
              </a:tabLst>
            </a:pP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Komórki odpowiadające parom zgodnym z parą (</a:t>
            </a:r>
            <a:r>
              <a:rPr lang="pl-PL" sz="18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2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, </a:t>
            </a:r>
            <a:r>
              <a:rPr lang="pl-PL" sz="1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2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) (=(O2, K2)) są zaznaczone kolorem zielonym – to pary: (</a:t>
            </a:r>
            <a:r>
              <a:rPr lang="pl-PL" sz="18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1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, </a:t>
            </a:r>
            <a:r>
              <a:rPr lang="pl-PL" sz="1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1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) oraz (</a:t>
            </a:r>
            <a:r>
              <a:rPr lang="pl-PL" sz="18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3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, </a:t>
            </a:r>
            <a:r>
              <a:rPr lang="pl-PL" sz="1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3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), ponieważ </a:t>
            </a:r>
            <a:r>
              <a:rPr lang="pl-PL" sz="18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1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&lt; </a:t>
            </a:r>
            <a:r>
              <a:rPr lang="pl-PL" sz="18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2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i </a:t>
            </a:r>
            <a:r>
              <a:rPr lang="pl-PL" sz="1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1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&lt; </a:t>
            </a:r>
            <a:r>
              <a:rPr lang="pl-PL" sz="1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2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oraz </a:t>
            </a:r>
            <a:r>
              <a:rPr lang="pl-PL" sz="18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2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&lt; </a:t>
            </a:r>
            <a:r>
              <a:rPr lang="pl-PL" sz="18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3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b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i </a:t>
            </a:r>
            <a:r>
              <a:rPr lang="pl-PL" sz="1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2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&lt; </a:t>
            </a:r>
            <a:r>
              <a:rPr lang="pl-PL" sz="1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3</a:t>
            </a: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.</a:t>
            </a:r>
          </a:p>
          <a:p>
            <a:pPr algn="just">
              <a:tabLst>
                <a:tab pos="228600" algn="l"/>
              </a:tabLst>
            </a:pP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Komórki odpowiadające parom niezgodnym z parą (2, 2) są zaznaczone kolorem czerwonym – to pary: (1, 3) oraz (3, 1) ponieważ 1 &lt; 2 ale 3 &gt;  2 oraz 3 &gt; 2 ale </a:t>
            </a:r>
            <a:b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l-PL" sz="1800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1 &lt; 2.</a:t>
            </a:r>
          </a:p>
        </p:txBody>
      </p:sp>
      <p:sp>
        <p:nvSpPr>
          <p:cNvPr id="3086" name="pole tekstowe 13"/>
          <p:cNvSpPr txBox="1">
            <a:spLocks noChangeArrowheads="1"/>
          </p:cNvSpPr>
          <p:nvPr/>
        </p:nvSpPr>
        <p:spPr bwMode="auto">
          <a:xfrm>
            <a:off x="447675" y="6308725"/>
            <a:ext cx="8445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000">
                <a:latin typeface="Arial" charset="0"/>
                <a:cs typeface="Arial" charset="0"/>
              </a:rPr>
              <a:t>Założono, że są to cechy porządkowe, chociaż tak nie jest. Porządek j.w.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31640" y="4581128"/>
            <a:ext cx="6258499" cy="160400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-173038" y="44450"/>
            <a:ext cx="9353551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3200" b="1">
                <a:solidFill>
                  <a:srgbClr val="800000"/>
                </a:solidFill>
                <a:latin typeface="Arial" charset="0"/>
              </a:rPr>
              <a:t>Korelacje dla cech </a:t>
            </a:r>
            <a:r>
              <a:rPr lang="pl-PL" sz="3200" b="1">
                <a:latin typeface="Arial" charset="0"/>
              </a:rPr>
              <a:t>porządkowych</a:t>
            </a:r>
            <a:endParaRPr lang="pl-PL" sz="3200" b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79388" y="896938"/>
            <a:ext cx="8964612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10000"/>
              </a:lnSpc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Współczynnik Gamma (</a:t>
            </a:r>
            <a:r>
              <a:rPr lang="pl-PL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/>
              </a:rPr>
              <a:t></a:t>
            </a:r>
            <a:r>
              <a:rPr lang="pl-PL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Przyjmuje zależności z przedziału domkniętego &lt;-1; 1&gt;. Ignoruje pary powiązane. Jeżeli cechy są niezależne, wartość współczynnika jest bliska zero. Na zależność rosnącą wskazuje wartość dodatnie, a na malejącą wartość ujemna.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Współczynnik </a:t>
            </a:r>
            <a:r>
              <a:rPr lang="pl-PL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tau-b</a:t>
            </a:r>
            <a:r>
              <a:rPr lang="pl-PL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Kendall’a</a:t>
            </a:r>
            <a:endParaRPr lang="pl-P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gdzie: </a:t>
            </a:r>
            <a:r>
              <a:rPr lang="pl-PL" sz="20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2000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pl-PL" sz="20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n.</a:t>
            </a:r>
            <a:r>
              <a:rPr lang="pl-PL" sz="2000" i="1" baseline="-25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pl-PL" sz="20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są </a:t>
            </a:r>
            <a:r>
              <a:rPr lang="pl-PL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liczebnościami</a:t>
            </a: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rozkładów brzegowych. </a:t>
            </a:r>
          </a:p>
          <a:p>
            <a:pPr>
              <a:spcBef>
                <a:spcPts val="600"/>
              </a:spcBef>
              <a:defRPr/>
            </a:pP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Jest wprowadzona korekta dla par powiązanych. Współczynnik przyjmuje wartości z przedziału domkniętego &lt;-1; 1&gt;. </a:t>
            </a:r>
          </a:p>
          <a:p>
            <a:pPr>
              <a:defRPr/>
            </a:pPr>
            <a:endParaRPr lang="pl-PL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Współczynnik </a:t>
            </a:r>
            <a:r>
              <a:rPr lang="pl-PL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tau-c</a:t>
            </a:r>
            <a:r>
              <a:rPr lang="pl-PL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Stuart’a</a:t>
            </a:r>
            <a:endParaRPr lang="pl-P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Jest wprowadzona korekta dla par powiązanych oraz dla rozmiaru tablicy </a:t>
            </a:r>
            <a:r>
              <a:rPr lang="pl-PL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dwudzielczej</a:t>
            </a: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Współczynnik przyjmuje wartości z przedziału domkniętego </a:t>
            </a:r>
            <a:b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&lt;-1; 1&gt;. </a:t>
            </a:r>
            <a:endParaRPr lang="pl-P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0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1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3635375" y="692150"/>
          <a:ext cx="11525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Równanie" r:id="rId4" imgW="685800" imgH="419100" progId="">
                  <p:embed/>
                </p:oleObj>
              </mc:Choice>
              <mc:Fallback>
                <p:oleObj name="Równanie" r:id="rId4" imgW="685800" imgH="4191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692150"/>
                        <a:ext cx="1152525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4067175" y="2492375"/>
          <a:ext cx="14414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7" name="Równanie" r:id="rId6" imgW="825500" imgH="457200" progId="">
                  <p:embed/>
                </p:oleObj>
              </mc:Choice>
              <mc:Fallback>
                <p:oleObj name="Równanie" r:id="rId6" imgW="825500" imgH="4572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492375"/>
                        <a:ext cx="144145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2"/>
          <p:cNvGraphicFramePr>
            <a:graphicFrameLocks noChangeAspect="1"/>
          </p:cNvGraphicFramePr>
          <p:nvPr/>
        </p:nvGraphicFramePr>
        <p:xfrm>
          <a:off x="5724525" y="2655888"/>
          <a:ext cx="140652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" name="Równanie" r:id="rId8" imgW="990170" imgH="342751" progId="">
                  <p:embed/>
                </p:oleObj>
              </mc:Choice>
              <mc:Fallback>
                <p:oleObj name="Równanie" r:id="rId8" imgW="990170" imgH="342751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2655888"/>
                        <a:ext cx="1406525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1"/>
          <p:cNvGraphicFramePr>
            <a:graphicFrameLocks noChangeAspect="1"/>
          </p:cNvGraphicFramePr>
          <p:nvPr/>
        </p:nvGraphicFramePr>
        <p:xfrm>
          <a:off x="7331075" y="2646363"/>
          <a:ext cx="14097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9" name="Równanie" r:id="rId10" imgW="1002865" imgH="355446" progId="">
                  <p:embed/>
                </p:oleObj>
              </mc:Choice>
              <mc:Fallback>
                <p:oleObj name="Równanie" r:id="rId10" imgW="1002865" imgH="355446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1075" y="2646363"/>
                        <a:ext cx="1409700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14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100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pl-PL"/>
          </a:p>
        </p:txBody>
      </p:sp>
      <p:sp>
        <p:nvSpPr>
          <p:cNvPr id="4115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800"/>
              <a:t> </a:t>
            </a:r>
            <a:endParaRPr lang="pl-PL"/>
          </a:p>
        </p:txBody>
      </p:sp>
      <p:graphicFrame>
        <p:nvGraphicFramePr>
          <p:cNvPr id="4102" name="Object 17"/>
          <p:cNvGraphicFramePr>
            <a:graphicFrameLocks noChangeAspect="1"/>
          </p:cNvGraphicFramePr>
          <p:nvPr/>
        </p:nvGraphicFramePr>
        <p:xfrm>
          <a:off x="3851275" y="4292600"/>
          <a:ext cx="18129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" name="Równanie" r:id="rId12" imgW="977900" imgH="431800" progId="">
                  <p:embed/>
                </p:oleObj>
              </mc:Choice>
              <mc:Fallback>
                <p:oleObj name="Równanie" r:id="rId12" imgW="977900" imgH="431800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292600"/>
                        <a:ext cx="1812925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16"/>
          <p:cNvGraphicFramePr>
            <a:graphicFrameLocks noChangeAspect="1"/>
          </p:cNvGraphicFramePr>
          <p:nvPr/>
        </p:nvGraphicFramePr>
        <p:xfrm>
          <a:off x="5867400" y="4437063"/>
          <a:ext cx="15827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1" name="Równanie" r:id="rId14" imgW="876300" imgH="203200" progId="">
                  <p:embed/>
                </p:oleObj>
              </mc:Choice>
              <mc:Fallback>
                <p:oleObj name="Równanie" r:id="rId14" imgW="876300" imgH="20320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37063"/>
                        <a:ext cx="158273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100">
                <a:solidFill>
                  <a:srgbClr val="000000"/>
                </a:solidFill>
                <a:cs typeface="Times New Roman" pitchFamily="18" charset="0"/>
              </a:rPr>
              <a:t> 		</a:t>
            </a:r>
            <a:endParaRPr lang="pl-PL"/>
          </a:p>
        </p:txBody>
      </p:sp>
      <p:sp>
        <p:nvSpPr>
          <p:cNvPr id="4118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800"/>
              <a:t> </a:t>
            </a:r>
            <a:endParaRPr lang="pl-PL"/>
          </a:p>
        </p:txBody>
      </p:sp>
      <p:sp>
        <p:nvSpPr>
          <p:cNvPr id="4119" name="Rectangle 14"/>
          <p:cNvSpPr>
            <a:spLocks noChangeArrowheads="1"/>
          </p:cNvSpPr>
          <p:nvPr/>
        </p:nvSpPr>
        <p:spPr bwMode="auto">
          <a:xfrm>
            <a:off x="1476375" y="5743575"/>
            <a:ext cx="72723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pl-PL" sz="1800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W analizie korelacji dla cech porządkowych jest istotne, w jaki sposób określa się uporządkowanie wartości; nie zawsze powinien to porządek alfabetyczny wg oryginalnych </a:t>
            </a:r>
            <a:r>
              <a:rPr lang="pl-PL" sz="1800" dirty="0" err="1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opisoych</a:t>
            </a:r>
            <a:r>
              <a:rPr lang="pl-PL" sz="1800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 wartości cech.</a:t>
            </a:r>
            <a:endParaRPr lang="pl-PL" sz="1800" dirty="0"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80920" cy="2808312"/>
          </a:xfrm>
        </p:spPr>
        <p:txBody>
          <a:bodyPr/>
          <a:lstStyle/>
          <a:p>
            <a:pPr algn="l">
              <a:tabLst>
                <a:tab pos="228600" algn="l"/>
              </a:tabLst>
            </a:pPr>
            <a:r>
              <a:rPr lang="pl-PL" sz="3200" b="1" dirty="0">
                <a:solidFill>
                  <a:srgbClr val="800000"/>
                </a:solidFill>
                <a:latin typeface="Arial" charset="0"/>
              </a:rPr>
              <a:t>Zdrowy rozsądek</a:t>
            </a:r>
            <a:br>
              <a:rPr lang="pl-PL" sz="3200" b="1" dirty="0">
                <a:solidFill>
                  <a:srgbClr val="800000"/>
                </a:solidFill>
                <a:latin typeface="Arial" charset="0"/>
              </a:rPr>
            </a:br>
            <a:r>
              <a:rPr lang="pl-PL" sz="32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Należy podchodzić z dużą ostrożnością do stosowania miar korelacji. </a:t>
            </a:r>
            <a:br>
              <a:rPr lang="pl-PL" sz="32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l-PL" sz="3200" dirty="0">
                <a:solidFill>
                  <a:srgbClr val="C00000"/>
                </a:solidFill>
                <a:latin typeface="Arial" charset="0"/>
                <a:ea typeface="Times New Roman" pitchFamily="18" charset="0"/>
                <a:cs typeface="Arial" charset="0"/>
              </a:rPr>
              <a:t>Badanie korelacji zawsze powinno być dyktowane logiką i zdrowym rozsądkiem aby uniknąć  pułapki korelacji pozornej.</a:t>
            </a:r>
            <a:endParaRPr lang="pl-PL" sz="32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6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6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6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67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100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pl-PL"/>
          </a:p>
        </p:txBody>
      </p:sp>
      <p:sp>
        <p:nvSpPr>
          <p:cNvPr id="19468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800"/>
              <a:t> </a:t>
            </a:r>
            <a:endParaRPr lang="pl-PL"/>
          </a:p>
        </p:txBody>
      </p:sp>
      <p:sp>
        <p:nvSpPr>
          <p:cNvPr id="1946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9470" name="Rectangle 19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100">
                <a:solidFill>
                  <a:srgbClr val="000000"/>
                </a:solidFill>
                <a:cs typeface="Times New Roman" pitchFamily="18" charset="0"/>
              </a:rPr>
              <a:t> 		</a:t>
            </a:r>
            <a:endParaRPr lang="pl-PL"/>
          </a:p>
        </p:txBody>
      </p:sp>
      <p:sp>
        <p:nvSpPr>
          <p:cNvPr id="19471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800"/>
              <a:t> </a:t>
            </a:r>
            <a:endParaRPr lang="pl-PL"/>
          </a:p>
        </p:txBody>
      </p:sp>
      <p:sp>
        <p:nvSpPr>
          <p:cNvPr id="19472" name="Rectangle 8"/>
          <p:cNvSpPr>
            <a:spLocks noChangeArrowheads="1"/>
          </p:cNvSpPr>
          <p:nvPr/>
        </p:nvSpPr>
        <p:spPr bwMode="auto">
          <a:xfrm>
            <a:off x="467544" y="3501589"/>
            <a:ext cx="806489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Times New Roman" pitchFamily="18" charset="0"/>
                <a:cs typeface="Arial" charset="0"/>
              </a:rPr>
              <a:t>Zalecenie</a:t>
            </a:r>
          </a:p>
          <a:p>
            <a:pPr>
              <a:tabLst>
                <a:tab pos="228600" algn="l"/>
              </a:tabLst>
            </a:pPr>
            <a:r>
              <a:rPr lang="pl-PL" sz="2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W analizach zaleca się powoływać na </a:t>
            </a:r>
            <a:r>
              <a:rPr lang="pl-PL" sz="280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kontekst analiz, </a:t>
            </a:r>
            <a:r>
              <a:rPr lang="pl-PL" sz="2800" dirty="0">
                <a:solidFill>
                  <a:srgbClr val="0033CC"/>
                </a:solidFill>
                <a:latin typeface="Arial" charset="0"/>
                <a:ea typeface="Times New Roman" pitchFamily="18" charset="0"/>
                <a:cs typeface="Arial" charset="0"/>
              </a:rPr>
              <a:t>tzn. opisywać związki używając znaczenia cech, np. „zmiana umiejętności językowych (j. angielski) w trakcie studiów jest skorelowana z chęcią studentów do pracy w grupie na zajęciach”.</a:t>
            </a:r>
            <a:endParaRPr lang="pl-PL" sz="2800" dirty="0">
              <a:solidFill>
                <a:srgbClr val="C0000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24863" cy="549275"/>
          </a:xfrm>
        </p:spPr>
        <p:txBody>
          <a:bodyPr/>
          <a:lstStyle/>
          <a:p>
            <a:r>
              <a:rPr lang="pl-PL" sz="3200" b="1">
                <a:latin typeface="Arial" charset="0"/>
                <a:cs typeface="Arial" charset="0"/>
              </a:rPr>
              <a:t>Charakterystyka zmiennych jakościowych</a:t>
            </a:r>
            <a:endParaRPr lang="pl-PL" sz="32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95288" y="981075"/>
            <a:ext cx="842486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Zmienne jakościowe (kwalitatywne) przyjmują skończona liczbę arbitralnie ustalonych wartości opisowych. Są sklasyfikowane jako:</a:t>
            </a:r>
          </a:p>
          <a:p>
            <a:pPr marL="355600" indent="-355600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nominalne, </a:t>
            </a:r>
          </a:p>
          <a:p>
            <a:pPr marL="355600" indent="-355600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kategoryczne (dychotomiczne i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politomiczne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),</a:t>
            </a:r>
          </a:p>
          <a:p>
            <a:pPr marL="355600" indent="-355600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porządkowe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Czasami przypisuje się im wartości numeryczne, co jednak nie umożliwia określania odległości między tymi wartościami (wartości  numeryczne mają charakter nominalny).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Z wyjątkiem dominanty, nie można dla nich wyznaczyć miar statystycznych.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Charakter zmienności cechy można określić w zasadzie tylko na podstawie wykresów słupkowych opisujących częstości (lub liczebności) występowania poszczególnych kategorii, jednocześnie obliczając frakcje.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/>
          </a:p>
        </p:txBody>
      </p:sp>
      <p:sp>
        <p:nvSpPr>
          <p:cNvPr id="7173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-26988"/>
            <a:ext cx="9217026" cy="719138"/>
          </a:xfrm>
        </p:spPr>
        <p:txBody>
          <a:bodyPr/>
          <a:lstStyle/>
          <a:p>
            <a:r>
              <a:rPr lang="pl-PL" sz="3200" b="1">
                <a:solidFill>
                  <a:srgbClr val="660033"/>
                </a:solidFill>
                <a:latin typeface="Arial" charset="0"/>
              </a:rPr>
              <a:t>Wykresy słupkowe zmiennej jakościowej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/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8197" name="pole tekstowe 18"/>
          <p:cNvSpPr txBox="1">
            <a:spLocks noChangeArrowheads="1"/>
          </p:cNvSpPr>
          <p:nvPr/>
        </p:nvSpPr>
        <p:spPr bwMode="auto">
          <a:xfrm>
            <a:off x="4643438" y="765175"/>
            <a:ext cx="3170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000">
                <a:latin typeface="Calibri" pitchFamily="34" charset="0"/>
              </a:rPr>
              <a:t>Wykres słupkowy liczebności</a:t>
            </a:r>
          </a:p>
        </p:txBody>
      </p:sp>
      <p:sp>
        <p:nvSpPr>
          <p:cNvPr id="8198" name="pole tekstowe 19"/>
          <p:cNvSpPr txBox="1">
            <a:spLocks noChangeArrowheads="1"/>
          </p:cNvSpPr>
          <p:nvPr/>
        </p:nvSpPr>
        <p:spPr bwMode="auto">
          <a:xfrm>
            <a:off x="1331913" y="5445125"/>
            <a:ext cx="30591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>
                <a:latin typeface="Calibri" pitchFamily="34" charset="0"/>
              </a:rPr>
              <a:t>Wykres słupkowy gęstości (frakcje)</a:t>
            </a:r>
          </a:p>
        </p:txBody>
      </p:sp>
      <p:pic>
        <p:nvPicPr>
          <p:cNvPr id="8199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90550"/>
            <a:ext cx="4249738" cy="341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2852738"/>
            <a:ext cx="4360862" cy="356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1438"/>
            <a:ext cx="7772400" cy="549275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Kodowanie wartości</a:t>
            </a:r>
            <a:endParaRPr lang="pl-PL" sz="3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215900" y="765175"/>
            <a:ext cx="8748713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pl-PL" sz="1800" dirty="0">
                <a:latin typeface="Arial" charset="0"/>
                <a:cs typeface="Arial" charset="0"/>
              </a:rPr>
              <a:t>Polega na takim przekształceniu cechy, aby można zidentyfikować jej  wartości za pomocą kodów zerojedynkowych.</a:t>
            </a:r>
          </a:p>
          <a:p>
            <a:pPr>
              <a:spcAft>
                <a:spcPts val="1200"/>
              </a:spcAft>
              <a:defRPr/>
            </a:pPr>
            <a:r>
              <a:rPr lang="pl-PL" sz="1800" dirty="0">
                <a:solidFill>
                  <a:srgbClr val="0033CC"/>
                </a:solidFill>
                <a:latin typeface="Arial" charset="0"/>
                <a:cs typeface="Arial" charset="0"/>
              </a:rPr>
              <a:t>Kodowanie zmiennej </a:t>
            </a:r>
            <a:r>
              <a:rPr lang="pl-PL" sz="1800" b="1" dirty="0">
                <a:solidFill>
                  <a:srgbClr val="0033CC"/>
                </a:solidFill>
                <a:latin typeface="Arial" charset="0"/>
                <a:cs typeface="Arial" charset="0"/>
              </a:rPr>
              <a:t>dychotomicznej</a:t>
            </a:r>
            <a:r>
              <a:rPr lang="pl-PL" sz="1800" dirty="0">
                <a:solidFill>
                  <a:srgbClr val="0033CC"/>
                </a:solidFill>
                <a:latin typeface="Arial" charset="0"/>
                <a:cs typeface="Arial" charset="0"/>
              </a:rPr>
              <a:t> (binarnej): wybranej wartości przypisuje się wartość 1 (kategorię sukcesu), a drugiej wartość 0 (kategoria porażki).</a:t>
            </a:r>
          </a:p>
          <a:p>
            <a:pPr>
              <a:spcAft>
                <a:spcPts val="1200"/>
              </a:spcAft>
              <a:defRPr/>
            </a:pPr>
            <a:r>
              <a:rPr lang="pl-PL" sz="1800" u="sng" dirty="0">
                <a:solidFill>
                  <a:srgbClr val="0033CC"/>
                </a:solidFill>
                <a:latin typeface="Arial" charset="0"/>
                <a:cs typeface="Arial" charset="0"/>
              </a:rPr>
              <a:t>Przykład</a:t>
            </a:r>
          </a:p>
          <a:p>
            <a:pPr>
              <a:spcAft>
                <a:spcPts val="1200"/>
              </a:spcAft>
              <a:defRPr/>
            </a:pPr>
            <a:r>
              <a:rPr lang="pl-PL" sz="1800" dirty="0">
                <a:solidFill>
                  <a:srgbClr val="0033CC"/>
                </a:solidFill>
                <a:latin typeface="Arial" charset="0"/>
                <a:cs typeface="Arial" charset="0"/>
              </a:rPr>
              <a:t>Zmienna </a:t>
            </a:r>
            <a:r>
              <a:rPr lang="pl-PL" sz="1800" i="1" dirty="0">
                <a:solidFill>
                  <a:srgbClr val="0033CC"/>
                </a:solidFill>
                <a:latin typeface="Arial" charset="0"/>
                <a:cs typeface="Arial" charset="0"/>
              </a:rPr>
              <a:t>Końcowy bilans kredytu </a:t>
            </a:r>
            <a:r>
              <a:rPr lang="pl-PL" sz="1800" dirty="0">
                <a:solidFill>
                  <a:srgbClr val="0033CC"/>
                </a:solidFill>
                <a:latin typeface="Arial" charset="0"/>
                <a:cs typeface="Arial" charset="0"/>
              </a:rPr>
              <a:t>(stan kredytu): </a:t>
            </a:r>
            <a:r>
              <a:rPr lang="pl-PL" sz="1800" i="1" dirty="0">
                <a:solidFill>
                  <a:srgbClr val="0033CC"/>
                </a:solidFill>
                <a:latin typeface="Arial" charset="0"/>
                <a:cs typeface="Arial" charset="0"/>
              </a:rPr>
              <a:t>niespłacony</a:t>
            </a:r>
            <a:r>
              <a:rPr lang="pl-PL" sz="1800" dirty="0">
                <a:solidFill>
                  <a:srgbClr val="0033CC"/>
                </a:solidFill>
                <a:latin typeface="Arial" charset="0"/>
                <a:cs typeface="Arial" charset="0"/>
              </a:rPr>
              <a:t> = 1 (sukces), </a:t>
            </a:r>
            <a:r>
              <a:rPr lang="pl-PL" sz="1800" i="1" dirty="0">
                <a:solidFill>
                  <a:srgbClr val="0033CC"/>
                </a:solidFill>
                <a:latin typeface="Arial" charset="0"/>
                <a:cs typeface="Arial" charset="0"/>
              </a:rPr>
              <a:t>spłacony</a:t>
            </a:r>
            <a:r>
              <a:rPr lang="pl-PL" sz="1800" dirty="0">
                <a:solidFill>
                  <a:srgbClr val="0033CC"/>
                </a:solidFill>
                <a:latin typeface="Arial" charset="0"/>
                <a:cs typeface="Arial" charset="0"/>
              </a:rPr>
              <a:t> = 0 (porażka)</a:t>
            </a:r>
          </a:p>
          <a:p>
            <a:pPr>
              <a:spcAft>
                <a:spcPts val="1200"/>
              </a:spcAft>
              <a:defRPr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Kodowanie zmiennej </a:t>
            </a:r>
            <a:r>
              <a:rPr lang="pl-PL" sz="1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politomicznej</a:t>
            </a: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pl-PL" sz="1800" i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n-wartościowej</a:t>
            </a:r>
            <a:r>
              <a:rPr lang="pl-PL" sz="1800" i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:</a:t>
            </a:r>
          </a:p>
          <a:p>
            <a:pPr marL="273050" indent="-27305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l-PL" sz="1800" i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jeden-do-wielu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:  tworzy się </a:t>
            </a:r>
            <a:r>
              <a:rPr lang="pl-PL" sz="1800" i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n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-1 (albo </a:t>
            </a:r>
            <a:r>
              <a:rPr lang="pl-PL" sz="1800" i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n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– kodowanie redundantne) zmiennych zerojedynkowych (flagi, przełączniki), z których każda jest przypisywana do określonej wartości zmiennej oryginalnej,</a:t>
            </a:r>
          </a:p>
          <a:p>
            <a:pPr marL="273050" indent="-27305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l-PL" sz="1800" i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wiele-do-wielu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: wprowadza się kilka zmiennych zerojedynkowych jw., z których każda informuje o określonej charakterystyce zmiennej kodowanej. 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/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9222" name="Prostokąt 9"/>
          <p:cNvSpPr>
            <a:spLocks noChangeArrowheads="1"/>
          </p:cNvSpPr>
          <p:nvPr/>
        </p:nvSpPr>
        <p:spPr bwMode="auto">
          <a:xfrm>
            <a:off x="250825" y="5589588"/>
            <a:ext cx="8677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solidFill>
                  <a:srgbClr val="C00000"/>
                </a:solidFill>
                <a:latin typeface="Arial" charset="0"/>
                <a:cs typeface="Arial" charset="0"/>
              </a:rPr>
              <a:t>Żadne kodowanie nie może zniekształcać danych źródłowych.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647700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Kodowanie </a:t>
            </a:r>
            <a:r>
              <a:rPr lang="pl-PL" sz="3200" b="1" i="1">
                <a:latin typeface="Arial" charset="0"/>
              </a:rPr>
              <a:t>jeden-do-wielu</a:t>
            </a:r>
            <a:endParaRPr lang="pl-PL" sz="3200" b="1" i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/>
          </a:p>
        </p:txBody>
      </p:sp>
      <p:sp>
        <p:nvSpPr>
          <p:cNvPr id="10244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46038" y="981075"/>
          <a:ext cx="9032537" cy="2880318"/>
        </p:xfrm>
        <a:graphic>
          <a:graphicData uri="http://schemas.openxmlformats.org/drawingml/2006/table">
            <a:tbl>
              <a:tblPr/>
              <a:tblGrid>
                <a:gridCol w="71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8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99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9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77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596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10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RdZd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RdZd_ZC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RdZd_ZB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RdZd_ZT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albo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RdZd_ZC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RdZd_ZB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RdZd_ZT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RdZd_Inn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ZC</a:t>
                      </a: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ZB</a:t>
                      </a: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ZT</a:t>
                      </a: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Inn</a:t>
                      </a:r>
                      <a:endParaRPr lang="pl-PL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pl-PL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pl-PL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Prostokąt 9"/>
          <p:cNvSpPr/>
          <p:nvPr/>
        </p:nvSpPr>
        <p:spPr>
          <a:xfrm>
            <a:off x="827088" y="4365625"/>
            <a:ext cx="7345362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Zmienna </a:t>
            </a:r>
            <a:r>
              <a:rPr lang="pl-PL" sz="1800" i="1" dirty="0" err="1">
                <a:latin typeface="Arial" pitchFamily="34" charset="0"/>
                <a:cs typeface="Arial" pitchFamily="34" charset="0"/>
              </a:rPr>
              <a:t>RdZD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 - rodzaj zdarzenia drogowego z udziałem co najmniej dwóch pojazdów: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zderzenie czołowe </a:t>
            </a:r>
            <a:r>
              <a:rPr lang="pl-PL" sz="1800" i="1" dirty="0">
                <a:latin typeface="Arial" pitchFamily="34" charset="0"/>
                <a:cs typeface="Arial" pitchFamily="34" charset="0"/>
              </a:rPr>
              <a:t>ZC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, 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zderzenie boczne </a:t>
            </a:r>
            <a:r>
              <a:rPr lang="pl-PL" sz="1800" i="1" dirty="0">
                <a:latin typeface="Arial" pitchFamily="34" charset="0"/>
                <a:cs typeface="Arial" pitchFamily="34" charset="0"/>
              </a:rPr>
              <a:t>ZB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, 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zderzenie tylne </a:t>
            </a:r>
            <a:r>
              <a:rPr lang="pl-PL" sz="1800" i="1" dirty="0">
                <a:latin typeface="Arial" pitchFamily="34" charset="0"/>
                <a:cs typeface="Arial" pitchFamily="34" charset="0"/>
              </a:rPr>
              <a:t>ZT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, 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inny rodzaj zdarzenia </a:t>
            </a:r>
            <a:r>
              <a:rPr lang="pl-PL" sz="1800" i="1" dirty="0">
                <a:latin typeface="Arial" pitchFamily="34" charset="0"/>
                <a:cs typeface="Arial" pitchFamily="34" charset="0"/>
              </a:rPr>
              <a:t>Inn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326" name="Prostokąt 10"/>
          <p:cNvSpPr>
            <a:spLocks noChangeArrowheads="1"/>
          </p:cNvSpPr>
          <p:nvPr/>
        </p:nvSpPr>
        <p:spPr bwMode="auto">
          <a:xfrm>
            <a:off x="5435600" y="3933825"/>
            <a:ext cx="316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>
                <a:latin typeface="Arial" charset="0"/>
                <a:cs typeface="Arial" charset="0"/>
              </a:rPr>
              <a:t>Kodowanie redundantne</a:t>
            </a:r>
          </a:p>
        </p:txBody>
      </p:sp>
      <p:sp>
        <p:nvSpPr>
          <p:cNvPr id="10327" name="Prostokąt 11"/>
          <p:cNvSpPr>
            <a:spLocks noChangeArrowheads="1"/>
          </p:cNvSpPr>
          <p:nvPr/>
        </p:nvSpPr>
        <p:spPr bwMode="auto">
          <a:xfrm>
            <a:off x="1042988" y="3933825"/>
            <a:ext cx="316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>
                <a:latin typeface="Arial" charset="0"/>
                <a:cs typeface="Arial" charset="0"/>
              </a:rPr>
              <a:t>Kodowanie nieredundantne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647700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Kodowanie </a:t>
            </a:r>
            <a:r>
              <a:rPr lang="pl-PL" sz="3200" b="1" i="1">
                <a:latin typeface="Arial" charset="0"/>
              </a:rPr>
              <a:t>wiele-do-wielu</a:t>
            </a:r>
            <a:endParaRPr lang="pl-PL" sz="3200" b="1" i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/>
          </a:p>
        </p:txBody>
      </p:sp>
      <p:sp>
        <p:nvSpPr>
          <p:cNvPr id="11268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323850" y="850900"/>
            <a:ext cx="8569325" cy="51704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Zmienna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Wino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(nazwa i producent) może być zakodowana za pomocą 10 atrybutów: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czerwone</a:t>
            </a:r>
            <a:r>
              <a:rPr lang="pl-PL" sz="2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różowe</a:t>
            </a:r>
            <a:r>
              <a:rPr lang="pl-PL" sz="2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białe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</a:t>
            </a:r>
            <a:r>
              <a:rPr lang="pl-PL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wytrawne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półwytrawne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półsłodkie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słodkie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deserowe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musujące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niemusujące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endParaRPr lang="pl-PL" sz="2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Można je zestawić w trzech grupach: </a:t>
            </a:r>
          </a:p>
          <a:p>
            <a:pPr lvl="1">
              <a:defRPr/>
            </a:pP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czerwone</a:t>
            </a:r>
            <a:r>
              <a:rPr lang="pl-PL" sz="2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różowe</a:t>
            </a:r>
            <a:r>
              <a:rPr lang="pl-PL" sz="2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u="sng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białe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</a:t>
            </a:r>
            <a:r>
              <a:rPr lang="pl-PL" sz="2200" i="1" dirty="0">
                <a:latin typeface="Arial" pitchFamily="34" charset="0"/>
                <a:cs typeface="Arial" pitchFamily="34" charset="0"/>
              </a:rPr>
              <a:t> </a:t>
            </a:r>
            <a:endParaRPr lang="pl-PL" sz="2200" dirty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wytrawne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półwytrawne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półsłodkie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słodkie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u="sng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deserowe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</a:t>
            </a:r>
          </a:p>
          <a:p>
            <a:pPr lvl="1">
              <a:defRPr/>
            </a:pPr>
            <a:r>
              <a:rPr lang="pl-PL" sz="22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musujące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u="sng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niemusujące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pl-PL" sz="2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W każdej z ww. trzech grup wartość 1 przyjmuje właściwy atrybut, pozostałe przyjmują wartość 0.</a:t>
            </a:r>
          </a:p>
          <a:p>
            <a:pPr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Usunięcie wybranej zmiennej kodującej (np. ostatniej - podkreślona) z każdej grupy zmniejszy liczbę atrybutów do 7 stając się kodowaniem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nieredundantnym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534400" cy="865187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Przekształcenia cech jakościowych</a:t>
            </a:r>
            <a:br>
              <a:rPr lang="pl-PL" sz="3200" b="1">
                <a:latin typeface="Arial" charset="0"/>
              </a:rPr>
            </a:br>
            <a:r>
              <a:rPr lang="pl-PL" sz="3200" b="1">
                <a:latin typeface="Arial" charset="0"/>
              </a:rPr>
              <a:t>politomicznych</a:t>
            </a:r>
            <a:endParaRPr lang="pl-PL" sz="3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95288" y="1125538"/>
            <a:ext cx="8532812" cy="344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sz="22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rPr>
              <a:t>Binaryzacja</a:t>
            </a:r>
            <a:r>
              <a:rPr lang="pl-PL" sz="22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rPr>
              <a:t>: przekształcenie zero-jedynkowe, do 1 przypisując wybraną kategorię (traktując ją jako sukces) do 0 pozostałe, traktując je jako porażkę; operacja stratna.</a:t>
            </a:r>
          </a:p>
          <a:p>
            <a:pPr>
              <a:lnSpc>
                <a:spcPct val="110000"/>
              </a:lnSpc>
              <a:defRPr/>
            </a:pPr>
            <a:endParaRPr lang="pl-PL" sz="2200" dirty="0">
              <a:solidFill>
                <a:schemeClr val="tx1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>
              <a:lnSpc>
                <a:spcPct val="110000"/>
              </a:lnSpc>
              <a:defRPr/>
            </a:pPr>
            <a:r>
              <a:rPr lang="pl-PL" sz="2200" dirty="0">
                <a:latin typeface="Arial" charset="0"/>
              </a:rPr>
              <a:t>Dla zmiennych porządkowych przekształcenie:</a:t>
            </a:r>
          </a:p>
          <a:p>
            <a:pPr marL="273050" indent="-27305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sz="2200" b="1" dirty="0">
                <a:latin typeface="Arial" charset="0"/>
              </a:rPr>
              <a:t>rosnące</a:t>
            </a:r>
            <a:r>
              <a:rPr lang="pl-PL" sz="2200" dirty="0">
                <a:latin typeface="Arial" charset="0"/>
              </a:rPr>
              <a:t> - niezmieniające kolejności elementów i zachowujące ich różnorodność: x</a:t>
            </a:r>
            <a:r>
              <a:rPr lang="pl-PL" sz="2200" baseline="-25000" dirty="0">
                <a:latin typeface="Arial" charset="0"/>
              </a:rPr>
              <a:t>i</a:t>
            </a:r>
            <a:r>
              <a:rPr lang="pl-PL" sz="2200" dirty="0">
                <a:latin typeface="Arial" charset="0"/>
              </a:rPr>
              <a:t> &lt; </a:t>
            </a:r>
            <a:r>
              <a:rPr lang="pl-PL" sz="2200" dirty="0" err="1">
                <a:latin typeface="Arial" charset="0"/>
              </a:rPr>
              <a:t>x</a:t>
            </a:r>
            <a:r>
              <a:rPr lang="pl-PL" sz="2200" baseline="-25000" dirty="0" err="1">
                <a:latin typeface="Arial" charset="0"/>
              </a:rPr>
              <a:t>j</a:t>
            </a:r>
            <a:r>
              <a:rPr lang="pl-PL" sz="2200" dirty="0">
                <a:latin typeface="Arial" charset="0"/>
              </a:rPr>
              <a:t> =&gt; f(x</a:t>
            </a:r>
            <a:r>
              <a:rPr lang="pl-PL" sz="2200" baseline="-25000" dirty="0">
                <a:latin typeface="Arial" charset="0"/>
              </a:rPr>
              <a:t>i</a:t>
            </a:r>
            <a:r>
              <a:rPr lang="pl-PL" sz="2200" dirty="0">
                <a:latin typeface="Arial" charset="0"/>
              </a:rPr>
              <a:t>) &lt; f(</a:t>
            </a:r>
            <a:r>
              <a:rPr lang="pl-PL" sz="2200" dirty="0" err="1">
                <a:latin typeface="Arial" charset="0"/>
              </a:rPr>
              <a:t>x</a:t>
            </a:r>
            <a:r>
              <a:rPr lang="pl-PL" sz="2200" baseline="-25000" dirty="0" err="1">
                <a:latin typeface="Arial" charset="0"/>
              </a:rPr>
              <a:t>j</a:t>
            </a:r>
            <a:r>
              <a:rPr lang="pl-PL" sz="2200" dirty="0">
                <a:latin typeface="Arial" charset="0"/>
              </a:rPr>
              <a:t>); </a:t>
            </a:r>
            <a:r>
              <a:rPr lang="pl-PL" sz="2200" dirty="0" err="1">
                <a:latin typeface="Arial" charset="0"/>
              </a:rPr>
              <a:t>niestratne</a:t>
            </a:r>
            <a:endParaRPr lang="pl-PL" sz="2200" dirty="0">
              <a:latin typeface="Arial" charset="0"/>
            </a:endParaRPr>
          </a:p>
          <a:p>
            <a:pPr marL="273050" indent="-27305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sz="2200" dirty="0">
                <a:latin typeface="Arial" charset="0"/>
              </a:rPr>
              <a:t>przekształcenia </a:t>
            </a:r>
            <a:r>
              <a:rPr lang="pl-PL" sz="2200" b="1" dirty="0">
                <a:latin typeface="Arial" charset="0"/>
              </a:rPr>
              <a:t>niemalejące</a:t>
            </a:r>
            <a:r>
              <a:rPr lang="pl-PL" sz="2200" dirty="0">
                <a:latin typeface="Arial" charset="0"/>
              </a:rPr>
              <a:t> - niezmieniające kolejności elementów: x</a:t>
            </a:r>
            <a:r>
              <a:rPr lang="pl-PL" sz="2200" baseline="-25000" dirty="0">
                <a:latin typeface="Arial" charset="0"/>
              </a:rPr>
              <a:t>i</a:t>
            </a:r>
            <a:r>
              <a:rPr lang="pl-PL" sz="2200" dirty="0">
                <a:latin typeface="Arial" charset="0"/>
              </a:rPr>
              <a:t> &lt; </a:t>
            </a:r>
            <a:r>
              <a:rPr lang="pl-PL" sz="2200" dirty="0" err="1">
                <a:latin typeface="Arial" charset="0"/>
              </a:rPr>
              <a:t>x</a:t>
            </a:r>
            <a:r>
              <a:rPr lang="pl-PL" sz="2200" baseline="-25000" dirty="0" err="1">
                <a:latin typeface="Arial" charset="0"/>
              </a:rPr>
              <a:t>j</a:t>
            </a:r>
            <a:r>
              <a:rPr lang="pl-PL" sz="2200" dirty="0">
                <a:latin typeface="Arial" charset="0"/>
              </a:rPr>
              <a:t> =&gt; f(x</a:t>
            </a:r>
            <a:r>
              <a:rPr lang="pl-PL" sz="2200" baseline="-25000" dirty="0">
                <a:latin typeface="Arial" charset="0"/>
              </a:rPr>
              <a:t>i</a:t>
            </a:r>
            <a:r>
              <a:rPr lang="pl-PL" sz="2200" dirty="0">
                <a:latin typeface="Arial" charset="0"/>
              </a:rPr>
              <a:t>) </a:t>
            </a:r>
            <a:r>
              <a:rPr lang="pl-PL" sz="2200" dirty="0">
                <a:sym typeface="Symbol"/>
              </a:rPr>
              <a:t></a:t>
            </a:r>
            <a:r>
              <a:rPr lang="pl-PL" sz="2200" dirty="0">
                <a:latin typeface="Arial" charset="0"/>
              </a:rPr>
              <a:t> f(</a:t>
            </a:r>
            <a:r>
              <a:rPr lang="pl-PL" sz="2200" dirty="0" err="1">
                <a:latin typeface="Arial" charset="0"/>
              </a:rPr>
              <a:t>x</a:t>
            </a:r>
            <a:r>
              <a:rPr lang="pl-PL" sz="2200" baseline="-25000" dirty="0" err="1">
                <a:latin typeface="Arial" charset="0"/>
              </a:rPr>
              <a:t>j</a:t>
            </a:r>
            <a:r>
              <a:rPr lang="pl-PL" sz="2200" dirty="0">
                <a:latin typeface="Arial" charset="0"/>
              </a:rPr>
              <a:t>); stratne.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71438" y="3175"/>
            <a:ext cx="9323388" cy="688975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Przykłady przekształceń cech jakościowych</a:t>
            </a:r>
            <a:endParaRPr lang="pl-PL" sz="3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950" y="549275"/>
            <a:ext cx="91440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sz="18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Binaryzacja</a:t>
            </a:r>
            <a:endParaRPr lang="pl-PL" sz="1800" dirty="0">
              <a:solidFill>
                <a:schemeClr val="tx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defRPr/>
            </a:pPr>
            <a:r>
              <a:rPr lang="pl-PL" sz="18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Zmienna </a:t>
            </a:r>
            <a:r>
              <a:rPr lang="pl-PL" sz="1800" i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RdZD</a:t>
            </a:r>
            <a:r>
              <a:rPr lang="pl-PL" sz="18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- rodzaj zdarzenia drogowego z udziałem co najmniej dwóch pojazdów: zderzenie czołowe ZC, zderzenie boczne ZB, zderzenie tylne ZT, inny rodzaj zdarzenia Inn. </a:t>
            </a:r>
          </a:p>
          <a:p>
            <a:pPr lvl="1">
              <a:lnSpc>
                <a:spcPct val="110000"/>
              </a:lnSpc>
              <a:defRPr/>
            </a:pPr>
            <a:r>
              <a:rPr lang="pl-PL" sz="1800" dirty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Binaryzacja: ZC – 1 (sukces), NZC (ZT lub ZB lub Inn) – 0 (porażka).</a:t>
            </a:r>
          </a:p>
          <a:p>
            <a:pPr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Zmienna </a:t>
            </a:r>
            <a:r>
              <a:rPr lang="pl-PL" sz="1800" i="1" dirty="0" err="1">
                <a:latin typeface="Arial" pitchFamily="34" charset="0"/>
                <a:cs typeface="Arial" pitchFamily="34" charset="0"/>
              </a:rPr>
              <a:t>StZd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 status zdarzenia drogowego, wg Rozporządzenia komendanta głównego policji: </a:t>
            </a:r>
            <a:r>
              <a:rPr lang="pl-PL" sz="1800" i="1" dirty="0">
                <a:latin typeface="Arial" pitchFamily="34" charset="0"/>
                <a:cs typeface="Arial" pitchFamily="34" charset="0"/>
              </a:rPr>
              <a:t>kolizja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 (brak ofiar wśród ludzi), </a:t>
            </a:r>
            <a:r>
              <a:rPr lang="pl-PL" sz="1800" i="1" dirty="0">
                <a:latin typeface="Arial" pitchFamily="34" charset="0"/>
                <a:cs typeface="Arial" pitchFamily="34" charset="0"/>
              </a:rPr>
              <a:t>wypadek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 – co najmniej jedna ofiara wśród ludzi. Klasyfikacja na skali porządkowej: </a:t>
            </a:r>
          </a:p>
          <a:p>
            <a:pPr marL="723900">
              <a:defRPr/>
            </a:pPr>
            <a:r>
              <a:rPr lang="pl-PL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wypadek śmiertelny WS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pl-PL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wypadek ciężki WC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pl-PL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wypadek lekki WL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pl-PL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kolizja K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Wprowadzony porządek wynika z charakteru kumulowania się prawdopodobieństw ponad określonymi wartościami na osi porządkowej: </a:t>
            </a:r>
          </a:p>
          <a:p>
            <a:pPr marL="723900">
              <a:defRPr/>
            </a:pP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WS, </a:t>
            </a:r>
            <a:r>
              <a:rPr lang="pl-PL" sz="1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WS+WC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1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WS+WC+WL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1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WS+WC+WL+K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endParaRPr lang="pl-PL" sz="18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Przekształcenie rosnące</a:t>
            </a:r>
          </a:p>
          <a:p>
            <a:pPr>
              <a:defRPr/>
            </a:pP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WS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StZd_A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WC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StZd_B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WL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StZd_C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K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StZd_D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WS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1, WC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2, WL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3, K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pl-PL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Przekształcenia niemalejące</a:t>
            </a:r>
          </a:p>
          <a:p>
            <a:pPr>
              <a:defRPr/>
            </a:pP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WS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StZd_Zd1, WC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StZd_Zd1, WL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StZd_Zd1, K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StZd_Zd2 </a:t>
            </a:r>
          </a:p>
          <a:p>
            <a:pPr>
              <a:defRPr/>
            </a:pP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WS &lt; WC &lt; WL &lt; K ale </a:t>
            </a:r>
          </a:p>
          <a:p>
            <a:pPr>
              <a:defRPr/>
            </a:pP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WS = StZd_Zd1 i WC = StZd_Zd1 i WL = StZd_Zd1</a:t>
            </a:r>
          </a:p>
          <a:p>
            <a:pPr>
              <a:defRPr/>
            </a:pPr>
            <a:r>
              <a:rPr lang="pl-PL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StZd_Zd1 &lt; StZd_Zd2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536575"/>
          </a:xfrm>
        </p:spPr>
        <p:txBody>
          <a:bodyPr/>
          <a:lstStyle/>
          <a:p>
            <a:r>
              <a:rPr lang="pl-PL" sz="3200" b="1">
                <a:latin typeface="Arial" charset="0"/>
              </a:rPr>
              <a:t>Tablica wielodzielcza</a:t>
            </a:r>
            <a:endParaRPr lang="pl-PL" sz="3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52400" y="5867400"/>
            <a:ext cx="883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2000">
              <a:latin typeface="Arial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14341" name="Text Box 30"/>
          <p:cNvSpPr txBox="1">
            <a:spLocks noChangeArrowheads="1"/>
          </p:cNvSpPr>
          <p:nvPr/>
        </p:nvSpPr>
        <p:spPr bwMode="auto">
          <a:xfrm>
            <a:off x="323850" y="1011238"/>
            <a:ext cx="8424863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200">
                <a:latin typeface="Arial" charset="0"/>
                <a:cs typeface="Arial" charset="0"/>
              </a:rPr>
              <a:t>Tablica jest wielowymiarową kostką (podzbiorem w  s-wymiarowej przestrzeni), w której każdy wymiar reprezentuje jedną cechę. </a:t>
            </a:r>
            <a:br>
              <a:rPr lang="pl-PL" sz="2200">
                <a:latin typeface="Arial" charset="0"/>
                <a:cs typeface="Arial" charset="0"/>
              </a:rPr>
            </a:br>
            <a:r>
              <a:rPr lang="pl-PL" sz="2200">
                <a:latin typeface="Arial" charset="0"/>
                <a:cs typeface="Arial" charset="0"/>
              </a:rPr>
              <a:t>W każdym elemencie kostki są zawarte liczebności obserwowane dla określonych wartości zmiennych tworzących tablicę (mogą też być liczebności oczekiwane pod warunkiem niezależności cech).</a:t>
            </a:r>
          </a:p>
          <a:p>
            <a:endParaRPr lang="pl-PL" sz="2200">
              <a:latin typeface="Arial" charset="0"/>
              <a:cs typeface="Arial" charset="0"/>
            </a:endParaRPr>
          </a:p>
          <a:p>
            <a:r>
              <a:rPr lang="pl-PL" sz="2200">
                <a:latin typeface="Arial" charset="0"/>
                <a:cs typeface="Arial" charset="0"/>
              </a:rPr>
              <a:t>Jeżeli dla tablicy s-wymiarowej, cechy definiujące kolejne wymiary mają liczbę wartości równą: n</a:t>
            </a:r>
            <a:r>
              <a:rPr lang="pl-PL" sz="2200" baseline="-25000">
                <a:latin typeface="Arial" charset="0"/>
                <a:cs typeface="Arial" charset="0"/>
              </a:rPr>
              <a:t>1</a:t>
            </a:r>
            <a:r>
              <a:rPr lang="pl-PL" sz="2200">
                <a:latin typeface="Arial" charset="0"/>
                <a:cs typeface="Arial" charset="0"/>
              </a:rPr>
              <a:t>, n</a:t>
            </a:r>
            <a:r>
              <a:rPr lang="pl-PL" sz="2200" baseline="-25000">
                <a:latin typeface="Arial" charset="0"/>
                <a:cs typeface="Arial" charset="0"/>
              </a:rPr>
              <a:t>2</a:t>
            </a:r>
            <a:r>
              <a:rPr lang="pl-PL" sz="2200">
                <a:latin typeface="Arial" charset="0"/>
                <a:cs typeface="Arial" charset="0"/>
              </a:rPr>
              <a:t>, …n</a:t>
            </a:r>
            <a:r>
              <a:rPr lang="pl-PL" sz="2200" baseline="-25000">
                <a:latin typeface="Arial" charset="0"/>
                <a:cs typeface="Arial" charset="0"/>
              </a:rPr>
              <a:t>s</a:t>
            </a:r>
            <a:r>
              <a:rPr lang="pl-PL" sz="2200">
                <a:latin typeface="Arial" charset="0"/>
                <a:cs typeface="Arial" charset="0"/>
              </a:rPr>
              <a:t>, to powstaje s-wymiarowa tablica (s-wymiarowa kostka), która ma liczbę elementów, czyli komórek, równą: n</a:t>
            </a:r>
            <a:r>
              <a:rPr lang="pl-PL" sz="2200" baseline="-25000">
                <a:latin typeface="Arial" charset="0"/>
                <a:cs typeface="Arial" charset="0"/>
              </a:rPr>
              <a:t>1</a:t>
            </a:r>
            <a:r>
              <a:rPr lang="pl-PL" sz="2200">
                <a:latin typeface="Arial" charset="0"/>
                <a:cs typeface="Arial" charset="0"/>
              </a:rPr>
              <a:t> * n</a:t>
            </a:r>
            <a:r>
              <a:rPr lang="pl-PL" sz="2200" baseline="-25000">
                <a:latin typeface="Arial" charset="0"/>
                <a:cs typeface="Arial" charset="0"/>
              </a:rPr>
              <a:t>2</a:t>
            </a:r>
            <a:r>
              <a:rPr lang="pl-PL" sz="2200">
                <a:latin typeface="Arial" charset="0"/>
                <a:cs typeface="Arial" charset="0"/>
              </a:rPr>
              <a:t> * … * n</a:t>
            </a:r>
            <a:r>
              <a:rPr lang="pl-PL" sz="2200" baseline="-25000">
                <a:latin typeface="Arial" charset="0"/>
                <a:cs typeface="Arial" charset="0"/>
              </a:rPr>
              <a:t>s</a:t>
            </a:r>
            <a:r>
              <a:rPr lang="pl-PL" sz="2200">
                <a:latin typeface="Arial" charset="0"/>
                <a:cs typeface="Arial" charset="0"/>
              </a:rPr>
              <a:t>. </a:t>
            </a:r>
          </a:p>
          <a:p>
            <a:r>
              <a:rPr lang="pl-PL" sz="2200">
                <a:latin typeface="Arial" charset="0"/>
                <a:cs typeface="Arial" charset="0"/>
              </a:rPr>
              <a:t>W każdej swojej komórce tablica zawiera liczebności (lub częstości) obserwacji charakteryzujących się wskazanymi wartościami cech tworzących wymiary kostki.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utoUpdateAnimBg="0"/>
    </p:bld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66"/>
      </a:dk1>
      <a:lt1>
        <a:srgbClr val="FF7C80"/>
      </a:lt1>
      <a:dk2>
        <a:srgbClr val="660033"/>
      </a:dk2>
      <a:lt2>
        <a:srgbClr val="808080"/>
      </a:lt2>
      <a:accent1>
        <a:srgbClr val="00CC99"/>
      </a:accent1>
      <a:accent2>
        <a:srgbClr val="3333CC"/>
      </a:accent2>
      <a:accent3>
        <a:srgbClr val="FFBFC0"/>
      </a:accent3>
      <a:accent4>
        <a:srgbClr val="0000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Office\Szablony\Projekty prezentacji\Wstęgi.pot</Template>
  <TotalTime>2586</TotalTime>
  <Words>1901</Words>
  <Application>Microsoft Office PowerPoint</Application>
  <PresentationFormat>Pokaz na ekranie (4:3)</PresentationFormat>
  <Paragraphs>217</Paragraphs>
  <Slides>18</Slides>
  <Notes>17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Projekt domyślny</vt:lpstr>
      <vt:lpstr>Równanie</vt:lpstr>
      <vt:lpstr>Inżynieria danych Wstępna eksploracja i przygotowanie danych do analiz</vt:lpstr>
      <vt:lpstr>Charakterystyka zmiennych jakościowych</vt:lpstr>
      <vt:lpstr>Wykresy słupkowe zmiennej jakościowej</vt:lpstr>
      <vt:lpstr>Kodowanie wartości</vt:lpstr>
      <vt:lpstr>Kodowanie jeden-do-wielu</vt:lpstr>
      <vt:lpstr>Kodowanie wiele-do-wielu</vt:lpstr>
      <vt:lpstr>Przekształcenia cech jakościowych politomicznych</vt:lpstr>
      <vt:lpstr>Przykłady przekształceń cech jakościowych</vt:lpstr>
      <vt:lpstr>Tablica wielodzielcza</vt:lpstr>
      <vt:lpstr>Tablica trójdzielcza - przykład </vt:lpstr>
      <vt:lpstr>Tablice dwudzielcze Przykład  dla trzech cechy</vt:lpstr>
      <vt:lpstr>Współwystępowanie wartości cech jakościowych</vt:lpstr>
      <vt:lpstr>Test niezależności cech chi-kwadrat - 2</vt:lpstr>
      <vt:lpstr>Korelacje (asocjacje) dla cech jakościowych</vt:lpstr>
      <vt:lpstr>Kolokacje między parami wartości  cech porządkowych w tablicy dwudzielczej</vt:lpstr>
      <vt:lpstr>Liczebności par w tablicy dwudzielczej (cechy porządkowe)</vt:lpstr>
      <vt:lpstr>Korelacje dla cech porządkowych</vt:lpstr>
      <vt:lpstr>Zdrowy rozsądek Należy podchodzić z dużą ostrożnością do stosowania miar korelacji.  Badanie korelacji zawsze powinno być dyktowane logiką i zdrowym rozsądkiem aby uniknąć  pułapki korelacji pozornej.</vt:lpstr>
    </vt:vector>
  </TitlesOfParts>
  <Company>SPI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techniki wydobywania wiedzy  dla celów zarządzania Marzena NOWAKOWSKA, Elżbieta ZAJĄC2  dr Marzena Nowakowska - Politechnika Świętokrzyska, Studium Podstaw Informatyki, Aleja Tysiąclecia Państwa Polskiego 3, PL- 25314 Kielce, 2 dr Elżbieta Zając  Akademia Świętokrzyska, Instytut Matematyki, ul. Świętokrzyska 15, PL  25314 Kielce; ezajac@pu.kielce.pl</dc:title>
  <dc:creator>Nowakowska</dc:creator>
  <cp:lastModifiedBy>Marzena</cp:lastModifiedBy>
  <cp:revision>411</cp:revision>
  <dcterms:created xsi:type="dcterms:W3CDTF">2002-01-07T16:06:39Z</dcterms:created>
  <dcterms:modified xsi:type="dcterms:W3CDTF">2023-12-05T13:15:37Z</dcterms:modified>
</cp:coreProperties>
</file>