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73" r:id="rId3"/>
    <p:sldId id="274" r:id="rId4"/>
    <p:sldId id="275" r:id="rId5"/>
    <p:sldId id="276" r:id="rId6"/>
    <p:sldId id="277" r:id="rId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2727"/>
    <a:srgbClr val="0000FF"/>
    <a:srgbClr val="6600CC"/>
    <a:srgbClr val="008000"/>
    <a:srgbClr val="006600"/>
    <a:srgbClr val="11406E"/>
    <a:srgbClr val="224382"/>
    <a:srgbClr val="EF7A1B"/>
    <a:srgbClr val="8F908F"/>
    <a:srgbClr val="D3D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717" autoAdjust="0"/>
  </p:normalViewPr>
  <p:slideViewPr>
    <p:cSldViewPr>
      <p:cViewPr varScale="1">
        <p:scale>
          <a:sx n="86" d="100"/>
          <a:sy n="86" d="100"/>
        </p:scale>
        <p:origin x="36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1031B-98A9-4A4B-9B5E-5067DEDE14A5}" type="datetimeFigureOut">
              <a:rPr lang="pl-PL" smtClean="0"/>
              <a:pPr/>
              <a:t>2021-10-19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C33FA-8024-4B12-BED6-08DC05A08C1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096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C33FA-8024-4B12-BED6-08DC05A08C1E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9297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* </a:t>
            </a:r>
            <a:r>
              <a:rPr lang="pl-PL" b="1" dirty="0" smtClean="0"/>
              <a:t>wg ankiety </a:t>
            </a:r>
            <a:r>
              <a:rPr lang="pl-PL" b="1" dirty="0" err="1" smtClean="0"/>
              <a:t>Glassdor</a:t>
            </a:r>
            <a:r>
              <a:rPr lang="pl-PL" b="1" dirty="0" smtClean="0"/>
              <a:t> </a:t>
            </a:r>
            <a:r>
              <a:rPr lang="pl-PL" b="1" dirty="0" err="1" smtClean="0"/>
              <a:t>Survey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48FB-40BB-4A93-8616-3582014CAABF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9071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* </a:t>
            </a:r>
            <a:r>
              <a:rPr lang="pl-PL" b="1" dirty="0" smtClean="0"/>
              <a:t>wg ankiety </a:t>
            </a:r>
            <a:r>
              <a:rPr lang="pl-PL" b="1" dirty="0" err="1" smtClean="0"/>
              <a:t>Glassdor</a:t>
            </a:r>
            <a:r>
              <a:rPr lang="pl-PL" b="1" dirty="0" smtClean="0"/>
              <a:t> </a:t>
            </a:r>
            <a:r>
              <a:rPr lang="pl-PL" b="1" dirty="0" err="1" smtClean="0"/>
              <a:t>Survey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48FB-40BB-4A93-8616-3582014CAABF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9071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* </a:t>
            </a:r>
            <a:r>
              <a:rPr lang="pl-PL" b="1" dirty="0" smtClean="0"/>
              <a:t>wg ankiety </a:t>
            </a:r>
            <a:r>
              <a:rPr lang="pl-PL" b="1" dirty="0" err="1" smtClean="0"/>
              <a:t>Glassdor</a:t>
            </a:r>
            <a:r>
              <a:rPr lang="pl-PL" b="1" dirty="0" smtClean="0"/>
              <a:t> </a:t>
            </a:r>
            <a:r>
              <a:rPr lang="pl-PL" b="1" dirty="0" err="1" smtClean="0"/>
              <a:t>Survey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48FB-40BB-4A93-8616-3582014CAABF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9071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* </a:t>
            </a:r>
            <a:r>
              <a:rPr lang="pl-PL" b="1" dirty="0" smtClean="0"/>
              <a:t>wg ankiety </a:t>
            </a:r>
            <a:r>
              <a:rPr lang="pl-PL" b="1" dirty="0" err="1" smtClean="0"/>
              <a:t>Glassdor</a:t>
            </a:r>
            <a:r>
              <a:rPr lang="pl-PL" b="1" dirty="0" smtClean="0"/>
              <a:t> </a:t>
            </a:r>
            <a:r>
              <a:rPr lang="pl-PL" b="1" dirty="0" err="1" smtClean="0"/>
              <a:t>Survey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48FB-40BB-4A93-8616-3582014CAABF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9071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* </a:t>
            </a:r>
            <a:r>
              <a:rPr lang="pl-PL" b="1" dirty="0" smtClean="0"/>
              <a:t>wg ankiety </a:t>
            </a:r>
            <a:r>
              <a:rPr lang="pl-PL" b="1" dirty="0" err="1" smtClean="0"/>
              <a:t>Glassdor</a:t>
            </a:r>
            <a:r>
              <a:rPr lang="pl-PL" b="1" dirty="0" smtClean="0"/>
              <a:t> </a:t>
            </a:r>
            <a:r>
              <a:rPr lang="pl-PL" b="1" dirty="0" err="1" smtClean="0"/>
              <a:t>Survey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48FB-40BB-4A93-8616-3582014CAABF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907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0828F-B16F-4119-BE41-1DFD7A20F6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9CF16-983D-4237-8B87-62B0384B666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DCA27-CCAA-427D-856F-29509A3FB2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14C9F-1BDE-4E2F-973D-A4F2CBA509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FED80-98A5-4A75-AC83-B44B170EF76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A1A36-A936-4273-A0B4-56ACF3BF725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56A89-EA6C-4808-9EF1-F754D667B93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DDC7D-31FC-4DBD-9364-CA6684E7319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CE222-7A6E-4D9E-BED0-0B1A3E660B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77650-0285-4291-A85E-8A53B10FABB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A988C-849A-414E-A632-85F9300CED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C5A0D9-744B-4033-BA3A-248BFA0850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1423322" y="2060848"/>
            <a:ext cx="6232347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l-PL" sz="4800" b="1" dirty="0" smtClean="0">
                <a:solidFill>
                  <a:srgbClr val="0000FF"/>
                </a:solidFill>
                <a:latin typeface="Arial Narrow" pitchFamily="34" charset="0"/>
              </a:rPr>
              <a:t>Prawa wielkich liczb</a:t>
            </a:r>
          </a:p>
          <a:p>
            <a:pPr algn="ctr">
              <a:defRPr/>
            </a:pPr>
            <a:r>
              <a:rPr lang="pl-PL" sz="3600" b="1" dirty="0" smtClean="0">
                <a:solidFill>
                  <a:srgbClr val="0000FF"/>
                </a:solidFill>
                <a:latin typeface="Arial Narrow" pitchFamily="34" charset="0"/>
              </a:rPr>
              <a:t>Centralne Twierdzenie Graniczne</a:t>
            </a:r>
            <a:endParaRPr lang="pl-PL" sz="3600" b="1" dirty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2504" y="4581128"/>
            <a:ext cx="9144000" cy="12715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rgbClr val="7C2727"/>
                </a:solidFill>
                <a:latin typeface="Arial" charset="0"/>
                <a:ea typeface="+mj-ea"/>
                <a:cs typeface="+mj-cs"/>
              </a:rPr>
              <a:t>Marzena Nowakowska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rgbClr val="7C2727"/>
                </a:solidFill>
                <a:latin typeface="Arial" charset="0"/>
                <a:ea typeface="+mj-ea"/>
                <a:cs typeface="+mj-cs"/>
              </a:rPr>
              <a:t>Katedra Technologii Informatycznych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rgbClr val="7C2727"/>
                </a:solidFill>
                <a:latin typeface="Arial" charset="0"/>
                <a:ea typeface="+mj-ea"/>
                <a:cs typeface="+mj-cs"/>
              </a:rPr>
              <a:t>Wydział Zarządzania i Modelowania Komputerowego </a:t>
            </a:r>
            <a:r>
              <a:rPr lang="pl-PL" sz="2000" dirty="0" err="1" smtClean="0">
                <a:solidFill>
                  <a:srgbClr val="7C2727"/>
                </a:solidFill>
                <a:latin typeface="Arial" charset="0"/>
                <a:ea typeface="+mj-ea"/>
                <a:cs typeface="+mj-cs"/>
              </a:rPr>
              <a:t>PŚk</a:t>
            </a:r>
            <a:endParaRPr lang="pl-PL" sz="2000" dirty="0" smtClean="0">
              <a:solidFill>
                <a:srgbClr val="7C2727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907" y="260648"/>
            <a:ext cx="8893175" cy="1008063"/>
          </a:xfrm>
        </p:spPr>
        <p:txBody>
          <a:bodyPr/>
          <a:lstStyle/>
          <a:p>
            <a:pPr algn="l" eaLnBrk="1" hangingPunct="1">
              <a:spcAft>
                <a:spcPct val="50000"/>
              </a:spcAft>
            </a:pPr>
            <a:r>
              <a:rPr lang="pl-PL" altLang="en-US" sz="2000" dirty="0" smtClean="0">
                <a:solidFill>
                  <a:srgbClr val="7C2727"/>
                </a:solidFill>
                <a:latin typeface="Arial" panose="020B0604020202020204" pitchFamily="34" charset="0"/>
              </a:rPr>
              <a:t>Inżynieria danych</a:t>
            </a:r>
            <a:br>
              <a:rPr lang="pl-PL" altLang="en-US" sz="2000" dirty="0" smtClean="0">
                <a:solidFill>
                  <a:srgbClr val="7C2727"/>
                </a:solidFill>
                <a:latin typeface="Arial" panose="020B0604020202020204" pitchFamily="34" charset="0"/>
              </a:rPr>
            </a:br>
            <a:r>
              <a:rPr lang="pl-PL" altLang="en-US" sz="2000" dirty="0" smtClean="0">
                <a:solidFill>
                  <a:srgbClr val="7C2727"/>
                </a:solidFill>
                <a:latin typeface="Arial" panose="020B0604020202020204" pitchFamily="34" charset="0"/>
              </a:rPr>
              <a:t>Wstępna eksploracja i przygotowanie danych do analiz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ole tekstowe 14"/>
          <p:cNvSpPr txBox="1"/>
          <p:nvPr/>
        </p:nvSpPr>
        <p:spPr>
          <a:xfrm>
            <a:off x="2051720" y="188640"/>
            <a:ext cx="5219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0000FF"/>
                </a:solidFill>
              </a:rPr>
              <a:t>Obszar odniesienia PWL</a:t>
            </a:r>
            <a:endParaRPr lang="pl-PL" sz="2800" b="1" dirty="0"/>
          </a:p>
        </p:txBody>
      </p:sp>
      <p:sp>
        <p:nvSpPr>
          <p:cNvPr id="9" name="Prostokąt 8"/>
          <p:cNvSpPr/>
          <p:nvPr/>
        </p:nvSpPr>
        <p:spPr>
          <a:xfrm>
            <a:off x="323528" y="764704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Prawa wielkich liczb </a:t>
            </a:r>
            <a:r>
              <a:rPr lang="pl-PL" dirty="0" smtClean="0"/>
              <a:t>to zbiór twierdzeń z matematycznych, które opisują związek między liczbą wykonywanych doświadczeń, a faktycznym prawdopodobieństwem wystąpienia zdarzenia, którego te doświadczenia dotyczą. </a:t>
            </a:r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323528" y="1916832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Najwcześniejsza postać prawa wielkich liczb to prawo </a:t>
            </a:r>
            <a:r>
              <a:rPr lang="pl-PL" dirty="0" err="1" smtClean="0"/>
              <a:t>Bernoulliego</a:t>
            </a:r>
            <a:r>
              <a:rPr lang="pl-PL" dirty="0" smtClean="0"/>
              <a:t> (Jakob Bernoulli sformułował je w 1713 jako „Złote twierdzenie”):</a:t>
            </a:r>
          </a:p>
          <a:p>
            <a:pPr lvl="1"/>
            <a:r>
              <a:rPr lang="pl-PL" dirty="0" smtClean="0">
                <a:solidFill>
                  <a:srgbClr val="6600CC"/>
                </a:solidFill>
              </a:rPr>
              <a:t>„Z prawdopodobieństwem dowolnie bliskim 1 można się spodziewać, iż przy dostatecznie wielkiej liczbie prób częstość danego zdarzenia losowego będzie się dowolnie mało różniła od jego prawdopodobieństwa.”</a:t>
            </a:r>
            <a:endParaRPr lang="pl-PL" dirty="0">
              <a:solidFill>
                <a:srgbClr val="6600CC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4139952" y="3645024"/>
            <a:ext cx="48245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solidFill>
                  <a:srgbClr val="C00000"/>
                </a:solidFill>
              </a:rPr>
              <a:t>Inne (niektóre) prawa wielkich liczb: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Prawo wielkich liczb Markowa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Prawo wielkich liczb Czebyszewa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Mocne prawo wielkich liczb </a:t>
            </a:r>
            <a:r>
              <a:rPr lang="pl-PL" dirty="0" err="1" smtClean="0">
                <a:solidFill>
                  <a:srgbClr val="C00000"/>
                </a:solidFill>
              </a:rPr>
              <a:t>Bernouliego</a:t>
            </a:r>
            <a:endParaRPr lang="pl-PL" dirty="0" smtClean="0">
              <a:solidFill>
                <a:srgbClr val="C00000"/>
              </a:solidFill>
            </a:endParaRPr>
          </a:p>
          <a:p>
            <a:r>
              <a:rPr lang="pl-PL" dirty="0" smtClean="0">
                <a:solidFill>
                  <a:srgbClr val="C00000"/>
                </a:solidFill>
              </a:rPr>
              <a:t>Prawo wielkich liczb </a:t>
            </a:r>
            <a:r>
              <a:rPr lang="pl-PL" dirty="0" err="1" smtClean="0">
                <a:solidFill>
                  <a:srgbClr val="C00000"/>
                </a:solidFill>
              </a:rPr>
              <a:t>Chińczyna</a:t>
            </a:r>
            <a:endParaRPr lang="pl-PL" dirty="0" smtClean="0">
              <a:solidFill>
                <a:srgbClr val="C00000"/>
              </a:solidFill>
            </a:endParaRPr>
          </a:p>
          <a:p>
            <a:r>
              <a:rPr lang="pl-PL" dirty="0" smtClean="0">
                <a:solidFill>
                  <a:srgbClr val="C00000"/>
                </a:solidFill>
              </a:rPr>
              <a:t>Pierwsze prawo wielkich liczb Kołmogorowa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Drugie prawo wielkich liczb Kołmogorowa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CTG </a:t>
            </a:r>
            <a:endParaRPr lang="pl-PL" dirty="0">
              <a:solidFill>
                <a:srgbClr val="C0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501008"/>
            <a:ext cx="2232248" cy="2574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ole tekstowe 7"/>
          <p:cNvSpPr txBox="1"/>
          <p:nvPr/>
        </p:nvSpPr>
        <p:spPr>
          <a:xfrm>
            <a:off x="323528" y="6237312"/>
            <a:ext cx="39934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/>
              <a:t>Szwajcarski matematyk i fizyk, 1654-1705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894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ole tekstowe 14"/>
          <p:cNvSpPr txBox="1"/>
          <p:nvPr/>
        </p:nvSpPr>
        <p:spPr>
          <a:xfrm>
            <a:off x="323528" y="188640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0000FF"/>
                </a:solidFill>
              </a:rPr>
              <a:t>CTG </a:t>
            </a:r>
            <a:r>
              <a:rPr lang="pl-PL" sz="2800" b="1" dirty="0" smtClean="0">
                <a:sym typeface="Symbol"/>
              </a:rPr>
              <a:t> </a:t>
            </a:r>
            <a:r>
              <a:rPr lang="pl-PL" sz="2800" b="1" dirty="0" smtClean="0"/>
              <a:t>Centralne Twierdzenie Graniczne</a:t>
            </a:r>
            <a:endParaRPr lang="pl-PL" sz="2800" b="1" dirty="0"/>
          </a:p>
        </p:txBody>
      </p:sp>
      <p:sp>
        <p:nvSpPr>
          <p:cNvPr id="13" name="Prostokąt 12"/>
          <p:cNvSpPr/>
          <p:nvPr/>
        </p:nvSpPr>
        <p:spPr>
          <a:xfrm>
            <a:off x="323528" y="849486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Jedno z najważniejszych twierdzeń rachunku prawdopodobieństwa, uzasadniające powszechność występowania rozkładów zbliżonych do rozkładu normalnego. 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23528" y="1916832"/>
            <a:ext cx="849694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l-PL" sz="1700" b="1" dirty="0" smtClean="0">
                <a:solidFill>
                  <a:srgbClr val="0000FF"/>
                </a:solidFill>
              </a:rPr>
              <a:t>CTG </a:t>
            </a:r>
            <a:r>
              <a:rPr lang="pl-PL" sz="1700" b="1" dirty="0" err="1" smtClean="0">
                <a:solidFill>
                  <a:srgbClr val="0000FF"/>
                </a:solidFill>
              </a:rPr>
              <a:t>Lindberga-Levy’ego</a:t>
            </a:r>
            <a:endParaRPr lang="pl-PL" sz="1700" b="1" dirty="0" smtClean="0"/>
          </a:p>
          <a:p>
            <a:r>
              <a:rPr lang="pl-PL" sz="1700" dirty="0" smtClean="0"/>
              <a:t>Dany jest ciąg </a:t>
            </a:r>
            <a:r>
              <a:rPr lang="pl-PL" sz="1700" i="1" dirty="0" err="1" smtClean="0"/>
              <a:t>X</a:t>
            </a:r>
            <a:r>
              <a:rPr lang="pl-PL" sz="1700" i="1" baseline="-25000" dirty="0" err="1" smtClean="0"/>
              <a:t>k</a:t>
            </a:r>
            <a:r>
              <a:rPr lang="pl-PL" sz="1700" dirty="0" smtClean="0"/>
              <a:t> niezależnych zmiennych losowych o takim samym rozkładzie, takich że E(</a:t>
            </a:r>
            <a:r>
              <a:rPr lang="pl-PL" sz="1700" i="1" dirty="0" err="1" smtClean="0"/>
              <a:t>X</a:t>
            </a:r>
            <a:r>
              <a:rPr lang="pl-PL" sz="1700" i="1" baseline="-25000" dirty="0" err="1" smtClean="0"/>
              <a:t>k</a:t>
            </a:r>
            <a:r>
              <a:rPr lang="pl-PL" sz="1700" dirty="0" smtClean="0"/>
              <a:t> ) = </a:t>
            </a:r>
            <a:r>
              <a:rPr lang="pl-PL" sz="1700" i="1" dirty="0" smtClean="0"/>
              <a:t>m</a:t>
            </a:r>
            <a:r>
              <a:rPr lang="pl-PL" sz="1700" dirty="0" smtClean="0"/>
              <a:t>, V(</a:t>
            </a:r>
            <a:r>
              <a:rPr lang="pl-PL" sz="1700" i="1" dirty="0" err="1" smtClean="0"/>
              <a:t>X</a:t>
            </a:r>
            <a:r>
              <a:rPr lang="pl-PL" sz="1700" i="1" baseline="-25000" dirty="0" err="1" smtClean="0"/>
              <a:t>k</a:t>
            </a:r>
            <a:r>
              <a:rPr lang="pl-PL" sz="1700" dirty="0" smtClean="0"/>
              <a:t>) = </a:t>
            </a:r>
            <a:r>
              <a:rPr lang="el-GR" sz="1700" dirty="0" smtClean="0"/>
              <a:t>σ</a:t>
            </a:r>
            <a:r>
              <a:rPr lang="el-GR" sz="1700" baseline="30000" dirty="0" smtClean="0"/>
              <a:t>2</a:t>
            </a:r>
            <a:r>
              <a:rPr lang="el-GR" sz="1700" dirty="0" smtClean="0"/>
              <a:t> </a:t>
            </a:r>
            <a:r>
              <a:rPr lang="pl-PL" sz="1700" dirty="0" smtClean="0"/>
              <a:t>dla każdego </a:t>
            </a:r>
            <a:r>
              <a:rPr lang="pl-PL" sz="1700" i="1" dirty="0" smtClean="0"/>
              <a:t>k</a:t>
            </a:r>
            <a:r>
              <a:rPr lang="pl-PL" sz="1700" dirty="0" smtClean="0"/>
              <a:t> (wartość oczekiwana </a:t>
            </a:r>
            <a:r>
              <a:rPr lang="pl-PL" sz="1700" i="1" dirty="0" smtClean="0"/>
              <a:t>m</a:t>
            </a:r>
            <a:r>
              <a:rPr lang="pl-PL" sz="1700" dirty="0" smtClean="0"/>
              <a:t> i wariancja </a:t>
            </a:r>
            <a:r>
              <a:rPr lang="el-GR" sz="1700" dirty="0" smtClean="0"/>
              <a:t>σ</a:t>
            </a:r>
            <a:r>
              <a:rPr lang="el-GR" sz="1700" baseline="30000" dirty="0" smtClean="0"/>
              <a:t>2 </a:t>
            </a:r>
            <a:r>
              <a:rPr lang="pl-PL" sz="1700" baseline="30000" dirty="0" smtClean="0"/>
              <a:t> </a:t>
            </a:r>
            <a:r>
              <a:rPr lang="pl-PL" sz="1700" dirty="0" smtClean="0"/>
              <a:t>istnieją i są skończone). Wtedy dla dowolnego </a:t>
            </a:r>
            <a:r>
              <a:rPr lang="pl-PL" sz="1700" i="1" dirty="0" smtClean="0"/>
              <a:t>b</a:t>
            </a:r>
            <a:r>
              <a:rPr lang="pl-PL" sz="1700" dirty="0" smtClean="0"/>
              <a:t>:</a:t>
            </a:r>
          </a:p>
          <a:p>
            <a:endParaRPr lang="pl-PL" sz="1700" dirty="0" smtClean="0"/>
          </a:p>
          <a:p>
            <a:endParaRPr lang="pl-PL" sz="1700" dirty="0" smtClean="0"/>
          </a:p>
          <a:p>
            <a:endParaRPr lang="pl-PL" sz="1700" dirty="0" smtClean="0"/>
          </a:p>
          <a:p>
            <a:r>
              <a:rPr lang="pl-PL" sz="1700" dirty="0" smtClean="0"/>
              <a:t>gdzie Φ jest dystrybuantą rozkładu N(0, 1).</a:t>
            </a:r>
          </a:p>
          <a:p>
            <a:r>
              <a:rPr lang="pl-PL" sz="1700" dirty="0" smtClean="0"/>
              <a:t> </a:t>
            </a:r>
          </a:p>
          <a:p>
            <a:endParaRPr lang="pl-PL" sz="1700" dirty="0" smtClean="0"/>
          </a:p>
          <a:p>
            <a:pPr>
              <a:spcAft>
                <a:spcPts val="600"/>
              </a:spcAft>
            </a:pPr>
            <a:r>
              <a:rPr lang="pl-PL" sz="1700" dirty="0" smtClean="0"/>
              <a:t>Twierdzenie mówi, że rozkład zmiennej losowej</a:t>
            </a:r>
          </a:p>
          <a:p>
            <a:r>
              <a:rPr lang="pl-PL" sz="1700" dirty="0" smtClean="0"/>
              <a:t>(zestandaryzowanej sumy zmiennych </a:t>
            </a:r>
            <a:r>
              <a:rPr lang="pl-PL" sz="1700" i="1" dirty="0" smtClean="0"/>
              <a:t>X</a:t>
            </a:r>
            <a:r>
              <a:rPr lang="pl-PL" sz="1700" i="1" baseline="-25000" dirty="0" smtClean="0"/>
              <a:t>1 </a:t>
            </a:r>
            <a:r>
              <a:rPr lang="pl-PL" sz="1700" dirty="0" smtClean="0"/>
              <a:t>, ..., </a:t>
            </a:r>
            <a:r>
              <a:rPr lang="pl-PL" sz="1700" i="1" dirty="0" err="1" smtClean="0"/>
              <a:t>X</a:t>
            </a:r>
            <a:r>
              <a:rPr lang="pl-PL" sz="1700" i="1" baseline="-25000" dirty="0" err="1" smtClean="0"/>
              <a:t>n</a:t>
            </a:r>
            <a:r>
              <a:rPr lang="pl-PL" sz="1700" dirty="0" smtClean="0"/>
              <a:t>) jest asymptotycznie równy standardowemu rozkładowi </a:t>
            </a:r>
            <a:r>
              <a:rPr lang="pl-PL" sz="1700" dirty="0" smtClean="0"/>
              <a:t>normalnemu N(0, 1).</a:t>
            </a:r>
            <a:endParaRPr lang="pl-PL" sz="1700" dirty="0" smtClean="0"/>
          </a:p>
          <a:p>
            <a:r>
              <a:rPr lang="pl-PL" sz="1700" dirty="0" smtClean="0"/>
              <a:t> </a:t>
            </a:r>
            <a:endParaRPr lang="pl-PL" sz="1700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3140968"/>
            <a:ext cx="3914281" cy="576064"/>
          </a:xfrm>
          <a:prstGeom prst="rect">
            <a:avLst/>
          </a:prstGeom>
          <a:noFill/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4365104"/>
            <a:ext cx="1872208" cy="553153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94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ole tekstowe 14"/>
          <p:cNvSpPr txBox="1"/>
          <p:nvPr/>
        </p:nvSpPr>
        <p:spPr>
          <a:xfrm>
            <a:off x="323528" y="260648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0000FF"/>
                </a:solidFill>
              </a:rPr>
              <a:t>CTG </a:t>
            </a:r>
            <a:r>
              <a:rPr lang="pl-PL" sz="2800" b="1" dirty="0" smtClean="0">
                <a:sym typeface="Symbol"/>
              </a:rPr>
              <a:t> </a:t>
            </a:r>
            <a:r>
              <a:rPr lang="pl-PL" sz="2800" b="1" dirty="0" smtClean="0"/>
              <a:t>Twierdzenie Graniczne Lapunowa</a:t>
            </a:r>
            <a:endParaRPr lang="pl-PL" sz="2800" b="1" dirty="0"/>
          </a:p>
        </p:txBody>
      </p:sp>
      <p:sp>
        <p:nvSpPr>
          <p:cNvPr id="7" name="Prostokąt 6"/>
          <p:cNvSpPr/>
          <p:nvPr/>
        </p:nvSpPr>
        <p:spPr>
          <a:xfrm>
            <a:off x="395536" y="980728"/>
            <a:ext cx="8496944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700" dirty="0" smtClean="0"/>
              <a:t>Dany jest ciąg </a:t>
            </a:r>
            <a:r>
              <a:rPr lang="pl-PL" sz="1700" i="1" dirty="0" err="1" smtClean="0"/>
              <a:t>X</a:t>
            </a:r>
            <a:r>
              <a:rPr lang="pl-PL" sz="1700" i="1" baseline="-25000" dirty="0" err="1" smtClean="0"/>
              <a:t>k</a:t>
            </a:r>
            <a:r>
              <a:rPr lang="pl-PL" sz="1700" dirty="0" smtClean="0"/>
              <a:t> niezależnych zmiennych losowych o dowolnych rozkładach.</a:t>
            </a:r>
          </a:p>
          <a:p>
            <a:endParaRPr lang="pl-PL" sz="1700" dirty="0" smtClean="0"/>
          </a:p>
          <a:p>
            <a:r>
              <a:rPr lang="pl-PL" sz="1700" dirty="0" smtClean="0"/>
              <a:t>Przyjmując, że dla każdego </a:t>
            </a:r>
            <a:r>
              <a:rPr lang="pl-PL" sz="1700" i="1" dirty="0" smtClean="0"/>
              <a:t>k</a:t>
            </a:r>
            <a:r>
              <a:rPr lang="pl-PL" sz="1700" dirty="0" smtClean="0"/>
              <a:t>: </a:t>
            </a:r>
          </a:p>
          <a:p>
            <a:endParaRPr lang="pl-PL" sz="1700" dirty="0" smtClean="0"/>
          </a:p>
          <a:p>
            <a:r>
              <a:rPr lang="pl-PL" sz="1700" dirty="0" smtClean="0"/>
              <a:t>oraz, że dla oznaczeń:</a:t>
            </a:r>
          </a:p>
          <a:p>
            <a:endParaRPr lang="pl-PL" sz="1700" dirty="0" smtClean="0"/>
          </a:p>
          <a:p>
            <a:endParaRPr lang="pl-PL" sz="1700" dirty="0" smtClean="0"/>
          </a:p>
          <a:p>
            <a:endParaRPr lang="pl-PL" sz="1700" dirty="0" smtClean="0"/>
          </a:p>
          <a:p>
            <a:r>
              <a:rPr lang="pl-PL" sz="1700" dirty="0" smtClean="0"/>
              <a:t>zachodzi warunek: </a:t>
            </a:r>
          </a:p>
          <a:p>
            <a:endParaRPr lang="pl-PL" sz="1700" dirty="0" smtClean="0"/>
          </a:p>
          <a:p>
            <a:r>
              <a:rPr lang="pl-PL" sz="1700" dirty="0" smtClean="0"/>
              <a:t>to</a:t>
            </a:r>
          </a:p>
          <a:p>
            <a:endParaRPr lang="pl-PL" sz="1700" dirty="0" smtClean="0"/>
          </a:p>
          <a:p>
            <a:endParaRPr lang="pl-PL" sz="1700" dirty="0" smtClean="0"/>
          </a:p>
          <a:p>
            <a:endParaRPr lang="pl-PL" sz="1700" dirty="0" smtClean="0"/>
          </a:p>
          <a:p>
            <a:r>
              <a:rPr lang="pl-PL" sz="1700" dirty="0" smtClean="0"/>
              <a:t>gdzie Φ jest dystrybuantą rozkładu N(0, 1).</a:t>
            </a:r>
          </a:p>
          <a:p>
            <a:r>
              <a:rPr lang="pl-PL" sz="1700" dirty="0" smtClean="0"/>
              <a:t> </a:t>
            </a:r>
          </a:p>
          <a:p>
            <a:endParaRPr lang="pl-PL" sz="1700" dirty="0" smtClean="0"/>
          </a:p>
          <a:p>
            <a:pPr>
              <a:spcAft>
                <a:spcPts val="600"/>
              </a:spcAft>
            </a:pPr>
            <a:r>
              <a:rPr lang="pl-PL" sz="1700" dirty="0" smtClean="0"/>
              <a:t>Twierdzenie mówi, że rozkład zmiennej losowej</a:t>
            </a:r>
          </a:p>
          <a:p>
            <a:r>
              <a:rPr lang="pl-PL" sz="1700" dirty="0" smtClean="0"/>
              <a:t>jest asymptotycznie równy standardowemu rozkładowi </a:t>
            </a:r>
            <a:r>
              <a:rPr lang="pl-PL" sz="1700" dirty="0" smtClean="0"/>
              <a:t>normalnemu N(0, 1).</a:t>
            </a:r>
            <a:endParaRPr lang="pl-PL" sz="1700" dirty="0" smtClean="0"/>
          </a:p>
          <a:p>
            <a:r>
              <a:rPr lang="pl-PL" sz="1700" dirty="0" smtClean="0"/>
              <a:t> </a:t>
            </a:r>
            <a:endParaRPr lang="pl-PL" sz="1700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1556792"/>
            <a:ext cx="2167098" cy="288032"/>
          </a:xfrm>
          <a:prstGeom prst="rect">
            <a:avLst/>
          </a:prstGeom>
          <a:noFill/>
        </p:spPr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2399682"/>
            <a:ext cx="1440160" cy="434334"/>
          </a:xfrm>
          <a:prstGeom prst="rect">
            <a:avLst/>
          </a:prstGeom>
          <a:noFill/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2353075"/>
            <a:ext cx="1512168" cy="456050"/>
          </a:xfrm>
          <a:prstGeom prst="rect">
            <a:avLst/>
          </a:prstGeom>
          <a:noFill/>
        </p:spPr>
      </p:pic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2501363"/>
            <a:ext cx="936104" cy="269290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2993951"/>
            <a:ext cx="936104" cy="507057"/>
          </a:xfrm>
          <a:prstGeom prst="rect">
            <a:avLst/>
          </a:prstGeom>
          <a:noFill/>
        </p:spPr>
      </p:pic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7" y="3789040"/>
            <a:ext cx="4275675" cy="576064"/>
          </a:xfrm>
          <a:prstGeom prst="rect">
            <a:avLst/>
          </a:prstGeom>
          <a:noFill/>
        </p:spPr>
      </p:pic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5085184"/>
            <a:ext cx="2546820" cy="5631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94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ole tekstowe 14"/>
          <p:cNvSpPr txBox="1"/>
          <p:nvPr/>
        </p:nvSpPr>
        <p:spPr>
          <a:xfrm>
            <a:off x="2051720" y="116632"/>
            <a:ext cx="5219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0000FF"/>
                </a:solidFill>
              </a:rPr>
              <a:t>CTG </a:t>
            </a:r>
            <a:r>
              <a:rPr lang="pl-PL" sz="2800" b="1" dirty="0" smtClean="0"/>
              <a:t>- idea</a:t>
            </a:r>
            <a:endParaRPr lang="pl-PL" sz="2800" b="1" dirty="0"/>
          </a:p>
        </p:txBody>
      </p:sp>
      <p:sp>
        <p:nvSpPr>
          <p:cNvPr id="9" name="Prostokąt 8"/>
          <p:cNvSpPr/>
          <p:nvPr/>
        </p:nvSpPr>
        <p:spPr>
          <a:xfrm>
            <a:off x="323528" y="849486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Nazwa </a:t>
            </a:r>
            <a:r>
              <a:rPr lang="pl-PL" dirty="0" smtClean="0">
                <a:solidFill>
                  <a:srgbClr val="0000FF"/>
                </a:solidFill>
              </a:rPr>
              <a:t>CTG</a:t>
            </a:r>
            <a:r>
              <a:rPr lang="pl-PL" dirty="0" smtClean="0"/>
              <a:t> podkreśla doniosłą rolę, jaką twierdzenie (wspólna nazwa dla twierdzeń wielu autorów) odgrywa w rachunku prawdopodobieństwa i statystyce matematycznej.</a:t>
            </a:r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395536" y="1988840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Jeżeli zmienne losowe </a:t>
            </a:r>
            <a:r>
              <a:rPr lang="pl-PL" i="1" dirty="0" smtClean="0">
                <a:solidFill>
                  <a:srgbClr val="C00000"/>
                </a:solidFill>
              </a:rPr>
              <a:t>X</a:t>
            </a:r>
            <a:r>
              <a:rPr lang="pl-PL" baseline="-25000" dirty="0" smtClean="0">
                <a:solidFill>
                  <a:srgbClr val="C00000"/>
                </a:solidFill>
              </a:rPr>
              <a:t>1</a:t>
            </a:r>
            <a:r>
              <a:rPr lang="pl-PL" dirty="0" smtClean="0">
                <a:solidFill>
                  <a:srgbClr val="C00000"/>
                </a:solidFill>
              </a:rPr>
              <a:t>, </a:t>
            </a:r>
            <a:r>
              <a:rPr lang="pl-PL" i="1" dirty="0" smtClean="0">
                <a:solidFill>
                  <a:srgbClr val="C00000"/>
                </a:solidFill>
              </a:rPr>
              <a:t>X</a:t>
            </a:r>
            <a:r>
              <a:rPr lang="pl-PL" baseline="-25000" dirty="0" smtClean="0">
                <a:solidFill>
                  <a:srgbClr val="C00000"/>
                </a:solidFill>
              </a:rPr>
              <a:t>2</a:t>
            </a:r>
            <a:r>
              <a:rPr lang="pl-PL" dirty="0" smtClean="0">
                <a:solidFill>
                  <a:srgbClr val="C00000"/>
                </a:solidFill>
              </a:rPr>
              <a:t>,...,</a:t>
            </a:r>
            <a:r>
              <a:rPr lang="pl-PL" i="1" dirty="0" smtClean="0">
                <a:solidFill>
                  <a:srgbClr val="C00000"/>
                </a:solidFill>
              </a:rPr>
              <a:t>X</a:t>
            </a:r>
            <a:r>
              <a:rPr lang="pl-PL" i="1" baseline="-25000" dirty="0" smtClean="0">
                <a:solidFill>
                  <a:srgbClr val="C00000"/>
                </a:solidFill>
              </a:rPr>
              <a:t>n</a:t>
            </a:r>
            <a:r>
              <a:rPr lang="pl-PL" dirty="0" smtClean="0">
                <a:solidFill>
                  <a:srgbClr val="C00000"/>
                </a:solidFill>
              </a:rPr>
              <a:t>, są niezależne i żadna z nich nie przyjmuje zbyt dużych wartości, to suma zmiennych losowych </a:t>
            </a:r>
            <a:r>
              <a:rPr lang="pl-PL" i="1" dirty="0" smtClean="0">
                <a:solidFill>
                  <a:srgbClr val="C00000"/>
                </a:solidFill>
              </a:rPr>
              <a:t>X</a:t>
            </a:r>
            <a:r>
              <a:rPr lang="pl-PL" baseline="-25000" dirty="0" smtClean="0">
                <a:solidFill>
                  <a:srgbClr val="C00000"/>
                </a:solidFill>
              </a:rPr>
              <a:t>1</a:t>
            </a:r>
            <a:r>
              <a:rPr lang="pl-PL" dirty="0" smtClean="0">
                <a:solidFill>
                  <a:srgbClr val="C00000"/>
                </a:solidFill>
              </a:rPr>
              <a:t>+</a:t>
            </a:r>
            <a:r>
              <a:rPr lang="pl-PL" i="1" dirty="0" smtClean="0">
                <a:solidFill>
                  <a:srgbClr val="C00000"/>
                </a:solidFill>
              </a:rPr>
              <a:t>X</a:t>
            </a:r>
            <a:r>
              <a:rPr lang="pl-PL" baseline="-25000" dirty="0" smtClean="0">
                <a:solidFill>
                  <a:srgbClr val="C00000"/>
                </a:solidFill>
              </a:rPr>
              <a:t>2</a:t>
            </a:r>
            <a:r>
              <a:rPr lang="pl-PL" dirty="0" smtClean="0">
                <a:solidFill>
                  <a:srgbClr val="C00000"/>
                </a:solidFill>
              </a:rPr>
              <a:t>+...+</a:t>
            </a:r>
            <a:r>
              <a:rPr lang="pl-PL" i="1" dirty="0" smtClean="0">
                <a:solidFill>
                  <a:srgbClr val="C00000"/>
                </a:solidFill>
              </a:rPr>
              <a:t>X</a:t>
            </a:r>
            <a:r>
              <a:rPr lang="pl-PL" i="1" baseline="-25000" dirty="0" smtClean="0">
                <a:solidFill>
                  <a:srgbClr val="C00000"/>
                </a:solidFill>
              </a:rPr>
              <a:t>n</a:t>
            </a:r>
            <a:r>
              <a:rPr lang="pl-PL" dirty="0" smtClean="0">
                <a:solidFill>
                  <a:srgbClr val="C00000"/>
                </a:solidFill>
              </a:rPr>
              <a:t> (i przeciętna wartość tych zmiennych) ma rozkład normalny lub zbliżony do rozkładu normalnego, gdy liczba zmiennych jest odpowiednio duża. 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To oznacza, że jeżeli liczba składowych zmiennych losowych tworzących sumę (nową zmienną losową) jest dostatecznie duża, to rozkład tej zmiennej można aproksymować rozkładem normalnym. 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467544" y="4437112"/>
            <a:ext cx="8064896" cy="150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pl-PL" dirty="0" smtClean="0">
                <a:solidFill>
                  <a:srgbClr val="6600CC"/>
                </a:solidFill>
              </a:rPr>
              <a:t>Twierdzenie </a:t>
            </a:r>
            <a:r>
              <a:rPr lang="pl-PL" b="1" dirty="0" smtClean="0">
                <a:solidFill>
                  <a:srgbClr val="6600CC"/>
                </a:solidFill>
              </a:rPr>
              <a:t>Lapunowa</a:t>
            </a:r>
            <a:r>
              <a:rPr lang="pl-PL" dirty="0" smtClean="0">
                <a:solidFill>
                  <a:srgbClr val="6600CC"/>
                </a:solidFill>
              </a:rPr>
              <a:t> wyjaśnia ze stanowiska teoretycznego dobrze znany z doświadczenia fakt, że empiryczne zmienne losowe mają na ogół rozkład zbliżony do normalnego. Spotykane w praktyce zmienne losowe mogą być przeważnie traktowane jako sumy znacznej liczby zmiennych losowych, z których żadna nie ma dominującego wpływu na wielkość tej sumy. </a:t>
            </a:r>
          </a:p>
        </p:txBody>
      </p:sp>
    </p:spTree>
    <p:extLst>
      <p:ext uri="{BB962C8B-B14F-4D97-AF65-F5344CB8AC3E}">
        <p14:creationId xmlns:p14="http://schemas.microsoft.com/office/powerpoint/2010/main" val="24894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ole tekstowe 14"/>
          <p:cNvSpPr txBox="1"/>
          <p:nvPr/>
        </p:nvSpPr>
        <p:spPr>
          <a:xfrm>
            <a:off x="1691680" y="116632"/>
            <a:ext cx="5219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0000FF"/>
                </a:solidFill>
              </a:rPr>
              <a:t>CTG </a:t>
            </a:r>
            <a:r>
              <a:rPr lang="pl-PL" sz="2800" b="1" dirty="0" smtClean="0"/>
              <a:t>- znaczenie</a:t>
            </a:r>
            <a:endParaRPr lang="pl-PL" sz="28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95536" y="1052736"/>
            <a:ext cx="8496944" cy="4306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pl-PL" dirty="0" smtClean="0"/>
              <a:t>Nawet gdy liczba rozpatrywanych zmiennych jest tylko umiarkowanie duża, to jeżeli żadna z nich nie dominuje nad pozostałymi i o ile nie są w wysokim stopniu zależne, rozkład ich sumy będzie bliski normalnemu. </a:t>
            </a:r>
          </a:p>
          <a:p>
            <a:pPr>
              <a:lnSpc>
                <a:spcPts val="2200"/>
              </a:lnSpc>
            </a:pPr>
            <a:endParaRPr lang="pl-PL" dirty="0" smtClean="0"/>
          </a:p>
          <a:p>
            <a:pPr>
              <a:lnSpc>
                <a:spcPts val="2200"/>
              </a:lnSpc>
            </a:pPr>
            <a:r>
              <a:rPr lang="pl-PL" dirty="0" smtClean="0">
                <a:solidFill>
                  <a:srgbClr val="0000FF"/>
                </a:solidFill>
              </a:rPr>
              <a:t>CTG zachodzi dla większości zmiennych losowych opisujących zjawiska fizyczne: </a:t>
            </a:r>
          </a:p>
          <a:p>
            <a:pPr marL="342900" indent="-342900">
              <a:lnSpc>
                <a:spcPts val="2200"/>
              </a:lnSpc>
              <a:buAutoNum type="arabicParenBoth"/>
            </a:pPr>
            <a:r>
              <a:rPr lang="pl-PL" dirty="0" smtClean="0">
                <a:solidFill>
                  <a:srgbClr val="0000FF"/>
                </a:solidFill>
              </a:rPr>
              <a:t>jeżeli są niezależne i mają jednakowe rozkłady, </a:t>
            </a:r>
          </a:p>
          <a:p>
            <a:pPr marL="342900" indent="-342900">
              <a:lnSpc>
                <a:spcPts val="2200"/>
              </a:lnSpc>
              <a:buAutoNum type="arabicParenBoth"/>
            </a:pPr>
            <a:r>
              <a:rPr lang="pl-PL" dirty="0" smtClean="0">
                <a:solidFill>
                  <a:srgbClr val="0000FF"/>
                </a:solidFill>
              </a:rPr>
              <a:t>jeżeli zmienne są niezależne ale nie mają jednakowych rozkładów, </a:t>
            </a:r>
          </a:p>
          <a:p>
            <a:pPr marL="342900" indent="-342900">
              <a:lnSpc>
                <a:spcPts val="2200"/>
              </a:lnSpc>
              <a:buAutoNum type="arabicParenBoth"/>
            </a:pPr>
            <a:r>
              <a:rPr lang="pl-PL" dirty="0" smtClean="0">
                <a:solidFill>
                  <a:srgbClr val="0000FF"/>
                </a:solidFill>
              </a:rPr>
              <a:t>jeżeli nie są niezależne ale korelacja między jedną zmienną a każdą skończoną ilością pozostałych zmiennych jest równa zero.  </a:t>
            </a:r>
          </a:p>
          <a:p>
            <a:pPr>
              <a:lnSpc>
                <a:spcPts val="2200"/>
              </a:lnSpc>
            </a:pPr>
            <a:endParaRPr lang="pl-PL" dirty="0" smtClean="0"/>
          </a:p>
          <a:p>
            <a:pPr>
              <a:lnSpc>
                <a:spcPts val="2200"/>
              </a:lnSpc>
            </a:pPr>
            <a:r>
              <a:rPr lang="pl-PL" dirty="0" smtClean="0">
                <a:solidFill>
                  <a:srgbClr val="C00000"/>
                </a:solidFill>
              </a:rPr>
              <a:t>Olbrzymie znaczenie praktyczne rozkładu normalnego polega na tym, że CTG można sformułować bez dokładnej znajomości: </a:t>
            </a:r>
          </a:p>
          <a:p>
            <a:pPr marL="342900" indent="-342900">
              <a:lnSpc>
                <a:spcPts val="2200"/>
              </a:lnSpc>
              <a:buAutoNum type="arabicParenBoth"/>
            </a:pPr>
            <a:r>
              <a:rPr lang="pl-PL" dirty="0" smtClean="0">
                <a:solidFill>
                  <a:srgbClr val="C00000"/>
                </a:solidFill>
              </a:rPr>
              <a:t>rozkładów brzegowych składowych zmiennych losowych, </a:t>
            </a:r>
          </a:p>
          <a:p>
            <a:pPr marL="342900" indent="-342900">
              <a:lnSpc>
                <a:spcPts val="2200"/>
              </a:lnSpc>
              <a:buAutoNum type="arabicParenBoth"/>
            </a:pPr>
            <a:r>
              <a:rPr lang="pl-PL" dirty="0" smtClean="0">
                <a:solidFill>
                  <a:srgbClr val="C00000"/>
                </a:solidFill>
              </a:rPr>
              <a:t>ich liczb,</a:t>
            </a:r>
          </a:p>
          <a:p>
            <a:pPr marL="342900" indent="-342900">
              <a:lnSpc>
                <a:spcPts val="2200"/>
              </a:lnSpc>
              <a:buAutoNum type="arabicParenBoth"/>
            </a:pPr>
            <a:r>
              <a:rPr lang="pl-PL" dirty="0" smtClean="0">
                <a:solidFill>
                  <a:srgbClr val="C00000"/>
                </a:solidFill>
              </a:rPr>
              <a:t>ich rozkładu łącznego.</a:t>
            </a:r>
            <a:endParaRPr lang="pl-P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4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559</Words>
  <Application>Microsoft Office PowerPoint</Application>
  <PresentationFormat>Pokaz na ekranie (4:3)</PresentationFormat>
  <Paragraphs>81</Paragraphs>
  <Slides>6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Symbol</vt:lpstr>
      <vt:lpstr>Projekt domyślny</vt:lpstr>
      <vt:lpstr>Inżynieria danych Wstępna eksploracja i przygotowanie danych do analiz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POLITECHNIKA ŚWIĘTOKRZYSKA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Rektor</dc:creator>
  <cp:lastModifiedBy>HP</cp:lastModifiedBy>
  <cp:revision>168</cp:revision>
  <dcterms:created xsi:type="dcterms:W3CDTF">2011-06-13T10:37:05Z</dcterms:created>
  <dcterms:modified xsi:type="dcterms:W3CDTF">2021-10-19T07:11:35Z</dcterms:modified>
</cp:coreProperties>
</file>