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77" r:id="rId2"/>
    <p:sldId id="272" r:id="rId3"/>
    <p:sldId id="278" r:id="rId4"/>
    <p:sldId id="285" r:id="rId5"/>
    <p:sldId id="283" r:id="rId6"/>
    <p:sldId id="273" r:id="rId7"/>
    <p:sldId id="275" r:id="rId8"/>
    <p:sldId id="274" r:id="rId9"/>
    <p:sldId id="276" r:id="rId10"/>
    <p:sldId id="294" r:id="rId11"/>
    <p:sldId id="279" r:id="rId12"/>
    <p:sldId id="280" r:id="rId13"/>
    <p:sldId id="281" r:id="rId14"/>
    <p:sldId id="291" r:id="rId15"/>
    <p:sldId id="292" r:id="rId16"/>
    <p:sldId id="282" r:id="rId17"/>
    <p:sldId id="284" r:id="rId18"/>
    <p:sldId id="286" r:id="rId19"/>
    <p:sldId id="290" r:id="rId20"/>
    <p:sldId id="287" r:id="rId21"/>
    <p:sldId id="289" r:id="rId22"/>
    <p:sldId id="293" r:id="rId23"/>
    <p:sldId id="288" r:id="rId24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6600"/>
    <a:srgbClr val="000000"/>
    <a:srgbClr val="0033CC"/>
    <a:srgbClr val="76003B"/>
    <a:srgbClr val="800000"/>
    <a:srgbClr val="660033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860" autoAdjust="0"/>
  </p:normalViewPr>
  <p:slideViewPr>
    <p:cSldViewPr>
      <p:cViewPr varScale="1">
        <p:scale>
          <a:sx n="82" d="100"/>
          <a:sy n="82" d="100"/>
        </p:scale>
        <p:origin x="14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FC02BB5-8B03-4206-9CA9-C3142B1DE3EA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4294504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wzorce stylu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831C2A-A95B-43F5-9BBE-514BF686D5B5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5313104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BDEEDA4-7C7D-4935-83DA-74A4FD58E356}" type="slidenum">
              <a:rPr lang="pl-PL" altLang="en-US" sz="1200" smtClean="0"/>
              <a:pPr/>
              <a:t>1</a:t>
            </a:fld>
            <a:endParaRPr lang="pl-PL" altLang="en-US" sz="120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21729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23B2636-ABF2-4260-95C6-508963DF7EFD}" type="slidenum">
              <a:rPr lang="pl-PL" altLang="en-US" sz="1200" smtClean="0"/>
              <a:pPr/>
              <a:t>10</a:t>
            </a:fld>
            <a:endParaRPr lang="pl-PL" altLang="en-US" sz="120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910553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9BEDE56-171C-41E0-9CC3-3818D71BA70F}" type="slidenum">
              <a:rPr lang="pl-PL" altLang="en-US" sz="1200" smtClean="0"/>
              <a:pPr/>
              <a:t>11</a:t>
            </a:fld>
            <a:endParaRPr lang="pl-PL" altLang="en-US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041053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0463268-5E68-41D8-A547-5286DC147417}" type="slidenum">
              <a:rPr lang="pl-PL" altLang="en-US" sz="1200" smtClean="0"/>
              <a:pPr/>
              <a:t>13</a:t>
            </a:fld>
            <a:endParaRPr lang="pl-PL" altLang="en-US" sz="120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2902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671A3CF-AF09-4CF1-A398-46B267103F48}" type="slidenum">
              <a:rPr lang="pl-PL" altLang="en-US" sz="1200" smtClean="0"/>
              <a:pPr/>
              <a:t>16</a:t>
            </a:fld>
            <a:endParaRPr lang="pl-PL" altLang="en-US" sz="1200" smtClean="0"/>
          </a:p>
        </p:txBody>
      </p:sp>
      <p:sp>
        <p:nvSpPr>
          <p:cNvPr id="32771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342876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A6C068A-4EDA-45B9-B6A5-0A661DCADDD8}" type="slidenum">
              <a:rPr lang="pl-PL" altLang="en-US" sz="1200" smtClean="0"/>
              <a:pPr/>
              <a:t>17</a:t>
            </a:fld>
            <a:endParaRPr lang="pl-PL" altLang="en-US" sz="120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24715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91517A4-09E3-41CC-AEA1-0F5E6F6EDF31}" type="slidenum">
              <a:rPr lang="pl-PL" altLang="en-US" sz="1200" smtClean="0"/>
              <a:pPr/>
              <a:t>18</a:t>
            </a:fld>
            <a:endParaRPr lang="pl-PL" altLang="en-US" sz="120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836509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D7EFDCD-84CD-4EBC-BB8D-02835447991F}" type="slidenum">
              <a:rPr lang="pl-PL" altLang="en-US" sz="1200" smtClean="0"/>
              <a:pPr/>
              <a:t>19</a:t>
            </a:fld>
            <a:endParaRPr lang="pl-PL" altLang="en-US" sz="120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176244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02B89B18-AAE0-40CC-939C-2E0DCD406233}" type="slidenum">
              <a:rPr lang="pl-PL" altLang="en-US" sz="1200"/>
              <a:pPr algn="r"/>
              <a:t>20</a:t>
            </a:fld>
            <a:endParaRPr lang="pl-PL" altLang="en-US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809105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EE86021-8647-46D5-A2D2-CAD008A5D1A2}" type="slidenum">
              <a:rPr lang="pl-PL" altLang="en-US" sz="1200" smtClean="0"/>
              <a:pPr/>
              <a:t>21</a:t>
            </a:fld>
            <a:endParaRPr lang="pl-PL" altLang="en-US" sz="120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784030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AE1AD13-E45D-4523-9D08-E10B5147C011}" type="slidenum">
              <a:rPr lang="pl-PL" altLang="en-US" sz="1200" smtClean="0"/>
              <a:pPr/>
              <a:t>22</a:t>
            </a:fld>
            <a:endParaRPr lang="pl-PL" altLang="en-US" sz="120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9321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13B7FC9-6375-4E16-B469-D18E1DC1F6DB}" type="slidenum">
              <a:rPr lang="pl-PL" altLang="en-US" sz="1200" smtClean="0"/>
              <a:pPr/>
              <a:t>2</a:t>
            </a:fld>
            <a:endParaRPr lang="pl-PL" altLang="en-US" sz="1200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817368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9A60C1-9187-4ABB-B0CA-53AE5B7F9EB8}" type="slidenum">
              <a:rPr lang="pl-PL" altLang="en-US" sz="1200" smtClean="0"/>
              <a:pPr/>
              <a:t>23</a:t>
            </a:fld>
            <a:endParaRPr lang="pl-PL" altLang="en-US" sz="120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02729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556B18F-C67B-40E1-89EF-B8359129A8D4}" type="slidenum">
              <a:rPr lang="pl-PL" altLang="en-US" sz="1200" smtClean="0"/>
              <a:pPr/>
              <a:t>3</a:t>
            </a:fld>
            <a:endParaRPr lang="pl-PL" altLang="en-US" sz="1200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4927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EC10160-0CEC-4B61-87CB-7BDFA048BD7E}" type="slidenum">
              <a:rPr lang="pl-PL" altLang="en-US" sz="1200" smtClean="0"/>
              <a:pPr/>
              <a:t>4</a:t>
            </a:fld>
            <a:endParaRPr lang="pl-PL" altLang="en-US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04403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6494EB7-4186-4543-9AB7-A56B9F29BBE4}" type="slidenum">
              <a:rPr lang="pl-PL" altLang="en-US" sz="1200" smtClean="0"/>
              <a:pPr/>
              <a:t>5</a:t>
            </a:fld>
            <a:endParaRPr lang="pl-PL" altLang="en-US" sz="1200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47019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C171263-2F49-4F51-AED0-AA9A4F9E23B8}" type="slidenum">
              <a:rPr lang="pl-PL" altLang="en-US" sz="1200" smtClean="0"/>
              <a:pPr/>
              <a:t>6</a:t>
            </a:fld>
            <a:endParaRPr lang="pl-PL" altLang="en-US" sz="1200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82215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0C77F0A-4AF2-4C61-85B0-DE6B5F0311CC}" type="slidenum">
              <a:rPr lang="pl-PL" altLang="en-US" sz="1200" smtClean="0"/>
              <a:pPr/>
              <a:t>7</a:t>
            </a:fld>
            <a:endParaRPr lang="pl-PL" altLang="en-US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53810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0FDDA44-93FE-4EC0-BC6F-7DC7CA233B10}" type="slidenum">
              <a:rPr lang="pl-PL" altLang="en-US" sz="1200" smtClean="0"/>
              <a:pPr/>
              <a:t>8</a:t>
            </a:fld>
            <a:endParaRPr lang="pl-PL" altLang="en-US" sz="12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25578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4EB3EF1-A856-4ABF-A2A5-3697CEE50DA6}" type="slidenum">
              <a:rPr lang="pl-PL" altLang="en-US" sz="1200" smtClean="0"/>
              <a:pPr/>
              <a:t>9</a:t>
            </a:fld>
            <a:endParaRPr lang="pl-PL" altLang="en-US" sz="120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53007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57711-EE42-42EF-9AE0-D83CD3ADCE57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959841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651D8-F796-4B30-AC6C-27590F4B3017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9672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2E22-FFC4-4FBE-BC88-AAA158968D10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474925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C5F92-ECA4-47D1-9107-2865CA46FDE4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273198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A7AC2-1972-497A-A41E-B8CDEFC65A9E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027515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A6ECF-241B-4863-BC62-D9C804F70E69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002752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E5F6F-ED61-4CEA-8038-BCC090EEFD3F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004437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17DB9-D94D-40C0-B247-9A734B4F620E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45586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9B603-D6C1-4339-A1E1-DC3EC5EAB783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334804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011A3-3F3C-471A-A81D-C34741FA1CA1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34941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37F4A-5B25-4EBB-B38B-85957B012F4F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25532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B59B3-73C2-468F-B0DC-3A5425F82CE9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433524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13DC5-2BE2-469E-BBB1-C8BB7163603A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4139979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wzorzec stylu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wzorce stylu tekstu</a:t>
            </a:r>
          </a:p>
          <a:p>
            <a:pPr lvl="1"/>
            <a:r>
              <a:rPr lang="pl-PL" altLang="en-US" smtClean="0"/>
              <a:t>Drugi poziom</a:t>
            </a:r>
          </a:p>
          <a:p>
            <a:pPr lvl="2"/>
            <a:r>
              <a:rPr lang="pl-PL" altLang="en-US" smtClean="0"/>
              <a:t>Trzeci poziom</a:t>
            </a:r>
          </a:p>
          <a:p>
            <a:pPr lvl="3"/>
            <a:r>
              <a:rPr lang="pl-PL" altLang="en-US" smtClean="0"/>
              <a:t>Czwarty poziom</a:t>
            </a:r>
          </a:p>
          <a:p>
            <a:pPr lvl="4"/>
            <a:r>
              <a:rPr lang="pl-PL" altLang="en-US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5AAFD13-FE26-4201-85C7-CF9770B8D986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260350"/>
            <a:ext cx="8893175" cy="1008063"/>
          </a:xfrm>
        </p:spPr>
        <p:txBody>
          <a:bodyPr/>
          <a:lstStyle/>
          <a:p>
            <a:pPr algn="l" eaLnBrk="1" hangingPunct="1">
              <a:spcAft>
                <a:spcPct val="50000"/>
              </a:spcAft>
            </a:pPr>
            <a:r>
              <a:rPr lang="pl-PL" altLang="en-US" sz="2000" smtClean="0">
                <a:latin typeface="Arial" panose="020B0604020202020204" pitchFamily="34" charset="0"/>
              </a:rPr>
              <a:t>Inżynieria danych</a:t>
            </a:r>
            <a:br>
              <a:rPr lang="pl-PL" altLang="en-US" sz="2000" smtClean="0">
                <a:latin typeface="Arial" panose="020B0604020202020204" pitchFamily="34" charset="0"/>
              </a:rPr>
            </a:br>
            <a:r>
              <a:rPr lang="pl-PL" altLang="en-US" sz="2000" smtClean="0">
                <a:latin typeface="Arial" panose="020B0604020202020204" pitchFamily="34" charset="0"/>
              </a:rPr>
              <a:t>Wstępna eksploracja i przygotowanie danych do analiz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965700"/>
            <a:ext cx="9144000" cy="12715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00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Marzena Nowakowska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00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Katedra Technologii Informatycznych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00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Wydział Zarządzania i Modelowania Komputerowego </a:t>
            </a:r>
            <a:r>
              <a:rPr lang="pl-PL" sz="2000" dirty="0" err="1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PŚk</a:t>
            </a:r>
            <a:endParaRPr lang="pl-PL" sz="2000" dirty="0" smtClean="0">
              <a:solidFill>
                <a:schemeClr val="tx2"/>
              </a:solidFill>
              <a:latin typeface="Arial" charset="0"/>
              <a:ea typeface="+mj-ea"/>
              <a:cs typeface="+mj-cs"/>
            </a:endParaRPr>
          </a:p>
        </p:txBody>
      </p:sp>
      <p:sp>
        <p:nvSpPr>
          <p:cNvPr id="4100" name="Rectangle 2"/>
          <p:cNvSpPr txBox="1">
            <a:spLocks noChangeArrowheads="1"/>
          </p:cNvSpPr>
          <p:nvPr/>
        </p:nvSpPr>
        <p:spPr bwMode="auto">
          <a:xfrm>
            <a:off x="250825" y="1773238"/>
            <a:ext cx="864235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b="1">
                <a:solidFill>
                  <a:schemeClr val="tx2"/>
                </a:solidFill>
                <a:latin typeface="Arial" panose="020B0604020202020204" pitchFamily="34" charset="0"/>
              </a:rPr>
              <a:t>Elementy rachunku prawdopodobieństwa </a:t>
            </a:r>
            <a:br>
              <a:rPr lang="pl-PL" altLang="en-US" b="1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pl-PL" altLang="en-US" b="1">
                <a:solidFill>
                  <a:schemeClr val="tx2"/>
                </a:solidFill>
                <a:latin typeface="Arial" panose="020B0604020202020204" pitchFamily="34" charset="0"/>
              </a:rPr>
              <a:t>i statystyki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b="1">
                <a:solidFill>
                  <a:schemeClr val="tx2"/>
                </a:solidFill>
                <a:latin typeface="Arial" panose="020B0604020202020204" pitchFamily="34" charset="0"/>
              </a:rPr>
              <a:t>Wstępna eksploracja danych ilościowych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792162"/>
          </a:xfrm>
        </p:spPr>
        <p:txBody>
          <a:bodyPr/>
          <a:lstStyle/>
          <a:p>
            <a:r>
              <a:rPr lang="pl-PL" altLang="en-US" sz="3600" b="1" smtClean="0">
                <a:latin typeface="Arial" panose="020B0604020202020204" pitchFamily="34" charset="0"/>
              </a:rPr>
              <a:t>Miary kształtu rozkładu – ilustracja graficzna</a:t>
            </a:r>
            <a:endParaRPr lang="pl-PL" altLang="en-US" sz="3600" b="1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412875"/>
            <a:ext cx="6188075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196975"/>
            <a:ext cx="16764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292600"/>
            <a:ext cx="1700212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63"/>
          <a:stretch>
            <a:fillRect/>
          </a:stretch>
        </p:blipFill>
        <p:spPr bwMode="auto">
          <a:xfrm>
            <a:off x="684213" y="2708275"/>
            <a:ext cx="1655762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-107950" y="-26988"/>
            <a:ext cx="9396413" cy="576263"/>
          </a:xfrm>
        </p:spPr>
        <p:txBody>
          <a:bodyPr/>
          <a:lstStyle/>
          <a:p>
            <a:r>
              <a:rPr lang="pl-PL" altLang="en-US" sz="3600" b="1" smtClean="0">
                <a:latin typeface="Arial" panose="020B0604020202020204" pitchFamily="34" charset="0"/>
              </a:rPr>
              <a:t>Testowane hipotez: pojęcia podstawowe</a:t>
            </a:r>
            <a:endParaRPr lang="pl-PL" altLang="en-US" sz="3600" b="1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4579" name="Text Box 1027"/>
          <p:cNvSpPr txBox="1">
            <a:spLocks noChangeArrowheads="1"/>
          </p:cNvSpPr>
          <p:nvPr/>
        </p:nvSpPr>
        <p:spPr bwMode="auto">
          <a:xfrm>
            <a:off x="214313" y="620713"/>
            <a:ext cx="8786812" cy="581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300" b="1">
                <a:solidFill>
                  <a:srgbClr val="990000"/>
                </a:solidFill>
                <a:latin typeface="Arial" panose="020B0604020202020204" pitchFamily="34" charset="0"/>
              </a:rPr>
              <a:t>Hipoteza statystyczna</a:t>
            </a:r>
            <a:r>
              <a:rPr lang="pl-PL" altLang="en-US" sz="2300">
                <a:solidFill>
                  <a:srgbClr val="990000"/>
                </a:solidFill>
                <a:latin typeface="Arial" panose="020B0604020202020204" pitchFamily="34" charset="0"/>
              </a:rPr>
              <a:t> - k</a:t>
            </a:r>
            <a:r>
              <a:rPr lang="pl-PL" altLang="en-US" sz="2300">
                <a:solidFill>
                  <a:srgbClr val="99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lang="pl-PL" altLang="en-US" sz="2300">
                <a:solidFill>
                  <a:srgbClr val="990000"/>
                </a:solidFill>
                <a:latin typeface="Arial" panose="020B0604020202020204" pitchFamily="34" charset="0"/>
              </a:rPr>
              <a:t>ż</a:t>
            </a:r>
            <a:r>
              <a:rPr lang="pl-PL" altLang="en-US" sz="2300">
                <a:solidFill>
                  <a:srgbClr val="99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 przypuszczenie  o populacji generalnej wydane bez przeprowadzenia wyczerpuj</a:t>
            </a:r>
            <a:r>
              <a:rPr lang="pl-PL" altLang="en-US" sz="2300">
                <a:solidFill>
                  <a:srgbClr val="990000"/>
                </a:solidFill>
                <a:latin typeface="Arial" panose="020B0604020202020204" pitchFamily="34" charset="0"/>
              </a:rPr>
              <a:t>ą</a:t>
            </a:r>
            <a:r>
              <a:rPr lang="pl-PL" altLang="en-US" sz="2300">
                <a:solidFill>
                  <a:srgbClr val="99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cego badania, dające się zweryfikować metoda i statystycznymi na podstawie wyników badań próby.</a:t>
            </a:r>
            <a:r>
              <a:rPr lang="pl-PL" altLang="en-US" sz="2300">
                <a:solidFill>
                  <a:srgbClr val="990000"/>
                </a:solidFill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Tx/>
              <a:buNone/>
            </a:pPr>
            <a:r>
              <a:rPr lang="pl-PL" altLang="en-US" sz="2300">
                <a:solidFill>
                  <a:srgbClr val="0033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Do weryfikacji hipotez statystycznych słu</a:t>
            </a:r>
            <a:r>
              <a:rPr lang="pl-PL" altLang="en-US" sz="2300">
                <a:solidFill>
                  <a:srgbClr val="003300"/>
                </a:solidFill>
                <a:latin typeface="Arial" panose="020B0604020202020204" pitchFamily="34" charset="0"/>
              </a:rPr>
              <a:t>ży</a:t>
            </a:r>
            <a:r>
              <a:rPr lang="pl-PL" altLang="en-US" sz="2300">
                <a:solidFill>
                  <a:srgbClr val="0033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specjalna metoda postępowania zwana </a:t>
            </a:r>
            <a:r>
              <a:rPr lang="pl-PL" altLang="en-US" sz="2300" u="sng">
                <a:solidFill>
                  <a:srgbClr val="0033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testem statystycznym</a:t>
            </a:r>
            <a:r>
              <a:rPr lang="pl-PL" altLang="en-US" sz="2300">
                <a:solidFill>
                  <a:srgbClr val="0033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która z ustalonym prawdopodobieństwem dla danej próby przyporządkowuje decyzję o odrzuceniu lub przyjęciu sprawdzanej (weryfikowanej) hipotezy.  </a:t>
            </a:r>
            <a:endParaRPr lang="pl-PL" altLang="en-US" sz="2300">
              <a:solidFill>
                <a:srgbClr val="003300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FontTx/>
              <a:buNone/>
            </a:pPr>
            <a:r>
              <a:rPr lang="pl-PL" altLang="en-US" sz="2300" b="1">
                <a:latin typeface="Arial" panose="020B0604020202020204" pitchFamily="34" charset="0"/>
              </a:rPr>
              <a:t>Rodzaje hipotez statystycznych</a:t>
            </a:r>
            <a:r>
              <a:rPr lang="pl-PL" altLang="en-US" sz="2300">
                <a:latin typeface="Arial" panose="020B0604020202020204" pitchFamily="34" charset="0"/>
              </a:rPr>
              <a:t>: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pl-PL" altLang="en-US" sz="2200">
                <a:latin typeface="Arial" panose="020B0604020202020204" pitchFamily="34" charset="0"/>
              </a:rPr>
              <a:t>  </a:t>
            </a:r>
            <a:r>
              <a:rPr lang="pl-PL" altLang="en-US" sz="2000">
                <a:latin typeface="Arial" panose="020B0604020202020204" pitchFamily="34" charset="0"/>
              </a:rPr>
              <a:t>parametryczna     – dotyczy parametru rozkładu cechy   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000">
                <a:latin typeface="Arial" panose="020B0604020202020204" pitchFamily="34" charset="0"/>
              </a:rPr>
              <a:t>                                    populacji (założenie o rozkładzie populacji); 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000">
                <a:latin typeface="Arial" panose="020B0604020202020204" pitchFamily="34" charset="0"/>
              </a:rPr>
              <a:t>                                    </a:t>
            </a:r>
            <a:r>
              <a:rPr lang="pl-PL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test s</a:t>
            </a:r>
            <a:r>
              <a:rPr lang="pl-PL" altLang="en-US" sz="2000">
                <a:latin typeface="Arial" panose="020B0604020202020204" pitchFamily="34" charset="0"/>
              </a:rPr>
              <a:t>ł</a:t>
            </a:r>
            <a:r>
              <a:rPr lang="pl-PL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u</a:t>
            </a:r>
            <a:r>
              <a:rPr lang="pl-PL" altLang="en-US" sz="2000">
                <a:latin typeface="Arial" panose="020B0604020202020204" pitchFamily="34" charset="0"/>
              </a:rPr>
              <a:t>żą</a:t>
            </a:r>
            <a:r>
              <a:rPr lang="pl-PL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cy do jej zweryfikowania </a:t>
            </a:r>
            <a:r>
              <a:rPr lang="pl-PL" altLang="en-US" sz="2000">
                <a:latin typeface="Arial" panose="020B0604020202020204" pitchFamily="34" charset="0"/>
              </a:rPr>
              <a:t>nazywa się</a:t>
            </a:r>
            <a:endParaRPr lang="pl-PL" altLang="en-US" sz="2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</a:t>
            </a:r>
            <a:r>
              <a:rPr lang="pl-PL" altLang="en-US" sz="2000" u="sng">
                <a:latin typeface="Arial" panose="020B0604020202020204" pitchFamily="34" charset="0"/>
                <a:cs typeface="Times New Roman" panose="02020603050405020304" pitchFamily="18" charset="0"/>
              </a:rPr>
              <a:t>testem parametrycznym</a:t>
            </a:r>
            <a:r>
              <a:rPr lang="pl-PL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endParaRPr lang="pl-PL" altLang="en-US" sz="2000">
              <a:latin typeface="Arial" panose="020B0604020202020204" pitchFamily="34" charset="0"/>
            </a:endParaRPr>
          </a:p>
          <a:p>
            <a:pPr lvl="1">
              <a:lnSpc>
                <a:spcPct val="11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pl-PL" altLang="en-US" sz="2000">
                <a:latin typeface="Arial" panose="020B0604020202020204" pitchFamily="34" charset="0"/>
              </a:rPr>
              <a:t>  nieparametryczna – nie odnosi się do parametrów rozkładu 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000">
                <a:latin typeface="Arial" panose="020B0604020202020204" pitchFamily="34" charset="0"/>
              </a:rPr>
              <a:t>                                    cechy; weryfikują ją </a:t>
            </a:r>
            <a:r>
              <a:rPr lang="pl-PL" altLang="en-US" sz="2000" u="sng">
                <a:latin typeface="Arial" panose="020B0604020202020204" pitchFamily="34" charset="0"/>
              </a:rPr>
              <a:t>t</a:t>
            </a:r>
            <a:r>
              <a:rPr lang="pl-PL" altLang="en-US" sz="2000" u="sng">
                <a:latin typeface="Arial" panose="020B0604020202020204" pitchFamily="34" charset="0"/>
                <a:cs typeface="Times New Roman" panose="02020603050405020304" pitchFamily="18" charset="0"/>
              </a:rPr>
              <a:t>esty nieparametryczne</a:t>
            </a:r>
            <a:endParaRPr lang="pl-PL" altLang="en-US" sz="200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968375"/>
          </a:xfrm>
        </p:spPr>
        <p:txBody>
          <a:bodyPr/>
          <a:lstStyle/>
          <a:p>
            <a:r>
              <a:rPr lang="pl-PL" altLang="en-US" sz="3600" b="1" smtClean="0">
                <a:latin typeface="Arial" panose="020B0604020202020204" pitchFamily="34" charset="0"/>
              </a:rPr>
              <a:t>Błędy przy podejmowania decyzji dotyczącej H0</a:t>
            </a:r>
          </a:p>
        </p:txBody>
      </p:sp>
      <p:graphicFrame>
        <p:nvGraphicFramePr>
          <p:cNvPr id="61513" name="Group 73"/>
          <p:cNvGraphicFramePr>
            <a:graphicFrameLocks noGrp="1"/>
          </p:cNvGraphicFramePr>
          <p:nvPr/>
        </p:nvGraphicFramePr>
        <p:xfrm>
          <a:off x="414338" y="1989138"/>
          <a:ext cx="7974012" cy="3444940"/>
        </p:xfrm>
        <a:graphic>
          <a:graphicData uri="http://schemas.openxmlformats.org/drawingml/2006/table">
            <a:tbl>
              <a:tblPr/>
              <a:tblGrid>
                <a:gridCol w="2658004"/>
                <a:gridCol w="2478409"/>
                <a:gridCol w="2837599"/>
              </a:tblGrid>
              <a:tr h="100576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Sytuacja </a:t>
                      </a: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cs typeface="Times New Roman" charset="0"/>
                          <a:sym typeface="Symbol" pitchFamily="18" charset="2"/>
                        </a:rPr>
                        <a:t></a:t>
                      </a:r>
                      <a:endParaRPr kumimoji="0" 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Decyzja </a:t>
                      </a:r>
                      <a:endParaRPr kumimoji="0" 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      </a:t>
                      </a: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Times New Roman" charset="0"/>
                          <a:sym typeface="Symbol" pitchFamily="18" charset="2"/>
                        </a:rPr>
                        <a:t></a:t>
                      </a:r>
                      <a:endParaRPr kumimoji="0" 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46" marR="91446"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H0 prawdziwa</a:t>
                      </a:r>
                      <a:endParaRPr kumimoji="0" lang="pl-PL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46" marR="91446"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H0 fałszywa</a:t>
                      </a:r>
                      <a:endParaRPr kumimoji="0" lang="pl-PL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46" marR="91446"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8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H0 przyj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ąć</a:t>
                      </a:r>
                    </a:p>
                  </a:txBody>
                  <a:tcPr marL="91446" marR="91446"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decyzja s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ł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uszna</a:t>
                      </a:r>
                      <a:endParaRPr kumimoji="0" 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46" marR="91446"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b</a:t>
                      </a: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łą</a:t>
                      </a: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d II rodzaju , prawdopodobie</a:t>
                      </a: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ń</a:t>
                      </a: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stwo jego pope</a:t>
                      </a: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ł</a:t>
                      </a: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nienia = </a:t>
                      </a: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  <a:sym typeface="Symbol" pitchFamily="18" charset="2"/>
                        </a:rPr>
                        <a:t></a:t>
                      </a:r>
                      <a:endParaRPr kumimoji="0" 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46" marR="91446"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055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H0 odrzuci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ć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46" marR="91446"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b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łą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d I rodzaju , prawdopodobie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ń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stwo jego pope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ł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nienia = 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1446" marR="91446"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decyzja słuszna</a:t>
                      </a:r>
                    </a:p>
                  </a:txBody>
                  <a:tcPr marL="91446" marR="91446"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1" name="pole tekstowe 3"/>
          <p:cNvSpPr txBox="1">
            <a:spLocks noChangeArrowheads="1"/>
          </p:cNvSpPr>
          <p:nvPr/>
        </p:nvSpPr>
        <p:spPr bwMode="auto">
          <a:xfrm>
            <a:off x="215900" y="5589588"/>
            <a:ext cx="90360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Symbol" pitchFamily="18" charset="2"/>
              <a:buChar char="a"/>
              <a:defRPr/>
            </a:pPr>
            <a:r>
              <a:rPr lang="pl-PL" sz="2200" dirty="0">
                <a:solidFill>
                  <a:srgbClr val="990099"/>
                </a:solidFill>
                <a:latin typeface="Arial" charset="0"/>
              </a:rPr>
              <a:t>    –  </a:t>
            </a:r>
            <a:r>
              <a:rPr lang="pl-PL" sz="2200" dirty="0">
                <a:solidFill>
                  <a:srgbClr val="990099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p</a:t>
            </a:r>
            <a:r>
              <a:rPr lang="pl-PL" sz="2200" dirty="0">
                <a:solidFill>
                  <a:srgbClr val="990099"/>
                </a:solidFill>
                <a:latin typeface="Arial" charset="0"/>
              </a:rPr>
              <a:t>oziomu istotności testu statystycznego</a:t>
            </a:r>
          </a:p>
          <a:p>
            <a:pPr marL="804863" indent="-804863">
              <a:defRPr/>
            </a:pPr>
            <a:r>
              <a:rPr lang="pl-PL" sz="2200" dirty="0">
                <a:solidFill>
                  <a:srgbClr val="990099"/>
                </a:solidFill>
                <a:latin typeface="Arial" charset="0"/>
              </a:rPr>
              <a:t>1-</a:t>
            </a:r>
            <a:r>
              <a:rPr lang="pl-PL" sz="2200" dirty="0">
                <a:solidFill>
                  <a:srgbClr val="990099"/>
                </a:solidFill>
                <a:latin typeface="Arial" charset="0"/>
                <a:sym typeface="Symbol MT" pitchFamily="18" charset="2"/>
              </a:rPr>
              <a:t>  </a:t>
            </a:r>
            <a:r>
              <a:rPr lang="pl-PL" sz="2200" dirty="0">
                <a:solidFill>
                  <a:srgbClr val="990099"/>
                </a:solidFill>
                <a:latin typeface="Arial" charset="0"/>
              </a:rPr>
              <a:t>–</a:t>
            </a:r>
            <a:r>
              <a:rPr lang="pl-PL" sz="2200" dirty="0">
                <a:solidFill>
                  <a:srgbClr val="990099"/>
                </a:solidFill>
                <a:latin typeface="Arial" charset="0"/>
                <a:sym typeface="Symbol MT" pitchFamily="18" charset="2"/>
              </a:rPr>
              <a:t> moc testu, prawdopodobieństwo odrzucenia hipotezy zerowej, gdy jest fałszywa</a:t>
            </a:r>
            <a:endParaRPr lang="pl-PL" sz="2200" dirty="0">
              <a:solidFill>
                <a:srgbClr val="990099"/>
              </a:solidFill>
            </a:endParaRPr>
          </a:p>
        </p:txBody>
      </p:sp>
      <p:sp>
        <p:nvSpPr>
          <p:cNvPr id="26646" name="pole tekstowe 3"/>
          <p:cNvSpPr txBox="1">
            <a:spLocks noChangeArrowheads="1"/>
          </p:cNvSpPr>
          <p:nvPr/>
        </p:nvSpPr>
        <p:spPr bwMode="auto">
          <a:xfrm>
            <a:off x="107950" y="1125538"/>
            <a:ext cx="90360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200">
                <a:solidFill>
                  <a:srgbClr val="990099"/>
                </a:solidFill>
                <a:latin typeface="Arial" panose="020B0604020202020204" pitchFamily="34" charset="0"/>
              </a:rPr>
              <a:t>Hipoteza podlegająca weryfikacji nosi nazwę hipotezy zerowej (H0). Konkurencyjna do niej nosi nazwę hipotezy alternatywnej (H1).</a:t>
            </a:r>
            <a:r>
              <a:rPr lang="pl-PL" altLang="en-US" sz="2200">
                <a:solidFill>
                  <a:srgbClr val="990099"/>
                </a:solidFill>
                <a:latin typeface="Arial" panose="020B0604020202020204" pitchFamily="34" charset="0"/>
                <a:sym typeface="Symbol MT" panose="05050102010706020507" pitchFamily="18" charset="2"/>
              </a:rPr>
              <a:t> </a:t>
            </a:r>
            <a:endParaRPr lang="pl-PL" altLang="en-US" sz="2200">
              <a:solidFill>
                <a:srgbClr val="99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" y="152400"/>
            <a:ext cx="89154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altLang="en-US" sz="3600" b="1" smtClean="0">
                <a:solidFill>
                  <a:srgbClr val="800000"/>
                </a:solidFill>
                <a:latin typeface="Arial" panose="020B0604020202020204" pitchFamily="34" charset="0"/>
              </a:rPr>
              <a:t>Procedura postępowania przy weryfikowaniu hipotez statystycznych</a:t>
            </a: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285750" y="1052513"/>
            <a:ext cx="8607425" cy="551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000">
                <a:latin typeface="Arial" panose="020B0604020202020204" pitchFamily="34" charset="0"/>
              </a:rPr>
              <a:t>  1. Należy podać treści hipotez – zerowej i alternatywnej:</a:t>
            </a:r>
          </a:p>
          <a:p>
            <a:pPr lvl="2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1800">
                <a:solidFill>
                  <a:srgbClr val="006600"/>
                </a:solidFill>
                <a:latin typeface="Arial" panose="020B0604020202020204" pitchFamily="34" charset="0"/>
              </a:rPr>
              <a:t>H0: </a:t>
            </a:r>
            <a:r>
              <a:rPr lang="pl-PL" altLang="en-US" sz="1800" i="1">
                <a:solidFill>
                  <a:srgbClr val="006600"/>
                </a:solidFill>
                <a:latin typeface="Arial" panose="020B0604020202020204" pitchFamily="34" charset="0"/>
              </a:rPr>
              <a:t>tu treść hipotezy zerowej</a:t>
            </a:r>
          </a:p>
          <a:p>
            <a:pPr lvl="2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1800">
                <a:solidFill>
                  <a:srgbClr val="006600"/>
                </a:solidFill>
                <a:latin typeface="Arial" panose="020B0604020202020204" pitchFamily="34" charset="0"/>
              </a:rPr>
              <a:t>H1: </a:t>
            </a:r>
            <a:r>
              <a:rPr lang="pl-PL" altLang="en-US" sz="1800" i="1">
                <a:solidFill>
                  <a:srgbClr val="006600"/>
                </a:solidFill>
                <a:latin typeface="Arial" panose="020B0604020202020204" pitchFamily="34" charset="0"/>
              </a:rPr>
              <a:t>tu treść hipotezy alternatywnej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000">
                <a:latin typeface="Arial" panose="020B0604020202020204" pitchFamily="34" charset="0"/>
              </a:rPr>
              <a:t>  2. Wybrać poziom istotności </a:t>
            </a:r>
            <a:r>
              <a:rPr lang="pl-PL" altLang="en-US" sz="2000" b="1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pl-PL" altLang="en-US" sz="200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l-PL" altLang="en-US" sz="2000">
                <a:latin typeface="Arial" panose="020B0604020202020204" pitchFamily="34" charset="0"/>
              </a:rPr>
              <a:t> do weryfikacji H0.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000">
                <a:latin typeface="Arial" panose="020B0604020202020204" pitchFamily="34" charset="0"/>
              </a:rPr>
              <a:t>  3. Określić, za pomocą jakiego testu jest weryfikowana H0.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000">
                <a:latin typeface="Arial" panose="020B0604020202020204" pitchFamily="34" charset="0"/>
              </a:rPr>
              <a:t>  4. Obliczyć wartość statystyki testowej oraz odpowiadające jej prawdopodobieństwo testowe (p-wartość, p-value) – programy komputerowe.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1800">
                <a:latin typeface="Arial" panose="020B0604020202020204" pitchFamily="34" charset="0"/>
              </a:rPr>
              <a:t>        </a:t>
            </a:r>
            <a:r>
              <a:rPr lang="pl-PL" altLang="en-US" sz="1800">
                <a:solidFill>
                  <a:srgbClr val="006600"/>
                </a:solidFill>
                <a:latin typeface="Arial" panose="020B0604020202020204" pitchFamily="34" charset="0"/>
              </a:rPr>
              <a:t>Statystyka testowa jest zmienną losową: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1800">
                <a:solidFill>
                  <a:srgbClr val="006600"/>
                </a:solidFill>
                <a:latin typeface="Arial" panose="020B0604020202020204" pitchFamily="34" charset="0"/>
              </a:rPr>
              <a:t>     - rozkład statystyki testowej,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1800">
                <a:solidFill>
                  <a:srgbClr val="006600"/>
                </a:solidFill>
                <a:latin typeface="Arial" panose="020B0604020202020204" pitchFamily="34" charset="0"/>
              </a:rPr>
              <a:t>     - obszar krytyczny i poziom istotności testu,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1800">
                <a:solidFill>
                  <a:srgbClr val="006600"/>
                </a:solidFill>
                <a:latin typeface="Arial" panose="020B0604020202020204" pitchFamily="34" charset="0"/>
              </a:rPr>
              <a:t>     - wartość statystyki testowej </a:t>
            </a:r>
            <a:r>
              <a:rPr lang="pl-PL" altLang="en-US" sz="1800" i="1">
                <a:solidFill>
                  <a:srgbClr val="006600"/>
                </a:solidFill>
                <a:latin typeface="Arial" panose="020B0604020202020204" pitchFamily="34" charset="0"/>
              </a:rPr>
              <a:t>WST</a:t>
            </a:r>
            <a:r>
              <a:rPr lang="pl-PL" altLang="en-US" sz="1800">
                <a:solidFill>
                  <a:srgbClr val="006600"/>
                </a:solidFill>
                <a:latin typeface="Arial" panose="020B0604020202020204" pitchFamily="34" charset="0"/>
              </a:rPr>
              <a:t> dla danych z próby jest jedną</a:t>
            </a:r>
            <a:br>
              <a:rPr lang="pl-PL" altLang="en-US" sz="1800">
                <a:solidFill>
                  <a:srgbClr val="006600"/>
                </a:solidFill>
                <a:latin typeface="Arial" panose="020B0604020202020204" pitchFamily="34" charset="0"/>
              </a:rPr>
            </a:br>
            <a:r>
              <a:rPr lang="pl-PL" altLang="en-US" sz="1800">
                <a:solidFill>
                  <a:srgbClr val="006600"/>
                </a:solidFill>
                <a:latin typeface="Arial" panose="020B0604020202020204" pitchFamily="34" charset="0"/>
              </a:rPr>
              <a:t>z realizacji ww. statystyki testowej.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1800">
                <a:solidFill>
                  <a:srgbClr val="0066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 W trakcie weryfikacji hipotezy zerowej dokonuje si</a:t>
            </a:r>
            <a:r>
              <a:rPr lang="pl-PL" altLang="en-US" sz="1800">
                <a:solidFill>
                  <a:srgbClr val="006600"/>
                </a:solidFill>
                <a:latin typeface="Arial" panose="020B0604020202020204" pitchFamily="34" charset="0"/>
              </a:rPr>
              <a:t>ę</a:t>
            </a:r>
            <a:r>
              <a:rPr lang="pl-PL" altLang="en-US" sz="1800">
                <a:solidFill>
                  <a:srgbClr val="0066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oceny warto</a:t>
            </a:r>
            <a:r>
              <a:rPr lang="pl-PL" altLang="en-US" sz="1800">
                <a:solidFill>
                  <a:srgbClr val="006600"/>
                </a:solidFill>
                <a:latin typeface="Arial" panose="020B0604020202020204" pitchFamily="34" charset="0"/>
              </a:rPr>
              <a:t>ś</a:t>
            </a:r>
            <a:r>
              <a:rPr lang="pl-PL" altLang="en-US" sz="1800">
                <a:solidFill>
                  <a:srgbClr val="0066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ci statystyki testowej badaj</a:t>
            </a:r>
            <a:r>
              <a:rPr lang="pl-PL" altLang="en-US" sz="1800">
                <a:solidFill>
                  <a:srgbClr val="006600"/>
                </a:solidFill>
                <a:latin typeface="Arial" panose="020B0604020202020204" pitchFamily="34" charset="0"/>
              </a:rPr>
              <a:t>ą</a:t>
            </a:r>
            <a:r>
              <a:rPr lang="pl-PL" altLang="en-US" sz="1800">
                <a:solidFill>
                  <a:srgbClr val="0066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 jej po</a:t>
            </a:r>
            <a:r>
              <a:rPr lang="pl-PL" altLang="en-US" sz="1800">
                <a:solidFill>
                  <a:srgbClr val="006600"/>
                </a:solidFill>
                <a:latin typeface="Arial" panose="020B0604020202020204" pitchFamily="34" charset="0"/>
              </a:rPr>
              <a:t>ł</a:t>
            </a:r>
            <a:r>
              <a:rPr lang="pl-PL" altLang="en-US" sz="1800">
                <a:solidFill>
                  <a:srgbClr val="0066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</a:t>
            </a:r>
            <a:r>
              <a:rPr lang="pl-PL" altLang="en-US" sz="1800">
                <a:solidFill>
                  <a:srgbClr val="006600"/>
                </a:solidFill>
                <a:latin typeface="Arial" panose="020B0604020202020204" pitchFamily="34" charset="0"/>
              </a:rPr>
              <a:t>ż</a:t>
            </a:r>
            <a:r>
              <a:rPr lang="pl-PL" altLang="en-US" sz="1800">
                <a:solidFill>
                  <a:srgbClr val="0066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enie wzgl</a:t>
            </a:r>
            <a:r>
              <a:rPr lang="pl-PL" altLang="en-US" sz="1800">
                <a:solidFill>
                  <a:srgbClr val="006600"/>
                </a:solidFill>
                <a:latin typeface="Arial" panose="020B0604020202020204" pitchFamily="34" charset="0"/>
              </a:rPr>
              <a:t>ę</a:t>
            </a:r>
            <a:r>
              <a:rPr lang="pl-PL" altLang="en-US" sz="1800">
                <a:solidFill>
                  <a:srgbClr val="0066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dem obszaru krytycznego</a:t>
            </a:r>
            <a:r>
              <a:rPr lang="pl-PL" altLang="en-US" sz="1800">
                <a:solidFill>
                  <a:srgbClr val="006600"/>
                </a:solidFill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000">
                <a:latin typeface="Arial" panose="020B0604020202020204" pitchFamily="34" charset="0"/>
              </a:rPr>
              <a:t>5. Wniosek wynikający z wyników otrzymanych w p. 4 – por. następny slajd.</a:t>
            </a:r>
            <a:endParaRPr lang="pl-PL" altLang="en-US" sz="2000" b="1">
              <a:latin typeface="Arial" panose="020B060402020202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8"/>
          <p:cNvSpPr txBox="1">
            <a:spLocks noChangeArrowheads="1"/>
          </p:cNvSpPr>
          <p:nvPr/>
        </p:nvSpPr>
        <p:spPr bwMode="auto">
          <a:xfrm>
            <a:off x="288925" y="4797425"/>
            <a:ext cx="8675688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>
                <a:latin typeface="Arial" panose="020B0604020202020204" pitchFamily="34" charset="0"/>
                <a:cs typeface="Arial" panose="020B0604020202020204" pitchFamily="34" charset="0"/>
              </a:rPr>
              <a:t>Pole po wykresem funkcji gęstości rozkładu statystyki testowej jest prawdopodobieństwem (wartością z przedziału &lt;0, 1&gt;.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000">
                <a:latin typeface="Arial" panose="020B0604020202020204" pitchFamily="34" charset="0"/>
                <a:cs typeface="Arial" panose="020B0604020202020204" pitchFamily="34" charset="0"/>
              </a:rPr>
              <a:t>Wartości (przedziały) dla których są wyznaczone te prawdopodobieństwa to wartości statystyki testowej: wartość krytyczna, wartość statystyki testowej dla wybrane próby.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0" y="0"/>
            <a:ext cx="8856663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ts val="0"/>
              </a:spcBef>
              <a:defRPr/>
            </a:pPr>
            <a:r>
              <a:rPr lang="pl-PL" sz="3600" b="1" kern="0" dirty="0">
                <a:solidFill>
                  <a:srgbClr val="800000"/>
                </a:solidFill>
                <a:latin typeface="Arial" charset="0"/>
              </a:rPr>
              <a:t>Ilustracja graficzna podejmowania decyzji w testowaniu hipotez</a:t>
            </a:r>
          </a:p>
        </p:txBody>
      </p:sp>
      <p:pic>
        <p:nvPicPr>
          <p:cNvPr id="29700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775" y="1341438"/>
            <a:ext cx="8961438" cy="318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0"/>
            <a:ext cx="8856663" cy="126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ts val="0"/>
              </a:spcBef>
              <a:defRPr/>
            </a:pPr>
            <a:r>
              <a:rPr lang="pl-PL" sz="3600" b="1" kern="0" dirty="0">
                <a:solidFill>
                  <a:srgbClr val="800000"/>
                </a:solidFill>
                <a:latin typeface="Arial" charset="0"/>
              </a:rPr>
              <a:t>Prawdopodobieństwo testowe </a:t>
            </a:r>
            <a:br>
              <a:rPr lang="pl-PL" sz="3600" b="1" kern="0" dirty="0">
                <a:solidFill>
                  <a:srgbClr val="800000"/>
                </a:solidFill>
                <a:latin typeface="Arial" charset="0"/>
              </a:rPr>
            </a:br>
            <a:r>
              <a:rPr lang="pl-PL" sz="3600" b="1" kern="0" dirty="0">
                <a:solidFill>
                  <a:srgbClr val="800000"/>
                </a:solidFill>
                <a:latin typeface="Arial" charset="0"/>
              </a:rPr>
              <a:t>i poziom  istotności</a:t>
            </a:r>
          </a:p>
        </p:txBody>
      </p:sp>
      <p:sp>
        <p:nvSpPr>
          <p:cNvPr id="30723" name="Text Box 8"/>
          <p:cNvSpPr txBox="1">
            <a:spLocks noChangeArrowheads="1"/>
          </p:cNvSpPr>
          <p:nvPr/>
        </p:nvSpPr>
        <p:spPr bwMode="auto">
          <a:xfrm>
            <a:off x="468313" y="3933825"/>
            <a:ext cx="7772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 b="1">
                <a:latin typeface="Arial" panose="020B0604020202020204" pitchFamily="34" charset="0"/>
                <a:cs typeface="Times New Roman" panose="02020603050405020304" pitchFamily="18" charset="0"/>
              </a:rPr>
              <a:t>Poziom istotno</a:t>
            </a:r>
            <a:r>
              <a:rPr lang="pl-PL" altLang="en-US" sz="2000">
                <a:latin typeface="Arial" panose="020B0604020202020204" pitchFamily="34" charset="0"/>
              </a:rPr>
              <a:t>ś</a:t>
            </a:r>
            <a:r>
              <a:rPr lang="pl-PL" altLang="en-US" sz="2000" b="1">
                <a:latin typeface="Arial" panose="020B0604020202020204" pitchFamily="34" charset="0"/>
                <a:cs typeface="Times New Roman" panose="02020603050405020304" pitchFamily="18" charset="0"/>
              </a:rPr>
              <a:t>ci testu</a:t>
            </a:r>
            <a:r>
              <a:rPr lang="pl-PL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 jest prawdopodobie</a:t>
            </a:r>
            <a:r>
              <a:rPr lang="pl-PL" altLang="en-US" sz="2000">
                <a:latin typeface="Arial" panose="020B0604020202020204" pitchFamily="34" charset="0"/>
              </a:rPr>
              <a:t>ń</a:t>
            </a:r>
            <a:r>
              <a:rPr lang="pl-PL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stwem </a:t>
            </a:r>
            <a:r>
              <a:rPr lang="pl-PL" altLang="en-US" sz="200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pl-PL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 odrzucenia hipotezy zerowej, mimo </a:t>
            </a:r>
            <a:r>
              <a:rPr lang="pl-PL" altLang="en-US" sz="2000">
                <a:latin typeface="Arial" panose="020B0604020202020204" pitchFamily="34" charset="0"/>
              </a:rPr>
              <a:t>ż</a:t>
            </a:r>
            <a:r>
              <a:rPr lang="pl-PL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e jest prawdziwa.</a:t>
            </a:r>
            <a:endParaRPr lang="pl-PL" altLang="en-US" sz="2000">
              <a:latin typeface="Arial" panose="020B0604020202020204" pitchFamily="34" charset="0"/>
            </a:endParaRPr>
          </a:p>
        </p:txBody>
      </p:sp>
      <p:sp>
        <p:nvSpPr>
          <p:cNvPr id="30724" name="Rectangle 9"/>
          <p:cNvSpPr>
            <a:spLocks noChangeArrowheads="1"/>
          </p:cNvSpPr>
          <p:nvPr/>
        </p:nvSpPr>
        <p:spPr bwMode="auto">
          <a:xfrm>
            <a:off x="395288" y="1557338"/>
            <a:ext cx="78486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 b="1">
                <a:latin typeface="Arial" panose="020B0604020202020204" pitchFamily="34" charset="0"/>
              </a:rPr>
              <a:t>P</a:t>
            </a:r>
            <a:r>
              <a:rPr lang="pl-PL" altLang="en-US" sz="2000" b="1">
                <a:latin typeface="Arial" panose="020B0604020202020204" pitchFamily="34" charset="0"/>
                <a:cs typeface="Times New Roman" panose="02020603050405020304" pitchFamily="18" charset="0"/>
              </a:rPr>
              <a:t>rawdopodobie</a:t>
            </a:r>
            <a:r>
              <a:rPr lang="pl-PL" altLang="en-US" sz="2000" b="1">
                <a:latin typeface="Arial" panose="020B0604020202020204" pitchFamily="34" charset="0"/>
              </a:rPr>
              <a:t>ń</a:t>
            </a:r>
            <a:r>
              <a:rPr lang="pl-PL" altLang="en-US" sz="2000" b="1">
                <a:latin typeface="Arial" panose="020B0604020202020204" pitchFamily="34" charset="0"/>
                <a:cs typeface="Times New Roman" panose="02020603050405020304" pitchFamily="18" charset="0"/>
              </a:rPr>
              <a:t>stw</a:t>
            </a:r>
            <a:r>
              <a:rPr lang="pl-PL" altLang="en-US" sz="2000" b="1">
                <a:latin typeface="Arial" panose="020B0604020202020204" pitchFamily="34" charset="0"/>
              </a:rPr>
              <a:t>o</a:t>
            </a:r>
            <a:r>
              <a:rPr lang="pl-PL" altLang="en-US" sz="2000" b="1">
                <a:latin typeface="Arial" panose="020B0604020202020204" pitchFamily="34" charset="0"/>
                <a:cs typeface="Times New Roman" panose="02020603050405020304" pitchFamily="18" charset="0"/>
              </a:rPr>
              <a:t> testow</a:t>
            </a:r>
            <a:r>
              <a:rPr lang="pl-PL" altLang="en-US" sz="2000" b="1">
                <a:latin typeface="Arial" panose="020B0604020202020204" pitchFamily="34" charset="0"/>
              </a:rPr>
              <a:t>e</a:t>
            </a:r>
            <a:r>
              <a:rPr lang="pl-PL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pl-PL" altLang="en-US" sz="2000">
                <a:latin typeface="Arial" panose="020B0604020202020204" pitchFamily="34" charset="0"/>
              </a:rPr>
              <a:t>(</a:t>
            </a:r>
            <a:r>
              <a:rPr lang="pl-PL" altLang="en-US" sz="2000" b="1" i="1">
                <a:latin typeface="Arial" panose="020B0604020202020204" pitchFamily="34" charset="0"/>
                <a:cs typeface="Times New Roman" panose="02020603050405020304" pitchFamily="18" charset="0"/>
              </a:rPr>
              <a:t>p-warto</a:t>
            </a:r>
            <a:r>
              <a:rPr lang="pl-PL" altLang="en-US" sz="2000" b="1" i="1">
                <a:latin typeface="Arial" panose="020B0604020202020204" pitchFamily="34" charset="0"/>
              </a:rPr>
              <a:t>ść</a:t>
            </a:r>
            <a:r>
              <a:rPr lang="pl-PL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 lub </a:t>
            </a:r>
            <a:r>
              <a:rPr lang="pl-PL" altLang="en-US" sz="2000" b="1" i="1">
                <a:latin typeface="Arial" panose="020B0604020202020204" pitchFamily="34" charset="0"/>
                <a:cs typeface="Times New Roman" panose="02020603050405020304" pitchFamily="18" charset="0"/>
              </a:rPr>
              <a:t>p-value</a:t>
            </a:r>
            <a:r>
              <a:rPr lang="pl-PL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) </a:t>
            </a:r>
            <a:r>
              <a:rPr lang="pl-PL" altLang="en-US" sz="2000">
                <a:latin typeface="Arial" panose="020B0604020202020204" pitchFamily="34" charset="0"/>
              </a:rPr>
              <a:t>jest </a:t>
            </a:r>
            <a:r>
              <a:rPr lang="pl-PL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prawdopodobie</a:t>
            </a:r>
            <a:r>
              <a:rPr lang="pl-PL" altLang="en-US" sz="2000">
                <a:latin typeface="Arial" panose="020B0604020202020204" pitchFamily="34" charset="0"/>
              </a:rPr>
              <a:t>ń</a:t>
            </a:r>
            <a:r>
              <a:rPr lang="pl-PL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stw</a:t>
            </a:r>
            <a:r>
              <a:rPr lang="pl-PL" altLang="en-US" sz="2000">
                <a:latin typeface="Arial" panose="020B0604020202020204" pitchFamily="34" charset="0"/>
              </a:rPr>
              <a:t>em</a:t>
            </a:r>
            <a:r>
              <a:rPr lang="pl-PL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 wyst</a:t>
            </a:r>
            <a:r>
              <a:rPr lang="pl-PL" altLang="en-US" sz="2000">
                <a:latin typeface="Arial" panose="020B0604020202020204" pitchFamily="34" charset="0"/>
              </a:rPr>
              <a:t>ą</a:t>
            </a:r>
            <a:r>
              <a:rPr lang="pl-PL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pienia, w powtarzanym próbkowaniu, warto</a:t>
            </a:r>
            <a:r>
              <a:rPr lang="pl-PL" altLang="en-US" sz="2000">
                <a:latin typeface="Arial" panose="020B0604020202020204" pitchFamily="34" charset="0"/>
              </a:rPr>
              <a:t>ś</a:t>
            </a:r>
            <a:r>
              <a:rPr lang="pl-PL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ci statystyki testowej takiej samej lub skrajniejszej (wi</a:t>
            </a:r>
            <a:r>
              <a:rPr lang="pl-PL" altLang="en-US" sz="2000">
                <a:latin typeface="Arial" panose="020B0604020202020204" pitchFamily="34" charset="0"/>
              </a:rPr>
              <a:t>ę</a:t>
            </a:r>
            <a:r>
              <a:rPr lang="pl-PL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kszej  lub mniejszej – w kierunku obszaru krytycznego) jak wartość tej statystyki wyznaczona z badanej (w procesie weryfikacji hipotezy zerowej) próby. 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323850" y="5168900"/>
            <a:ext cx="8208963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50" lvl="1">
              <a:spcBef>
                <a:spcPts val="0"/>
              </a:spcBef>
              <a:defRPr/>
            </a:pPr>
            <a:r>
              <a:rPr lang="pl-PL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Programy do analiz statystycznych, np. SAS (EG), wyznaczają </a:t>
            </a:r>
            <a:r>
              <a:rPr lang="pl-PL" sz="2000" i="1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p-value</a:t>
            </a:r>
            <a:r>
              <a:rPr lang="pl-PL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. Użytkownik wnioskuje o wyniku testowania porównując </a:t>
            </a:r>
            <a:r>
              <a:rPr lang="pl-PL" sz="2000" i="1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p-value</a:t>
            </a:r>
            <a:r>
              <a:rPr lang="pl-PL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 i </a:t>
            </a:r>
            <a:r>
              <a:rPr lang="pl-PL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  <a:cs typeface="Times New Roman" pitchFamily="18" charset="0"/>
                <a:sym typeface="Symbol MT"/>
              </a:rPr>
              <a:t>.</a:t>
            </a:r>
            <a:endParaRPr lang="pl-PL" sz="2000" dirty="0">
              <a:solidFill>
                <a:schemeClr val="tx1">
                  <a:lumMod val="60000"/>
                  <a:lumOff val="40000"/>
                </a:schemeClr>
              </a:solidFill>
              <a:latin typeface="Arial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323850" y="692150"/>
            <a:ext cx="8640763" cy="551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pl-PL" sz="2300" dirty="0">
                <a:latin typeface="Arial" charset="0"/>
              </a:rPr>
              <a:t>Test istotności jest narzędziem służącym do zweryfikowania jednej hipotezy pod kątem jej fałszywości, z pominięciem innych hipotez.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pl-PL" sz="2300" dirty="0">
                <a:latin typeface="Arial" charset="0"/>
              </a:rPr>
              <a:t>Test istotności uwzględnia jedynie prawdopodobieństwo popełnienia błędu I rodzaju.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pl-PL" sz="23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Do </a:t>
            </a:r>
            <a:r>
              <a:rPr lang="pl-PL" sz="2300" u="sng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odrzucenia hipotezy </a:t>
            </a:r>
            <a:r>
              <a:rPr lang="pl-PL" sz="23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zerowej wystarczy, aby spełniony był jeden z podanych niżej warunków (oba są równoważne):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sz="23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  </a:t>
            </a:r>
            <a:r>
              <a:rPr lang="pl-PL" sz="23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wartość statystyki testowej policzona z próby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3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   należy do obszaru krytycznego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sz="23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  </a:t>
            </a:r>
            <a:r>
              <a:rPr lang="pl-PL" sz="2300" b="1" dirty="0" err="1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p-value</a:t>
            </a:r>
            <a:r>
              <a:rPr lang="pl-PL" sz="23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pl-PL" sz="2300" b="1" dirty="0">
                <a:solidFill>
                  <a:schemeClr val="bg1">
                    <a:lumMod val="50000"/>
                  </a:schemeClr>
                </a:solidFill>
                <a:latin typeface="Arial" charset="0"/>
                <a:sym typeface="Symbol MT"/>
              </a:rPr>
              <a:t>&lt;</a:t>
            </a:r>
            <a:r>
              <a:rPr lang="pl-PL" sz="23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pl-PL" sz="2300" b="1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</a:t>
            </a:r>
            <a:endParaRPr lang="pl-PL" sz="2300" b="1" dirty="0">
              <a:solidFill>
                <a:schemeClr val="bg1">
                  <a:lumMod val="50000"/>
                </a:schemeClr>
              </a:solidFill>
              <a:latin typeface="Arial" charset="0"/>
              <a:sym typeface="Symbol" pitchFamily="18" charset="2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3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pl-PL" sz="2300" dirty="0">
                <a:solidFill>
                  <a:schemeClr val="bg1">
                    <a:lumMod val="50000"/>
                  </a:schemeClr>
                </a:solidFill>
                <a:latin typeface="Arial" charset="0"/>
                <a:sym typeface="Symbol" pitchFamily="18" charset="2"/>
              </a:rPr>
              <a:t> (poziom istotności testu) jest wartością przyjętą przez badacza 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300" i="1" dirty="0" err="1">
                <a:solidFill>
                  <a:schemeClr val="bg1">
                    <a:lumMod val="50000"/>
                  </a:schemeClr>
                </a:solidFill>
                <a:latin typeface="Arial" charset="0"/>
                <a:sym typeface="Symbol" pitchFamily="18" charset="2"/>
              </a:rPr>
              <a:t>p-value</a:t>
            </a:r>
            <a:r>
              <a:rPr lang="pl-PL" sz="2300" dirty="0">
                <a:solidFill>
                  <a:schemeClr val="bg1">
                    <a:lumMod val="50000"/>
                  </a:schemeClr>
                </a:solidFill>
                <a:latin typeface="Arial" charset="0"/>
                <a:sym typeface="Symbol" pitchFamily="18" charset="2"/>
              </a:rPr>
              <a:t> (</a:t>
            </a:r>
            <a:r>
              <a:rPr lang="pl-PL" sz="2300" i="1" dirty="0" err="1">
                <a:solidFill>
                  <a:schemeClr val="bg1">
                    <a:lumMod val="50000"/>
                  </a:schemeClr>
                </a:solidFill>
                <a:latin typeface="Arial" charset="0"/>
                <a:sym typeface="Symbol" pitchFamily="18" charset="2"/>
              </a:rPr>
              <a:t>p-wartość</a:t>
            </a:r>
            <a:r>
              <a:rPr lang="pl-PL" sz="2300" i="1" dirty="0">
                <a:solidFill>
                  <a:schemeClr val="bg1">
                    <a:lumMod val="50000"/>
                  </a:schemeClr>
                </a:solidFill>
                <a:latin typeface="Arial" charset="0"/>
                <a:sym typeface="Symbol" pitchFamily="18" charset="2"/>
              </a:rPr>
              <a:t> – </a:t>
            </a:r>
            <a:r>
              <a:rPr lang="pl-PL" sz="2300" dirty="0">
                <a:solidFill>
                  <a:schemeClr val="bg1">
                    <a:lumMod val="50000"/>
                  </a:schemeClr>
                </a:solidFill>
                <a:latin typeface="Arial" charset="0"/>
                <a:sym typeface="Symbol" pitchFamily="18" charset="2"/>
              </a:rPr>
              <a:t>prawdopodobieństwo testowe) jest wartością wyliczoną przez program do analiz statystycznych.</a:t>
            </a:r>
          </a:p>
        </p:txBody>
      </p:sp>
      <p:sp>
        <p:nvSpPr>
          <p:cNvPr id="31747" name="Rectangle 7"/>
          <p:cNvSpPr>
            <a:spLocks noGrp="1" noChangeArrowheads="1"/>
          </p:cNvSpPr>
          <p:nvPr>
            <p:ph type="title"/>
          </p:nvPr>
        </p:nvSpPr>
        <p:spPr>
          <a:xfrm>
            <a:off x="-36513" y="44450"/>
            <a:ext cx="9144001" cy="619125"/>
          </a:xfrm>
          <a:noFill/>
        </p:spPr>
        <p:txBody>
          <a:bodyPr/>
          <a:lstStyle/>
          <a:p>
            <a:r>
              <a:rPr lang="pl-PL" altLang="en-US" sz="3600" b="1" smtClean="0">
                <a:solidFill>
                  <a:srgbClr val="800000"/>
                </a:solidFill>
                <a:latin typeface="Arial" panose="020B0604020202020204" pitchFamily="34" charset="0"/>
              </a:rPr>
              <a:t>Wnioskowanie w testach istotności</a:t>
            </a:r>
            <a:endParaRPr lang="pl-PL" altLang="en-US" sz="2400" baseline="30000" smtClean="0">
              <a:solidFill>
                <a:srgbClr val="8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-26988"/>
            <a:ext cx="7772400" cy="549276"/>
          </a:xfrm>
        </p:spPr>
        <p:txBody>
          <a:bodyPr/>
          <a:lstStyle/>
          <a:p>
            <a:r>
              <a:rPr lang="pl-PL" altLang="en-US" sz="3600" b="1" smtClean="0">
                <a:latin typeface="Arial" panose="020B0604020202020204" pitchFamily="34" charset="0"/>
              </a:rPr>
              <a:t>Korelacje</a:t>
            </a:r>
            <a:endParaRPr lang="pl-PL" altLang="en-US" sz="3600" b="1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3795" name="Text Box 4"/>
          <p:cNvSpPr txBox="1">
            <a:spLocks noChangeArrowheads="1"/>
          </p:cNvSpPr>
          <p:nvPr/>
        </p:nvSpPr>
        <p:spPr bwMode="auto">
          <a:xfrm>
            <a:off x="323850" y="476250"/>
            <a:ext cx="79930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800">
                <a:latin typeface="Arial" panose="020B0604020202020204" pitchFamily="34" charset="0"/>
                <a:cs typeface="Arial" panose="020B0604020202020204" pitchFamily="34" charset="0"/>
              </a:rPr>
              <a:t>Istnienie i siłę (oraz ewentualnie kierunek) związku między dwiema cechami określa się na podstawie miar korelacji. Dobór miary korelacji zależy od tego, na jakiej skali pomiarowej mierzone są analizowane zmienne.</a:t>
            </a:r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>
            <a:off x="288925" y="2784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3797" name="Rectangle 9"/>
          <p:cNvSpPr>
            <a:spLocks noChangeArrowheads="1"/>
          </p:cNvSpPr>
          <p:nvPr/>
        </p:nvSpPr>
        <p:spPr bwMode="auto">
          <a:xfrm>
            <a:off x="2471738" y="2609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pic>
        <p:nvPicPr>
          <p:cNvPr id="3379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175" y="1443038"/>
            <a:ext cx="3773488" cy="227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1412875"/>
            <a:ext cx="3938588" cy="230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3833813"/>
            <a:ext cx="3975100" cy="232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1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887788"/>
            <a:ext cx="3910013" cy="235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2" name="pole tekstowe 9"/>
          <p:cNvSpPr txBox="1">
            <a:spLocks noChangeArrowheads="1"/>
          </p:cNvSpPr>
          <p:nvPr/>
        </p:nvSpPr>
        <p:spPr bwMode="auto">
          <a:xfrm>
            <a:off x="3563938" y="3500438"/>
            <a:ext cx="1639887" cy="4619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400" b="1">
                <a:solidFill>
                  <a:srgbClr val="FF0000"/>
                </a:solidFill>
              </a:rPr>
              <a:t>Ostrożnie !</a:t>
            </a:r>
            <a:endParaRPr lang="en-GB" altLang="en-US" sz="2400" b="1">
              <a:solidFill>
                <a:srgbClr val="FF0000"/>
              </a:solidFill>
            </a:endParaRPr>
          </a:p>
        </p:txBody>
      </p:sp>
      <p:sp>
        <p:nvSpPr>
          <p:cNvPr id="33803" name="pole tekstowe 10"/>
          <p:cNvSpPr txBox="1">
            <a:spLocks noChangeArrowheads="1"/>
          </p:cNvSpPr>
          <p:nvPr/>
        </p:nvSpPr>
        <p:spPr bwMode="auto">
          <a:xfrm>
            <a:off x="385763" y="6229350"/>
            <a:ext cx="8218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600" b="1">
                <a:solidFill>
                  <a:srgbClr val="C00000"/>
                </a:solidFill>
              </a:rPr>
              <a:t>Fakt istnienia korelacji między dwiema zmiennymi nie oznacza, że między nimi zachodzi związek przyczynowo-skutkowy.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5940152" y="111572"/>
            <a:ext cx="2550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rgbClr val="FF0000"/>
                </a:solidFill>
              </a:rPr>
              <a:t>Przerwane </a:t>
            </a:r>
            <a:r>
              <a:rPr lang="pl-PL" dirty="0" err="1" smtClean="0">
                <a:solidFill>
                  <a:srgbClr val="FF0000"/>
                </a:solidFill>
              </a:rPr>
              <a:t>nstc</a:t>
            </a:r>
            <a:r>
              <a:rPr lang="pl-PL" dirty="0" smtClean="0">
                <a:solidFill>
                  <a:srgbClr val="FF0000"/>
                </a:solidFill>
              </a:rPr>
              <a:t>, </a:t>
            </a:r>
            <a:r>
              <a:rPr lang="pl-PL" dirty="0" err="1" smtClean="0">
                <a:solidFill>
                  <a:srgbClr val="FF0000"/>
                </a:solidFill>
              </a:rPr>
              <a:t>stc</a:t>
            </a:r>
            <a:endParaRPr lang="pl-P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4450"/>
            <a:ext cx="7772400" cy="549275"/>
          </a:xfrm>
        </p:spPr>
        <p:txBody>
          <a:bodyPr/>
          <a:lstStyle/>
          <a:p>
            <a:r>
              <a:rPr lang="pl-PL" altLang="en-US" sz="3600" b="1" smtClean="0">
                <a:latin typeface="Arial" panose="020B0604020202020204" pitchFamily="34" charset="0"/>
              </a:rPr>
              <a:t>Korelacja Pearsona</a:t>
            </a:r>
            <a:endParaRPr lang="pl-PL" altLang="en-US" sz="3600" b="1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107950" y="692150"/>
            <a:ext cx="885666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Najczęściej wykorzystywaną miarą określająca współwystępowanie dwóch zmiennych jest współczynnik korelacji </a:t>
            </a:r>
            <a:r>
              <a:rPr lang="pl-PL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liniowej Pearsona, lub </a:t>
            </a:r>
            <a:r>
              <a:rPr lang="pl-PL" altLang="en-US" sz="2000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 </a:t>
            </a:r>
            <a:r>
              <a:rPr lang="pl-PL" altLang="en-US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(</a:t>
            </a:r>
            <a:r>
              <a:rPr lang="pl-PL" altLang="en-US" sz="2000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rho</a:t>
            </a:r>
            <a:r>
              <a:rPr lang="pl-PL" altLang="en-US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) Pearsona</a:t>
            </a:r>
            <a:r>
              <a:rPr lang="pl-PL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Za jego pomocą można określić związek liniowy pomiędzy zmiennymi mierzonymi na skali ilościowej</a:t>
            </a:r>
            <a:r>
              <a:rPr lang="pl-PL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l-PL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844" name="Text Box 5"/>
          <p:cNvSpPr txBox="1">
            <a:spLocks noChangeArrowheads="1"/>
          </p:cNvSpPr>
          <p:nvPr/>
        </p:nvSpPr>
        <p:spPr bwMode="auto">
          <a:xfrm>
            <a:off x="288925" y="2784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5" name="Rectangle 9"/>
          <p:cNvSpPr>
            <a:spLocks noChangeArrowheads="1"/>
          </p:cNvSpPr>
          <p:nvPr/>
        </p:nvSpPr>
        <p:spPr bwMode="auto">
          <a:xfrm>
            <a:off x="2471738" y="2609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6" name="Prostokąt 5"/>
          <p:cNvSpPr>
            <a:spLocks noChangeArrowheads="1"/>
          </p:cNvSpPr>
          <p:nvPr/>
        </p:nvSpPr>
        <p:spPr bwMode="auto">
          <a:xfrm>
            <a:off x="539750" y="2276475"/>
            <a:ext cx="4608513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>
                <a:solidFill>
                  <a:srgbClr val="7600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Karl  Pearson (1857-1936), angielski matematyk, filozof i biolog, profesor matematyki stosowanej i mechaniki  na uniwersytecie w Londynie, współtwórca współczesnej statystyki. 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en-US" sz="2000">
              <a:solidFill>
                <a:srgbClr val="76003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000">
                <a:solidFill>
                  <a:srgbClr val="7600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Twórca prac z zakresu m.in. metodologii nauk ścisłych oraz zastosowania metod statystycznych w biologii (zjawiska dziedziczenia i zmienności cech).</a:t>
            </a:r>
          </a:p>
        </p:txBody>
      </p:sp>
      <p:pic>
        <p:nvPicPr>
          <p:cNvPr id="3584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05038"/>
            <a:ext cx="2616200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44450"/>
            <a:ext cx="8783638" cy="549275"/>
          </a:xfrm>
        </p:spPr>
        <p:txBody>
          <a:bodyPr/>
          <a:lstStyle/>
          <a:p>
            <a:r>
              <a:rPr lang="pl-PL" altLang="en-US" sz="3600" b="1" smtClean="0">
                <a:latin typeface="Arial" panose="020B0604020202020204" pitchFamily="34" charset="0"/>
              </a:rPr>
              <a:t>Znaczenie wartości korelacji Pearsona</a:t>
            </a:r>
            <a:endParaRPr lang="pl-PL" altLang="en-US" sz="3600" b="1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107950" y="692150"/>
            <a:ext cx="8856663" cy="455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2000" dirty="0">
                <a:latin typeface="Arial" pitchFamily="34" charset="0"/>
                <a:cs typeface="Arial" pitchFamily="34" charset="0"/>
              </a:rPr>
              <a:t>Współczynnik korelacji Pearsona przyjmuje wartości z przedziału [-1, </a:t>
            </a:r>
            <a:r>
              <a:rPr lang="pl-PL" sz="2000" dirty="0" err="1">
                <a:latin typeface="Arial" pitchFamily="34" charset="0"/>
                <a:cs typeface="Arial" pitchFamily="34" charset="0"/>
              </a:rPr>
              <a:t>1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]. </a:t>
            </a:r>
            <a:br>
              <a:rPr lang="pl-PL" sz="2000" dirty="0">
                <a:latin typeface="Arial" pitchFamily="34" charset="0"/>
                <a:cs typeface="Arial" pitchFamily="34" charset="0"/>
              </a:rPr>
            </a:br>
            <a:r>
              <a:rPr lang="pl-PL" sz="2000" dirty="0">
                <a:latin typeface="Arial" pitchFamily="34" charset="0"/>
                <a:cs typeface="Arial" pitchFamily="34" charset="0"/>
              </a:rPr>
              <a:t>O jego znaczeniu i interpretacji informuje wartość  (siła korelacji) oraz znak (kierunek korelacji).</a:t>
            </a:r>
          </a:p>
          <a:p>
            <a:pPr>
              <a:spcBef>
                <a:spcPts val="600"/>
              </a:spcBef>
              <a:defRPr/>
            </a:pPr>
            <a:r>
              <a:rPr lang="pl-PL" sz="20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Zakres wartości</a:t>
            </a:r>
            <a:r>
              <a:rPr lang="pl-PL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pl-PL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im bliższa 1 lub -1, to tym silniejszy związek,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pl-PL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wartość bezwzględna w przedziale (0,3; 0,6) –  związek średni,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pl-PL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poniżej 0,3 uznawana jest za bardzo słabą lub w ogóle nieistniejącą (bliska zero).</a:t>
            </a:r>
          </a:p>
          <a:p>
            <a:pPr>
              <a:spcBef>
                <a:spcPts val="600"/>
              </a:spcBef>
              <a:defRPr/>
            </a:pPr>
            <a:r>
              <a:rPr lang="pl-PL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pl-PL" sz="20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Kierunek korelacji :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pl-PL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dodatnia – ze wzrostem wartości jednej zmiennej wzrastają wartości drugiej zmiennej, 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pl-PL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ujemna – ze wzrostem wartości jednej zmiennej maleją wartości drugiej zmiennej,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pl-PL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równa 0 – brak związku liniowego między analizowanymi zmiennymi.</a:t>
            </a:r>
            <a:endParaRPr lang="pl-P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2" name="Text Box 5"/>
          <p:cNvSpPr txBox="1">
            <a:spLocks noChangeArrowheads="1"/>
          </p:cNvSpPr>
          <p:nvPr/>
        </p:nvSpPr>
        <p:spPr bwMode="auto">
          <a:xfrm>
            <a:off x="288925" y="2784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7893" name="Rectangle 9"/>
          <p:cNvSpPr>
            <a:spLocks noChangeArrowheads="1"/>
          </p:cNvSpPr>
          <p:nvPr/>
        </p:nvSpPr>
        <p:spPr bwMode="auto">
          <a:xfrm>
            <a:off x="2471738" y="2609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7894" name="Prostokąt 6"/>
          <p:cNvSpPr>
            <a:spLocks noChangeArrowheads="1"/>
          </p:cNvSpPr>
          <p:nvPr/>
        </p:nvSpPr>
        <p:spPr bwMode="auto">
          <a:xfrm>
            <a:off x="179388" y="5445125"/>
            <a:ext cx="85693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Jeżeli nie jest możliwe wyznaczenie współczynnika z populacji estymuje się go z próby (oznaczenie: r), ale wtedy należy określić jego istotność (za pomocą testu statystycznego).</a:t>
            </a:r>
            <a:endParaRPr lang="en-GB" altLang="en-US" sz="220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7772400" cy="504825"/>
          </a:xfrm>
        </p:spPr>
        <p:txBody>
          <a:bodyPr/>
          <a:lstStyle/>
          <a:p>
            <a:r>
              <a:rPr lang="pl-PL" altLang="en-US" sz="3600" b="1" smtClean="0">
                <a:latin typeface="Arial" panose="020B0604020202020204" pitchFamily="34" charset="0"/>
              </a:rPr>
              <a:t>Pojęcia  podstawowe</a:t>
            </a:r>
            <a:endParaRPr lang="pl-PL" altLang="en-US" sz="3600" b="1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250825" y="692150"/>
            <a:ext cx="8569325" cy="604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pl-PL" sz="1500" b="1" dirty="0">
                <a:latin typeface="Arial" pitchFamily="34" charset="0"/>
                <a:cs typeface="Arial" pitchFamily="34" charset="0"/>
              </a:rPr>
              <a:t>Zdarzenie elementarne</a:t>
            </a:r>
            <a:r>
              <a:rPr lang="pl-PL" sz="1500" dirty="0">
                <a:latin typeface="Arial" pitchFamily="34" charset="0"/>
                <a:cs typeface="Arial" pitchFamily="34" charset="0"/>
              </a:rPr>
              <a:t>:</a:t>
            </a:r>
            <a:r>
              <a:rPr lang="pl-PL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1500" dirty="0">
                <a:latin typeface="Arial" pitchFamily="34" charset="0"/>
                <a:cs typeface="Arial" pitchFamily="34" charset="0"/>
              </a:rPr>
              <a:t>losowy</a:t>
            </a:r>
            <a:r>
              <a:rPr lang="pl-PL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1500" dirty="0">
                <a:latin typeface="Arial" pitchFamily="34" charset="0"/>
                <a:cs typeface="Arial" pitchFamily="34" charset="0"/>
              </a:rPr>
              <a:t>wynik doświadczenia lub zjawiska.</a:t>
            </a:r>
          </a:p>
          <a:p>
            <a:pPr>
              <a:spcAft>
                <a:spcPts val="600"/>
              </a:spcAft>
              <a:defRPr/>
            </a:pPr>
            <a:r>
              <a:rPr lang="pl-PL" sz="1500" b="1" dirty="0">
                <a:latin typeface="Arial" pitchFamily="34" charset="0"/>
                <a:cs typeface="Arial" pitchFamily="34" charset="0"/>
              </a:rPr>
              <a:t>Prawdopodobieństwo zdarzenia</a:t>
            </a:r>
            <a:r>
              <a:rPr lang="pl-PL" sz="1500" dirty="0">
                <a:latin typeface="Arial" pitchFamily="34" charset="0"/>
                <a:cs typeface="Arial" pitchFamily="34" charset="0"/>
              </a:rPr>
              <a:t>:</a:t>
            </a:r>
            <a:r>
              <a:rPr lang="pl-PL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1500" dirty="0">
                <a:latin typeface="Arial" pitchFamily="34" charset="0"/>
                <a:cs typeface="Arial" pitchFamily="34" charset="0"/>
              </a:rPr>
              <a:t>funkcja P, która zdarzeniu A przypisuje wartość liczbową spełniającą następujące aksjomaty (definicja aksjomatyczna):  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l-PL" sz="1500" dirty="0">
                <a:latin typeface="Arial" pitchFamily="34" charset="0"/>
                <a:cs typeface="Arial" pitchFamily="34" charset="0"/>
              </a:rPr>
              <a:t>prawdopodobieństwo dowolnego zdarzenia jest liczbą z przedziału domkniętego &lt;0; 1&gt;, tzn. </a:t>
            </a:r>
          </a:p>
          <a:p>
            <a:pPr marL="177800" indent="-177800">
              <a:spcAft>
                <a:spcPts val="600"/>
              </a:spcAft>
              <a:defRPr/>
            </a:pPr>
            <a:r>
              <a:rPr lang="pl-PL" sz="1500" dirty="0">
                <a:latin typeface="Arial" pitchFamily="34" charset="0"/>
                <a:cs typeface="Arial" pitchFamily="34" charset="0"/>
              </a:rPr>
              <a:t>    0 </a:t>
            </a:r>
            <a:r>
              <a:rPr lang="pl-PL" sz="1500" dirty="0">
                <a:latin typeface="Arial" pitchFamily="34" charset="0"/>
                <a:cs typeface="Arial" pitchFamily="34" charset="0"/>
                <a:sym typeface="Symbol"/>
              </a:rPr>
              <a:t></a:t>
            </a:r>
            <a:r>
              <a:rPr lang="pl-PL" sz="1500" dirty="0">
                <a:latin typeface="Arial" pitchFamily="34" charset="0"/>
                <a:cs typeface="Arial" pitchFamily="34" charset="0"/>
              </a:rPr>
              <a:t> P(A) </a:t>
            </a:r>
            <a:r>
              <a:rPr lang="pl-PL" sz="1500" dirty="0">
                <a:latin typeface="Arial" pitchFamily="34" charset="0"/>
                <a:cs typeface="Arial" pitchFamily="34" charset="0"/>
                <a:sym typeface="Symbol"/>
              </a:rPr>
              <a:t></a:t>
            </a:r>
            <a:r>
              <a:rPr lang="pl-PL" sz="1500" dirty="0">
                <a:latin typeface="Arial" pitchFamily="34" charset="0"/>
                <a:cs typeface="Arial" pitchFamily="34" charset="0"/>
              </a:rPr>
              <a:t> 1,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l-PL" sz="1500" dirty="0">
                <a:latin typeface="Arial" pitchFamily="34" charset="0"/>
                <a:cs typeface="Arial" pitchFamily="34" charset="0"/>
              </a:rPr>
              <a:t>prawdopodobieństwo zdarzenia pewnego jest równe 1,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l-PL" sz="1500" dirty="0">
                <a:latin typeface="Arial" pitchFamily="34" charset="0"/>
                <a:cs typeface="Arial" pitchFamily="34" charset="0"/>
              </a:rPr>
              <a:t>prawdopodobieństwo sumy dwóch dowolnych zdarzeń A i B jest równe: P(A </a:t>
            </a:r>
            <a:r>
              <a:rPr lang="pl-PL" sz="1500" dirty="0">
                <a:latin typeface="Arial" pitchFamily="34" charset="0"/>
                <a:cs typeface="Arial" pitchFamily="34" charset="0"/>
                <a:sym typeface="Symbol"/>
              </a:rPr>
              <a:t></a:t>
            </a:r>
            <a:r>
              <a:rPr lang="pl-PL" sz="1500" dirty="0">
                <a:latin typeface="Arial" pitchFamily="34" charset="0"/>
                <a:cs typeface="Arial" pitchFamily="34" charset="0"/>
              </a:rPr>
              <a:t> B) = P(A) + P(B) – P(A </a:t>
            </a:r>
            <a:r>
              <a:rPr lang="pl-PL" sz="1500" dirty="0">
                <a:latin typeface="Arial" pitchFamily="34" charset="0"/>
                <a:cs typeface="Arial" pitchFamily="34" charset="0"/>
                <a:sym typeface="Symbol"/>
              </a:rPr>
              <a:t></a:t>
            </a:r>
            <a:r>
              <a:rPr lang="pl-PL" sz="1500" dirty="0">
                <a:latin typeface="Arial" pitchFamily="34" charset="0"/>
                <a:cs typeface="Arial" pitchFamily="34" charset="0"/>
              </a:rPr>
              <a:t> B).</a:t>
            </a:r>
          </a:p>
          <a:p>
            <a:pPr>
              <a:spcAft>
                <a:spcPts val="600"/>
              </a:spcAft>
              <a:defRPr/>
            </a:pPr>
            <a:r>
              <a:rPr lang="pl-PL" sz="1500" b="1" dirty="0">
                <a:latin typeface="Arial" pitchFamily="34" charset="0"/>
                <a:cs typeface="Arial" pitchFamily="34" charset="0"/>
              </a:rPr>
              <a:t>Zmienna losowa </a:t>
            </a:r>
            <a:r>
              <a:rPr lang="pl-PL" sz="1500" dirty="0">
                <a:latin typeface="Arial" pitchFamily="34" charset="0"/>
                <a:cs typeface="Arial" pitchFamily="34" charset="0"/>
              </a:rPr>
              <a:t>(cecha); funkcją określona na przestrzeni zdarzeń elementarnych, która każdemu wynikowi doświadczania lub zjawiska przyporządkowuje pewną wartość. Oznaczane małymi literami alfabetu greckiego lub dużymi literami alfabetu łacińskiego. </a:t>
            </a:r>
          </a:p>
          <a:p>
            <a:pPr>
              <a:spcAft>
                <a:spcPts val="600"/>
              </a:spcAft>
              <a:defRPr/>
            </a:pPr>
            <a:r>
              <a:rPr lang="pl-PL" sz="1500" b="1" dirty="0">
                <a:latin typeface="Arial" pitchFamily="34" charset="0"/>
                <a:cs typeface="Arial" pitchFamily="34" charset="0"/>
              </a:rPr>
              <a:t>Rozkład prawdopodobieństwa</a:t>
            </a:r>
            <a:r>
              <a:rPr lang="pl-PL" sz="1500" u="sng" dirty="0">
                <a:latin typeface="Arial" pitchFamily="34" charset="0"/>
                <a:cs typeface="Arial" pitchFamily="34" charset="0"/>
              </a:rPr>
              <a:t>:</a:t>
            </a:r>
            <a:r>
              <a:rPr lang="pl-PL" sz="1500" dirty="0">
                <a:latin typeface="Arial" pitchFamily="34" charset="0"/>
                <a:cs typeface="Arial" pitchFamily="34" charset="0"/>
              </a:rPr>
              <a:t> matematyczny opis zachowania zmiennej losowej podawany w postaci zbioru jej wartości i prawdopodobieństw z jakimi są przyjmowane lub w postaci zależności funkcyjnej zwanej funkcją gęstości</a:t>
            </a:r>
            <a:r>
              <a:rPr lang="pl-PL" sz="15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1500" dirty="0">
                <a:latin typeface="Arial" pitchFamily="34" charset="0"/>
                <a:cs typeface="Arial" pitchFamily="34" charset="0"/>
              </a:rPr>
              <a:t>prawdopodobieństwa.</a:t>
            </a:r>
          </a:p>
          <a:p>
            <a:pPr>
              <a:spcAft>
                <a:spcPts val="600"/>
              </a:spcAft>
              <a:defRPr/>
            </a:pPr>
            <a:r>
              <a:rPr lang="pl-PL" sz="1500" b="1" dirty="0">
                <a:latin typeface="Arial" pitchFamily="34" charset="0"/>
                <a:cs typeface="Arial" pitchFamily="34" charset="0"/>
              </a:rPr>
              <a:t>Realizacja zmiennej losowej </a:t>
            </a:r>
            <a:r>
              <a:rPr lang="pl-PL" sz="1500" dirty="0">
                <a:latin typeface="Arial" pitchFamily="34" charset="0"/>
                <a:cs typeface="Arial" pitchFamily="34" charset="0"/>
              </a:rPr>
              <a:t>(obserwacja statystyczna): konkretna wartość, jaką zmienna losowa przyjmie w wyniku badań lub doświadczenia. Zbiór realizacji zmiennych losowych stanowi zbiorowość statystyczną  generalną (populacja) lub  próbną (próba).</a:t>
            </a:r>
          </a:p>
          <a:p>
            <a:pPr>
              <a:spcAft>
                <a:spcPts val="600"/>
              </a:spcAft>
              <a:defRPr/>
            </a:pPr>
            <a:r>
              <a:rPr lang="pl-PL" sz="1500" b="1" dirty="0">
                <a:latin typeface="Arial" pitchFamily="34" charset="0"/>
                <a:cs typeface="Arial" pitchFamily="34" charset="0"/>
              </a:rPr>
              <a:t>Szereg statystyczny</a:t>
            </a:r>
            <a:r>
              <a:rPr lang="pl-PL" sz="1500" dirty="0">
                <a:latin typeface="Arial" pitchFamily="34" charset="0"/>
                <a:cs typeface="Arial" pitchFamily="34" charset="0"/>
              </a:rPr>
              <a:t>:</a:t>
            </a:r>
            <a:r>
              <a:rPr lang="pl-PL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1500" dirty="0">
                <a:latin typeface="Arial" pitchFamily="34" charset="0"/>
                <a:cs typeface="Arial" pitchFamily="34" charset="0"/>
              </a:rPr>
              <a:t>zbiór obserwacji statystycznych (wartości) cechy liczbowej.</a:t>
            </a:r>
          </a:p>
          <a:p>
            <a:pPr>
              <a:spcAft>
                <a:spcPts val="600"/>
              </a:spcAft>
              <a:defRPr/>
            </a:pPr>
            <a:r>
              <a:rPr lang="pl-PL" sz="1500" b="1" dirty="0">
                <a:latin typeface="Arial" pitchFamily="34" charset="0"/>
                <a:cs typeface="Arial" pitchFamily="34" charset="0"/>
              </a:rPr>
              <a:t>Szereg rozdzielczy</a:t>
            </a:r>
            <a:r>
              <a:rPr lang="pl-PL" sz="1500" dirty="0">
                <a:latin typeface="Arial" pitchFamily="34" charset="0"/>
                <a:cs typeface="Arial" pitchFamily="34" charset="0"/>
              </a:rPr>
              <a:t>: przedziały klasowe w dziedzinie wartości zmiennej i liczebności szeregu statystycznego w każdym przedziale.</a:t>
            </a:r>
          </a:p>
          <a:p>
            <a:pPr>
              <a:spcAft>
                <a:spcPts val="600"/>
              </a:spcAft>
              <a:defRPr/>
            </a:pPr>
            <a:r>
              <a:rPr lang="pl-PL" sz="1500" b="1" dirty="0">
                <a:latin typeface="Arial" pitchFamily="34" charset="0"/>
                <a:cs typeface="Arial" pitchFamily="34" charset="0"/>
              </a:rPr>
              <a:t>Histogram</a:t>
            </a:r>
            <a:r>
              <a:rPr lang="pl-PL" sz="1500" dirty="0">
                <a:latin typeface="Arial" pitchFamily="34" charset="0"/>
                <a:cs typeface="Arial" pitchFamily="34" charset="0"/>
              </a:rPr>
              <a:t>: graficzna ilustracja szeregu statystycznego dana w postaci słupków liczności lub gęstości przypisanych do kolejnych przedziałów klasowych.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288925" y="2784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6149" name="Rectangle 9"/>
          <p:cNvSpPr>
            <a:spLocks noChangeArrowheads="1"/>
          </p:cNvSpPr>
          <p:nvPr/>
        </p:nvSpPr>
        <p:spPr bwMode="auto">
          <a:xfrm>
            <a:off x="2471738" y="2609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" y="152400"/>
            <a:ext cx="8915400" cy="762000"/>
          </a:xfrm>
        </p:spPr>
        <p:txBody>
          <a:bodyPr/>
          <a:lstStyle/>
          <a:p>
            <a:r>
              <a:rPr lang="pl-PL" altLang="en-US" sz="3600" b="1" dirty="0" smtClean="0">
                <a:latin typeface="Arial" panose="020B0604020202020204" pitchFamily="34" charset="0"/>
              </a:rPr>
              <a:t>Inne miary </a:t>
            </a:r>
            <a:r>
              <a:rPr lang="pl-PL" altLang="en-US" sz="3600" b="1" dirty="0" smtClean="0">
                <a:latin typeface="Arial" panose="020B0604020202020204" pitchFamily="34" charset="0"/>
              </a:rPr>
              <a:t>współzależności </a:t>
            </a:r>
            <a:r>
              <a:rPr lang="pl-PL" altLang="en-US" sz="3600" b="1" dirty="0" smtClean="0">
                <a:latin typeface="Arial" panose="020B0604020202020204" pitchFamily="34" charset="0"/>
              </a:rPr>
              <a:t>cech</a:t>
            </a:r>
            <a:r>
              <a:rPr lang="pl-PL" altLang="en-US" sz="36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9939" name="Text Box 6"/>
          <p:cNvSpPr txBox="1">
            <a:spLocks noChangeArrowheads="1"/>
          </p:cNvSpPr>
          <p:nvPr/>
        </p:nvSpPr>
        <p:spPr bwMode="auto">
          <a:xfrm>
            <a:off x="381000" y="908050"/>
            <a:ext cx="8223250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1900" dirty="0">
                <a:solidFill>
                  <a:srgbClr val="003399"/>
                </a:solidFill>
                <a:latin typeface="Arial" panose="020B0604020202020204" pitchFamily="34" charset="0"/>
              </a:rPr>
              <a:t>Korelacja rang </a:t>
            </a:r>
            <a:r>
              <a:rPr lang="pl-PL" altLang="en-US" sz="1900" dirty="0" err="1">
                <a:solidFill>
                  <a:srgbClr val="003399"/>
                </a:solidFill>
                <a:latin typeface="Arial" panose="020B0604020202020204" pitchFamily="34" charset="0"/>
              </a:rPr>
              <a:t>Spearmana</a:t>
            </a:r>
            <a:r>
              <a:rPr lang="pl-PL" altLang="en-US" sz="1900" dirty="0">
                <a:solidFill>
                  <a:srgbClr val="003399"/>
                </a:solidFill>
                <a:latin typeface="Arial" panose="020B0604020202020204" pitchFamily="34" charset="0"/>
              </a:rPr>
              <a:t>, lub korelacja rangowa </a:t>
            </a:r>
            <a:r>
              <a:rPr lang="pl-PL" altLang="en-US" sz="1900" dirty="0" err="1">
                <a:solidFill>
                  <a:srgbClr val="003399"/>
                </a:solidFill>
                <a:latin typeface="Arial" panose="020B0604020202020204" pitchFamily="34" charset="0"/>
              </a:rPr>
              <a:t>Spearmana</a:t>
            </a:r>
            <a:r>
              <a:rPr lang="pl-PL" altLang="en-US" sz="1900" dirty="0">
                <a:solidFill>
                  <a:srgbClr val="003399"/>
                </a:solidFill>
                <a:latin typeface="Arial" panose="020B0604020202020204" pitchFamily="34" charset="0"/>
              </a:rPr>
              <a:t>, </a:t>
            </a:r>
            <a:r>
              <a:rPr lang="pl-PL" altLang="en-US" sz="1900" dirty="0" smtClean="0">
                <a:solidFill>
                  <a:srgbClr val="003399"/>
                </a:solidFill>
                <a:latin typeface="Arial" panose="020B0604020202020204" pitchFamily="34" charset="0"/>
              </a:rPr>
              <a:t>lub </a:t>
            </a:r>
            <a:r>
              <a:rPr lang="pl-PL" altLang="en-US" sz="2000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 </a:t>
            </a:r>
            <a:r>
              <a:rPr lang="pl-PL" altLang="en-US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(</a:t>
            </a:r>
            <a:r>
              <a:rPr lang="pl-PL" altLang="en-US" sz="2000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rho</a:t>
            </a:r>
            <a:r>
              <a:rPr lang="pl-PL" altLang="en-US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) </a:t>
            </a:r>
            <a:r>
              <a:rPr lang="pl-PL" altLang="en-US" sz="1900" dirty="0" err="1">
                <a:solidFill>
                  <a:srgbClr val="003399"/>
                </a:solidFill>
                <a:latin typeface="Arial" panose="020B0604020202020204" pitchFamily="34" charset="0"/>
              </a:rPr>
              <a:t>Spearmana</a:t>
            </a:r>
            <a:r>
              <a:rPr lang="pl-PL" altLang="en-US" sz="1900" dirty="0">
                <a:solidFill>
                  <a:srgbClr val="003399"/>
                </a:solidFill>
                <a:latin typeface="Arial" panose="020B0604020202020204" pitchFamily="34" charset="0"/>
              </a:rPr>
              <a:t> – nieparametryczna  miara monotonicznej (związek rosnący/malejący, niemalejący/nierosnący)  zależności  miedzy zmiennymi losowymi. Mierzy także zależność nieliniową. Wartości: [-1, 1]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pl-PL" altLang="en-US" sz="1900" dirty="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1900" dirty="0" err="1">
                <a:solidFill>
                  <a:srgbClr val="003399"/>
                </a:solidFill>
                <a:latin typeface="Arial" panose="020B0604020202020204" pitchFamily="34" charset="0"/>
              </a:rPr>
              <a:t>Kendall's</a:t>
            </a:r>
            <a:r>
              <a:rPr lang="pl-PL" altLang="en-US" sz="1900" dirty="0">
                <a:solidFill>
                  <a:srgbClr val="003399"/>
                </a:solidFill>
                <a:latin typeface="Arial" panose="020B0604020202020204" pitchFamily="34" charset="0"/>
              </a:rPr>
              <a:t> tau b (</a:t>
            </a:r>
            <a:r>
              <a:rPr lang="pl-PL" altLang="en-US" sz="1900" dirty="0">
                <a:solidFill>
                  <a:srgbClr val="003399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-b)</a:t>
            </a:r>
            <a:r>
              <a:rPr lang="pl-PL" altLang="en-US" sz="1900" dirty="0">
                <a:solidFill>
                  <a:srgbClr val="003399"/>
                </a:solidFill>
                <a:latin typeface="Arial" panose="020B0604020202020204" pitchFamily="34" charset="0"/>
              </a:rPr>
              <a:t> – miara zgodności na podstawie danych na skali porządkowej. Miara rangowa;  bazuje na liczbie par obserwacji zgodnych (</a:t>
            </a:r>
            <a:r>
              <a:rPr lang="pl-PL" altLang="en-US" sz="1900" dirty="0" err="1">
                <a:solidFill>
                  <a:srgbClr val="003399"/>
                </a:solidFill>
                <a:latin typeface="Arial" panose="020B0604020202020204" pitchFamily="34" charset="0"/>
              </a:rPr>
              <a:t>concordant</a:t>
            </a:r>
            <a:r>
              <a:rPr lang="pl-PL" altLang="en-US" sz="1900" dirty="0">
                <a:solidFill>
                  <a:srgbClr val="003399"/>
                </a:solidFill>
                <a:latin typeface="Arial" panose="020B0604020202020204" pitchFamily="34" charset="0"/>
              </a:rPr>
              <a:t>) i niezgodnych (</a:t>
            </a:r>
            <a:r>
              <a:rPr lang="pl-PL" altLang="en-US" sz="1900" dirty="0" err="1">
                <a:solidFill>
                  <a:srgbClr val="003399"/>
                </a:solidFill>
                <a:latin typeface="Arial" panose="020B0604020202020204" pitchFamily="34" charset="0"/>
              </a:rPr>
              <a:t>discordant</a:t>
            </a:r>
            <a:r>
              <a:rPr lang="pl-PL" altLang="en-US" sz="1900" dirty="0">
                <a:solidFill>
                  <a:srgbClr val="003399"/>
                </a:solidFill>
                <a:latin typeface="Arial" panose="020B0604020202020204" pitchFamily="34" charset="0"/>
              </a:rPr>
              <a:t>) oraz </a:t>
            </a:r>
            <a:r>
              <a:rPr lang="pl-PL" altLang="en-US" sz="1900" dirty="0" smtClean="0">
                <a:solidFill>
                  <a:srgbClr val="003399"/>
                </a:solidFill>
                <a:latin typeface="Arial" panose="020B0604020202020204" pitchFamily="34" charset="0"/>
              </a:rPr>
              <a:t>wiązanych </a:t>
            </a:r>
            <a:r>
              <a:rPr lang="pl-PL" altLang="en-US" sz="1900" dirty="0">
                <a:solidFill>
                  <a:srgbClr val="003399"/>
                </a:solidFill>
                <a:latin typeface="Arial" panose="020B0604020202020204" pitchFamily="34" charset="0"/>
              </a:rPr>
              <a:t>(</a:t>
            </a:r>
            <a:r>
              <a:rPr lang="pl-PL" altLang="en-US" sz="1900" dirty="0" err="1">
                <a:solidFill>
                  <a:srgbClr val="003399"/>
                </a:solidFill>
                <a:latin typeface="Arial" panose="020B0604020202020204" pitchFamily="34" charset="0"/>
              </a:rPr>
              <a:t>tie</a:t>
            </a:r>
            <a:r>
              <a:rPr lang="pl-PL" altLang="en-US" sz="1900" dirty="0">
                <a:solidFill>
                  <a:srgbClr val="003399"/>
                </a:solidFill>
                <a:latin typeface="Arial" panose="020B0604020202020204" pitchFamily="34" charset="0"/>
              </a:rPr>
              <a:t>). Jest miarą monotonicznej zależności między zmiennymi.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1900" dirty="0">
                <a:solidFill>
                  <a:srgbClr val="003399"/>
                </a:solidFill>
                <a:latin typeface="Arial" panose="020B0604020202020204" pitchFamily="34" charset="0"/>
              </a:rPr>
              <a:t>Wartości: [-1, 1]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pl-PL" altLang="en-US" sz="1900" dirty="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1900" dirty="0" err="1">
                <a:solidFill>
                  <a:srgbClr val="003399"/>
                </a:solidFill>
                <a:latin typeface="Arial" panose="020B0604020202020204" pitchFamily="34" charset="0"/>
              </a:rPr>
              <a:t>Hoeffding's</a:t>
            </a:r>
            <a:r>
              <a:rPr lang="pl-PL" altLang="en-US" sz="1900" dirty="0">
                <a:solidFill>
                  <a:srgbClr val="003399"/>
                </a:solidFill>
                <a:latin typeface="Arial" panose="020B0604020202020204" pitchFamily="34" charset="0"/>
              </a:rPr>
              <a:t> D – miara do wykrywania odstępstw od </a:t>
            </a:r>
            <a:r>
              <a:rPr lang="pl-PL" altLang="en-US" sz="1900" dirty="0" smtClean="0">
                <a:solidFill>
                  <a:srgbClr val="003399"/>
                </a:solidFill>
                <a:latin typeface="Arial" panose="020B0604020202020204" pitchFamily="34" charset="0"/>
              </a:rPr>
              <a:t>niezależności. </a:t>
            </a:r>
            <a:r>
              <a:rPr lang="pl-PL" altLang="en-US" sz="1900" dirty="0">
                <a:solidFill>
                  <a:srgbClr val="003399"/>
                </a:solidFill>
                <a:latin typeface="Arial" panose="020B0604020202020204" pitchFamily="34" charset="0"/>
              </a:rPr>
              <a:t>Jeżeli nie ma par </a:t>
            </a:r>
            <a:r>
              <a:rPr lang="pl-PL" altLang="en-US" sz="1900" dirty="0" smtClean="0">
                <a:solidFill>
                  <a:srgbClr val="003399"/>
                </a:solidFill>
                <a:latin typeface="Arial" panose="020B0604020202020204" pitchFamily="34" charset="0"/>
              </a:rPr>
              <a:t>wiązanych </a:t>
            </a:r>
            <a:r>
              <a:rPr lang="pl-PL" altLang="en-US" sz="1900" dirty="0">
                <a:solidFill>
                  <a:srgbClr val="003399"/>
                </a:solidFill>
                <a:latin typeface="Arial" panose="020B0604020202020204" pitchFamily="34" charset="0"/>
              </a:rPr>
              <a:t>(takie same wartości zmiennej), miara ma wartości [-0.5, 1], z wartością 1 wskazująca całkowitą zależność (dla par związanych mniejsze niż 1). </a:t>
            </a:r>
          </a:p>
        </p:txBody>
      </p:sp>
      <p:sp>
        <p:nvSpPr>
          <p:cNvPr id="39940" name="pole tekstowe 3"/>
          <p:cNvSpPr txBox="1">
            <a:spLocks noChangeArrowheads="1"/>
          </p:cNvSpPr>
          <p:nvPr/>
        </p:nvSpPr>
        <p:spPr bwMode="auto">
          <a:xfrm>
            <a:off x="338138" y="5775325"/>
            <a:ext cx="8555037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Interpretacja wartości współczynników – analogicznie jak w przypadku korelacji Pearsona.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15888"/>
            <a:ext cx="7924800" cy="536575"/>
          </a:xfrm>
        </p:spPr>
        <p:txBody>
          <a:bodyPr/>
          <a:lstStyle/>
          <a:p>
            <a:r>
              <a:rPr lang="pl-PL" altLang="en-US" sz="3600" b="1" smtClean="0">
                <a:latin typeface="Arial" panose="020B0604020202020204" pitchFamily="34" charset="0"/>
                <a:cs typeface="Times New Roman" panose="02020603050405020304" pitchFamily="18" charset="0"/>
              </a:rPr>
              <a:t>Rangowanie wartości zmiennej</a:t>
            </a:r>
            <a:endParaRPr lang="pl-PL" altLang="en-US" sz="3600" b="1" smtClean="0">
              <a:latin typeface="Arial" panose="020B0604020202020204" pitchFamily="34" charset="0"/>
            </a:endParaRPr>
          </a:p>
        </p:txBody>
      </p:sp>
      <p:pic>
        <p:nvPicPr>
          <p:cNvPr id="4198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732088"/>
            <a:ext cx="4154487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8" name="pole tekstowe 16"/>
          <p:cNvSpPr txBox="1">
            <a:spLocks noChangeArrowheads="1"/>
          </p:cNvSpPr>
          <p:nvPr/>
        </p:nvSpPr>
        <p:spPr bwMode="auto">
          <a:xfrm>
            <a:off x="4716463" y="4184650"/>
            <a:ext cx="2792412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>
                <a:latin typeface="Arial" panose="020B0604020202020204" pitchFamily="34" charset="0"/>
                <a:cs typeface="Arial" panose="020B0604020202020204" pitchFamily="34" charset="0"/>
              </a:rPr>
              <a:t>R1 - rangi zmiennej X1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000">
                <a:latin typeface="Arial" panose="020B0604020202020204" pitchFamily="34" charset="0"/>
                <a:cs typeface="Arial" panose="020B0604020202020204" pitchFamily="34" charset="0"/>
              </a:rPr>
              <a:t>R2 - rangi zmiennej X2</a:t>
            </a:r>
          </a:p>
        </p:txBody>
      </p:sp>
      <p:sp>
        <p:nvSpPr>
          <p:cNvPr id="41989" name="pole tekstowe 17"/>
          <p:cNvSpPr txBox="1">
            <a:spLocks noChangeArrowheads="1"/>
          </p:cNvSpPr>
          <p:nvPr/>
        </p:nvSpPr>
        <p:spPr bwMode="auto">
          <a:xfrm>
            <a:off x="4643438" y="3176588"/>
            <a:ext cx="44259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900">
                <a:latin typeface="Arial" panose="020B0604020202020204" pitchFamily="34" charset="0"/>
                <a:cs typeface="Arial" panose="020B0604020202020204" pitchFamily="34" charset="0"/>
              </a:rPr>
              <a:t>C - liczba par zgodnych (concordant)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900">
                <a:latin typeface="Arial" panose="020B0604020202020204" pitchFamily="34" charset="0"/>
                <a:cs typeface="Arial" panose="020B0604020202020204" pitchFamily="34" charset="0"/>
              </a:rPr>
              <a:t>D - liczba par niezgodnych (discordant)</a:t>
            </a:r>
          </a:p>
        </p:txBody>
      </p:sp>
      <p:sp>
        <p:nvSpPr>
          <p:cNvPr id="41990" name="pole tekstowe 19"/>
          <p:cNvSpPr txBox="1">
            <a:spLocks noChangeArrowheads="1"/>
          </p:cNvSpPr>
          <p:nvPr/>
        </p:nvSpPr>
        <p:spPr bwMode="auto">
          <a:xfrm>
            <a:off x="323850" y="6403975"/>
            <a:ext cx="14859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600">
                <a:latin typeface="Arial" panose="020B0604020202020204" pitchFamily="34" charset="0"/>
                <a:cs typeface="Arial" panose="020B0604020202020204" pitchFamily="34" charset="0"/>
              </a:rPr>
              <a:t>Dane: Internet</a:t>
            </a:r>
          </a:p>
        </p:txBody>
      </p:sp>
      <p:sp>
        <p:nvSpPr>
          <p:cNvPr id="41991" name="pole tekstowe 20"/>
          <p:cNvSpPr txBox="1">
            <a:spLocks noChangeArrowheads="1"/>
          </p:cNvSpPr>
          <p:nvPr/>
        </p:nvSpPr>
        <p:spPr bwMode="auto">
          <a:xfrm>
            <a:off x="4787900" y="5324475"/>
            <a:ext cx="36004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Rangi wiązane </a:t>
            </a:r>
            <a:r>
              <a:rPr lang="pl-PL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tie</a:t>
            </a:r>
            <a:r>
              <a:rPr lang="pl-PL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zaznaczone kolorowym atramentem</a:t>
            </a:r>
          </a:p>
        </p:txBody>
      </p:sp>
      <p:sp>
        <p:nvSpPr>
          <p:cNvPr id="22" name="pole tekstowe 21"/>
          <p:cNvSpPr txBox="1"/>
          <p:nvPr/>
        </p:nvSpPr>
        <p:spPr>
          <a:xfrm>
            <a:off x="179388" y="692150"/>
            <a:ext cx="8856662" cy="193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Ranga – wartość liczbowa określająca znaczenie (rangę) wartości cechy; im wyższa ranga tym większa wartość cechy. Klasyfikacja par rang (R1, R2):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zgodne	para wartości zmienia się w taki sam sposób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niezgodne	para wartości </a:t>
            </a:r>
            <a:r>
              <a:rPr lang="pl-PL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zmienia </a:t>
            </a: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się  w przeciwny sposób; </a:t>
            </a:r>
            <a:b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nierówność dla drugiej zmiennej może być osłabiona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pl-PL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wiązane</a:t>
            </a: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jedna z cech ma takie same wartości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8604250" cy="763588"/>
          </a:xfrm>
        </p:spPr>
        <p:txBody>
          <a:bodyPr/>
          <a:lstStyle/>
          <a:p>
            <a:r>
              <a:rPr lang="pl-PL" altLang="en-US" sz="3600" b="1" smtClean="0">
                <a:latin typeface="Arial" panose="020B0604020202020204" pitchFamily="34" charset="0"/>
                <a:cs typeface="Times New Roman" panose="02020603050405020304" pitchFamily="18" charset="0"/>
              </a:rPr>
              <a:t>Reguła klasyfikacji par</a:t>
            </a:r>
            <a:endParaRPr lang="pl-PL" altLang="en-US" sz="3600" b="1" smtClean="0">
              <a:latin typeface="Arial" panose="020B0604020202020204" pitchFamily="34" charset="0"/>
            </a:endParaRPr>
          </a:p>
        </p:txBody>
      </p:sp>
      <p:pic>
        <p:nvPicPr>
          <p:cNvPr id="4403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65413"/>
            <a:ext cx="4154487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pole tekstowe 16"/>
          <p:cNvSpPr txBox="1">
            <a:spLocks noChangeArrowheads="1"/>
          </p:cNvSpPr>
          <p:nvPr/>
        </p:nvSpPr>
        <p:spPr bwMode="auto">
          <a:xfrm>
            <a:off x="4716463" y="4017963"/>
            <a:ext cx="2792412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>
                <a:latin typeface="Arial" panose="020B0604020202020204" pitchFamily="34" charset="0"/>
                <a:cs typeface="Arial" panose="020B0604020202020204" pitchFamily="34" charset="0"/>
              </a:rPr>
              <a:t>R1 - rangi zmiennej X1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000">
                <a:latin typeface="Arial" panose="020B0604020202020204" pitchFamily="34" charset="0"/>
                <a:cs typeface="Arial" panose="020B0604020202020204" pitchFamily="34" charset="0"/>
              </a:rPr>
              <a:t>R2 - rangi zmiennej X2</a:t>
            </a:r>
          </a:p>
        </p:txBody>
      </p:sp>
      <p:sp>
        <p:nvSpPr>
          <p:cNvPr id="44037" name="pole tekstowe 17"/>
          <p:cNvSpPr txBox="1">
            <a:spLocks noChangeArrowheads="1"/>
          </p:cNvSpPr>
          <p:nvPr/>
        </p:nvSpPr>
        <p:spPr bwMode="auto">
          <a:xfrm>
            <a:off x="4643438" y="3009900"/>
            <a:ext cx="44259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900">
                <a:latin typeface="Arial" panose="020B0604020202020204" pitchFamily="34" charset="0"/>
                <a:cs typeface="Arial" panose="020B0604020202020204" pitchFamily="34" charset="0"/>
              </a:rPr>
              <a:t>C - liczba par zgodnych (concordant)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900">
                <a:latin typeface="Arial" panose="020B0604020202020204" pitchFamily="34" charset="0"/>
                <a:cs typeface="Arial" panose="020B0604020202020204" pitchFamily="34" charset="0"/>
              </a:rPr>
              <a:t>D - liczba par niezgodnych (discordant)</a:t>
            </a:r>
          </a:p>
        </p:txBody>
      </p:sp>
      <p:sp>
        <p:nvSpPr>
          <p:cNvPr id="44038" name="pole tekstowe 19"/>
          <p:cNvSpPr txBox="1">
            <a:spLocks noChangeArrowheads="1"/>
          </p:cNvSpPr>
          <p:nvPr/>
        </p:nvSpPr>
        <p:spPr bwMode="auto">
          <a:xfrm>
            <a:off x="323850" y="6237288"/>
            <a:ext cx="14859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600">
                <a:latin typeface="Arial" panose="020B0604020202020204" pitchFamily="34" charset="0"/>
                <a:cs typeface="Arial" panose="020B0604020202020204" pitchFamily="34" charset="0"/>
              </a:rPr>
              <a:t>Dane: Internet</a:t>
            </a:r>
          </a:p>
        </p:txBody>
      </p:sp>
      <p:sp>
        <p:nvSpPr>
          <p:cNvPr id="44039" name="pole tekstowe 20"/>
          <p:cNvSpPr txBox="1">
            <a:spLocks noChangeArrowheads="1"/>
          </p:cNvSpPr>
          <p:nvPr/>
        </p:nvSpPr>
        <p:spPr bwMode="auto">
          <a:xfrm>
            <a:off x="4787900" y="5157788"/>
            <a:ext cx="36004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Rangi wiązane </a:t>
            </a:r>
            <a:r>
              <a:rPr lang="pl-PL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tie</a:t>
            </a:r>
            <a:r>
              <a:rPr lang="pl-PL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zaznaczone kolorowym atramentem</a:t>
            </a:r>
          </a:p>
        </p:txBody>
      </p:sp>
      <p:sp>
        <p:nvSpPr>
          <p:cNvPr id="44040" name="Text Box 3"/>
          <p:cNvSpPr txBox="1">
            <a:spLocks noChangeArrowheads="1"/>
          </p:cNvSpPr>
          <p:nvPr/>
        </p:nvSpPr>
        <p:spPr bwMode="auto">
          <a:xfrm>
            <a:off x="179388" y="717550"/>
            <a:ext cx="8890000" cy="184665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en-US" sz="1900" dirty="0">
                <a:latin typeface="Arial" panose="020B0604020202020204" pitchFamily="34" charset="0"/>
                <a:cs typeface="Arial" panose="020B0604020202020204" pitchFamily="34" charset="0"/>
              </a:rPr>
              <a:t>Zbiór par porządkuje się wg pierwszej </a:t>
            </a:r>
            <a:r>
              <a:rPr lang="pl-PL" alt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zmiennej. </a:t>
            </a:r>
            <a:r>
              <a:rPr lang="pl-PL" altLang="en-US" sz="1900" dirty="0">
                <a:latin typeface="Arial" panose="020B0604020202020204" pitchFamily="34" charset="0"/>
                <a:cs typeface="Arial" panose="020B0604020202020204" pitchFamily="34" charset="0"/>
              </a:rPr>
              <a:t>Liczba rang zgodnych C dla zadanej wartości </a:t>
            </a:r>
            <a:r>
              <a:rPr lang="pl-PL" alt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rangi pierwszej </a:t>
            </a:r>
            <a:r>
              <a:rPr lang="pl-PL" altLang="en-US" sz="1900" dirty="0">
                <a:latin typeface="Arial" panose="020B0604020202020204" pitchFamily="34" charset="0"/>
                <a:cs typeface="Arial" panose="020B0604020202020204" pitchFamily="34" charset="0"/>
              </a:rPr>
              <a:t>zmiennej X1 (wartości pierwszej równej 1,5, drugiej i kolejnych) to liczba wartości </a:t>
            </a:r>
            <a:r>
              <a:rPr lang="pl-PL" alt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rang drugiej </a:t>
            </a:r>
            <a:r>
              <a:rPr lang="pl-PL" altLang="en-US" sz="1900" dirty="0">
                <a:latin typeface="Arial" panose="020B0604020202020204" pitchFamily="34" charset="0"/>
                <a:cs typeface="Arial" panose="020B0604020202020204" pitchFamily="34" charset="0"/>
              </a:rPr>
              <a:t>zmiennej leżących poniżej wiersza z analizowaną </a:t>
            </a:r>
            <a:r>
              <a:rPr lang="pl-PL" alt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rangą </a:t>
            </a:r>
            <a:r>
              <a:rPr lang="pl-PL" alt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pierwszej </a:t>
            </a:r>
            <a:r>
              <a:rPr lang="pl-PL" altLang="en-US" sz="1900" dirty="0">
                <a:latin typeface="Arial" panose="020B0604020202020204" pitchFamily="34" charset="0"/>
                <a:cs typeface="Arial" panose="020B0604020202020204" pitchFamily="34" charset="0"/>
              </a:rPr>
              <a:t>zmiennej, które są większe od tej </a:t>
            </a:r>
            <a:r>
              <a:rPr lang="pl-PL" alt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rangi. </a:t>
            </a:r>
            <a:r>
              <a:rPr lang="pl-PL" altLang="en-US" sz="1900" dirty="0">
                <a:latin typeface="Arial" panose="020B0604020202020204" pitchFamily="34" charset="0"/>
                <a:cs typeface="Arial" panose="020B0604020202020204" pitchFamily="34" charset="0"/>
              </a:rPr>
              <a:t>Niezgodnych - to liczba jw. wyżej tylko wartości mniejszych lub równych. T liczy się dla tych </a:t>
            </a:r>
            <a:r>
              <a:rPr lang="pl-PL" alt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wartości </a:t>
            </a:r>
            <a:r>
              <a:rPr lang="pl-PL" altLang="en-US" sz="1900" dirty="0">
                <a:latin typeface="Arial" panose="020B0604020202020204" pitchFamily="34" charset="0"/>
                <a:cs typeface="Arial" panose="020B0604020202020204" pitchFamily="34" charset="0"/>
              </a:rPr>
              <a:t>danej zmiennej, które się powtarzają.</a:t>
            </a:r>
          </a:p>
        </p:txBody>
      </p:sp>
      <p:sp>
        <p:nvSpPr>
          <p:cNvPr id="44041" name="Elipsa 10"/>
          <p:cNvSpPr>
            <a:spLocks noChangeArrowheads="1"/>
          </p:cNvSpPr>
          <p:nvPr/>
        </p:nvSpPr>
        <p:spPr bwMode="auto">
          <a:xfrm>
            <a:off x="2627313" y="3387725"/>
            <a:ext cx="336550" cy="2571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44042" name="Elipsa 11"/>
          <p:cNvSpPr>
            <a:spLocks noChangeArrowheads="1"/>
          </p:cNvSpPr>
          <p:nvPr/>
        </p:nvSpPr>
        <p:spPr bwMode="auto">
          <a:xfrm>
            <a:off x="2627313" y="3716338"/>
            <a:ext cx="360362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44043" name="Elipsa 12"/>
          <p:cNvSpPr>
            <a:spLocks noChangeArrowheads="1"/>
          </p:cNvSpPr>
          <p:nvPr/>
        </p:nvSpPr>
        <p:spPr bwMode="auto">
          <a:xfrm>
            <a:off x="2627313" y="4005263"/>
            <a:ext cx="360362" cy="2873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44044" name="Elipsa 13"/>
          <p:cNvSpPr>
            <a:spLocks noChangeArrowheads="1"/>
          </p:cNvSpPr>
          <p:nvPr/>
        </p:nvSpPr>
        <p:spPr bwMode="auto">
          <a:xfrm>
            <a:off x="2641600" y="4351338"/>
            <a:ext cx="360363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44045" name="Elipsa 14"/>
          <p:cNvSpPr>
            <a:spLocks noChangeArrowheads="1"/>
          </p:cNvSpPr>
          <p:nvPr/>
        </p:nvSpPr>
        <p:spPr bwMode="auto">
          <a:xfrm>
            <a:off x="2627313" y="4986338"/>
            <a:ext cx="360362" cy="2873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44046" name="Elipsa 15"/>
          <p:cNvSpPr>
            <a:spLocks noChangeArrowheads="1"/>
          </p:cNvSpPr>
          <p:nvPr/>
        </p:nvSpPr>
        <p:spPr bwMode="auto">
          <a:xfrm>
            <a:off x="2627313" y="5300663"/>
            <a:ext cx="360362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44047" name="Elipsa 16"/>
          <p:cNvSpPr>
            <a:spLocks noChangeArrowheads="1"/>
          </p:cNvSpPr>
          <p:nvPr/>
        </p:nvSpPr>
        <p:spPr bwMode="auto">
          <a:xfrm>
            <a:off x="2627313" y="5589588"/>
            <a:ext cx="360362" cy="2873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20" name="Prostokąt 19"/>
          <p:cNvSpPr/>
          <p:nvPr/>
        </p:nvSpPr>
        <p:spPr bwMode="auto">
          <a:xfrm>
            <a:off x="2484438" y="3357563"/>
            <a:ext cx="674687" cy="2951162"/>
          </a:xfrm>
          <a:prstGeom prst="rect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4049" name="Prostokąt 16"/>
          <p:cNvSpPr>
            <a:spLocks noChangeArrowheads="1"/>
          </p:cNvSpPr>
          <p:nvPr/>
        </p:nvSpPr>
        <p:spPr bwMode="auto">
          <a:xfrm>
            <a:off x="1763713" y="2997200"/>
            <a:ext cx="720725" cy="360363"/>
          </a:xfrm>
          <a:prstGeom prst="rect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990600"/>
          </a:xfrm>
        </p:spPr>
        <p:txBody>
          <a:bodyPr/>
          <a:lstStyle/>
          <a:p>
            <a:r>
              <a:rPr lang="pl-PL" altLang="en-US" sz="3600" b="1" smtClean="0">
                <a:latin typeface="Arial" panose="020B0604020202020204" pitchFamily="34" charset="0"/>
                <a:cs typeface="Times New Roman" panose="02020603050405020304" pitchFamily="18" charset="0"/>
              </a:rPr>
              <a:t>Testowanie istotno</a:t>
            </a:r>
            <a:r>
              <a:rPr lang="pl-PL" altLang="en-US" sz="3600" b="1" smtClean="0">
                <a:latin typeface="Arial" panose="020B0604020202020204" pitchFamily="34" charset="0"/>
              </a:rPr>
              <a:t>ś</a:t>
            </a:r>
            <a:r>
              <a:rPr lang="pl-PL" altLang="en-US" sz="3600" b="1" smtClean="0">
                <a:latin typeface="Arial" panose="020B0604020202020204" pitchFamily="34" charset="0"/>
                <a:cs typeface="Times New Roman" panose="02020603050405020304" pitchFamily="18" charset="0"/>
              </a:rPr>
              <a:t>ci wspó</a:t>
            </a:r>
            <a:r>
              <a:rPr lang="pl-PL" altLang="en-US" sz="3600" b="1" smtClean="0">
                <a:latin typeface="Arial" panose="020B0604020202020204" pitchFamily="34" charset="0"/>
              </a:rPr>
              <a:t>ł</a:t>
            </a:r>
            <a:r>
              <a:rPr lang="pl-PL" altLang="en-US" sz="3600" b="1" smtClean="0">
                <a:latin typeface="Arial" panose="020B0604020202020204" pitchFamily="34" charset="0"/>
                <a:cs typeface="Times New Roman" panose="02020603050405020304" pitchFamily="18" charset="0"/>
              </a:rPr>
              <a:t>czynnika korelacji</a:t>
            </a:r>
            <a:endParaRPr lang="pl-PL" altLang="en-US" sz="3600" b="1" smtClean="0">
              <a:latin typeface="Arial" panose="020B0604020202020204" pitchFamily="34" charset="0"/>
            </a:endParaRPr>
          </a:p>
        </p:txBody>
      </p:sp>
      <p:sp>
        <p:nvSpPr>
          <p:cNvPr id="46083" name="Text Box 8"/>
          <p:cNvSpPr txBox="1">
            <a:spLocks noChangeArrowheads="1"/>
          </p:cNvSpPr>
          <p:nvPr/>
        </p:nvSpPr>
        <p:spPr bwMode="auto">
          <a:xfrm>
            <a:off x="323850" y="1341438"/>
            <a:ext cx="8434388" cy="227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pl-PL" altLang="en-US" sz="2200">
                <a:latin typeface="Arial" panose="020B0604020202020204" pitchFamily="34" charset="0"/>
                <a:cs typeface="Times New Roman" panose="02020603050405020304" pitchFamily="18" charset="0"/>
              </a:rPr>
              <a:t>Procedura wnioskowania statystycznego jest zbudowana na podstawie parametrycznego testu istotno</a:t>
            </a:r>
            <a:r>
              <a:rPr lang="pl-PL" altLang="en-US" sz="2200">
                <a:latin typeface="Arial" panose="020B0604020202020204" pitchFamily="34" charset="0"/>
              </a:rPr>
              <a:t>ś</a:t>
            </a:r>
            <a:r>
              <a:rPr lang="pl-PL" altLang="en-US" sz="2200">
                <a:latin typeface="Arial" panose="020B0604020202020204" pitchFamily="34" charset="0"/>
                <a:cs typeface="Times New Roman" panose="02020603050405020304" pitchFamily="18" charset="0"/>
              </a:rPr>
              <a:t>ci. Tre</a:t>
            </a:r>
            <a:r>
              <a:rPr lang="pl-PL" altLang="en-US" sz="2200">
                <a:latin typeface="Arial" panose="020B0604020202020204" pitchFamily="34" charset="0"/>
              </a:rPr>
              <a:t>ści</a:t>
            </a:r>
            <a:r>
              <a:rPr lang="pl-PL" altLang="en-US" sz="2200">
                <a:latin typeface="Arial" panose="020B0604020202020204" pitchFamily="34" charset="0"/>
                <a:cs typeface="Times New Roman" panose="02020603050405020304" pitchFamily="18" charset="0"/>
              </a:rPr>
              <a:t> hipotez są nast</a:t>
            </a:r>
            <a:r>
              <a:rPr lang="pl-PL" altLang="en-US" sz="2200">
                <a:latin typeface="Arial" panose="020B0604020202020204" pitchFamily="34" charset="0"/>
              </a:rPr>
              <a:t>ę</a:t>
            </a:r>
            <a:r>
              <a:rPr lang="pl-PL" altLang="en-US" sz="2200">
                <a:latin typeface="Arial" panose="020B0604020202020204" pitchFamily="34" charset="0"/>
                <a:cs typeface="Times New Roman" panose="02020603050405020304" pitchFamily="18" charset="0"/>
              </a:rPr>
              <a:t>puj</a:t>
            </a:r>
            <a:r>
              <a:rPr lang="pl-PL" altLang="en-US" sz="2200">
                <a:latin typeface="Arial" panose="020B0604020202020204" pitchFamily="34" charset="0"/>
              </a:rPr>
              <a:t>ą</a:t>
            </a:r>
            <a:r>
              <a:rPr lang="pl-PL" altLang="en-US" sz="2200">
                <a:latin typeface="Arial" panose="020B0604020202020204" pitchFamily="34" charset="0"/>
                <a:cs typeface="Times New Roman" panose="02020603050405020304" pitchFamily="18" charset="0"/>
              </a:rPr>
              <a:t>ce, przy czym WK oznacza właściwy współczynnik korelacji (z populacji):</a:t>
            </a:r>
            <a:r>
              <a:rPr lang="pl-PL" altLang="en-US" sz="2200"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200">
                <a:latin typeface="Arial" panose="020B0604020202020204" pitchFamily="34" charset="0"/>
              </a:rPr>
              <a:t>	</a:t>
            </a:r>
            <a:r>
              <a:rPr lang="pl-PL" altLang="en-US" sz="22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H0: WK = 0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20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pl-PL" altLang="en-US" sz="22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H1: WK &gt; 0 albo H1: WK&lt; 0 albo H1: WK </a:t>
            </a:r>
            <a:r>
              <a:rPr lang="pl-PL" altLang="en-US" sz="220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pl-PL" altLang="en-US" sz="22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0</a:t>
            </a:r>
            <a:r>
              <a:rPr lang="pl-PL" altLang="en-US" sz="22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395288" y="4449763"/>
            <a:ext cx="7848600" cy="708025"/>
          </a:xfrm>
          <a:prstGeom prst="rect">
            <a:avLst/>
          </a:prstGeom>
          <a:noFill/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2000" b="1" dirty="0">
                <a:solidFill>
                  <a:srgbClr val="006600"/>
                </a:solidFill>
                <a:latin typeface="Arial" pitchFamily="34" charset="0"/>
              </a:rPr>
              <a:t>Współczynnik korelacji policzony z próby jest estymatorem prawdziwej wartości miary.	</a:t>
            </a:r>
          </a:p>
        </p:txBody>
      </p:sp>
      <p:sp>
        <p:nvSpPr>
          <p:cNvPr id="46085" name="Rectangle 11"/>
          <p:cNvSpPr>
            <a:spLocks noChangeArrowheads="1"/>
          </p:cNvSpPr>
          <p:nvPr/>
        </p:nvSpPr>
        <p:spPr bwMode="auto">
          <a:xfrm>
            <a:off x="179388" y="5151438"/>
            <a:ext cx="87137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200">
                <a:solidFill>
                  <a:srgbClr val="99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Je</a:t>
            </a:r>
            <a:r>
              <a:rPr lang="pl-PL" altLang="en-US" sz="2200">
                <a:solidFill>
                  <a:srgbClr val="99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ś</a:t>
            </a:r>
            <a:r>
              <a:rPr lang="pl-PL" altLang="en-US" sz="2200">
                <a:solidFill>
                  <a:srgbClr val="99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li prawdopodobie</a:t>
            </a:r>
            <a:r>
              <a:rPr lang="pl-PL" altLang="en-US" sz="2200">
                <a:solidFill>
                  <a:srgbClr val="99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ń</a:t>
            </a:r>
            <a:r>
              <a:rPr lang="pl-PL" altLang="en-US" sz="2200">
                <a:solidFill>
                  <a:srgbClr val="99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stwo testowe odpowiadaj</a:t>
            </a:r>
            <a:r>
              <a:rPr lang="pl-PL" altLang="en-US" sz="2200">
                <a:solidFill>
                  <a:srgbClr val="99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ą</a:t>
            </a:r>
            <a:r>
              <a:rPr lang="pl-PL" altLang="en-US" sz="2200">
                <a:solidFill>
                  <a:srgbClr val="99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ce warto</a:t>
            </a:r>
            <a:r>
              <a:rPr lang="pl-PL" altLang="en-US" sz="2200">
                <a:solidFill>
                  <a:srgbClr val="99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ś</a:t>
            </a:r>
            <a:r>
              <a:rPr lang="pl-PL" altLang="en-US" sz="2200">
                <a:solidFill>
                  <a:srgbClr val="99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ci statystyki testowej jest mniejsze od przyj</a:t>
            </a:r>
            <a:r>
              <a:rPr lang="pl-PL" altLang="en-US" sz="2200">
                <a:solidFill>
                  <a:srgbClr val="99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ę</a:t>
            </a:r>
            <a:r>
              <a:rPr lang="pl-PL" altLang="en-US" sz="2200">
                <a:solidFill>
                  <a:srgbClr val="99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tego poziomu istotno</a:t>
            </a:r>
            <a:r>
              <a:rPr lang="pl-PL" altLang="en-US" sz="2200">
                <a:solidFill>
                  <a:srgbClr val="99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ś</a:t>
            </a:r>
            <a:r>
              <a:rPr lang="pl-PL" altLang="en-US" sz="2200">
                <a:solidFill>
                  <a:srgbClr val="99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ci: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200">
                <a:solidFill>
                  <a:srgbClr val="99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pl-PL" altLang="en-US" sz="2200" b="1">
                <a:solidFill>
                  <a:srgbClr val="99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p-value &lt; 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200">
                <a:solidFill>
                  <a:srgbClr val="99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to hipotez</a:t>
            </a:r>
            <a:r>
              <a:rPr lang="pl-PL" altLang="en-US" sz="2200">
                <a:solidFill>
                  <a:srgbClr val="99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ę</a:t>
            </a:r>
            <a:r>
              <a:rPr lang="pl-PL" altLang="en-US" sz="2200">
                <a:solidFill>
                  <a:srgbClr val="99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zerow</a:t>
            </a:r>
            <a:r>
              <a:rPr lang="pl-PL" altLang="en-US" sz="2200">
                <a:solidFill>
                  <a:srgbClr val="99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ą</a:t>
            </a:r>
            <a:r>
              <a:rPr lang="pl-PL" altLang="en-US" sz="2200">
                <a:solidFill>
                  <a:srgbClr val="99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o braku korelacji </a:t>
            </a:r>
            <a:r>
              <a:rPr lang="pl-PL" altLang="en-US" sz="2200" b="1">
                <a:solidFill>
                  <a:srgbClr val="99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nale</a:t>
            </a:r>
            <a:r>
              <a:rPr lang="pl-PL" altLang="en-US" sz="2200" b="1">
                <a:solidFill>
                  <a:srgbClr val="99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ż</a:t>
            </a:r>
            <a:r>
              <a:rPr lang="pl-PL" altLang="en-US" sz="2200" b="1">
                <a:solidFill>
                  <a:srgbClr val="99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y odrzuci</a:t>
            </a:r>
            <a:r>
              <a:rPr lang="pl-PL" altLang="en-US" sz="2200" b="1">
                <a:solidFill>
                  <a:srgbClr val="99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ć</a:t>
            </a:r>
            <a:r>
              <a:rPr lang="pl-PL" altLang="en-US" sz="2200">
                <a:solidFill>
                  <a:srgbClr val="99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</a:p>
        </p:txBody>
      </p:sp>
      <p:sp>
        <p:nvSpPr>
          <p:cNvPr id="46086" name="Prostokąt 6"/>
          <p:cNvSpPr>
            <a:spLocks noChangeArrowheads="1"/>
          </p:cNvSpPr>
          <p:nvPr/>
        </p:nvSpPr>
        <p:spPr bwMode="auto">
          <a:xfrm>
            <a:off x="395288" y="3667125"/>
            <a:ext cx="82089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2200">
                <a:latin typeface="Arial" panose="020B0604020202020204" pitchFamily="34" charset="0"/>
              </a:rPr>
              <a:t>Statystyka testowa jest definiowana w zależności od rodzaju współczynnika.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450"/>
            <a:ext cx="7772400" cy="576263"/>
          </a:xfrm>
        </p:spPr>
        <p:txBody>
          <a:bodyPr/>
          <a:lstStyle/>
          <a:p>
            <a:r>
              <a:rPr lang="pl-PL" altLang="en-US" sz="3600" b="1" smtClean="0">
                <a:solidFill>
                  <a:srgbClr val="660033"/>
                </a:solidFill>
                <a:latin typeface="Arial" panose="020B0604020202020204" pitchFamily="34" charset="0"/>
              </a:rPr>
              <a:t>Histogram zmiennej losowej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288925" y="2784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8196" name="Rectangle 9"/>
          <p:cNvSpPr>
            <a:spLocks noChangeArrowheads="1"/>
          </p:cNvSpPr>
          <p:nvPr/>
        </p:nvSpPr>
        <p:spPr bwMode="auto">
          <a:xfrm>
            <a:off x="2471738" y="2609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pic>
        <p:nvPicPr>
          <p:cNvPr id="8197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765175"/>
            <a:ext cx="4103687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765175"/>
            <a:ext cx="4000500" cy="246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1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789363"/>
            <a:ext cx="3889375" cy="239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1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3644900"/>
            <a:ext cx="4146550" cy="241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1" name="pole tekstowe 18"/>
          <p:cNvSpPr txBox="1">
            <a:spLocks noChangeArrowheads="1"/>
          </p:cNvSpPr>
          <p:nvPr/>
        </p:nvSpPr>
        <p:spPr bwMode="auto">
          <a:xfrm>
            <a:off x="611188" y="3213100"/>
            <a:ext cx="349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>
                <a:latin typeface="Calibri" panose="020F0502020204030204" pitchFamily="34" charset="0"/>
              </a:rPr>
              <a:t>Histogram częstości (frequency)</a:t>
            </a:r>
          </a:p>
        </p:txBody>
      </p:sp>
      <p:sp>
        <p:nvSpPr>
          <p:cNvPr id="8202" name="pole tekstowe 19"/>
          <p:cNvSpPr txBox="1">
            <a:spLocks noChangeArrowheads="1"/>
          </p:cNvSpPr>
          <p:nvPr/>
        </p:nvSpPr>
        <p:spPr bwMode="auto">
          <a:xfrm>
            <a:off x="900113" y="6183313"/>
            <a:ext cx="31194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>
                <a:latin typeface="Calibri" panose="020F0502020204030204" pitchFamily="34" charset="0"/>
              </a:rPr>
              <a:t>Histogram gęstości (density)</a:t>
            </a:r>
          </a:p>
        </p:txBody>
      </p:sp>
      <p:sp>
        <p:nvSpPr>
          <p:cNvPr id="8203" name="pole tekstowe 20"/>
          <p:cNvSpPr txBox="1">
            <a:spLocks noChangeArrowheads="1"/>
          </p:cNvSpPr>
          <p:nvPr/>
        </p:nvSpPr>
        <p:spPr bwMode="auto">
          <a:xfrm>
            <a:off x="4716463" y="3213100"/>
            <a:ext cx="3797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>
                <a:latin typeface="Calibri" panose="020F0502020204030204" pitchFamily="34" charset="0"/>
              </a:rPr>
              <a:t>Histogram częstości skumulowanej</a:t>
            </a:r>
          </a:p>
        </p:txBody>
      </p:sp>
      <p:sp>
        <p:nvSpPr>
          <p:cNvPr id="8204" name="pole tekstowe 21"/>
          <p:cNvSpPr txBox="1">
            <a:spLocks noChangeArrowheads="1"/>
          </p:cNvSpPr>
          <p:nvPr/>
        </p:nvSpPr>
        <p:spPr bwMode="auto">
          <a:xfrm>
            <a:off x="5076825" y="6165850"/>
            <a:ext cx="3711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>
                <a:latin typeface="Calibri" panose="020F0502020204030204" pitchFamily="34" charset="0"/>
              </a:rPr>
              <a:t>Histogram gęstości skumulowanej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772400" cy="549275"/>
          </a:xfrm>
        </p:spPr>
        <p:txBody>
          <a:bodyPr/>
          <a:lstStyle/>
          <a:p>
            <a:r>
              <a:rPr lang="pl-PL" altLang="en-US" sz="3600" b="1" smtClean="0">
                <a:latin typeface="Arial" panose="020B0604020202020204" pitchFamily="34" charset="0"/>
              </a:rPr>
              <a:t>Rozkład normalny</a:t>
            </a:r>
            <a:endParaRPr lang="pl-PL" altLang="en-US" sz="3600" b="1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215900" y="620713"/>
            <a:ext cx="8748713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pl-PL" altLang="en-US" sz="2000">
                <a:latin typeface="Arial" panose="020B0604020202020204" pitchFamily="34" charset="0"/>
                <a:cs typeface="Arial" panose="020B0604020202020204" pitchFamily="34" charset="0"/>
              </a:rPr>
              <a:t>Zwany też rozkładem Gausa, jest rozkładem o największym znaczeniu</a:t>
            </a:r>
            <a:br>
              <a:rPr lang="pl-PL" altLang="en-US" sz="20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en-US" sz="2000">
                <a:latin typeface="Arial" panose="020B0604020202020204" pitchFamily="34" charset="0"/>
                <a:cs typeface="Arial" panose="020B0604020202020204" pitchFamily="34" charset="0"/>
              </a:rPr>
              <a:t>w analizach statystycznych. </a:t>
            </a:r>
          </a:p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pl-PL" altLang="en-US" sz="2000">
                <a:latin typeface="Arial" panose="020B0604020202020204" pitchFamily="34" charset="0"/>
                <a:cs typeface="Arial" panose="020B0604020202020204" pitchFamily="34" charset="0"/>
              </a:rPr>
              <a:t>Funkcja gęstości jest dana zależnością: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288925" y="2784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0245" name="Rectangle 9"/>
          <p:cNvSpPr>
            <a:spLocks noChangeArrowheads="1"/>
          </p:cNvSpPr>
          <p:nvPr/>
        </p:nvSpPr>
        <p:spPr bwMode="auto">
          <a:xfrm>
            <a:off x="2471738" y="2609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0246" name="pole tekstowe 6"/>
          <p:cNvSpPr txBox="1">
            <a:spLocks noChangeArrowheads="1"/>
          </p:cNvSpPr>
          <p:nvPr/>
        </p:nvSpPr>
        <p:spPr bwMode="auto">
          <a:xfrm>
            <a:off x="250825" y="4724400"/>
            <a:ext cx="52578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900" b="1">
                <a:solidFill>
                  <a:srgbClr val="7600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 Friedrich Gauss </a:t>
            </a:r>
            <a:r>
              <a:rPr lang="pl-PL" altLang="en-US" sz="1900">
                <a:solidFill>
                  <a:srgbClr val="7600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(1777-1855), niemiecki matematyk, fizyk, astronom i geodeta, profesor uniwersytetu w Getyndze i dyrektor obserwatorium astronomicznego. Zaliczany do trójki największych matematyków świata, obok Archimedesa i Newtona. </a:t>
            </a:r>
            <a:endParaRPr lang="pl-PL" altLang="en-US" sz="1900">
              <a:solidFill>
                <a:srgbClr val="76003B"/>
              </a:solidFill>
            </a:endParaRPr>
          </a:p>
        </p:txBody>
      </p:sp>
      <p:graphicFrame>
        <p:nvGraphicFramePr>
          <p:cNvPr id="10247" name="Object 1024"/>
          <p:cNvGraphicFramePr>
            <a:graphicFrameLocks noChangeAspect="1"/>
          </p:cNvGraphicFramePr>
          <p:nvPr/>
        </p:nvGraphicFramePr>
        <p:xfrm>
          <a:off x="2306638" y="1844675"/>
          <a:ext cx="3633787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Równanie" r:id="rId4" imgW="1916868" imgH="482391" progId="Equation.3">
                  <p:embed/>
                </p:oleObj>
              </mc:Choice>
              <mc:Fallback>
                <p:oleObj name="Równanie" r:id="rId4" imgW="1916868" imgH="482391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638" y="1844675"/>
                        <a:ext cx="3633787" cy="912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Prostokąt 8"/>
          <p:cNvSpPr>
            <a:spLocks noChangeArrowheads="1"/>
          </p:cNvSpPr>
          <p:nvPr/>
        </p:nvSpPr>
        <p:spPr bwMode="auto">
          <a:xfrm>
            <a:off x="395288" y="2708275"/>
            <a:ext cx="8748712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Parametry: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00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	 </a:t>
            </a:r>
            <a:r>
              <a:rPr lang="pl-PL" altLang="en-US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(alternatywny symbol: </a:t>
            </a:r>
            <a:r>
              <a:rPr lang="pl-PL" altLang="en-US" sz="200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pl-PL" altLang="en-US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- średnia,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00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altLang="en-US" sz="200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 MT" panose="05050102010706020507" pitchFamily="18" charset="2"/>
              </a:rPr>
              <a:t>  - </a:t>
            </a:r>
            <a:r>
              <a:rPr lang="pl-PL" altLang="en-US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 MT" panose="05050102010706020507" pitchFamily="18" charset="2"/>
              </a:rPr>
              <a:t>odchylenie standardowe.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00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</a:t>
            </a:r>
            <a:r>
              <a:rPr lang="pl-PL" altLang="en-US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l-PL" altLang="en-US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=3,14159… (stosunek obwodu koła do średnicy)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00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(exp)</a:t>
            </a:r>
            <a:r>
              <a:rPr lang="pl-PL" altLang="en-US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=2,71828… (stała Eulera)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00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pl-PL" altLang="en-US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dowolna wartość z przedziału </a:t>
            </a:r>
          </a:p>
        </p:txBody>
      </p:sp>
      <p:graphicFrame>
        <p:nvGraphicFramePr>
          <p:cNvPr id="10249" name="Object 3"/>
          <p:cNvGraphicFramePr>
            <a:graphicFrameLocks noChangeAspect="1"/>
          </p:cNvGraphicFramePr>
          <p:nvPr/>
        </p:nvGraphicFramePr>
        <p:xfrm>
          <a:off x="4211638" y="4294188"/>
          <a:ext cx="115093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Równanie" r:id="rId6" imgW="634725" imgH="203112" progId="Equation.3">
                  <p:embed/>
                </p:oleObj>
              </mc:Choice>
              <mc:Fallback>
                <p:oleObj name="Równanie" r:id="rId6" imgW="634725" imgH="203112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4294188"/>
                        <a:ext cx="1150937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50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3500438"/>
            <a:ext cx="2405063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1268413"/>
            <a:ext cx="2087562" cy="192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-26988"/>
            <a:ext cx="8677275" cy="549276"/>
          </a:xfrm>
        </p:spPr>
        <p:txBody>
          <a:bodyPr/>
          <a:lstStyle/>
          <a:p>
            <a:r>
              <a:rPr lang="pl-PL" altLang="en-US" sz="3600" b="1" smtClean="0">
                <a:latin typeface="Arial" panose="020B0604020202020204" pitchFamily="34" charset="0"/>
              </a:rPr>
              <a:t>Charakterystyka rozkładu normalnego</a:t>
            </a:r>
            <a:endParaRPr lang="pl-PL" altLang="en-US" sz="3600" b="1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288925" y="2784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2292" name="Rectangle 9"/>
          <p:cNvSpPr>
            <a:spLocks noChangeArrowheads="1"/>
          </p:cNvSpPr>
          <p:nvPr/>
        </p:nvSpPr>
        <p:spPr bwMode="auto">
          <a:xfrm>
            <a:off x="2471738" y="2609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pic>
        <p:nvPicPr>
          <p:cNvPr id="1229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49275"/>
            <a:ext cx="7324725" cy="351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pole tekstowe 6"/>
          <p:cNvSpPr txBox="1">
            <a:spLocks noChangeArrowheads="1"/>
          </p:cNvSpPr>
          <p:nvPr/>
        </p:nvSpPr>
        <p:spPr bwMode="auto">
          <a:xfrm>
            <a:off x="5795963" y="2636838"/>
            <a:ext cx="18002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600">
                <a:latin typeface="Arial" panose="020B0604020202020204" pitchFamily="34" charset="0"/>
                <a:cs typeface="Arial" panose="020B0604020202020204" pitchFamily="34" charset="0"/>
              </a:rPr>
              <a:t>Źródło: Internet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5795963" y="3357563"/>
            <a:ext cx="2879725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16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Dzwon (kapelusz)  Gaussa</a:t>
            </a:r>
          </a:p>
        </p:txBody>
      </p:sp>
      <p:sp>
        <p:nvSpPr>
          <p:cNvPr id="12296" name="pole tekstowe 8"/>
          <p:cNvSpPr txBox="1">
            <a:spLocks noChangeArrowheads="1"/>
          </p:cNvSpPr>
          <p:nvPr/>
        </p:nvSpPr>
        <p:spPr bwMode="auto">
          <a:xfrm>
            <a:off x="250825" y="4365625"/>
            <a:ext cx="8713788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pl-PL" altLang="en-US" sz="1800">
                <a:latin typeface="Arial" panose="020B0604020202020204" pitchFamily="34" charset="0"/>
                <a:cs typeface="Arial" panose="020B0604020202020204" pitchFamily="34" charset="0"/>
              </a:rPr>
              <a:t>Rozkład jest symetryczny; wartości  cechy rozkładają się tak samo z lewej i prawej strony średniej; dominanta = mediana =średnia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pl-PL" altLang="en-US" sz="1800">
                <a:latin typeface="Arial" panose="020B0604020202020204" pitchFamily="34" charset="0"/>
                <a:cs typeface="Arial" panose="020B0604020202020204" pitchFamily="34" charset="0"/>
              </a:rPr>
              <a:t>68,27% wyników jest w przedziale (m-σ, m+σ)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pl-PL" altLang="en-US" sz="1800">
                <a:latin typeface="Arial" panose="020B0604020202020204" pitchFamily="34" charset="0"/>
                <a:cs typeface="Arial" panose="020B0604020202020204" pitchFamily="34" charset="0"/>
              </a:rPr>
              <a:t>95,45% wyników jest w przedziale (m-2σ, m+2σ)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pl-PL" altLang="en-US" sz="1800">
                <a:latin typeface="Arial" panose="020B0604020202020204" pitchFamily="34" charset="0"/>
                <a:cs typeface="Arial" panose="020B0604020202020204" pitchFamily="34" charset="0"/>
              </a:rPr>
              <a:t>99,73% wyników jest w przedziale (m-3σ, m+3σ)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762000"/>
          </a:xfrm>
        </p:spPr>
        <p:txBody>
          <a:bodyPr/>
          <a:lstStyle/>
          <a:p>
            <a:r>
              <a:rPr lang="pl-PL" altLang="en-US" sz="3600" b="1" smtClean="0">
                <a:latin typeface="Arial" panose="020B0604020202020204" pitchFamily="34" charset="0"/>
              </a:rPr>
              <a:t>Miary pozycyjne (położenia)</a:t>
            </a:r>
            <a:endParaRPr lang="pl-PL" altLang="en-US" sz="3600" b="1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1536700" y="1143000"/>
            <a:ext cx="6845300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600" dirty="0">
                <a:latin typeface="Arial" panose="020B0604020202020204" pitchFamily="34" charset="0"/>
              </a:rPr>
              <a:t>Minimum – </a:t>
            </a:r>
            <a:r>
              <a:rPr lang="pl-PL" altLang="en-US" sz="2600" b="1" dirty="0">
                <a:latin typeface="Arial" panose="020B0604020202020204" pitchFamily="34" charset="0"/>
              </a:rPr>
              <a:t>Min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600" dirty="0">
                <a:latin typeface="Arial" panose="020B0604020202020204" pitchFamily="34" charset="0"/>
              </a:rPr>
              <a:t>Maksimum – </a:t>
            </a:r>
            <a:r>
              <a:rPr lang="pl-PL" altLang="en-US" sz="2600" b="1" dirty="0">
                <a:latin typeface="Arial" panose="020B0604020202020204" pitchFamily="34" charset="0"/>
              </a:rPr>
              <a:t>Max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600" dirty="0">
                <a:latin typeface="Arial" panose="020B0604020202020204" pitchFamily="34" charset="0"/>
              </a:rPr>
              <a:t>Modalna Mo (moda, dominanta) – </a:t>
            </a:r>
            <a:r>
              <a:rPr lang="pl-PL" altLang="en-US" sz="2600" b="1" dirty="0" err="1">
                <a:latin typeface="Arial" panose="020B0604020202020204" pitchFamily="34" charset="0"/>
              </a:rPr>
              <a:t>Mode</a:t>
            </a:r>
            <a:endParaRPr lang="pl-PL" altLang="en-US" sz="2600" b="1" dirty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600" dirty="0">
                <a:latin typeface="Arial" panose="020B0604020202020204" pitchFamily="34" charset="0"/>
              </a:rPr>
              <a:t>Mediana Me (wartość środkowa) – </a:t>
            </a:r>
            <a:r>
              <a:rPr lang="pl-PL" altLang="en-US" sz="2600" b="1" dirty="0">
                <a:latin typeface="Arial" panose="020B0604020202020204" pitchFamily="34" charset="0"/>
              </a:rPr>
              <a:t>Median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600" dirty="0">
                <a:latin typeface="Arial" panose="020B0604020202020204" pitchFamily="34" charset="0"/>
              </a:rPr>
              <a:t>Średnia </a:t>
            </a:r>
            <a:r>
              <a:rPr lang="pl-PL" altLang="en-US" sz="2600" dirty="0" err="1">
                <a:latin typeface="Arial" panose="020B0604020202020204" pitchFamily="34" charset="0"/>
              </a:rPr>
              <a:t>Śr</a:t>
            </a:r>
            <a:r>
              <a:rPr lang="pl-PL" altLang="en-US" sz="2600" dirty="0">
                <a:latin typeface="Arial" panose="020B0604020202020204" pitchFamily="34" charset="0"/>
              </a:rPr>
              <a:t>  – </a:t>
            </a:r>
            <a:r>
              <a:rPr lang="pl-PL" altLang="en-US" sz="2600" b="1" dirty="0" err="1">
                <a:latin typeface="Arial" panose="020B0604020202020204" pitchFamily="34" charset="0"/>
              </a:rPr>
              <a:t>Mean</a:t>
            </a:r>
            <a:endParaRPr lang="pl-PL" altLang="en-US" sz="2600" b="1" dirty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600" dirty="0" err="1">
                <a:latin typeface="Arial" panose="020B0604020202020204" pitchFamily="34" charset="0"/>
              </a:rPr>
              <a:t>Kwantyl</a:t>
            </a:r>
            <a:r>
              <a:rPr lang="pl-PL" altLang="en-US" sz="2600" dirty="0">
                <a:latin typeface="Arial" panose="020B0604020202020204" pitchFamily="34" charset="0"/>
              </a:rPr>
              <a:t> rzędu p </a:t>
            </a:r>
            <a:r>
              <a:rPr lang="pl-PL" altLang="en-US" sz="2600" dirty="0">
                <a:latin typeface="Arial" panose="020B0604020202020204" pitchFamily="34" charset="0"/>
                <a:sym typeface="Symbol" panose="05050102010706020507" pitchFamily="18" charset="2"/>
              </a:rPr>
              <a:t></a:t>
            </a:r>
            <a:r>
              <a:rPr lang="pl-PL" altLang="en-US" sz="2600" dirty="0">
                <a:latin typeface="Arial" panose="020B0604020202020204" pitchFamily="34" charset="0"/>
              </a:rPr>
              <a:t> [0, 1]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600" dirty="0" err="1">
                <a:latin typeface="Arial" panose="020B0604020202020204" pitchFamily="34" charset="0"/>
              </a:rPr>
              <a:t>Kwartyle</a:t>
            </a:r>
            <a:r>
              <a:rPr lang="pl-PL" altLang="en-US" sz="2600" dirty="0">
                <a:latin typeface="Arial" panose="020B0604020202020204" pitchFamily="34" charset="0"/>
              </a:rPr>
              <a:t> rzędu:  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600" dirty="0">
                <a:latin typeface="Arial" panose="020B0604020202020204" pitchFamily="34" charset="0"/>
              </a:rPr>
              <a:t>0 = </a:t>
            </a:r>
            <a:r>
              <a:rPr lang="pl-PL" altLang="en-US" sz="2600" dirty="0" err="1">
                <a:latin typeface="Arial" panose="020B0604020202020204" pitchFamily="34" charset="0"/>
              </a:rPr>
              <a:t>minumum</a:t>
            </a:r>
            <a:r>
              <a:rPr lang="pl-PL" altLang="en-US" sz="2600" dirty="0">
                <a:latin typeface="Arial" panose="020B0604020202020204" pitchFamily="34" charset="0"/>
              </a:rPr>
              <a:t>, 2=mediana, 4=maksimum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600" dirty="0" err="1">
                <a:latin typeface="Arial" panose="020B0604020202020204" pitchFamily="34" charset="0"/>
              </a:rPr>
              <a:t>Kwartyl</a:t>
            </a:r>
            <a:r>
              <a:rPr lang="pl-PL" altLang="en-US" sz="2600" dirty="0">
                <a:latin typeface="Arial" panose="020B0604020202020204" pitchFamily="34" charset="0"/>
              </a:rPr>
              <a:t> 1 K1 (</a:t>
            </a:r>
            <a:r>
              <a:rPr lang="pl-PL" altLang="en-US" sz="2600" dirty="0" err="1">
                <a:latin typeface="Arial" panose="020B0604020202020204" pitchFamily="34" charset="0"/>
              </a:rPr>
              <a:t>kwartyl</a:t>
            </a:r>
            <a:r>
              <a:rPr lang="pl-PL" altLang="en-US" sz="2600" dirty="0">
                <a:latin typeface="Arial" panose="020B0604020202020204" pitchFamily="34" charset="0"/>
              </a:rPr>
              <a:t> rzędu 1) – </a:t>
            </a:r>
            <a:r>
              <a:rPr lang="pl-PL" altLang="en-US" sz="2600" b="1" dirty="0">
                <a:latin typeface="Arial" panose="020B0604020202020204" pitchFamily="34" charset="0"/>
              </a:rPr>
              <a:t>Q1</a:t>
            </a:r>
            <a:r>
              <a:rPr lang="pl-PL" altLang="en-US" sz="2600" dirty="0">
                <a:latin typeface="Arial" panose="020B0604020202020204" pitchFamily="34" charset="0"/>
              </a:rPr>
              <a:t>	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600" dirty="0" err="1">
                <a:latin typeface="Arial" panose="020B0604020202020204" pitchFamily="34" charset="0"/>
              </a:rPr>
              <a:t>Kwartyl</a:t>
            </a:r>
            <a:r>
              <a:rPr lang="pl-PL" altLang="en-US" sz="2600" dirty="0">
                <a:latin typeface="Arial" panose="020B0604020202020204" pitchFamily="34" charset="0"/>
              </a:rPr>
              <a:t> 3 K3 (</a:t>
            </a:r>
            <a:r>
              <a:rPr lang="pl-PL" altLang="en-US" sz="2600" dirty="0" err="1">
                <a:latin typeface="Arial" panose="020B0604020202020204" pitchFamily="34" charset="0"/>
              </a:rPr>
              <a:t>kwartyl</a:t>
            </a:r>
            <a:r>
              <a:rPr lang="pl-PL" altLang="en-US" sz="2600" dirty="0">
                <a:latin typeface="Arial" panose="020B0604020202020204" pitchFamily="34" charset="0"/>
              </a:rPr>
              <a:t> rzędu 3) – </a:t>
            </a:r>
            <a:r>
              <a:rPr lang="pl-PL" altLang="en-US" sz="2600" b="1" dirty="0">
                <a:latin typeface="Arial" panose="020B0604020202020204" pitchFamily="34" charset="0"/>
              </a:rPr>
              <a:t>Q3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pl-PL" altLang="en-US" sz="2600" dirty="0">
              <a:latin typeface="Arial" panose="020B0604020202020204" pitchFamily="34" charset="0"/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5589588"/>
            <a:ext cx="823753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pole tekstowe 4"/>
          <p:cNvSpPr txBox="1">
            <a:spLocks noChangeArrowheads="1"/>
          </p:cNvSpPr>
          <p:nvPr/>
        </p:nvSpPr>
        <p:spPr bwMode="auto">
          <a:xfrm>
            <a:off x="4284663" y="1052513"/>
            <a:ext cx="4448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>
                <a:solidFill>
                  <a:srgbClr val="C00000"/>
                </a:solidFill>
              </a:rPr>
              <a:t>Szereg statystyczny niemalejący: x</a:t>
            </a:r>
            <a:r>
              <a:rPr lang="pl-PL" altLang="en-US" sz="2000" baseline="-25000">
                <a:solidFill>
                  <a:srgbClr val="C00000"/>
                </a:solidFill>
              </a:rPr>
              <a:t>i</a:t>
            </a:r>
            <a:r>
              <a:rPr lang="pl-PL" altLang="en-US" sz="2000">
                <a:solidFill>
                  <a:srgbClr val="C00000"/>
                </a:solidFill>
              </a:rPr>
              <a:t> </a:t>
            </a:r>
            <a:r>
              <a:rPr lang="pl-PL" altLang="en-US" sz="2000">
                <a:solidFill>
                  <a:srgbClr val="C00000"/>
                </a:solidFill>
                <a:sym typeface="Symbol" panose="05050102010706020507" pitchFamily="18" charset="2"/>
              </a:rPr>
              <a:t> x</a:t>
            </a:r>
            <a:r>
              <a:rPr lang="pl-PL" altLang="en-US" sz="2000" baseline="-25000">
                <a:solidFill>
                  <a:srgbClr val="C00000"/>
                </a:solidFill>
                <a:sym typeface="Symbol" panose="05050102010706020507" pitchFamily="18" charset="2"/>
              </a:rPr>
              <a:t>i+1</a:t>
            </a:r>
            <a:endParaRPr lang="pl-PL" altLang="en-US" sz="2000" baseline="-2500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762000"/>
          </a:xfrm>
        </p:spPr>
        <p:txBody>
          <a:bodyPr/>
          <a:lstStyle/>
          <a:p>
            <a:r>
              <a:rPr lang="pl-PL" altLang="en-US" sz="3600" b="1" smtClean="0">
                <a:latin typeface="Arial" panose="020B0604020202020204" pitchFamily="34" charset="0"/>
              </a:rPr>
              <a:t>Miary zmienności (rozproszenia)</a:t>
            </a:r>
            <a:endParaRPr lang="pl-PL" altLang="en-US" sz="3600" b="1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179388" y="1125538"/>
            <a:ext cx="9001125" cy="449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600">
                <a:latin typeface="Arial" panose="020B0604020202020204" pitchFamily="34" charset="0"/>
              </a:rPr>
              <a:t>Rozstęp R – </a:t>
            </a:r>
            <a:r>
              <a:rPr lang="pl-PL" altLang="en-US" sz="2600" b="1">
                <a:latin typeface="Arial" panose="020B0604020202020204" pitchFamily="34" charset="0"/>
              </a:rPr>
              <a:t>Range </a:t>
            </a:r>
            <a:r>
              <a:rPr lang="pl-PL" altLang="en-US" sz="2600">
                <a:latin typeface="Arial" panose="020B0604020202020204" pitchFamily="34" charset="0"/>
              </a:rPr>
              <a:t>(miano cechy) </a:t>
            </a:r>
            <a:r>
              <a:rPr lang="pl-PL" altLang="en-US" sz="2600" b="1">
                <a:latin typeface="Arial" panose="020B0604020202020204" pitchFamily="34" charset="0"/>
              </a:rPr>
              <a:t>R = max - min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600">
                <a:latin typeface="Arial" panose="020B0604020202020204" pitchFamily="34" charset="0"/>
              </a:rPr>
              <a:t>Rozstęp międzykwartylowy RM = K3-K1  – </a:t>
            </a:r>
            <a:r>
              <a:rPr lang="pl-PL" altLang="en-US" sz="2600" b="1">
                <a:latin typeface="Arial" panose="020B0604020202020204" pitchFamily="34" charset="0"/>
              </a:rPr>
              <a:t>Interquartile Range</a:t>
            </a:r>
            <a:r>
              <a:rPr lang="pl-PL" altLang="en-US" sz="2600">
                <a:latin typeface="Arial" panose="020B0604020202020204" pitchFamily="34" charset="0"/>
              </a:rPr>
              <a:t> (miano cechy)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600">
                <a:latin typeface="Arial" panose="020B0604020202020204" pitchFamily="34" charset="0"/>
              </a:rPr>
              <a:t>Wariancja War – </a:t>
            </a:r>
            <a:r>
              <a:rPr lang="pl-PL" altLang="en-US" sz="2600" b="1">
                <a:latin typeface="Arial" panose="020B0604020202020204" pitchFamily="34" charset="0"/>
              </a:rPr>
              <a:t>Variance </a:t>
            </a:r>
            <a:r>
              <a:rPr lang="pl-PL" altLang="en-US" sz="2600">
                <a:latin typeface="Arial" panose="020B0604020202020204" pitchFamily="34" charset="0"/>
              </a:rPr>
              <a:t>(kwadrat miana cechy)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600">
                <a:latin typeface="Arial" panose="020B0604020202020204" pitchFamily="34" charset="0"/>
              </a:rPr>
              <a:t>Odchylenie standardowe OS – </a:t>
            </a:r>
            <a:r>
              <a:rPr lang="pl-PL" altLang="en-US" sz="2600" b="1">
                <a:latin typeface="Arial" panose="020B0604020202020204" pitchFamily="34" charset="0"/>
              </a:rPr>
              <a:t>Standard Deviation </a:t>
            </a:r>
            <a:r>
              <a:rPr lang="pl-PL" altLang="en-US" sz="2600">
                <a:latin typeface="Arial" panose="020B0604020202020204" pitchFamily="34" charset="0"/>
              </a:rPr>
              <a:t>(miano cechy)</a:t>
            </a:r>
          </a:p>
          <a:p>
            <a:pPr marL="0" lvl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600">
                <a:latin typeface="Arial" panose="020B0604020202020204" pitchFamily="34" charset="0"/>
              </a:rPr>
              <a:t>Średnie odchylenie bezwzględne ŚOB – </a:t>
            </a:r>
            <a:r>
              <a:rPr lang="pl-PL" altLang="en-US" sz="2600" b="1">
                <a:latin typeface="Arial" panose="020B0604020202020204" pitchFamily="34" charset="0"/>
              </a:rPr>
              <a:t>Absolute mean deviation</a:t>
            </a:r>
            <a:r>
              <a:rPr lang="pl-PL" altLang="en-US" sz="2600">
                <a:latin typeface="Arial" panose="020B0604020202020204" pitchFamily="34" charset="0"/>
              </a:rPr>
              <a:t> (miano cechy)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600">
                <a:latin typeface="Arial" panose="020B0604020202020204" pitchFamily="34" charset="0"/>
              </a:rPr>
              <a:t>Współczynnik zmienności WZ –  </a:t>
            </a:r>
            <a:r>
              <a:rPr lang="pl-PL" altLang="en-US" sz="2600" b="1">
                <a:latin typeface="Arial" panose="020B0604020202020204" pitchFamily="34" charset="0"/>
              </a:rPr>
              <a:t>Coefficient of Variation CV </a:t>
            </a:r>
            <a:r>
              <a:rPr lang="pl-PL" altLang="en-US" sz="2600">
                <a:latin typeface="Arial" panose="020B0604020202020204" pitchFamily="34" charset="0"/>
              </a:rPr>
              <a:t>(brak miana, wyrażany w %)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450"/>
            <a:ext cx="7772400" cy="536575"/>
          </a:xfrm>
        </p:spPr>
        <p:txBody>
          <a:bodyPr/>
          <a:lstStyle/>
          <a:p>
            <a:r>
              <a:rPr lang="pl-PL" altLang="en-US" sz="3600" b="1" smtClean="0">
                <a:latin typeface="Arial" panose="020B0604020202020204" pitchFamily="34" charset="0"/>
              </a:rPr>
              <a:t>Wykres pudełkowy z wąsami</a:t>
            </a:r>
            <a:endParaRPr lang="pl-PL" altLang="en-US" sz="3600" b="1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52400" y="5867400"/>
            <a:ext cx="883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2967038" y="2271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pSp>
        <p:nvGrpSpPr>
          <p:cNvPr id="18437" name="Grupa 31"/>
          <p:cNvGrpSpPr>
            <a:grpSpLocks/>
          </p:cNvGrpSpPr>
          <p:nvPr/>
        </p:nvGrpSpPr>
        <p:grpSpPr bwMode="auto">
          <a:xfrm>
            <a:off x="395288" y="620713"/>
            <a:ext cx="7256462" cy="3527425"/>
            <a:chOff x="395288" y="620713"/>
            <a:chExt cx="7256462" cy="3527727"/>
          </a:xfrm>
        </p:grpSpPr>
        <p:graphicFrame>
          <p:nvGraphicFramePr>
            <p:cNvPr id="18440" name="Object 4"/>
            <p:cNvGraphicFramePr>
              <a:graphicFrameLocks noChangeAspect="1"/>
            </p:cNvGraphicFramePr>
            <p:nvPr/>
          </p:nvGraphicFramePr>
          <p:xfrm>
            <a:off x="395288" y="708048"/>
            <a:ext cx="4495800" cy="33686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75" r:id="rId4" imgW="3209524" imgH="2314286" progId="Pbraz Paint.">
                    <p:embed/>
                  </p:oleObj>
                </mc:Choice>
                <mc:Fallback>
                  <p:oleObj r:id="rId4" imgW="3209524" imgH="2314286" progId="Pbraz Paint.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5288" y="708048"/>
                          <a:ext cx="4495800" cy="33686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8441" name="Group 6"/>
            <p:cNvGrpSpPr>
              <a:grpSpLocks/>
            </p:cNvGrpSpPr>
            <p:nvPr/>
          </p:nvGrpSpPr>
          <p:grpSpPr bwMode="auto">
            <a:xfrm>
              <a:off x="3367088" y="620713"/>
              <a:ext cx="4284662" cy="3527727"/>
              <a:chOff x="4532" y="2141"/>
              <a:chExt cx="6053" cy="3720"/>
            </a:xfrm>
          </p:grpSpPr>
          <p:grpSp>
            <p:nvGrpSpPr>
              <p:cNvPr id="18442" name="Group 7"/>
              <p:cNvGrpSpPr>
                <a:grpSpLocks/>
              </p:cNvGrpSpPr>
              <p:nvPr/>
            </p:nvGrpSpPr>
            <p:grpSpPr bwMode="auto">
              <a:xfrm>
                <a:off x="4577" y="3870"/>
                <a:ext cx="6008" cy="693"/>
                <a:chOff x="4577" y="4575"/>
                <a:chExt cx="6008" cy="693"/>
              </a:xfrm>
            </p:grpSpPr>
            <p:sp>
              <p:nvSpPr>
                <p:cNvPr id="18461" name="Line 8"/>
                <p:cNvSpPr>
                  <a:spLocks noChangeShapeType="1"/>
                </p:cNvSpPr>
                <p:nvPr/>
              </p:nvSpPr>
              <p:spPr bwMode="auto">
                <a:xfrm>
                  <a:off x="4577" y="4952"/>
                  <a:ext cx="4102" cy="14"/>
                </a:xfrm>
                <a:prstGeom prst="line">
                  <a:avLst/>
                </a:prstGeom>
                <a:noFill/>
                <a:ln w="15875">
                  <a:solidFill>
                    <a:srgbClr val="FF0000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62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4943" y="5182"/>
                  <a:ext cx="3749" cy="14"/>
                </a:xfrm>
                <a:prstGeom prst="line">
                  <a:avLst/>
                </a:prstGeom>
                <a:noFill/>
                <a:ln w="15875">
                  <a:solidFill>
                    <a:srgbClr val="FF0000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63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8601" y="4575"/>
                  <a:ext cx="1984" cy="693"/>
                </a:xfrm>
                <a:prstGeom prst="rect">
                  <a:avLst/>
                </a:prstGeom>
                <a:noFill/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pl-PL" altLang="en-US" sz="1100" b="1">
                      <a:latin typeface="Arial" panose="020B0604020202020204" pitchFamily="34" charset="0"/>
                    </a:rPr>
                    <a:t>Wielkość odchylenia standardowego</a:t>
                  </a:r>
                </a:p>
              </p:txBody>
            </p:sp>
          </p:grpSp>
          <p:grpSp>
            <p:nvGrpSpPr>
              <p:cNvPr id="18443" name="Group 11"/>
              <p:cNvGrpSpPr>
                <a:grpSpLocks/>
              </p:cNvGrpSpPr>
              <p:nvPr/>
            </p:nvGrpSpPr>
            <p:grpSpPr bwMode="auto">
              <a:xfrm>
                <a:off x="4979" y="4650"/>
                <a:ext cx="3365" cy="757"/>
                <a:chOff x="4979" y="5355"/>
                <a:chExt cx="3365" cy="757"/>
              </a:xfrm>
            </p:grpSpPr>
            <p:sp>
              <p:nvSpPr>
                <p:cNvPr id="1845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7434" y="5841"/>
                  <a:ext cx="910" cy="2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pl-PL" altLang="en-US" sz="1100" b="1">
                      <a:latin typeface="Arial" panose="020B0604020202020204" pitchFamily="34" charset="0"/>
                    </a:rPr>
                    <a:t>Kwartyl 1</a:t>
                  </a:r>
                </a:p>
              </p:txBody>
            </p:sp>
            <p:sp>
              <p:nvSpPr>
                <p:cNvPr id="18460" name="Line 13"/>
                <p:cNvSpPr>
                  <a:spLocks noChangeShapeType="1"/>
                </p:cNvSpPr>
                <p:nvPr/>
              </p:nvSpPr>
              <p:spPr bwMode="auto">
                <a:xfrm>
                  <a:off x="4979" y="5355"/>
                  <a:ext cx="2432" cy="62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444" name="Group 14"/>
              <p:cNvGrpSpPr>
                <a:grpSpLocks/>
              </p:cNvGrpSpPr>
              <p:nvPr/>
            </p:nvGrpSpPr>
            <p:grpSpPr bwMode="auto">
              <a:xfrm>
                <a:off x="5034" y="4554"/>
                <a:ext cx="2934" cy="337"/>
                <a:chOff x="5034" y="4554"/>
                <a:chExt cx="2934" cy="337"/>
              </a:xfrm>
            </p:grpSpPr>
            <p:sp>
              <p:nvSpPr>
                <p:cNvPr id="1845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7112" y="4647"/>
                  <a:ext cx="856" cy="2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pl-PL" altLang="en-US" sz="1100" b="1">
                      <a:latin typeface="Arial" panose="020B0604020202020204" pitchFamily="34" charset="0"/>
                    </a:rPr>
                    <a:t>Mediana</a:t>
                  </a:r>
                </a:p>
              </p:txBody>
            </p:sp>
            <p:sp>
              <p:nvSpPr>
                <p:cNvPr id="18458" name="Line 16"/>
                <p:cNvSpPr>
                  <a:spLocks noChangeShapeType="1"/>
                </p:cNvSpPr>
                <p:nvPr/>
              </p:nvSpPr>
              <p:spPr bwMode="auto">
                <a:xfrm>
                  <a:off x="5034" y="4554"/>
                  <a:ext cx="1997" cy="20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445" name="Group 17"/>
              <p:cNvGrpSpPr>
                <a:grpSpLocks/>
              </p:cNvGrpSpPr>
              <p:nvPr/>
            </p:nvGrpSpPr>
            <p:grpSpPr bwMode="auto">
              <a:xfrm>
                <a:off x="4993" y="3092"/>
                <a:ext cx="3016" cy="1323"/>
                <a:chOff x="4993" y="3657"/>
                <a:chExt cx="3016" cy="1323"/>
              </a:xfrm>
            </p:grpSpPr>
            <p:sp>
              <p:nvSpPr>
                <p:cNvPr id="18455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6718" y="3657"/>
                  <a:ext cx="1291" cy="4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pl-PL" altLang="en-US" sz="1100" b="1">
                      <a:latin typeface="Arial" panose="020B0604020202020204" pitchFamily="34" charset="0"/>
                    </a:rPr>
                    <a:t>Kwartyl 3</a:t>
                  </a:r>
                </a:p>
              </p:txBody>
            </p:sp>
            <p:sp>
              <p:nvSpPr>
                <p:cNvPr id="18456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4993" y="3921"/>
                  <a:ext cx="1765" cy="1059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446" name="Group 20"/>
              <p:cNvGrpSpPr>
                <a:grpSpLocks/>
              </p:cNvGrpSpPr>
              <p:nvPr/>
            </p:nvGrpSpPr>
            <p:grpSpPr bwMode="auto">
              <a:xfrm>
                <a:off x="4532" y="2607"/>
                <a:ext cx="3946" cy="1860"/>
                <a:chOff x="4532" y="3312"/>
                <a:chExt cx="3946" cy="1860"/>
              </a:xfrm>
            </p:grpSpPr>
            <p:sp>
              <p:nvSpPr>
                <p:cNvPr id="1845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7187" y="3312"/>
                  <a:ext cx="1291" cy="407"/>
                </a:xfrm>
                <a:prstGeom prst="rect">
                  <a:avLst/>
                </a:prstGeom>
                <a:noFill/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pl-PL" altLang="en-US" sz="1100" b="1">
                      <a:latin typeface="Arial" panose="020B0604020202020204" pitchFamily="34" charset="0"/>
                    </a:rPr>
                    <a:t>Średnia</a:t>
                  </a:r>
                </a:p>
              </p:txBody>
            </p:sp>
            <p:sp>
              <p:nvSpPr>
                <p:cNvPr id="18454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4532" y="3474"/>
                  <a:ext cx="2607" cy="1698"/>
                </a:xfrm>
                <a:prstGeom prst="line">
                  <a:avLst/>
                </a:prstGeom>
                <a:noFill/>
                <a:ln w="15875">
                  <a:solidFill>
                    <a:srgbClr val="FF0000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447" name="Group 23"/>
              <p:cNvGrpSpPr>
                <a:grpSpLocks/>
              </p:cNvGrpSpPr>
              <p:nvPr/>
            </p:nvGrpSpPr>
            <p:grpSpPr bwMode="auto">
              <a:xfrm>
                <a:off x="4598" y="2141"/>
                <a:ext cx="4371" cy="407"/>
                <a:chOff x="4640" y="2903"/>
                <a:chExt cx="4371" cy="407"/>
              </a:xfrm>
            </p:grpSpPr>
            <p:sp>
              <p:nvSpPr>
                <p:cNvPr id="18451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6742" y="2903"/>
                  <a:ext cx="2269" cy="4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pl-PL" altLang="en-US" sz="1100" b="1">
                      <a:latin typeface="Arial" panose="020B0604020202020204" pitchFamily="34" charset="0"/>
                    </a:rPr>
                    <a:t>Wartość największa</a:t>
                  </a:r>
                </a:p>
              </p:txBody>
            </p:sp>
            <p:sp>
              <p:nvSpPr>
                <p:cNvPr id="18452" name="Line 25"/>
                <p:cNvSpPr>
                  <a:spLocks noChangeShapeType="1"/>
                </p:cNvSpPr>
                <p:nvPr/>
              </p:nvSpPr>
              <p:spPr bwMode="auto">
                <a:xfrm>
                  <a:off x="4640" y="3067"/>
                  <a:ext cx="2146" cy="13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448" name="Group 26"/>
              <p:cNvGrpSpPr>
                <a:grpSpLocks/>
              </p:cNvGrpSpPr>
              <p:nvPr/>
            </p:nvGrpSpPr>
            <p:grpSpPr bwMode="auto">
              <a:xfrm>
                <a:off x="4805" y="4948"/>
                <a:ext cx="3988" cy="913"/>
                <a:chOff x="4805" y="4948"/>
                <a:chExt cx="3988" cy="913"/>
              </a:xfrm>
            </p:grpSpPr>
            <p:sp>
              <p:nvSpPr>
                <p:cNvPr id="18449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7026" y="5489"/>
                  <a:ext cx="1767" cy="37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pl-PL" altLang="en-US" sz="1100" b="1">
                      <a:latin typeface="Arial" panose="020B0604020202020204" pitchFamily="34" charset="0"/>
                    </a:rPr>
                    <a:t>Wartość najmniejsza</a:t>
                  </a:r>
                </a:p>
              </p:txBody>
            </p:sp>
            <p:sp>
              <p:nvSpPr>
                <p:cNvPr id="18450" name="Line 28"/>
                <p:cNvSpPr>
                  <a:spLocks noChangeShapeType="1"/>
                </p:cNvSpPr>
                <p:nvPr/>
              </p:nvSpPr>
              <p:spPr bwMode="auto">
                <a:xfrm>
                  <a:off x="4805" y="4948"/>
                  <a:ext cx="2172" cy="613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055" name="Text Box 30"/>
          <p:cNvSpPr txBox="1">
            <a:spLocks noChangeArrowheads="1"/>
          </p:cNvSpPr>
          <p:nvPr/>
        </p:nvSpPr>
        <p:spPr bwMode="auto">
          <a:xfrm>
            <a:off x="107950" y="4298950"/>
            <a:ext cx="345598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3525" indent="-263525">
              <a:defRPr/>
            </a:pPr>
            <a:r>
              <a:rPr lang="pl-PL" sz="2000" dirty="0">
                <a:latin typeface="Arial" charset="0"/>
              </a:rPr>
              <a:t>Wysokość (układ pionowy) lub szerokość (układ poziomy) pudełka – rozstęp </a:t>
            </a:r>
            <a:r>
              <a:rPr lang="pl-PL" sz="2000" dirty="0" err="1">
                <a:latin typeface="Arial" charset="0"/>
              </a:rPr>
              <a:t>międzykwartylowy</a:t>
            </a:r>
            <a:endParaRPr lang="pl-PL" sz="2000" dirty="0">
              <a:latin typeface="Arial" charset="0"/>
            </a:endParaRPr>
          </a:p>
          <a:p>
            <a:pPr>
              <a:defRPr/>
            </a:pPr>
            <a:r>
              <a:rPr lang="pl-PL" sz="2000" dirty="0">
                <a:latin typeface="Arial" charset="0"/>
              </a:rPr>
              <a:t>Długość wąsa pudełka </a:t>
            </a:r>
            <a:r>
              <a:rPr lang="pl-PL" sz="2000" dirty="0">
                <a:latin typeface="Arial" charset="0"/>
                <a:sym typeface="Symbol" pitchFamily="18" charset="2"/>
              </a:rPr>
              <a:t></a:t>
            </a:r>
            <a:r>
              <a:rPr lang="pl-PL" sz="2000" dirty="0">
                <a:latin typeface="Arial" charset="0"/>
              </a:rPr>
              <a:t> 1.5 * IQR</a:t>
            </a:r>
          </a:p>
        </p:txBody>
      </p:sp>
      <p:pic>
        <p:nvPicPr>
          <p:cNvPr id="1843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3" y="4149725"/>
            <a:ext cx="5745162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450"/>
            <a:ext cx="7772400" cy="576263"/>
          </a:xfrm>
        </p:spPr>
        <p:txBody>
          <a:bodyPr/>
          <a:lstStyle/>
          <a:p>
            <a:r>
              <a:rPr lang="pl-PL" altLang="en-US" sz="3600" b="1" smtClean="0">
                <a:latin typeface="Arial" panose="020B0604020202020204" pitchFamily="34" charset="0"/>
              </a:rPr>
              <a:t>Miary kształtu rozkładu</a:t>
            </a:r>
            <a:endParaRPr lang="pl-PL" altLang="en-US" sz="3600" b="1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07950" y="620713"/>
            <a:ext cx="9144000" cy="594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pl-PL" sz="2200" b="1" u="sng" dirty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Miara asymetrii</a:t>
            </a:r>
            <a:r>
              <a:rPr lang="pl-PL" sz="2200" dirty="0">
                <a:latin typeface="Arial" charset="0"/>
              </a:rPr>
              <a:t>:</a:t>
            </a:r>
          </a:p>
          <a:p>
            <a:pPr>
              <a:lnSpc>
                <a:spcPct val="110000"/>
              </a:lnSpc>
              <a:defRPr/>
            </a:pPr>
            <a:r>
              <a:rPr lang="pl-PL" sz="2200" dirty="0">
                <a:latin typeface="Arial" charset="0"/>
              </a:rPr>
              <a:t>	współczynnik asymetrii, skośność</a:t>
            </a:r>
          </a:p>
          <a:p>
            <a:pPr>
              <a:lnSpc>
                <a:spcPct val="110000"/>
              </a:lnSpc>
              <a:defRPr/>
            </a:pPr>
            <a:r>
              <a:rPr lang="pl-PL" sz="2200" b="1" dirty="0" err="1">
                <a:latin typeface="Arial" charset="0"/>
              </a:rPr>
              <a:t>Skewness</a:t>
            </a:r>
            <a:endParaRPr lang="pl-PL" sz="2200" dirty="0">
              <a:latin typeface="Arial" charset="0"/>
            </a:endParaRPr>
          </a:p>
          <a:p>
            <a:pPr lvl="1">
              <a:lnSpc>
                <a:spcPct val="110000"/>
              </a:lnSpc>
              <a:defRPr/>
            </a:pPr>
            <a:r>
              <a:rPr lang="pl-PL" sz="2200" dirty="0">
                <a:latin typeface="Arial" charset="0"/>
              </a:rPr>
              <a:t>asymetria prawostronna (rozkład </a:t>
            </a:r>
            <a:r>
              <a:rPr lang="pl-PL" sz="2200" dirty="0" err="1">
                <a:latin typeface="Arial" charset="0"/>
              </a:rPr>
              <a:t>prawoskośny</a:t>
            </a:r>
            <a:r>
              <a:rPr lang="pl-PL" sz="2200" dirty="0">
                <a:latin typeface="Arial" charset="0"/>
              </a:rPr>
              <a:t>) dla WA &gt; 0: </a:t>
            </a:r>
            <a:br>
              <a:rPr lang="pl-PL" sz="2200" dirty="0">
                <a:latin typeface="Arial" charset="0"/>
              </a:rPr>
            </a:br>
            <a:r>
              <a:rPr lang="pl-PL" sz="2200" dirty="0">
                <a:latin typeface="Arial" charset="0"/>
              </a:rPr>
              <a:t>	</a:t>
            </a:r>
            <a:r>
              <a:rPr lang="pl-PL" sz="2200" i="1" dirty="0">
                <a:solidFill>
                  <a:srgbClr val="C00000"/>
                </a:solidFill>
                <a:latin typeface="Arial" charset="0"/>
              </a:rPr>
              <a:t>dominanta &lt; mediana &lt; średnia</a:t>
            </a:r>
          </a:p>
          <a:p>
            <a:pPr lvl="1">
              <a:lnSpc>
                <a:spcPct val="110000"/>
              </a:lnSpc>
              <a:defRPr/>
            </a:pPr>
            <a:r>
              <a:rPr lang="pl-PL" sz="2200" dirty="0">
                <a:latin typeface="Arial" charset="0"/>
              </a:rPr>
              <a:t>asymetria lewostronna (rozkład </a:t>
            </a:r>
            <a:r>
              <a:rPr lang="pl-PL" sz="2200" dirty="0" err="1">
                <a:latin typeface="Arial" charset="0"/>
              </a:rPr>
              <a:t>lewoskośny</a:t>
            </a:r>
            <a:r>
              <a:rPr lang="pl-PL" sz="2200" dirty="0">
                <a:latin typeface="Arial" charset="0"/>
              </a:rPr>
              <a:t>) dla WA &lt; 0:</a:t>
            </a:r>
          </a:p>
          <a:p>
            <a:pPr lvl="2">
              <a:lnSpc>
                <a:spcPct val="110000"/>
              </a:lnSpc>
              <a:defRPr/>
            </a:pPr>
            <a:r>
              <a:rPr lang="pl-PL" sz="2200" i="1" dirty="0">
                <a:solidFill>
                  <a:srgbClr val="C00000"/>
                </a:solidFill>
                <a:latin typeface="Arial" charset="0"/>
              </a:rPr>
              <a:t>dominanta &gt; mediana &gt; średnia</a:t>
            </a:r>
          </a:p>
          <a:p>
            <a:pPr lvl="1">
              <a:lnSpc>
                <a:spcPct val="110000"/>
              </a:lnSpc>
              <a:defRPr/>
            </a:pPr>
            <a:r>
              <a:rPr lang="pl-PL" sz="2200" dirty="0">
                <a:latin typeface="Arial" charset="0"/>
              </a:rPr>
              <a:t>brak asymetrii (rozkład symetryczny) dla WA = 0:</a:t>
            </a:r>
          </a:p>
          <a:p>
            <a:pPr lvl="2">
              <a:lnSpc>
                <a:spcPct val="110000"/>
              </a:lnSpc>
              <a:defRPr/>
            </a:pPr>
            <a:r>
              <a:rPr lang="pl-PL" sz="2200" i="1" dirty="0">
                <a:solidFill>
                  <a:srgbClr val="C00000"/>
                </a:solidFill>
                <a:latin typeface="Arial" charset="0"/>
              </a:rPr>
              <a:t>dominanta = mediana = średnia</a:t>
            </a:r>
            <a:endParaRPr lang="pl-PL" sz="2200" dirty="0">
              <a:solidFill>
                <a:srgbClr val="C00000"/>
              </a:solidFill>
              <a:latin typeface="Arial" charset="0"/>
            </a:endParaRPr>
          </a:p>
          <a:p>
            <a:pPr>
              <a:lnSpc>
                <a:spcPct val="110000"/>
              </a:lnSpc>
              <a:spcBef>
                <a:spcPct val="40000"/>
              </a:spcBef>
              <a:defRPr/>
            </a:pPr>
            <a:r>
              <a:rPr lang="pl-PL" sz="2200" b="1" u="sng" dirty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Miara spłaszczenia</a:t>
            </a:r>
            <a:r>
              <a:rPr lang="pl-PL" sz="2200" u="sng" dirty="0">
                <a:latin typeface="Arial" charset="0"/>
              </a:rPr>
              <a:t>: </a:t>
            </a:r>
          </a:p>
          <a:p>
            <a:pPr>
              <a:lnSpc>
                <a:spcPct val="110000"/>
              </a:lnSpc>
              <a:defRPr/>
            </a:pPr>
            <a:r>
              <a:rPr lang="pl-PL" sz="2200" dirty="0">
                <a:latin typeface="Arial" charset="0"/>
              </a:rPr>
              <a:t>	współczynnik spłaszczenia WS: </a:t>
            </a:r>
            <a:r>
              <a:rPr lang="pl-PL" sz="2200" dirty="0" err="1">
                <a:latin typeface="Arial" charset="0"/>
              </a:rPr>
              <a:t>kurtoza</a:t>
            </a:r>
            <a:r>
              <a:rPr lang="pl-PL" sz="2200" dirty="0">
                <a:latin typeface="Arial" charset="0"/>
              </a:rPr>
              <a:t>, eksces (KU-3)</a:t>
            </a:r>
          </a:p>
          <a:p>
            <a:pPr>
              <a:lnSpc>
                <a:spcPct val="110000"/>
              </a:lnSpc>
              <a:spcBef>
                <a:spcPct val="40000"/>
              </a:spcBef>
              <a:defRPr/>
            </a:pPr>
            <a:r>
              <a:rPr lang="pl-PL" sz="2200" b="1" dirty="0" err="1">
                <a:latin typeface="Arial" charset="0"/>
              </a:rPr>
              <a:t>Kurtosis</a:t>
            </a:r>
            <a:endParaRPr lang="pl-PL" sz="2200" b="1" dirty="0">
              <a:latin typeface="Arial" charset="0"/>
            </a:endParaRPr>
          </a:p>
          <a:p>
            <a:pPr lvl="1">
              <a:lnSpc>
                <a:spcPct val="110000"/>
              </a:lnSpc>
              <a:defRPr/>
            </a:pPr>
            <a:r>
              <a:rPr lang="pl-PL" sz="2200" dirty="0">
                <a:latin typeface="Arial" charset="0"/>
              </a:rPr>
              <a:t>rozkład wysmukły dla WS &gt; 0 </a:t>
            </a:r>
          </a:p>
          <a:p>
            <a:pPr lvl="1">
              <a:lnSpc>
                <a:spcPct val="110000"/>
              </a:lnSpc>
              <a:defRPr/>
            </a:pPr>
            <a:r>
              <a:rPr lang="pl-PL" sz="2200" dirty="0">
                <a:latin typeface="Arial" charset="0"/>
              </a:rPr>
              <a:t>rozkład płaski dla WS &lt;0</a:t>
            </a:r>
          </a:p>
          <a:p>
            <a:pPr lvl="1">
              <a:lnSpc>
                <a:spcPct val="110000"/>
              </a:lnSpc>
              <a:defRPr/>
            </a:pPr>
            <a:r>
              <a:rPr lang="pl-PL" sz="2200" dirty="0">
                <a:latin typeface="Arial" charset="0"/>
              </a:rPr>
              <a:t>rozkład zbliżony do normalnego WS 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7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7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7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7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7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7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73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73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</p:bldLst>
  </p:timing>
</p:sld>
</file>

<file path=ppt/theme/theme1.xml><?xml version="1.0" encoding="utf-8"?>
<a:theme xmlns:a="http://schemas.openxmlformats.org/drawingml/2006/main" name="Projekt domyślny">
  <a:themeElements>
    <a:clrScheme name="">
      <a:dk1>
        <a:srgbClr val="000066"/>
      </a:dk1>
      <a:lt1>
        <a:srgbClr val="FF7C80"/>
      </a:lt1>
      <a:dk2>
        <a:srgbClr val="660033"/>
      </a:dk2>
      <a:lt2>
        <a:srgbClr val="808080"/>
      </a:lt2>
      <a:accent1>
        <a:srgbClr val="00CC99"/>
      </a:accent1>
      <a:accent2>
        <a:srgbClr val="3333CC"/>
      </a:accent2>
      <a:accent3>
        <a:srgbClr val="FFBFC0"/>
      </a:accent3>
      <a:accent4>
        <a:srgbClr val="000056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Office\Szablony\Projekty prezentacji\Wstęgi.pot</Template>
  <TotalTime>2318</TotalTime>
  <Words>1715</Words>
  <Application>Microsoft Office PowerPoint</Application>
  <PresentationFormat>Pokaz na ekranie (4:3)</PresentationFormat>
  <Paragraphs>221</Paragraphs>
  <Slides>23</Slides>
  <Notes>20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23</vt:i4>
      </vt:variant>
    </vt:vector>
  </HeadingPairs>
  <TitlesOfParts>
    <vt:vector size="31" baseType="lpstr">
      <vt:lpstr>Arial</vt:lpstr>
      <vt:lpstr>Calibri</vt:lpstr>
      <vt:lpstr>Symbol</vt:lpstr>
      <vt:lpstr>Symbol MT</vt:lpstr>
      <vt:lpstr>Times New Roman</vt:lpstr>
      <vt:lpstr>Projekt domyślny</vt:lpstr>
      <vt:lpstr>Równanie</vt:lpstr>
      <vt:lpstr>Pbraz Paint.</vt:lpstr>
      <vt:lpstr>Inżynieria danych Wstępna eksploracja i przygotowanie danych do analiz</vt:lpstr>
      <vt:lpstr>Pojęcia  podstawowe</vt:lpstr>
      <vt:lpstr>Histogram zmiennej losowej</vt:lpstr>
      <vt:lpstr>Rozkład normalny</vt:lpstr>
      <vt:lpstr>Charakterystyka rozkładu normalnego</vt:lpstr>
      <vt:lpstr>Miary pozycyjne (położenia)</vt:lpstr>
      <vt:lpstr>Miary zmienności (rozproszenia)</vt:lpstr>
      <vt:lpstr>Wykres pudełkowy z wąsami</vt:lpstr>
      <vt:lpstr>Miary kształtu rozkładu</vt:lpstr>
      <vt:lpstr>Miary kształtu rozkładu – ilustracja graficzna</vt:lpstr>
      <vt:lpstr>Testowane hipotez: pojęcia podstawowe</vt:lpstr>
      <vt:lpstr>Błędy przy podejmowania decyzji dotyczącej H0</vt:lpstr>
      <vt:lpstr>Procedura postępowania przy weryfikowaniu hipotez statystycznych</vt:lpstr>
      <vt:lpstr>Prezentacja programu PowerPoint</vt:lpstr>
      <vt:lpstr>Prezentacja programu PowerPoint</vt:lpstr>
      <vt:lpstr>Wnioskowanie w testach istotności</vt:lpstr>
      <vt:lpstr>Korelacje</vt:lpstr>
      <vt:lpstr>Korelacja Pearsona</vt:lpstr>
      <vt:lpstr>Znaczenie wartości korelacji Pearsona</vt:lpstr>
      <vt:lpstr>Inne miary współzależności cech </vt:lpstr>
      <vt:lpstr>Rangowanie wartości zmiennej</vt:lpstr>
      <vt:lpstr>Reguła klasyfikacji par</vt:lpstr>
      <vt:lpstr>Testowanie istotności współczynnika korelacji</vt:lpstr>
    </vt:vector>
  </TitlesOfParts>
  <Company>SPI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techniki wydobywania wiedzy  dla celów zarządzania Marzena NOWAKOWSKA, Elżbieta ZAJĄC2  dr Marzena Nowakowska - Politechnika Świętokrzyska, Studium Podstaw Informatyki, Aleja Tysiąclecia Państwa Polskiego 3, PL- 25314 Kielce, 2 dr Elżbieta Zając  Akademia Świętokrzyska, Instytut Matematyki, ul. Świętokrzyska 15, PL  25314 Kielce; ezajac@pu.kielce.pl</dc:title>
  <dc:creator>Nowakowska</dc:creator>
  <cp:lastModifiedBy>HP2</cp:lastModifiedBy>
  <cp:revision>296</cp:revision>
  <dcterms:created xsi:type="dcterms:W3CDTF">2002-01-07T16:06:39Z</dcterms:created>
  <dcterms:modified xsi:type="dcterms:W3CDTF">2024-10-18T18:23:30Z</dcterms:modified>
</cp:coreProperties>
</file>