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0" r:id="rId3"/>
    <p:sldId id="301" r:id="rId4"/>
    <p:sldId id="299" r:id="rId5"/>
    <p:sldId id="290" r:id="rId6"/>
    <p:sldId id="302" r:id="rId7"/>
    <p:sldId id="294" r:id="rId8"/>
    <p:sldId id="292" r:id="rId9"/>
    <p:sldId id="293" r:id="rId10"/>
    <p:sldId id="289" r:id="rId11"/>
    <p:sldId id="296" r:id="rId12"/>
    <p:sldId id="273" r:id="rId13"/>
    <p:sldId id="304" r:id="rId14"/>
    <p:sldId id="303" r:id="rId15"/>
    <p:sldId id="272" r:id="rId16"/>
    <p:sldId id="307" r:id="rId17"/>
    <p:sldId id="287" r:id="rId18"/>
    <p:sldId id="305" r:id="rId19"/>
    <p:sldId id="306" r:id="rId20"/>
    <p:sldId id="271" r:id="rId21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00"/>
    <a:srgbClr val="0033CC"/>
    <a:srgbClr val="FFFFFF"/>
    <a:srgbClr val="CC3300"/>
    <a:srgbClr val="FFFF99"/>
    <a:srgbClr val="CC0000"/>
    <a:srgbClr val="1F3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6237" autoAdjust="0"/>
  </p:normalViewPr>
  <p:slideViewPr>
    <p:cSldViewPr>
      <p:cViewPr varScale="1">
        <p:scale>
          <a:sx n="71" d="100"/>
          <a:sy n="71" d="100"/>
        </p:scale>
        <p:origin x="1794" y="60"/>
      </p:cViewPr>
      <p:guideLst>
        <p:guide orient="horz" pos="31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9.xml"/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8D8814DB-BA43-4492-82EB-3164F923F9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A326FE85-777D-45D2-9B1A-ED3B25A28E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8676" name="Rectangle 4">
            <a:extLst>
              <a:ext uri="{FF2B5EF4-FFF2-40B4-BE49-F238E27FC236}">
                <a16:creationId xmlns="" xmlns:a16="http://schemas.microsoft.com/office/drawing/2014/main" id="{D95B0DCA-29A4-4EC6-BAC6-61746393889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8677" name="Rectangle 5">
            <a:extLst>
              <a:ext uri="{FF2B5EF4-FFF2-40B4-BE49-F238E27FC236}">
                <a16:creationId xmlns="" xmlns:a16="http://schemas.microsoft.com/office/drawing/2014/main" id="{57FA6845-DD40-4DC5-8DE3-0BCF84A7CE8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9E64AA-1162-4E8C-A40B-9027C5DD14DF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3013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00A063AC-6598-4BDE-9CCC-6997FB2EC7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ECFD6433-19D3-40FB-8855-8E9CC95040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532" name="Rectangle 4">
            <a:extLst>
              <a:ext uri="{FF2B5EF4-FFF2-40B4-BE49-F238E27FC236}">
                <a16:creationId xmlns="" xmlns:a16="http://schemas.microsoft.com/office/drawing/2014/main" id="{3C66807B-6EE7-44E8-8BB1-D8AB146D92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="" xmlns:a16="http://schemas.microsoft.com/office/drawing/2014/main" id="{B74BC72D-8357-48E5-B7F4-202039EAD9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wzorce stylu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="" xmlns:a16="http://schemas.microsoft.com/office/drawing/2014/main" id="{F0FE1200-9AAA-42FC-8F94-4DE76B20AC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559" name="Rectangle 7">
            <a:extLst>
              <a:ext uri="{FF2B5EF4-FFF2-40B4-BE49-F238E27FC236}">
                <a16:creationId xmlns="" xmlns:a16="http://schemas.microsoft.com/office/drawing/2014/main" id="{9B9761E2-0123-45A1-A0E6-96DF95A5E1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F23902-61F5-4E83-A87C-D1451E44D355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305575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="" xmlns:a16="http://schemas.microsoft.com/office/drawing/2014/main" id="{8449B6FD-45E3-4EB1-B22E-4EB49791D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7B7935-133D-4E13-8158-4FA5AC405029}" type="slidenum">
              <a:rPr lang="pl-PL" altLang="en-US" sz="1200"/>
              <a:pPr/>
              <a:t>1</a:t>
            </a:fld>
            <a:endParaRPr lang="pl-PL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="" xmlns:a16="http://schemas.microsoft.com/office/drawing/2014/main" id="{B19DA3AE-6C5A-41D6-85F0-3D6058B4B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="" xmlns:a16="http://schemas.microsoft.com/office/drawing/2014/main" id="{6F514ED0-C1A1-4644-BC37-06132963C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24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6A0453F7-0E03-4A11-AE8B-9C45D7EB7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8B229B-5732-435B-8768-029317F1A4EE}" type="slidenum">
              <a:rPr lang="pl-PL" altLang="en-US" sz="1200"/>
              <a:pPr/>
              <a:t>13</a:t>
            </a:fld>
            <a:endParaRPr lang="pl-PL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D021B1FB-9406-4E70-9AF4-AE8FD60F4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>
            <a:extLst>
              <a:ext uri="{FF2B5EF4-FFF2-40B4-BE49-F238E27FC236}">
                <a16:creationId xmlns="" xmlns:a16="http://schemas.microsoft.com/office/drawing/2014/main" id="{C9A1759C-50DE-44A6-9F01-0FF010FCE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61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="" xmlns:a16="http://schemas.microsoft.com/office/drawing/2014/main" id="{D73CBFA8-6184-41EA-A873-AF004FE71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C6A9EC-81B2-4D3D-8DBA-0A02DE15218D}" type="slidenum">
              <a:rPr lang="pl-PL" altLang="en-US" sz="1200"/>
              <a:pPr/>
              <a:t>14</a:t>
            </a:fld>
            <a:endParaRPr lang="pl-PL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="" xmlns:a16="http://schemas.microsoft.com/office/drawing/2014/main" id="{AC6440DA-467C-4B52-BFE0-114EB774EE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="" xmlns:a16="http://schemas.microsoft.com/office/drawing/2014/main" id="{61AC10A8-131E-4EA2-929A-5E450458E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590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C648F020-DAB6-479D-99B5-D34A64233C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31FC70-8D9A-490C-A031-8DDEE8101A94}" type="slidenum">
              <a:rPr lang="pl-PL" altLang="en-US" sz="1200"/>
              <a:pPr/>
              <a:t>15</a:t>
            </a:fld>
            <a:endParaRPr lang="pl-PL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18D67347-902B-4F76-8F27-110400E757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="" xmlns:a16="http://schemas.microsoft.com/office/drawing/2014/main" id="{2E340519-72E6-4131-9EA3-A7E3E4F79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42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="" xmlns:a16="http://schemas.microsoft.com/office/drawing/2014/main" id="{82E03AE4-21CC-4E90-B37B-BE77DE6D2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DC43D1-5501-4273-BAD8-B56CE07C0541}" type="slidenum">
              <a:rPr lang="pl-PL" altLang="en-US" sz="1200"/>
              <a:pPr/>
              <a:t>16</a:t>
            </a:fld>
            <a:endParaRPr lang="pl-PL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="" xmlns:a16="http://schemas.microsoft.com/office/drawing/2014/main" id="{C7E54880-AE96-4037-A0F4-8DCC660A7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="" xmlns:a16="http://schemas.microsoft.com/office/drawing/2014/main" id="{9050F600-BFFC-4B25-A9FA-E8A046A6D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92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494785F9-B231-4940-9694-199C78D1EA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55FEE72-33CB-4A5C-8089-90AA8B821C88}" type="slidenum">
              <a:rPr lang="pl-PL" altLang="en-US" sz="1200"/>
              <a:pPr algn="r"/>
              <a:t>17</a:t>
            </a:fld>
            <a:endParaRPr lang="pl-PL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FAC4BB20-C14B-497D-89B3-7A0E167AD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>
            <a:extLst>
              <a:ext uri="{FF2B5EF4-FFF2-40B4-BE49-F238E27FC236}">
                <a16:creationId xmlns="" xmlns:a16="http://schemas.microsoft.com/office/drawing/2014/main" id="{528F6E2D-8DBC-483B-B505-7A83125D5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06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="" xmlns:a16="http://schemas.microsoft.com/office/drawing/2014/main" id="{F5449A0D-9989-4634-9FA2-1315ED1BB6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C3194A-1D5E-4D83-9B76-E60BDDBCE4A2}" type="slidenum">
              <a:rPr lang="pl-PL" altLang="en-US" sz="1200"/>
              <a:pPr/>
              <a:t>18</a:t>
            </a:fld>
            <a:endParaRPr lang="pl-PL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463D42E3-9353-42B0-8F86-2EBB7188B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="" xmlns:a16="http://schemas.microsoft.com/office/drawing/2014/main" id="{05C86B0E-B892-42E3-921C-55779D020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75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="" xmlns:a16="http://schemas.microsoft.com/office/drawing/2014/main" id="{17D37374-F3FE-45DF-AD34-CADEC2331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0D4FE9-D3AF-4013-91C4-8AAAE11E06AC}" type="slidenum">
              <a:rPr lang="pl-PL" altLang="en-US" sz="1200"/>
              <a:pPr/>
              <a:t>19</a:t>
            </a:fld>
            <a:endParaRPr lang="pl-PL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FE9D36C6-6418-4911-91B8-5BB3BD73F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="" xmlns:a16="http://schemas.microsoft.com/office/drawing/2014/main" id="{6120A1B8-A89B-4992-B6A4-D52DF9B78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576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="" xmlns:a16="http://schemas.microsoft.com/office/drawing/2014/main" id="{1048ED82-0327-4C08-85D0-DBEC5EF35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61184D-1DE4-4A98-9F3A-1B21D71F984B}" type="slidenum">
              <a:rPr lang="pl-PL" altLang="en-US" sz="1200"/>
              <a:pPr/>
              <a:t>20</a:t>
            </a:fld>
            <a:endParaRPr lang="pl-PL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="" xmlns:a16="http://schemas.microsoft.com/office/drawing/2014/main" id="{07E0948C-C196-4677-8FCA-6433C901D9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="" xmlns:a16="http://schemas.microsoft.com/office/drawing/2014/main" id="{459E7177-33BA-45EA-8EB8-644993A9F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41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C01C5964-58C8-401E-AB69-CC00F5AB78D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1021732-40C4-4D39-874C-FA1F0714CDC1}" type="slidenum">
              <a:rPr lang="pl-PL" altLang="en-US" sz="1200"/>
              <a:pPr algn="r"/>
              <a:t>2</a:t>
            </a:fld>
            <a:endParaRPr lang="pl-PL" altLang="en-US" sz="1200"/>
          </a:p>
        </p:txBody>
      </p:sp>
      <p:sp>
        <p:nvSpPr>
          <p:cNvPr id="24579" name="Rectangle 1026">
            <a:extLst>
              <a:ext uri="{FF2B5EF4-FFF2-40B4-BE49-F238E27FC236}">
                <a16:creationId xmlns="" xmlns:a16="http://schemas.microsoft.com/office/drawing/2014/main" id="{B49C0B58-F93A-46D7-810F-E11898AE3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1027">
            <a:extLst>
              <a:ext uri="{FF2B5EF4-FFF2-40B4-BE49-F238E27FC236}">
                <a16:creationId xmlns="" xmlns:a16="http://schemas.microsoft.com/office/drawing/2014/main" id="{32AAEDB0-B52B-43F1-82A8-E8F7785A0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72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="" xmlns:a16="http://schemas.microsoft.com/office/drawing/2014/main" id="{51F340B9-ADBB-4260-B0FD-9EC3FE7D2D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D2443EC-94DC-4D64-9F26-5974BEE4418B}" type="slidenum">
              <a:rPr lang="pl-PL" altLang="en-US" sz="1200"/>
              <a:pPr algn="r"/>
              <a:t>3</a:t>
            </a:fld>
            <a:endParaRPr lang="pl-PL" altLang="en-US" sz="1200"/>
          </a:p>
        </p:txBody>
      </p:sp>
      <p:sp>
        <p:nvSpPr>
          <p:cNvPr id="25603" name="Rectangle 1026">
            <a:extLst>
              <a:ext uri="{FF2B5EF4-FFF2-40B4-BE49-F238E27FC236}">
                <a16:creationId xmlns="" xmlns:a16="http://schemas.microsoft.com/office/drawing/2014/main" id="{219D948E-30D3-4376-993D-B1DFA82033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1027">
            <a:extLst>
              <a:ext uri="{FF2B5EF4-FFF2-40B4-BE49-F238E27FC236}">
                <a16:creationId xmlns="" xmlns:a16="http://schemas.microsoft.com/office/drawing/2014/main" id="{F050622B-8C5B-465D-AD69-8DAA9D8FE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28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08D1BD0D-0183-474F-86E7-9F0197B2C1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EEA67CF-322B-4A30-9D1D-6833AB18360F}" type="slidenum">
              <a:rPr lang="pl-PL" altLang="en-US" sz="1200"/>
              <a:pPr algn="r"/>
              <a:t>4</a:t>
            </a:fld>
            <a:endParaRPr lang="pl-PL" altLang="en-US" sz="1200"/>
          </a:p>
        </p:txBody>
      </p:sp>
      <p:sp>
        <p:nvSpPr>
          <p:cNvPr id="26627" name="Rectangle 1026">
            <a:extLst>
              <a:ext uri="{FF2B5EF4-FFF2-40B4-BE49-F238E27FC236}">
                <a16:creationId xmlns="" xmlns:a16="http://schemas.microsoft.com/office/drawing/2014/main" id="{E885F0D6-9B53-4B2E-A923-3FDBD7EDF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1027">
            <a:extLst>
              <a:ext uri="{FF2B5EF4-FFF2-40B4-BE49-F238E27FC236}">
                <a16:creationId xmlns="" xmlns:a16="http://schemas.microsoft.com/office/drawing/2014/main" id="{CC987921-D65C-4C9B-8486-968B59AC1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88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="" xmlns:a16="http://schemas.microsoft.com/office/drawing/2014/main" id="{54D9883F-3042-46EE-BB01-0ADB4A93BE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D385832-6F39-4507-BA30-58E9934AD292}" type="slidenum">
              <a:rPr lang="pl-PL" altLang="en-US" sz="1200"/>
              <a:pPr algn="r"/>
              <a:t>5</a:t>
            </a:fld>
            <a:endParaRPr lang="pl-PL" altLang="en-US" sz="1200"/>
          </a:p>
        </p:txBody>
      </p:sp>
      <p:sp>
        <p:nvSpPr>
          <p:cNvPr id="27651" name="Rectangle 1026">
            <a:extLst>
              <a:ext uri="{FF2B5EF4-FFF2-40B4-BE49-F238E27FC236}">
                <a16:creationId xmlns="" xmlns:a16="http://schemas.microsoft.com/office/drawing/2014/main" id="{59591C1D-166E-46A8-8359-F297AEA17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1027">
            <a:extLst>
              <a:ext uri="{FF2B5EF4-FFF2-40B4-BE49-F238E27FC236}">
                <a16:creationId xmlns="" xmlns:a16="http://schemas.microsoft.com/office/drawing/2014/main" id="{6FD50BC4-4971-46A7-B149-0D3B9DC41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30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8007A81B-9B46-453C-B3A6-1E473C3089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0A2B278-9C8B-4AA8-8279-2C3DD66EBB0C}" type="slidenum">
              <a:rPr lang="pl-PL" altLang="en-US" sz="1200"/>
              <a:pPr algn="r"/>
              <a:t>6</a:t>
            </a:fld>
            <a:endParaRPr lang="pl-PL" altLang="en-US" sz="1200"/>
          </a:p>
        </p:txBody>
      </p:sp>
      <p:sp>
        <p:nvSpPr>
          <p:cNvPr id="28675" name="Rectangle 1026">
            <a:extLst>
              <a:ext uri="{FF2B5EF4-FFF2-40B4-BE49-F238E27FC236}">
                <a16:creationId xmlns="" xmlns:a16="http://schemas.microsoft.com/office/drawing/2014/main" id="{B5934D78-5E96-4EB3-973A-2F1EB796C9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>
            <a:extLst>
              <a:ext uri="{FF2B5EF4-FFF2-40B4-BE49-F238E27FC236}">
                <a16:creationId xmlns="" xmlns:a16="http://schemas.microsoft.com/office/drawing/2014/main" id="{69DED5FE-3552-4065-83C4-AA3E0CCB6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07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A73337FB-E33D-49BE-B79F-C9A1372FB9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0529887-09F6-484D-86E6-8B108791C714}" type="slidenum">
              <a:rPr lang="pl-PL" altLang="en-US" sz="1200"/>
              <a:pPr algn="r"/>
              <a:t>9</a:t>
            </a:fld>
            <a:endParaRPr lang="pl-PL" altLang="en-US" sz="1200"/>
          </a:p>
        </p:txBody>
      </p:sp>
      <p:sp>
        <p:nvSpPr>
          <p:cNvPr id="29699" name="Rectangle 1026">
            <a:extLst>
              <a:ext uri="{FF2B5EF4-FFF2-40B4-BE49-F238E27FC236}">
                <a16:creationId xmlns="" xmlns:a16="http://schemas.microsoft.com/office/drawing/2014/main" id="{7DEE55B7-677C-4964-92DA-7FDDB983F9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>
            <a:extLst>
              <a:ext uri="{FF2B5EF4-FFF2-40B4-BE49-F238E27FC236}">
                <a16:creationId xmlns="" xmlns:a16="http://schemas.microsoft.com/office/drawing/2014/main" id="{646AE988-8170-4CEB-B3BA-E4EE55690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39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="" xmlns:a16="http://schemas.microsoft.com/office/drawing/2014/main" id="{7AE41D55-0007-4C67-A73E-D6D8EB1061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ymbol zastępczy notatek 2">
            <a:extLst>
              <a:ext uri="{FF2B5EF4-FFF2-40B4-BE49-F238E27FC236}">
                <a16:creationId xmlns="" xmlns:a16="http://schemas.microsoft.com/office/drawing/2014/main" id="{7790EBFC-D2DC-4A00-ACC2-23816E38D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="" xmlns:a16="http://schemas.microsoft.com/office/drawing/2014/main" id="{FABA87D1-1113-4D49-9C2D-3318E550C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4B26A3-89D3-4A53-AE1B-87E4C5C73240}" type="slidenum">
              <a:rPr lang="pl-PL" altLang="en-US" sz="1200"/>
              <a:pPr/>
              <a:t>10</a:t>
            </a:fld>
            <a:endParaRPr lang="pl-PL" altLang="en-US" sz="1200"/>
          </a:p>
        </p:txBody>
      </p:sp>
    </p:spTree>
    <p:extLst>
      <p:ext uri="{BB962C8B-B14F-4D97-AF65-F5344CB8AC3E}">
        <p14:creationId xmlns:p14="http://schemas.microsoft.com/office/powerpoint/2010/main" val="261115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="" xmlns:a16="http://schemas.microsoft.com/office/drawing/2014/main" id="{8F10CBEF-BFA6-46D8-BBEB-A301CA35D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E41504-E245-4896-ADB7-0FAA7BEC363A}" type="slidenum">
              <a:rPr lang="pl-PL" altLang="en-US" sz="1200"/>
              <a:pPr/>
              <a:t>12</a:t>
            </a:fld>
            <a:endParaRPr lang="pl-PL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="" xmlns:a16="http://schemas.microsoft.com/office/drawing/2014/main" id="{72EF9CC5-04E0-4016-B8AF-42A5DC234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="" xmlns:a16="http://schemas.microsoft.com/office/drawing/2014/main" id="{D5028443-47C3-43CD-BF15-59B532017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8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B909740-E633-4FB8-AA3B-9D65ABC22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166D8E0-4D12-4BE0-B6E6-5659FB395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028708C-D8F1-4D2D-A8B3-EC68130C2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59D25-2D3B-4973-944C-07B394D9C8A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74205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1D0F6C1-A292-40A1-A3B3-19AAAD3B4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08A66C8-9121-4685-A46F-C5D5C6419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DDCFC67-A54E-4C97-80B5-6773E39863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1D6F9-72BB-40B5-AE2D-8B5386F6E17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2442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ED1B56D-8BA1-4693-82CF-7A10DF330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483647E-2B31-4F49-B7FF-48D4107FE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0ECA223-E30B-4A39-A24F-6EF62DE12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0553B-220B-414D-B797-56BDAE9C98E1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92013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8138A10-3F67-425F-9173-F8715AE25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84336C7-FBAA-4686-AE20-7903D7284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D5B807A-679D-4316-AB51-F2F24E36D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EE2F5-D48E-40A4-9293-631CAB388D1F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5909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4AF36DB-D616-4DD0-BCA0-D353D560D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62E70CB-0B9A-41E9-8D84-754CBD1F50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5671E6F-AF70-4EE9-8C45-E154B2FC9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457B5-3EE4-43FD-9A75-D556D3A169D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04951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BBF627A-B203-4689-82E4-06A6306B2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C3C7373-4E50-4D06-BE32-D0308D59A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A9D970-F4A0-4866-AB20-1BA037F88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82354-29E3-42FB-A001-E2767DCC3BD5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27868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13C2994-785E-42BA-B989-81F195336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4A9714B-0C14-4626-AC36-2EC8FE07B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49288518-46F0-4C6C-A885-65184C54C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CC2A8-43FF-4E62-A3FB-51FD87D5D6E1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79969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BB617C5-11AB-45A0-99AC-EE50AEF2DF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D9854AF-A784-4118-89E3-11E0EE2F1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03503CE-358E-4940-BFAB-A3A140025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227A7-1FAD-41EF-B824-6A4BD518D66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8010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E37924E-302E-4864-8DFF-BA47F6632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08DE989-7F09-4B65-9A37-5BCCF4684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17ABD6D-00BD-4CD9-A2EB-CE13C6764F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AAB2F-63DE-43AF-AB52-016921E684C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96298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BB8822F-5BB2-419D-A6B7-72038EF2A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3AE8D24-4C8E-48F6-B3F0-855414D72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448502A-6679-44A3-AD8D-C8A566469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3488E-3AD8-4ACB-9D6D-2F3F3D816489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6667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14E1334-9919-4F09-988C-0A2309708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0AF2788-BEBF-4BE3-AC80-967FA105C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31F6015-9CE4-4D97-9DDB-CF6325378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6CC22-4E46-4581-9BD9-1822AD62389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40733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81E3197D-4F38-41D3-A94D-D759CBD63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Kliknij, aby edytować wzorzec stylu tytułu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F87392F5-6D94-486F-9C68-A7CF4D82B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Kliknij, aby edytować wzorce stylu tekstu</a:t>
            </a:r>
          </a:p>
          <a:p>
            <a:pPr lvl="1"/>
            <a:r>
              <a:rPr lang="pl-PL" altLang="en-US"/>
              <a:t>Drugi poziom</a:t>
            </a:r>
          </a:p>
          <a:p>
            <a:pPr lvl="2"/>
            <a:r>
              <a:rPr lang="pl-PL" altLang="en-US"/>
              <a:t>Trzeci poziom</a:t>
            </a:r>
          </a:p>
          <a:p>
            <a:pPr lvl="3"/>
            <a:r>
              <a:rPr lang="pl-PL" altLang="en-US"/>
              <a:t>Czwarty poziom</a:t>
            </a:r>
          </a:p>
          <a:p>
            <a:pPr lvl="4"/>
            <a:r>
              <a:rPr lang="pl-PL" altLang="en-US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9A2437B-08D2-4AB5-98DF-723A7B56C7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A163E1F6-6CAE-4C36-8733-888474F3EF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3FF5A08-819A-4126-BABB-2803F3BF84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FA765B-D2EE-4678-BC1A-780C5293799E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8C36FB51-0523-4F01-9599-8AD6FEADED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893175" cy="1008063"/>
          </a:xfrm>
        </p:spPr>
        <p:txBody>
          <a:bodyPr/>
          <a:lstStyle/>
          <a:p>
            <a:pPr algn="l">
              <a:spcAft>
                <a:spcPct val="50000"/>
              </a:spcAft>
            </a:pPr>
            <a:r>
              <a:rPr lang="pl-PL" altLang="en-US" sz="2000">
                <a:latin typeface="Arial" panose="020B0604020202020204" pitchFamily="34" charset="0"/>
              </a:rPr>
              <a:t>Inżynieria danych</a:t>
            </a:r>
            <a:br>
              <a:rPr lang="pl-PL" altLang="en-US" sz="2000">
                <a:latin typeface="Arial" panose="020B0604020202020204" pitchFamily="34" charset="0"/>
              </a:rPr>
            </a:br>
            <a:r>
              <a:rPr lang="pl-PL" altLang="en-US" sz="2000">
                <a:latin typeface="Arial" panose="020B0604020202020204" pitchFamily="34" charset="0"/>
              </a:rPr>
              <a:t>Wstępna eksploracja i przygotowanie danych do analiz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A2590102-438D-4B5F-BD42-9BD887AC83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323850" y="4760913"/>
            <a:ext cx="9144000" cy="1271587"/>
          </a:xfrm>
        </p:spPr>
        <p:txBody>
          <a:bodyPr/>
          <a:lstStyle/>
          <a:p>
            <a:pPr>
              <a:defRPr/>
            </a:pPr>
            <a:r>
              <a:rPr lang="pl-PL" sz="2000" dirty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Marzena Nowakowska</a:t>
            </a:r>
          </a:p>
          <a:p>
            <a:pPr>
              <a:defRPr/>
            </a:pPr>
            <a:r>
              <a:rPr lang="pl-PL" sz="2000" dirty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Katedra Technologii Informatycznych</a:t>
            </a:r>
          </a:p>
          <a:p>
            <a:pPr>
              <a:defRPr/>
            </a:pPr>
            <a:r>
              <a:rPr lang="pl-PL" sz="2000" dirty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Wydział Zarządzania i Modelowania Komputerowego </a:t>
            </a:r>
            <a:r>
              <a:rPr lang="pl-PL" sz="2000" dirty="0" err="1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PŚk</a:t>
            </a:r>
            <a:endParaRPr lang="pl-PL" sz="2000" dirty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="" xmlns:a16="http://schemas.microsoft.com/office/drawing/2014/main" id="{F69D47DB-3F20-4E70-A8FD-6700FBFDF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92375"/>
            <a:ext cx="86423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l-PL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Źródła danych.  Diagnozowanie struktur danych. </a:t>
            </a:r>
          </a:p>
          <a:p>
            <a:pPr>
              <a:spcAft>
                <a:spcPct val="50000"/>
              </a:spcAft>
            </a:pPr>
            <a:r>
              <a:rPr lang="pl-PL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Klasyfikacja danych wg skal pomiarowych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DB7E5152-EA4B-4099-BF9F-C73D92820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26988"/>
            <a:ext cx="8205787" cy="504826"/>
          </a:xfrm>
        </p:spPr>
        <p:txBody>
          <a:bodyPr/>
          <a:lstStyle/>
          <a:p>
            <a:r>
              <a:rPr lang="pl-PL" altLang="en-US" sz="4000" b="1">
                <a:latin typeface="Arial" panose="020B0604020202020204" pitchFamily="34" charset="0"/>
              </a:rPr>
              <a:t>Jednostki pamięci komputerowej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="" xmlns:a16="http://schemas.microsoft.com/office/drawing/2014/main" id="{C7F5E786-984F-4D0C-A24C-7CC04037E20F}"/>
              </a:ext>
            </a:extLst>
          </p:cNvPr>
          <p:cNvGraphicFramePr>
            <a:graphicFrameLocks noGrp="1"/>
          </p:cNvGraphicFramePr>
          <p:nvPr/>
        </p:nvGraphicFramePr>
        <p:xfrm>
          <a:off x="4067175" y="620713"/>
          <a:ext cx="5003800" cy="2699004"/>
        </p:xfrm>
        <a:graphic>
          <a:graphicData uri="http://schemas.openxmlformats.org/drawingml/2006/table">
            <a:tbl>
              <a:tblPr/>
              <a:tblGrid>
                <a:gridCol w="783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5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2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88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98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39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4534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Wielokrotności bajtów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34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Przedrostki dziesiętne (SI)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Przedrostki binarne (</a:t>
                      </a:r>
                      <a:r>
                        <a:rPr lang="pl-PL" sz="14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IEC 60027-2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Nazwa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Symbol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Mnożnik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Nazwa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Symbol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Mnożnik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341"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kilobajt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kB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3  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kibibajt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KiB</a:t>
                      </a:r>
                      <a:endParaRPr lang="pl-PL" sz="140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341"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megabajt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MB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6  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mebibajt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MiB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20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5341"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gigabajt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GB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9  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gibibajt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GiB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5341"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terabajt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TB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12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tebibajt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TiB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40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5341"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petabajt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PB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15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pebibajt</a:t>
                      </a:r>
                      <a:endParaRPr lang="pl-PL" sz="1400" u="none" strike="noStrike" kern="12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PiB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50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341"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eksabajt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EB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18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exbibajt</a:t>
                      </a:r>
                      <a:endParaRPr lang="pl-PL" sz="1400" u="none" strike="noStrike" kern="12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EiB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60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5341"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zettabajt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ZB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zebibajt</a:t>
                      </a:r>
                      <a:endParaRPr lang="pl-PL" sz="1400" u="none" strike="noStrike" kern="12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ZiB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70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5341"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jottabajt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= 1000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l-PL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jobibajt</a:t>
                      </a:r>
                      <a:endParaRPr lang="pl-PL" sz="1400" u="none" strike="noStrike" kern="12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YiB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= 1024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l-PL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EA771E70-AD23-4D0D-BF61-C939A0D0DF61}"/>
              </a:ext>
            </a:extLst>
          </p:cNvPr>
          <p:cNvGraphicFramePr>
            <a:graphicFrameLocks noGrp="1"/>
          </p:cNvGraphicFramePr>
          <p:nvPr/>
        </p:nvGraphicFramePr>
        <p:xfrm>
          <a:off x="107950" y="3644900"/>
          <a:ext cx="5256212" cy="2949571"/>
        </p:xfrm>
        <a:graphic>
          <a:graphicData uri="http://schemas.openxmlformats.org/drawingml/2006/table">
            <a:tbl>
              <a:tblPr/>
              <a:tblGrid>
                <a:gridCol w="818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5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8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58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371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Wielokrotności bitów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46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Przedrostki dziesiętne (SI)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Przedrostki binarne (</a:t>
                      </a:r>
                      <a:r>
                        <a:rPr lang="pl-PL" sz="14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IEC 60027-2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Nazwa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Symbol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Mnożnik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Nazwa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Symbol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Mnożnik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kilobit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kb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3  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kibibit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Kib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megabit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Mb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6  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mebibit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Mib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20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gigabit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Gb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9  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gibibit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Gib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terabit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Tb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12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tebibit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Tib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40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petabit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Pb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15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pebibit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Pib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50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eksabit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Eb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18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exbibit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Eib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60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zettabit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Zb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1000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zebibit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Zib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70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= 1024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jottabit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Yb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= 1000</a:t>
                      </a:r>
                      <a:r>
                        <a:rPr lang="pl-PL" sz="1400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jobibit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Arial"/>
                        </a:rPr>
                        <a:t>Yib</a:t>
                      </a:r>
                      <a:endParaRPr lang="pl-PL" sz="14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= 1024</a:t>
                      </a:r>
                      <a:r>
                        <a:rPr lang="pl-PL" sz="1400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421" name="pole tekstowe 5">
            <a:extLst>
              <a:ext uri="{FF2B5EF4-FFF2-40B4-BE49-F238E27FC236}">
                <a16:creationId xmlns="" xmlns:a16="http://schemas.microsoft.com/office/drawing/2014/main" id="{9E2429AF-E2FF-45DC-AB32-38B867C89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316" y="6537151"/>
            <a:ext cx="1370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Źródło: Wikipedia</a:t>
            </a:r>
          </a:p>
        </p:txBody>
      </p:sp>
      <p:sp>
        <p:nvSpPr>
          <p:cNvPr id="11422" name="pole tekstowe 6">
            <a:extLst>
              <a:ext uri="{FF2B5EF4-FFF2-40B4-BE49-F238E27FC236}">
                <a16:creationId xmlns="" xmlns:a16="http://schemas.microsoft.com/office/drawing/2014/main" id="{41D0B19F-FBF4-45E8-8239-29C65D5B2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93725"/>
            <a:ext cx="4176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Bajt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  (B, </a:t>
            </a:r>
            <a:r>
              <a:rPr lang="pl-PL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byte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) najmniejsza adresowalna jednostka informacji pamięci komputerowej, składająca się z bitów; zwykle 8 bitów. </a:t>
            </a:r>
          </a:p>
        </p:txBody>
      </p:sp>
      <p:sp>
        <p:nvSpPr>
          <p:cNvPr id="11423" name="pole tekstowe 7">
            <a:extLst>
              <a:ext uri="{FF2B5EF4-FFF2-40B4-BE49-F238E27FC236}">
                <a16:creationId xmlns="" xmlns:a16="http://schemas.microsoft.com/office/drawing/2014/main" id="{02C198DE-06E9-4690-BD7E-7366CCF78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3644900"/>
            <a:ext cx="3743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Bit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 (inf. </a:t>
            </a:r>
            <a:r>
              <a:rPr lang="pl-PL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binary digit 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- cyfra dwójkowa) – 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(1) Najmniejsza ilość informacji potrzebna do określenia, który z dwóch równie prawdopodobnych stanów przyjął układ. 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(2) Najmniejsza jednostka informacji używana w odniesieniu do sprzętu komputerowego, oznaczana jest za pomocą litery </a:t>
            </a:r>
            <a:r>
              <a:rPr lang="pl-PL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424" name="pole tekstowe 9">
            <a:extLst>
              <a:ext uri="{FF2B5EF4-FFF2-40B4-BE49-F238E27FC236}">
                <a16:creationId xmlns="" xmlns:a16="http://schemas.microsoft.com/office/drawing/2014/main" id="{F978D3FB-7E2A-469D-A734-AD2D31DF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84313"/>
            <a:ext cx="41036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Kilobajt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, skrót KB, rzadziej kB (</a:t>
            </a:r>
            <a:r>
              <a:rPr lang="pl-PL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Kbyte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pl-PL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kbyte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pl-PL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kilobyte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) – jednostka ilości informacji lub wielkości pamięci. W przeciwieństwie do innych dziedzin nauki, w informatyce przedrostek </a:t>
            </a:r>
            <a:r>
              <a:rPr lang="pl-PL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kilo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 oznacza często nie krotność 10</a:t>
            </a:r>
            <a:r>
              <a:rPr lang="pl-PL" alt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, lecz 2</a:t>
            </a:r>
            <a:r>
              <a:rPr lang="pl-PL" alt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1 KB = 2</a:t>
            </a:r>
            <a:r>
              <a:rPr lang="pl-PL" alt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 B = 1024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1 kB = 10</a:t>
            </a:r>
            <a:r>
              <a:rPr lang="pl-PL" alt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 B = 1000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471504" y="6020246"/>
            <a:ext cx="3595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IEC – </a:t>
            </a:r>
          </a:p>
          <a:p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pl-PL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Electrotechnical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pl-PL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ommision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564C2B19-5B16-4772-82A1-502F8FF7E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en-US" sz="4000" b="1">
                <a:latin typeface="Arial" panose="020B0604020202020204" pitchFamily="34" charset="0"/>
              </a:rPr>
              <a:t>Strukturalność danych</a:t>
            </a:r>
          </a:p>
        </p:txBody>
      </p:sp>
      <p:sp>
        <p:nvSpPr>
          <p:cNvPr id="12291" name="Text Box 55">
            <a:extLst>
              <a:ext uri="{FF2B5EF4-FFF2-40B4-BE49-F238E27FC236}">
                <a16:creationId xmlns="" xmlns:a16="http://schemas.microsoft.com/office/drawing/2014/main" id="{D7EB2585-A4A2-40F2-91F4-C324F4A10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0713"/>
            <a:ext cx="88217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Struktura danych</a:t>
            </a:r>
            <a:r>
              <a:rPr lang="pl-PL" altLang="en-US" sz="200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pl-PL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data structure</a:t>
            </a:r>
            <a:r>
              <a:rPr lang="pl-PL" altLang="en-US" sz="2000">
                <a:latin typeface="Arial" panose="020B0604020202020204" pitchFamily="34" charset="0"/>
                <a:cs typeface="Arial" panose="020B0604020202020204" pitchFamily="34" charset="0"/>
              </a:rPr>
              <a:t>) – sposób uporządkowania danych/informacji w pamięci komputera. Sposób organizacji danych decyduje o tym, czy mają one formę strukturalną, semisturkturalną, czy niestrukturalną.</a:t>
            </a:r>
          </a:p>
        </p:txBody>
      </p:sp>
      <p:sp>
        <p:nvSpPr>
          <p:cNvPr id="12292" name="Text Box 55">
            <a:extLst>
              <a:ext uri="{FF2B5EF4-FFF2-40B4-BE49-F238E27FC236}">
                <a16:creationId xmlns="" xmlns:a16="http://schemas.microsoft.com/office/drawing/2014/main" id="{B3B4AEFB-6EB2-46DE-8888-A0ED3E1EA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68488"/>
            <a:ext cx="88201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2000" u="sng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strukturalne</a:t>
            </a:r>
            <a:r>
              <a:rPr lang="pl-PL" altLang="en-US" sz="20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mają jednorodną, regularną formę, w których dane są zorganizowane w wiersze i kolumny. Zasoby lub formaty: bazy danych (ORACLE: dbf, MS Access: accdb, Ms SQL SERVER:  mdf, MySQL: myd, Interbase: gdb, Firebird: mdf, Sybase: db, SQLite: db), OLTP, OLAP, hurtownie danych - DWH, markety danych – DM , CSV, TSV, </a:t>
            </a:r>
            <a:r>
              <a:rPr lang="pl-PL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xlsx</a:t>
            </a:r>
            <a:r>
              <a:rPr lang="pl-PL" altLang="en-US" sz="20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93" name="Text Box 55">
            <a:extLst>
              <a:ext uri="{FF2B5EF4-FFF2-40B4-BE49-F238E27FC236}">
                <a16:creationId xmlns="" xmlns:a16="http://schemas.microsoft.com/office/drawing/2014/main" id="{411F6637-703A-4B10-AAE3-9F9D5F6B7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452813"/>
            <a:ext cx="88201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2000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semistrukturalne</a:t>
            </a:r>
            <a:r>
              <a:rPr lang="pl-PL" alt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altLang="en-US" sz="2000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struktura danych nie jest sztywna, zazwyczaj podana wewnątrz treści (samoopisujące się - struktura ukryta wewnątrz danych). </a:t>
            </a:r>
            <a:r>
              <a:rPr lang="pl-PL" altLang="en-US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Formaty tekstowe: XML, JSON (wymiana dokumentów między systemami heterogenicznymi), BIB, BibTex (formatowanie bibliografii wg zadanych kryteriów).</a:t>
            </a:r>
          </a:p>
        </p:txBody>
      </p:sp>
      <p:sp>
        <p:nvSpPr>
          <p:cNvPr id="7" name="Text Box 55">
            <a:extLst>
              <a:ext uri="{FF2B5EF4-FFF2-40B4-BE49-F238E27FC236}">
                <a16:creationId xmlns="" xmlns:a16="http://schemas.microsoft.com/office/drawing/2014/main" id="{86D08B5A-9D96-485D-8199-05069431D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37138"/>
            <a:ext cx="88201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2000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Dane niestrukturalne</a:t>
            </a:r>
            <a:r>
              <a:rPr lang="pl-PL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- nie mają regularnego sposobu uporządkowania, ich struktura (typ, format, schemat) nie jest określona i nie może być w prosty sposób rozpoznana przez system. Formaty lub zasoby: txt, docx, </a:t>
            </a:r>
            <a:r>
              <a:rPr lang="pl-PL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xlsx</a:t>
            </a:r>
            <a:r>
              <a:rPr lang="pl-PL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pliki graficzne i multimedialne (bmp, gif, svg, cdr, mp3, avi), strony WWW, usługi on-line.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4">
            <a:extLst>
              <a:ext uri="{FF2B5EF4-FFF2-40B4-BE49-F238E27FC236}">
                <a16:creationId xmlns="" xmlns:a16="http://schemas.microsoft.com/office/drawing/2014/main" id="{2AC289A9-9D6D-443C-9B78-49292ECE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" y="0"/>
            <a:ext cx="9109075" cy="836613"/>
          </a:xfrm>
        </p:spPr>
        <p:txBody>
          <a:bodyPr/>
          <a:lstStyle/>
          <a:p>
            <a:pPr>
              <a:defRPr/>
            </a:pPr>
            <a:r>
              <a:rPr lang="pl-PL" sz="3200" b="1" dirty="0">
                <a:latin typeface="Arial" pitchFamily="34" charset="0"/>
                <a:cs typeface="Arial" pitchFamily="34" charset="0"/>
              </a:rPr>
              <a:t>Transformacja danych:</a:t>
            </a:r>
            <a:br>
              <a:rPr lang="pl-PL" sz="3200" b="1" dirty="0">
                <a:latin typeface="Arial" pitchFamily="34" charset="0"/>
                <a:cs typeface="Arial" pitchFamily="34" charset="0"/>
              </a:rPr>
            </a:br>
            <a:r>
              <a:rPr lang="pl-PL" sz="2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niestrukturalne </a:t>
            </a:r>
            <a:r>
              <a:rPr lang="pl-PL" sz="2600" b="1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1" dirty="0" err="1">
                <a:latin typeface="Arial" pitchFamily="34" charset="0"/>
                <a:cs typeface="Arial" pitchFamily="34" charset="0"/>
              </a:rPr>
              <a:t>semistrukturalne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1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 strukturalne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Obraz 4">
            <a:extLst>
              <a:ext uri="{FF2B5EF4-FFF2-40B4-BE49-F238E27FC236}">
                <a16:creationId xmlns="" xmlns:a16="http://schemas.microsoft.com/office/drawing/2014/main" id="{B0AEEC48-A43C-4F41-B696-635822A2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60499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Obraz 6">
            <a:extLst>
              <a:ext uri="{FF2B5EF4-FFF2-40B4-BE49-F238E27FC236}">
                <a16:creationId xmlns="" xmlns:a16="http://schemas.microsoft.com/office/drawing/2014/main" id="{901C9A98-2FBF-4B81-AF8A-0DFC87761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068638"/>
            <a:ext cx="611981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4">
            <a:extLst>
              <a:ext uri="{FF2B5EF4-FFF2-40B4-BE49-F238E27FC236}">
                <a16:creationId xmlns="" xmlns:a16="http://schemas.microsoft.com/office/drawing/2014/main" id="{C6D60E70-2943-403E-A1A0-8D38654B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" y="44450"/>
            <a:ext cx="9109075" cy="836613"/>
          </a:xfrm>
        </p:spPr>
        <p:txBody>
          <a:bodyPr/>
          <a:lstStyle/>
          <a:p>
            <a:pPr>
              <a:defRPr/>
            </a:pPr>
            <a:r>
              <a:rPr lang="pl-PL" sz="2600" b="1" dirty="0">
                <a:latin typeface="Arial" pitchFamily="34" charset="0"/>
                <a:cs typeface="Arial" pitchFamily="34" charset="0"/>
              </a:rPr>
              <a:t>Transformacja danych:</a:t>
            </a:r>
            <a:br>
              <a:rPr lang="pl-PL" sz="2600" b="1" dirty="0">
                <a:latin typeface="Arial" pitchFamily="34" charset="0"/>
                <a:cs typeface="Arial" pitchFamily="34" charset="0"/>
              </a:rPr>
            </a:br>
            <a:r>
              <a:rPr lang="pl-PL" sz="2600" b="1" dirty="0">
                <a:latin typeface="Arial" pitchFamily="34" charset="0"/>
                <a:cs typeface="Arial" pitchFamily="34" charset="0"/>
              </a:rPr>
              <a:t>niestrukturalne</a:t>
            </a:r>
            <a:r>
              <a:rPr lang="pl-PL" sz="2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600" b="1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semistrukturalne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1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 strukturalne</a:t>
            </a:r>
            <a:endParaRPr lang="pl-PL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pole tekstowe 5">
            <a:extLst>
              <a:ext uri="{FF2B5EF4-FFF2-40B4-BE49-F238E27FC236}">
                <a16:creationId xmlns="" xmlns:a16="http://schemas.microsoft.com/office/drawing/2014/main" id="{C72FCD10-0BD4-49F5-91C8-8B9F160EF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85677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&lt;?xml version="1.0" encoding="utf-8"?&gt;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&lt;!-- Separatorem częsci ułamkowej w liczbie rzeczywistej musi być kropka. --&gt;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&lt;!-- Wielkość liter w nazwach tagów ma znaczenie. --&gt;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&lt;Wakacje&gt;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&lt;biuro_www&gt;  dreamtours.pl &lt;/biuro_www&gt;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&lt;otwarte&gt; pn-pt: 9:00-21:00, sb: 10:00-14:00 &lt;/otwarte&gt;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&lt;telefon&gt; 58 741 59 20 &lt;/telefon&gt;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&lt;slogan&gt; Biuro podróży Dreamtours.pl - last minute z (…). Wyjedź (…) inclusive. &lt;/slogan&gt;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&lt;oferta&gt; 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       &lt;kraj&gt; Gruzja &lt;/kraj&gt; 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       &lt;min_cena&gt; 626 &lt;/min_cena&gt;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       &lt;hotel&gt; Lindos Princess Beach &lt;/hotel&gt;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       &lt;gwiazdki&gt; 4.5 &lt;/gwiazdki&gt;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 &lt;/oferta&gt;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  	&lt;!-- Następne oferty --&gt;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&lt;/Wakacje&gt;   </a:t>
            </a:r>
          </a:p>
        </p:txBody>
      </p:sp>
      <p:sp>
        <p:nvSpPr>
          <p:cNvPr id="14340" name="pole tekstowe 5">
            <a:extLst>
              <a:ext uri="{FF2B5EF4-FFF2-40B4-BE49-F238E27FC236}">
                <a16:creationId xmlns="" xmlns:a16="http://schemas.microsoft.com/office/drawing/2014/main" id="{6996C368-4BFC-46DD-9660-53B962B9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5949950"/>
            <a:ext cx="5430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2000" b="1">
                <a:solidFill>
                  <a:srgbClr val="C00000"/>
                </a:solidFill>
              </a:rPr>
              <a:t>Praca domowa</a:t>
            </a:r>
            <a:r>
              <a:rPr lang="pl-PL" altLang="en-US" sz="2000">
                <a:solidFill>
                  <a:srgbClr val="C00000"/>
                </a:solidFill>
              </a:rPr>
              <a:t>: zapoznać się z podstawami XML.</a:t>
            </a:r>
            <a:endParaRPr lang="en-GB" altLang="en-US" sz="2000">
              <a:solidFill>
                <a:srgbClr val="C0000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0B4FDDC2-DF63-4CF7-A1FB-A7A99952C1B9}"/>
              </a:ext>
            </a:extLst>
          </p:cNvPr>
          <p:cNvSpPr txBox="1"/>
          <p:nvPr/>
        </p:nvSpPr>
        <p:spPr>
          <a:xfrm>
            <a:off x="539750" y="1196975"/>
            <a:ext cx="22383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Plik </a:t>
            </a:r>
            <a:r>
              <a:rPr lang="pl-PL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Wakacje.xml</a:t>
            </a:r>
            <a:endParaRPr lang="pl-PL" sz="2000" b="1" dirty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4">
            <a:extLst>
              <a:ext uri="{FF2B5EF4-FFF2-40B4-BE49-F238E27FC236}">
                <a16:creationId xmlns="" xmlns:a16="http://schemas.microsoft.com/office/drawing/2014/main" id="{9151086C-7F73-41D8-839F-6A4A2CB0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" y="0"/>
            <a:ext cx="9109075" cy="836613"/>
          </a:xfrm>
        </p:spPr>
        <p:txBody>
          <a:bodyPr/>
          <a:lstStyle/>
          <a:p>
            <a:pPr>
              <a:defRPr/>
            </a:pPr>
            <a:r>
              <a:rPr lang="pl-PL" sz="2600" b="1" dirty="0">
                <a:latin typeface="Arial" pitchFamily="34" charset="0"/>
                <a:cs typeface="Arial" pitchFamily="34" charset="0"/>
              </a:rPr>
              <a:t>Transformacja danych:</a:t>
            </a:r>
            <a:br>
              <a:rPr lang="pl-PL" sz="2600" b="1" dirty="0">
                <a:latin typeface="Arial" pitchFamily="34" charset="0"/>
                <a:cs typeface="Arial" pitchFamily="34" charset="0"/>
              </a:rPr>
            </a:br>
            <a:r>
              <a:rPr lang="pl-PL" sz="2600" b="1" dirty="0">
                <a:latin typeface="Arial" pitchFamily="34" charset="0"/>
                <a:cs typeface="Arial" pitchFamily="34" charset="0"/>
              </a:rPr>
              <a:t>niestrukturalne</a:t>
            </a:r>
            <a:r>
              <a:rPr lang="pl-PL" sz="2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600" b="1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semistrukturalne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1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 strukturalne</a:t>
            </a:r>
            <a:endParaRPr lang="pl-PL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pole tekstowe 5">
            <a:extLst>
              <a:ext uri="{FF2B5EF4-FFF2-40B4-BE49-F238E27FC236}">
                <a16:creationId xmlns="" xmlns:a16="http://schemas.microsoft.com/office/drawing/2014/main" id="{DE502E89-724A-44B9-9239-807A42F2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88931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&lt;?xml version="1.0" encoding="UTF-8" standalone="no" ?&gt;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&lt;xsd:schema xmlns:xsd="http://www.w3.org/2001/XMLSchema"&gt;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&lt;xsd:complexType name="DaneOferty"&gt;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 &lt;xsd:sequence&gt;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	&lt;xsd:element name="kraj" type="xsd:string"/&gt;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	&lt;xsd:element name="min_cena" type="xsd:integer"/&gt;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	&lt;xsd:element name="hotel" type="xsd:string"/&gt;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	&lt;xsd:element name="gwiazdki" type="xsd:decimal"/&gt;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 &lt;/xsd:sequence&gt; 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&lt;/xsd:complexType&gt;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&lt;xsd:element name="Wakacje"&gt;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   &lt;xsd:complexType&gt;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     &lt;xsd:sequence&gt;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       &lt;xsd:element name="biuro_www" type="xsd:string"/&gt;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	&lt;xsd:element name="otwarte" type="xsd:string"/&gt;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	&lt;xsd:element name="telefon" type="xsd:string"/&gt;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	&lt;xsd:element name="slogan" type="xsd:string"/&gt;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	&lt;xsd:element name="oferta" type="DaneOferty" minOccurs="1"  maxOccurs="10"/&gt;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     &lt;/xsd:sequence&gt;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    &lt;/xsd:complexType&gt;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&lt;/xsd:element&gt;</a:t>
            </a:r>
          </a:p>
          <a:p>
            <a:r>
              <a:rPr lang="pl-PL" altLang="en-US" sz="1600">
                <a:latin typeface="Arial" panose="020B0604020202020204" pitchFamily="34" charset="0"/>
                <a:cs typeface="Arial" panose="020B0604020202020204" pitchFamily="34" charset="0"/>
              </a:rPr>
              <a:t>&lt;/xsd:schema&gt;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8C8380D2-E1E3-43F9-B778-1A3FD1AB9070}"/>
              </a:ext>
            </a:extLst>
          </p:cNvPr>
          <p:cNvSpPr txBox="1"/>
          <p:nvPr/>
        </p:nvSpPr>
        <p:spPr>
          <a:xfrm>
            <a:off x="6372225" y="6021388"/>
            <a:ext cx="22399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Plik </a:t>
            </a:r>
            <a:r>
              <a:rPr lang="pl-PL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Wakacje.xsd</a:t>
            </a:r>
            <a:endParaRPr lang="pl-PL" sz="2000" b="1" dirty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B714F938-D6F3-431B-995B-390ADDBB3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15900" y="152400"/>
            <a:ext cx="9612313" cy="762000"/>
          </a:xfrm>
        </p:spPr>
        <p:txBody>
          <a:bodyPr/>
          <a:lstStyle/>
          <a:p>
            <a:pPr>
              <a:defRPr/>
            </a:pPr>
            <a:r>
              <a:rPr lang="pl-PL" sz="3600" b="1" dirty="0">
                <a:latin typeface="Arial" pitchFamily="34" charset="0"/>
                <a:cs typeface="Arial" pitchFamily="34" charset="0"/>
              </a:rPr>
              <a:t>Transformacja danych:</a:t>
            </a:r>
            <a:br>
              <a:rPr lang="pl-PL" sz="3600" b="1" dirty="0">
                <a:latin typeface="Arial" pitchFamily="34" charset="0"/>
                <a:cs typeface="Arial" pitchFamily="34" charset="0"/>
              </a:rPr>
            </a:br>
            <a:r>
              <a:rPr lang="pl-PL" sz="2600" b="1" dirty="0">
                <a:latin typeface="Arial" pitchFamily="34" charset="0"/>
                <a:cs typeface="Arial" pitchFamily="34" charset="0"/>
              </a:rPr>
              <a:t>niestrukturalne</a:t>
            </a:r>
            <a:r>
              <a:rPr lang="pl-PL" sz="2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600" b="1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1" dirty="0" err="1">
                <a:latin typeface="Arial" pitchFamily="34" charset="0"/>
                <a:cs typeface="Arial" pitchFamily="34" charset="0"/>
              </a:rPr>
              <a:t>semistrukturalne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1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strukturalne</a:t>
            </a:r>
            <a:endParaRPr lang="pl-PL" sz="2600" b="1" dirty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pic>
        <p:nvPicPr>
          <p:cNvPr id="16387" name="Picture 5">
            <a:extLst>
              <a:ext uri="{FF2B5EF4-FFF2-40B4-BE49-F238E27FC236}">
                <a16:creationId xmlns="" xmlns:a16="http://schemas.microsoft.com/office/drawing/2014/main" id="{D189D32D-8EAB-4011-A8BB-5B1DF662D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76400"/>
            <a:ext cx="6753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>
            <a:extLst>
              <a:ext uri="{FF2B5EF4-FFF2-40B4-BE49-F238E27FC236}">
                <a16:creationId xmlns="" xmlns:a16="http://schemas.microsoft.com/office/drawing/2014/main" id="{70B3E909-4537-49EE-8CCB-F299DFE93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43624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>
            <a:extLst>
              <a:ext uri="{FF2B5EF4-FFF2-40B4-BE49-F238E27FC236}">
                <a16:creationId xmlns="" xmlns:a16="http://schemas.microsoft.com/office/drawing/2014/main" id="{B5AD2860-EAB5-411D-96AD-33501DC58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5113"/>
            <a:ext cx="30765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>
            <a:extLst>
              <a:ext uri="{FF2B5EF4-FFF2-40B4-BE49-F238E27FC236}">
                <a16:creationId xmlns="" xmlns:a16="http://schemas.microsoft.com/office/drawing/2014/main" id="{1F71FB6A-3614-4616-ADB6-041BDDA8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68763"/>
            <a:ext cx="4838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>
            <a:extLst>
              <a:ext uri="{FF2B5EF4-FFF2-40B4-BE49-F238E27FC236}">
                <a16:creationId xmlns="" xmlns:a16="http://schemas.microsoft.com/office/drawing/2014/main" id="{2C11DFCB-FF12-4BC4-90C6-C6D1CBF4E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022850"/>
            <a:ext cx="544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96E68EA1-6390-4C42-B8F2-14BBF3291BEC}"/>
              </a:ext>
            </a:extLst>
          </p:cNvPr>
          <p:cNvSpPr txBox="1"/>
          <p:nvPr/>
        </p:nvSpPr>
        <p:spPr>
          <a:xfrm>
            <a:off x="323850" y="1125538"/>
            <a:ext cx="22955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Plik </a:t>
            </a:r>
            <a:r>
              <a:rPr lang="pl-PL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Wakacje.xlsx</a:t>
            </a:r>
            <a:endParaRPr lang="pl-PL" sz="2000" b="1" dirty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C7D48B51-32A1-4F89-9059-C38CF5CF9FDF}"/>
              </a:ext>
            </a:extLst>
          </p:cNvPr>
          <p:cNvSpPr txBox="1"/>
          <p:nvPr/>
        </p:nvSpPr>
        <p:spPr>
          <a:xfrm>
            <a:off x="323850" y="3500438"/>
            <a:ext cx="2540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Plik </a:t>
            </a:r>
            <a:r>
              <a:rPr lang="pl-PL" sz="20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Wakacje.accdb</a:t>
            </a:r>
            <a:endParaRPr lang="pl-PL" sz="2000" b="1" dirty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5CEFB815-EF84-4B16-BD1E-4BDFBEB9C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8964613" cy="762000"/>
          </a:xfrm>
        </p:spPr>
        <p:txBody>
          <a:bodyPr/>
          <a:lstStyle/>
          <a:p>
            <a:pPr>
              <a:defRPr/>
            </a:pPr>
            <a:r>
              <a:rPr lang="pl-PL" sz="3600" b="1" dirty="0">
                <a:latin typeface="Arial" pitchFamily="34" charset="0"/>
                <a:cs typeface="Arial" pitchFamily="34" charset="0"/>
              </a:rPr>
              <a:t>Import pliku </a:t>
            </a:r>
            <a:r>
              <a:rPr lang="pl-PL" sz="3600" b="1" dirty="0" err="1">
                <a:latin typeface="Arial" pitchFamily="34" charset="0"/>
                <a:cs typeface="Arial" pitchFamily="34" charset="0"/>
              </a:rPr>
              <a:t>xml</a:t>
            </a:r>
            <a:r>
              <a:rPr lang="pl-PL" sz="3600" b="1" dirty="0">
                <a:latin typeface="Arial" pitchFamily="34" charset="0"/>
                <a:cs typeface="Arial" pitchFamily="34" charset="0"/>
              </a:rPr>
              <a:t> do MS Excel</a:t>
            </a:r>
            <a:endParaRPr lang="pl-PL" sz="2600" b="1" dirty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1D5C2E2D-7D27-40BA-8187-62962BB01A6B}"/>
              </a:ext>
            </a:extLst>
          </p:cNvPr>
          <p:cNvSpPr txBox="1"/>
          <p:nvPr/>
        </p:nvSpPr>
        <p:spPr>
          <a:xfrm>
            <a:off x="179388" y="836613"/>
            <a:ext cx="8785225" cy="38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9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Uwaga: nazwy znaczników w pliku </a:t>
            </a:r>
            <a:r>
              <a:rPr lang="pl-PL" sz="1900" b="1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pl-PL" sz="19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9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nie</a:t>
            </a:r>
            <a:r>
              <a:rPr lang="pl-PL" sz="19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mogą zawierać znaków spacji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CC08AF11-3A24-4E05-842D-6CCA3BEE400C}"/>
              </a:ext>
            </a:extLst>
          </p:cNvPr>
          <p:cNvSpPr txBox="1"/>
          <p:nvPr/>
        </p:nvSpPr>
        <p:spPr>
          <a:xfrm>
            <a:off x="450056" y="1700808"/>
            <a:ext cx="80645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Sposób importu zależy od wersji Excela.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Weryf. 2021. Otworzyć plik danych XML za pomocą polecenia </a:t>
            </a:r>
            <a:r>
              <a:rPr lang="pl-PL" sz="2000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Otwórz</a:t>
            </a:r>
            <a:r>
              <a:rPr lang="pl-PL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, a następnie w oknie dialogowym </a:t>
            </a:r>
            <a:r>
              <a:rPr lang="pl-PL" sz="2000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Otwieranie</a:t>
            </a:r>
            <a:r>
              <a:rPr lang="pl-PL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wybrać </a:t>
            </a:r>
            <a:r>
              <a:rPr lang="pl-PL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filtr XML. Wskazac plik i określić sposób importu: </a:t>
            </a:r>
            <a:r>
              <a:rPr lang="pl-PL" sz="2000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Jako tabelę XML</a:t>
            </a:r>
            <a:r>
              <a:rPr lang="pl-PL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Jeżeli </a:t>
            </a:r>
            <a:r>
              <a:rPr lang="pl-PL" sz="20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nie</a:t>
            </a:r>
            <a:r>
              <a:rPr lang="pl-PL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ma schematu </a:t>
            </a:r>
            <a:r>
              <a:rPr lang="pl-PL" sz="2000" i="1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xsd</a:t>
            </a:r>
            <a:r>
              <a:rPr lang="pl-PL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, to Excel wyprowadza komunikat: </a:t>
            </a:r>
            <a:r>
              <a:rPr lang="pl-PL" sz="2000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Określone źródło XML </a:t>
            </a:r>
            <a:r>
              <a:rPr lang="pl-PL" sz="2000" i="1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nie</a:t>
            </a:r>
            <a:r>
              <a:rPr lang="pl-PL" sz="2000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odnosi się do schematu. Program Excel utworzy schemat oparty na źródle </a:t>
            </a:r>
            <a:r>
              <a:rPr lang="pl-PL" sz="2000" i="1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danych</a:t>
            </a:r>
            <a:r>
              <a:rPr lang="pl-PL" sz="2000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XML</a:t>
            </a:r>
            <a:r>
              <a:rPr lang="pl-PL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MS Excel wykonuje transfer na podstawie informacji zawartej w pliku </a:t>
            </a:r>
            <a:r>
              <a:rPr lang="pl-PL" sz="2000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pl-PL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. Tworzy mapę pliku.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E77F447B-EAA3-491A-85E6-536010707FD1}"/>
              </a:ext>
            </a:extLst>
          </p:cNvPr>
          <p:cNvSpPr txBox="1"/>
          <p:nvPr/>
        </p:nvSpPr>
        <p:spPr>
          <a:xfrm>
            <a:off x="179388" y="5229200"/>
            <a:ext cx="8785225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9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Informacje o sposobie importu </a:t>
            </a:r>
            <a:r>
              <a:rPr lang="pl-PL" sz="19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pl-PL" sz="19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w innych wersjach MS Excel można znaleźć w Internecie.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8CC98B54-BFD6-4A94-A1B2-034B3647B3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152400"/>
            <a:ext cx="8915400" cy="762000"/>
          </a:xfrm>
        </p:spPr>
        <p:txBody>
          <a:bodyPr/>
          <a:lstStyle/>
          <a:p>
            <a:r>
              <a:rPr lang="pl-PL" altLang="en-US" sz="3600" b="1" smtClean="0">
                <a:solidFill>
                  <a:schemeClr val="tx1"/>
                </a:solidFill>
                <a:latin typeface="Arial" panose="020B0604020202020204" pitchFamily="34" charset="0"/>
              </a:rPr>
              <a:t>Nazewnictwo  </a:t>
            </a:r>
            <a:r>
              <a:rPr lang="pl-PL" altLang="en-US" sz="3600" b="1" smtClean="0">
                <a:solidFill>
                  <a:srgbClr val="FF0000"/>
                </a:solidFill>
                <a:latin typeface="Arial" panose="020B0604020202020204" pitchFamily="34" charset="0"/>
              </a:rPr>
              <a:t>przerwane</a:t>
            </a:r>
            <a:endParaRPr lang="pl-PL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="" xmlns:a16="http://schemas.microsoft.com/office/drawing/2014/main" id="{7161C27C-8DB4-4E1E-A99E-1785325AD448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1276350"/>
          <a:ext cx="8569326" cy="4241801"/>
        </p:xfrm>
        <a:graphic>
          <a:graphicData uri="http://schemas.openxmlformats.org/drawingml/2006/table">
            <a:tbl>
              <a:tblPr/>
              <a:tblGrid>
                <a:gridCol w="1610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7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56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44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58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45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381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35769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310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Nazewnictwo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bazodanowe</a:t>
                      </a: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Nazewnictwo w obszarze KDD</a:t>
                      </a: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0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dirty="0">
                          <a:solidFill>
                            <a:srgbClr val="66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atrybut</a:t>
                      </a:r>
                      <a:br>
                        <a:rPr lang="pl-PL" sz="1800" dirty="0">
                          <a:solidFill>
                            <a:srgbClr val="660033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l-PL" sz="1800" dirty="0">
                          <a:solidFill>
                            <a:srgbClr val="66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(kolumna, pole)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 dirty="0">
                          <a:solidFill>
                            <a:srgbClr val="66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X_1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 dirty="0">
                          <a:solidFill>
                            <a:srgbClr val="66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66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X_j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66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66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X_k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dirty="0">
                          <a:solidFill>
                            <a:srgbClr val="66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zmienna (losowa), cecha, atrybut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dirty="0">
                          <a:solidFill>
                            <a:srgbClr val="66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(wektor zmiennych)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x_11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x_1j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x_1k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5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2000" b="1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2000" b="1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2000" b="1" dirty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2000" b="1" dirty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2000" b="1">
                        <a:solidFill>
                          <a:srgbClr val="00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65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wiersz, rekord</a:t>
                      </a:r>
                      <a:br>
                        <a:rPr lang="pl-PL" sz="1800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l-PL" sz="1800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(i-ty ~)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x_i1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x_ij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x_ik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obserwacja, wartość wektora zmiennych, wektor losowy 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i-ta ~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5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5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>
                      <a:noFill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x_n1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x_nj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pl-PL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20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x_nk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10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tabela, zbiór rekordów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zbiór obserwacji, zbiór danych</a:t>
                      </a:r>
                      <a:endParaRPr lang="pl-P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pole tekstowe 5">
            <a:extLst>
              <a:ext uri="{FF2B5EF4-FFF2-40B4-BE49-F238E27FC236}">
                <a16:creationId xmlns="" xmlns:a16="http://schemas.microsoft.com/office/drawing/2014/main" id="{F32339A6-B3F4-4886-A3B1-249E4F5A1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8569325" cy="597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Nominalna</a:t>
            </a:r>
          </a:p>
          <a:p>
            <a:pPr>
              <a:spcAft>
                <a:spcPts val="300"/>
              </a:spcAft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Zmienna przyjmuje wartości (etykiety), które są nazwami identyfikującymi obiekt. Na skali nominalnej nie ma porządku. </a:t>
            </a:r>
          </a:p>
          <a:p>
            <a:pPr>
              <a:spcAft>
                <a:spcPts val="300"/>
              </a:spcAft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Dopuszczalne operacje: zliczanie</a:t>
            </a:r>
          </a:p>
          <a:p>
            <a:pPr>
              <a:spcAft>
                <a:spcPts val="300"/>
              </a:spcAft>
              <a:defRPr/>
            </a:pPr>
            <a:r>
              <a:rPr lang="pl-P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Przykłady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: nazwa miasta, numer PESEL, nazwisko osoby, imię psa.</a:t>
            </a:r>
          </a:p>
          <a:p>
            <a:pPr>
              <a:spcAft>
                <a:spcPts val="300"/>
              </a:spcAft>
              <a:defRPr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Kategoryczna, klasyfikacyjna (klasowa)</a:t>
            </a:r>
          </a:p>
          <a:p>
            <a:pPr>
              <a:spcAft>
                <a:spcPts val="300"/>
              </a:spcAft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Zmienna ma wartości będące nazwami grupy obiektów (kategorie, klasy), nie indywidualnych rzeczy, zjawisk lub osobników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(jw.). Nie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ma porządku. </a:t>
            </a:r>
          </a:p>
          <a:p>
            <a:pPr>
              <a:spcAft>
                <a:spcPts val="300"/>
              </a:spcAft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Dopuszczalne operacje: zliczanie, wyznaczanie frakcji, wartości występującej najczęściej, binaryzacja.</a:t>
            </a:r>
          </a:p>
          <a:p>
            <a:pPr>
              <a:spcAft>
                <a:spcPts val="300"/>
              </a:spcAft>
              <a:defRPr/>
            </a:pPr>
            <a:r>
              <a:rPr lang="pl-P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Przykłady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: zawód, kolor oczu, grupa krwi, kod pocztowy.</a:t>
            </a:r>
          </a:p>
          <a:p>
            <a:pPr>
              <a:spcAft>
                <a:spcPts val="300"/>
              </a:spcAft>
              <a:defRPr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Dychotomiczna</a:t>
            </a:r>
          </a:p>
          <a:p>
            <a:pPr>
              <a:spcAft>
                <a:spcPts val="300"/>
              </a:spcAft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Zwana też binarną lub dwudzielną. Jest specjalną podgrupą na skali klasyfikacyjnej. Zmienna może przyjąć dwie wartości (jeżeli liczba wartości jest większa niż dwa, to zmienna jest politomiczną  czyli wielodzielna). </a:t>
            </a:r>
          </a:p>
          <a:p>
            <a:pPr>
              <a:spcAft>
                <a:spcPts val="300"/>
              </a:spcAft>
              <a:defRPr/>
            </a:pPr>
            <a:r>
              <a:rPr lang="pl-P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Przykłady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: płeć (męska, żeńska), wynik egzaminu (zdany, niezdany).</a:t>
            </a:r>
          </a:p>
        </p:txBody>
      </p:sp>
      <p:sp>
        <p:nvSpPr>
          <p:cNvPr id="19459" name="Tytuł 4">
            <a:extLst>
              <a:ext uri="{FF2B5EF4-FFF2-40B4-BE49-F238E27FC236}">
                <a16:creationId xmlns="" xmlns:a16="http://schemas.microsoft.com/office/drawing/2014/main" id="{960C20D4-4BD6-4A83-94CA-87715FB3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" y="115888"/>
            <a:ext cx="9109075" cy="620712"/>
          </a:xfrm>
        </p:spPr>
        <p:txBody>
          <a:bodyPr/>
          <a:lstStyle/>
          <a:p>
            <a:r>
              <a:rPr lang="pl-PL" altLang="en-US" sz="3600" b="1">
                <a:solidFill>
                  <a:schemeClr val="tx1"/>
                </a:solidFill>
                <a:latin typeface="Arial" panose="020B0604020202020204" pitchFamily="34" charset="0"/>
              </a:rPr>
              <a:t>Skale pomiarowe – cz. I </a:t>
            </a:r>
            <a:endParaRPr lang="pl-PL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4">
            <a:extLst>
              <a:ext uri="{FF2B5EF4-FFF2-40B4-BE49-F238E27FC236}">
                <a16:creationId xmlns="" xmlns:a16="http://schemas.microsoft.com/office/drawing/2014/main" id="{D4270173-7113-491E-BDCD-0FBA82DF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" y="71438"/>
            <a:ext cx="9109075" cy="620712"/>
          </a:xfrm>
        </p:spPr>
        <p:txBody>
          <a:bodyPr/>
          <a:lstStyle/>
          <a:p>
            <a:r>
              <a:rPr lang="pl-PL" altLang="en-US" sz="3600" b="1">
                <a:solidFill>
                  <a:schemeClr val="tx1"/>
                </a:solidFill>
                <a:latin typeface="Arial" panose="020B0604020202020204" pitchFamily="34" charset="0"/>
              </a:rPr>
              <a:t>Skale pomiarowe – cz. II </a:t>
            </a:r>
            <a:endParaRPr lang="pl-PL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pole tekstowe 5">
            <a:extLst>
              <a:ext uri="{FF2B5EF4-FFF2-40B4-BE49-F238E27FC236}">
                <a16:creationId xmlns="" xmlns:a16="http://schemas.microsoft.com/office/drawing/2014/main" id="{8E1E02A6-9D37-440F-9454-03CFAAEE1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59" y="692150"/>
            <a:ext cx="8569325" cy="64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20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Porządkowa</a:t>
            </a:r>
          </a:p>
          <a:p>
            <a:pPr>
              <a:spcAft>
                <a:spcPts val="300"/>
              </a:spcAft>
            </a:pPr>
            <a:r>
              <a:rPr lang="pl-PL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Zmienna ma wartości opisowe (również kategorie), które można uporządkować (podać kolejność), jednak nie da się w sensowny sposób określić zakresu ani skali różnicy między kategoriami. </a:t>
            </a:r>
          </a:p>
          <a:p>
            <a:pPr>
              <a:spcAft>
                <a:spcPts val="300"/>
              </a:spcAft>
            </a:pPr>
            <a:r>
              <a:rPr lang="pl-PL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Dopuszczalne operacje: zliczanie, wyznaczanie frakcji, wartości występującej najczęściej, binaryzacja, przekształcenia rosnące, przekształcenia niemalejące (stratne, powstałe wskutek polaczenia dwóch sąsiednich wartości).</a:t>
            </a:r>
          </a:p>
          <a:p>
            <a:pPr>
              <a:spcAft>
                <a:spcPts val="300"/>
              </a:spcAft>
            </a:pPr>
            <a:r>
              <a:rPr lang="pl-PL" alt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Przykłady</a:t>
            </a:r>
            <a:r>
              <a:rPr lang="pl-PL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wykształcenie (brak, podstawowe, gimnazjalne, zawodowe - bez matury, średnie - matura, wyższe I stopnia, wyższe II stopnia), wielkość miasta (małe, średnie, duże, bardzo duże).</a:t>
            </a:r>
          </a:p>
          <a:p>
            <a:r>
              <a:rPr lang="pl-PL" altLang="en-US" sz="2000" b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Przedziałowa (interwałowa)</a:t>
            </a:r>
          </a:p>
          <a:p>
            <a:pPr>
              <a:spcAft>
                <a:spcPts val="300"/>
              </a:spcAft>
            </a:pPr>
            <a:r>
              <a:rPr lang="pl-PL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Zmienna przyjmuje wartości liczbowe. Wartości można uporządkować i określić odległość między nimi. Wartości zmiennej zależą od zastosowanej jednostki oraz od początku osi układu. </a:t>
            </a:r>
          </a:p>
          <a:p>
            <a:pPr>
              <a:spcAft>
                <a:spcPts val="300"/>
              </a:spcAft>
            </a:pPr>
            <a:r>
              <a:rPr lang="pl-PL" alt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Przykłady</a:t>
            </a:r>
            <a:r>
              <a:rPr lang="pl-PL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temperatura (zależna od skali temperaturowej), data urodzenia (zależna od kalendarza).</a:t>
            </a:r>
          </a:p>
          <a:p>
            <a:r>
              <a:rPr lang="pl-PL" altLang="en-US" sz="2000" b="1" dirty="0">
                <a:solidFill>
                  <a:srgbClr val="1F34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Ilorazowa</a:t>
            </a:r>
            <a:endParaRPr lang="pl-PL" altLang="en-US" sz="2000" dirty="0">
              <a:solidFill>
                <a:srgbClr val="1F34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Zmienna przyjmuje wartości liczbowe. Początek osi jest uniwersalny, niezależnie od jednostki. Podaje się lub nie podaje jednostke miary. </a:t>
            </a:r>
          </a:p>
          <a:p>
            <a:r>
              <a:rPr lang="pl-PL" alt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Przykłady</a:t>
            </a:r>
            <a:r>
              <a:rPr lang="pl-PL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wiek, waga, wzrost, stan konta, stosunek wagi do wzrostu.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9">
            <a:extLst>
              <a:ext uri="{FF2B5EF4-FFF2-40B4-BE49-F238E27FC236}">
                <a16:creationId xmlns="" xmlns:a16="http://schemas.microsoft.com/office/drawing/2014/main" id="{579DCC3F-76F1-4979-8B0E-CC4BA2B4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1"/>
            <a:ext cx="9144000" cy="112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l-PL" altLang="en-US" sz="3600" b="1" dirty="0">
                <a:solidFill>
                  <a:schemeClr val="tx2"/>
                </a:solidFill>
                <a:latin typeface="Arial" panose="020B0604020202020204" pitchFamily="34" charset="0"/>
              </a:rPr>
              <a:t>Dane jako podstawa analiz eksploracyjnych </a:t>
            </a:r>
          </a:p>
        </p:txBody>
      </p:sp>
      <p:sp>
        <p:nvSpPr>
          <p:cNvPr id="5123" name="Text Box 2053">
            <a:extLst>
              <a:ext uri="{FF2B5EF4-FFF2-40B4-BE49-F238E27FC236}">
                <a16:creationId xmlns="" xmlns:a16="http://schemas.microsoft.com/office/drawing/2014/main" id="{DD7BDEC5-7FF5-4ED1-9892-C078AF7CC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752"/>
            <a:ext cx="882015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2800" b="1" dirty="0" err="1">
                <a:latin typeface="Arial" charset="0"/>
              </a:rPr>
              <a:t>Scientia</a:t>
            </a:r>
            <a:r>
              <a:rPr lang="pl-PL" sz="2800" b="1" dirty="0">
                <a:latin typeface="Arial" charset="0"/>
              </a:rPr>
              <a:t> </a:t>
            </a:r>
            <a:r>
              <a:rPr lang="pl-PL" sz="2800" b="1" dirty="0" err="1">
                <a:latin typeface="Arial" charset="0"/>
              </a:rPr>
              <a:t>potentia</a:t>
            </a:r>
            <a:r>
              <a:rPr lang="pl-PL" sz="2800" b="1" dirty="0">
                <a:latin typeface="Arial" charset="0"/>
              </a:rPr>
              <a:t> </a:t>
            </a:r>
            <a:r>
              <a:rPr lang="pl-PL" sz="2800" b="1" dirty="0" err="1">
                <a:latin typeface="Arial" charset="0"/>
              </a:rPr>
              <a:t>est</a:t>
            </a:r>
            <a:r>
              <a:rPr lang="pl-PL" sz="2800" dirty="0">
                <a:latin typeface="Arial" charset="0"/>
              </a:rPr>
              <a:t> (wiedza/nauka jest potęgą)</a:t>
            </a:r>
          </a:p>
          <a:p>
            <a:pPr>
              <a:defRPr/>
            </a:pPr>
            <a:endParaRPr lang="pl-PL" dirty="0">
              <a:latin typeface="Arial" charset="0"/>
            </a:endParaRPr>
          </a:p>
          <a:p>
            <a:pPr marL="3043238">
              <a:tabLst>
                <a:tab pos="4845050" algn="l"/>
              </a:tabLst>
              <a:defRPr/>
            </a:pPr>
            <a:r>
              <a:rPr lang="pl-PL" sz="2000" dirty="0">
                <a:latin typeface="Arial" charset="0"/>
              </a:rPr>
              <a:t>Sir Francis Bacon (1561-1626), prekursor i twórca nowoczesnej metody naukowej, w której wnioski i uogólnienia są formułowane na podstawie zebranych danych. </a:t>
            </a:r>
          </a:p>
          <a:p>
            <a:pPr marL="3043238">
              <a:tabLst>
                <a:tab pos="4845050" algn="l"/>
              </a:tabLst>
              <a:defRPr/>
            </a:pPr>
            <a:r>
              <a:rPr lang="pl-PL" sz="2000" dirty="0">
                <a:latin typeface="Arial" charset="0"/>
              </a:rPr>
              <a:t>Rzecznik badań eksperymentalnych i metod wnioskowania indukcyjnego.</a:t>
            </a:r>
          </a:p>
          <a:p>
            <a:pPr marL="3043238">
              <a:tabLst>
                <a:tab pos="4845050" algn="l"/>
              </a:tabLst>
              <a:defRPr/>
            </a:pPr>
            <a:r>
              <a:rPr lang="pl-PL" sz="2000" dirty="0">
                <a:latin typeface="Arial" charset="0"/>
              </a:rPr>
              <a:t>Angielski uczony, filozof, mąż stanu, prawnik, orator i autor wielu prac z obszaru prawa i nauki. </a:t>
            </a:r>
          </a:p>
          <a:p>
            <a:pPr>
              <a:defRPr/>
            </a:pPr>
            <a:endParaRPr lang="pl-PL" dirty="0">
              <a:latin typeface="Arial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8101920F-6AE4-4714-97A7-D16778D98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6572"/>
            <a:ext cx="2506434" cy="236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F8AE3D-8208-4114-BAD5-9D65CE843A26}"/>
              </a:ext>
            </a:extLst>
          </p:cNvPr>
          <p:cNvSpPr txBox="1"/>
          <p:nvPr/>
        </p:nvSpPr>
        <p:spPr>
          <a:xfrm>
            <a:off x="4549120" y="4660974"/>
            <a:ext cx="45720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rgbClr val="990033"/>
                </a:solidFill>
                <a:latin typeface="Arial" charset="0"/>
              </a:rPr>
              <a:t>Data science</a:t>
            </a:r>
            <a:r>
              <a:rPr lang="pl-PL" sz="28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pl-PL" dirty="0">
                <a:solidFill>
                  <a:srgbClr val="990033"/>
                </a:solidFill>
                <a:latin typeface="Arial" charset="0"/>
              </a:rPr>
              <a:t>– nauka o danych; automatyczne przetwarzanie| i analizowanie zbiorów danych, w szczególności Big Data.</a:t>
            </a:r>
          </a:p>
        </p:txBody>
      </p:sp>
      <p:pic>
        <p:nvPicPr>
          <p:cNvPr id="7" name="Picture 6" descr="Jakie sekrety skrywała Elżbieta I? Dla urody ryzykowała życiem | Viva.pl">
            <a:extLst>
              <a:ext uri="{FF2B5EF4-FFF2-40B4-BE49-F238E27FC236}">
                <a16:creationId xmlns="" xmlns:a16="http://schemas.microsoft.com/office/drawing/2014/main" id="{06D45490-9AD7-43E8-BD15-22BF7B1F5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37902"/>
            <a:ext cx="2362616" cy="1872208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168385-05BB-4721-8BBA-036CB42664E2}"/>
              </a:ext>
            </a:extLst>
          </p:cNvPr>
          <p:cNvSpPr txBox="1"/>
          <p:nvPr/>
        </p:nvSpPr>
        <p:spPr>
          <a:xfrm>
            <a:off x="532629" y="6261412"/>
            <a:ext cx="2808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Arial" charset="0"/>
              </a:rPr>
              <a:t>Elżbieta I (1533-1603)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2ABE6935-ECB6-44EA-9024-A985EEB40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84138"/>
            <a:ext cx="7924800" cy="752475"/>
          </a:xfrm>
        </p:spPr>
        <p:txBody>
          <a:bodyPr/>
          <a:lstStyle/>
          <a:p>
            <a:r>
              <a:rPr lang="pl-PL" altLang="en-US" sz="3600" b="1">
                <a:latin typeface="Arial" panose="020B0604020202020204" pitchFamily="34" charset="0"/>
                <a:cs typeface="Times New Roman" panose="02020603050405020304" pitchFamily="18" charset="0"/>
              </a:rPr>
              <a:t>Klasyfikacja  skal pomiarowych</a:t>
            </a:r>
            <a:endParaRPr lang="pl-PL" altLang="en-US" sz="3600" b="1">
              <a:latin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55C9F196-DDFD-42B3-983F-AFFF3550DC21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196975"/>
          <a:ext cx="8208962" cy="4362452"/>
        </p:xfrm>
        <a:graphic>
          <a:graphicData uri="http://schemas.openxmlformats.org/drawingml/2006/table">
            <a:tbl>
              <a:tblPr/>
              <a:tblGrid>
                <a:gridCol w="2626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68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56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40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Rodzaj skali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Klasyfikacja wg rodzaju informacji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Klasyfikacja wg wyodrębniania wartości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Nominalna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Jakościowe (kwalitatywne, opisowe)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Dyskretne (policzalne)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Kategoryczna  dychotomiczna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Kategoryczna  </a:t>
                      </a:r>
                      <a:r>
                        <a:rPr lang="pl-PL" sz="2000" dirty="0" err="1">
                          <a:latin typeface="Calibri"/>
                          <a:ea typeface="Calibri"/>
                          <a:cs typeface="Times New Roman"/>
                        </a:rPr>
                        <a:t>politomiczna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Porządkowa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0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Interwałowa dyskretna (skokowa)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Ilościowe (kwantytatywne, liczbowe)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Interwałowa ciągła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Calibri"/>
                          <a:ea typeface="Calibri"/>
                          <a:cs typeface="Times New Roman"/>
                        </a:rPr>
                        <a:t>Ciągłe (niepoliczalne)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Ilorazowa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9">
            <a:extLst>
              <a:ext uri="{FF2B5EF4-FFF2-40B4-BE49-F238E27FC236}">
                <a16:creationId xmlns="" xmlns:a16="http://schemas.microsoft.com/office/drawing/2014/main" id="{10161F70-1403-44CE-8C9E-D665A1B56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l-PL" altLang="en-US" sz="3600" b="1">
                <a:solidFill>
                  <a:schemeClr val="tx2"/>
                </a:solidFill>
                <a:latin typeface="Arial" panose="020B0604020202020204" pitchFamily="34" charset="0"/>
              </a:rPr>
              <a:t>Odkrywanie wiedzy w danych</a:t>
            </a:r>
          </a:p>
        </p:txBody>
      </p:sp>
      <p:sp>
        <p:nvSpPr>
          <p:cNvPr id="6149" name="Text Box 2053">
            <a:extLst>
              <a:ext uri="{FF2B5EF4-FFF2-40B4-BE49-F238E27FC236}">
                <a16:creationId xmlns="" xmlns:a16="http://schemas.microsoft.com/office/drawing/2014/main" id="{D23373E4-D1B9-44D3-99CF-E0E23A11B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8550275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Drążenie danych (</a:t>
            </a:r>
            <a:r>
              <a:rPr lang="pl-PL" sz="23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data mining</a:t>
            </a:r>
            <a:r>
              <a:rPr lang="pl-PL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), wydobywanie wiedzy z danych – KDD (</a:t>
            </a:r>
            <a:r>
              <a:rPr lang="pl-PL" sz="23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Knowledge</a:t>
            </a:r>
            <a:r>
              <a:rPr lang="pl-PL" sz="23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 Discovery </a:t>
            </a:r>
            <a:r>
              <a:rPr lang="pl-PL" sz="23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in</a:t>
            </a:r>
            <a:r>
              <a:rPr lang="pl-PL" sz="23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pl-PL" sz="23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Databases</a:t>
            </a:r>
            <a:r>
              <a:rPr lang="pl-PL" sz="23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/Data</a:t>
            </a:r>
            <a:r>
              <a:rPr lang="pl-PL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), uczenie maszynowe (</a:t>
            </a:r>
            <a:r>
              <a:rPr lang="pl-PL" sz="23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machine</a:t>
            </a:r>
            <a:r>
              <a:rPr lang="pl-PL" sz="23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 learning</a:t>
            </a:r>
            <a:r>
              <a:rPr lang="pl-PL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).</a:t>
            </a:r>
          </a:p>
          <a:p>
            <a:pPr>
              <a:spcAft>
                <a:spcPts val="600"/>
              </a:spcAft>
              <a:defRPr/>
            </a:pPr>
            <a:r>
              <a:rPr lang="pl-PL" sz="2300" dirty="0">
                <a:latin typeface="Arial" charset="0"/>
              </a:rPr>
              <a:t>Głównym celem jest budowanie modeli aby dostarczyć wiedzę, która może być wykorzystana we wspomaganiu procesu podejmowania decyzji, tworzeniu analiz, prognozowania i klasyfikacji, wyodrębniania homogenicznych podzbiorów danych oraz podejmowania ryzyka kontrolowanego.</a:t>
            </a:r>
          </a:p>
          <a:p>
            <a:pPr>
              <a:spcAft>
                <a:spcPts val="0"/>
              </a:spcAft>
              <a:defRPr/>
            </a:pPr>
            <a:r>
              <a:rPr lang="pl-PL" sz="2300" dirty="0">
                <a:solidFill>
                  <a:srgbClr val="990033"/>
                </a:solidFill>
                <a:latin typeface="Arial" charset="0"/>
              </a:rPr>
              <a:t>Przykłady zastosowań:</a:t>
            </a:r>
          </a:p>
          <a:p>
            <a:pPr marL="355600" indent="-3556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300" dirty="0">
                <a:solidFill>
                  <a:srgbClr val="990033"/>
                </a:solidFill>
                <a:latin typeface="Arial" charset="0"/>
              </a:rPr>
              <a:t>wyszukiwanie prospektów,</a:t>
            </a:r>
          </a:p>
          <a:p>
            <a:pPr marL="355600" indent="-3556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300" dirty="0">
                <a:solidFill>
                  <a:srgbClr val="990033"/>
                </a:solidFill>
                <a:latin typeface="Arial" charset="0"/>
              </a:rPr>
              <a:t>identyfikacja oszustów ubezpieczeniowych,</a:t>
            </a:r>
          </a:p>
          <a:p>
            <a:pPr marL="355600" indent="-3556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300" dirty="0">
                <a:solidFill>
                  <a:srgbClr val="990033"/>
                </a:solidFill>
                <a:latin typeface="Arial" charset="0"/>
              </a:rPr>
              <a:t>CRM,</a:t>
            </a:r>
          </a:p>
          <a:p>
            <a:pPr marL="355600" indent="-3556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300" dirty="0">
                <a:solidFill>
                  <a:srgbClr val="990033"/>
                </a:solidFill>
                <a:latin typeface="Arial" charset="0"/>
              </a:rPr>
              <a:t>diagnozowanie zagrożeń,</a:t>
            </a:r>
          </a:p>
          <a:p>
            <a:pPr marL="355600" indent="-3556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300" dirty="0">
                <a:solidFill>
                  <a:srgbClr val="990033"/>
                </a:solidFill>
                <a:latin typeface="Arial" charset="0"/>
              </a:rPr>
              <a:t>definiowanie wzorców zachowań.</a:t>
            </a:r>
            <a:endParaRPr lang="pl-PL" sz="2300" dirty="0">
              <a:latin typeface="Arial" charset="0"/>
            </a:endParaRPr>
          </a:p>
          <a:p>
            <a:pPr>
              <a:spcAft>
                <a:spcPts val="600"/>
              </a:spcAft>
              <a:defRPr/>
            </a:pPr>
            <a:endParaRPr lang="pl-PL" sz="23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9">
            <a:extLst>
              <a:ext uri="{FF2B5EF4-FFF2-40B4-BE49-F238E27FC236}">
                <a16:creationId xmlns="" xmlns:a16="http://schemas.microsoft.com/office/drawing/2014/main" id="{D5EE8DE9-7A64-4CDC-A36D-42AAAB573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115888"/>
            <a:ext cx="9396413" cy="10096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3600" b="1" dirty="0">
                <a:solidFill>
                  <a:schemeClr val="tx2"/>
                </a:solidFill>
                <a:latin typeface="Arial" charset="0"/>
              </a:rPr>
              <a:t>Lokalizacja danych w procesie KDD</a:t>
            </a:r>
          </a:p>
          <a:p>
            <a:pPr algn="ctr">
              <a:defRPr/>
            </a:pPr>
            <a: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Dane</a:t>
            </a:r>
            <a:r>
              <a:rPr lang="pl-PL" sz="3600" dirty="0">
                <a:latin typeface="Arial" charset="0"/>
              </a:rPr>
              <a:t> </a:t>
            </a:r>
            <a:r>
              <a:rPr lang="pl-PL" sz="3600" dirty="0">
                <a:solidFill>
                  <a:srgbClr val="0099FF"/>
                </a:solidFill>
                <a:latin typeface="Arial" charset="0"/>
                <a:sym typeface="Symbol" pitchFamily="18" charset="2"/>
              </a:rPr>
              <a:t></a:t>
            </a:r>
            <a:r>
              <a:rPr lang="pl-PL" sz="3600" dirty="0">
                <a:latin typeface="Arial" charset="0"/>
              </a:rPr>
              <a:t> </a:t>
            </a:r>
            <a:r>
              <a:rPr lang="pl-PL" sz="3600" dirty="0">
                <a:solidFill>
                  <a:srgbClr val="800080"/>
                </a:solidFill>
                <a:latin typeface="Arial" charset="0"/>
              </a:rPr>
              <a:t>Informacja</a:t>
            </a:r>
            <a:r>
              <a:rPr lang="pl-PL" sz="3600" dirty="0">
                <a:latin typeface="Arial" charset="0"/>
              </a:rPr>
              <a:t> </a:t>
            </a:r>
            <a:r>
              <a:rPr lang="pl-PL" sz="3600" dirty="0">
                <a:solidFill>
                  <a:srgbClr val="0099FF"/>
                </a:solidFill>
                <a:latin typeface="Arial" charset="0"/>
                <a:sym typeface="Symbol" pitchFamily="18" charset="2"/>
              </a:rPr>
              <a:t></a:t>
            </a:r>
            <a:r>
              <a:rPr lang="pl-PL" sz="3600" dirty="0">
                <a:latin typeface="Arial" charset="0"/>
              </a:rPr>
              <a:t> Wiedza </a:t>
            </a:r>
            <a:r>
              <a:rPr lang="pl-PL" sz="3600" dirty="0">
                <a:solidFill>
                  <a:srgbClr val="0099FF"/>
                </a:solidFill>
                <a:latin typeface="Arial" charset="0"/>
                <a:sym typeface="Symbol" pitchFamily="18" charset="2"/>
              </a:rPr>
              <a:t> Mądrość</a:t>
            </a:r>
          </a:p>
        </p:txBody>
      </p:sp>
      <p:grpSp>
        <p:nvGrpSpPr>
          <p:cNvPr id="7171" name="Grupa 38">
            <a:extLst>
              <a:ext uri="{FF2B5EF4-FFF2-40B4-BE49-F238E27FC236}">
                <a16:creationId xmlns="" xmlns:a16="http://schemas.microsoft.com/office/drawing/2014/main" id="{C60D77C3-FED0-43E7-A20F-842E7FA49BFF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268413"/>
            <a:ext cx="8512175" cy="4822825"/>
            <a:chOff x="381000" y="1693899"/>
            <a:chExt cx="8511480" cy="4824339"/>
          </a:xfrm>
        </p:grpSpPr>
        <p:grpSp>
          <p:nvGrpSpPr>
            <p:cNvPr id="7177" name="Grupa 18">
              <a:extLst>
                <a:ext uri="{FF2B5EF4-FFF2-40B4-BE49-F238E27FC236}">
                  <a16:creationId xmlns="" xmlns:a16="http://schemas.microsoft.com/office/drawing/2014/main" id="{D4B16E58-F805-4E22-BFF5-A7B249BE7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2016224"/>
              <a:ext cx="8511480" cy="3429000"/>
              <a:chOff x="381000" y="1752600"/>
              <a:chExt cx="8511480" cy="3429000"/>
            </a:xfrm>
          </p:grpSpPr>
          <p:grpSp>
            <p:nvGrpSpPr>
              <p:cNvPr id="7190" name="Group 15">
                <a:extLst>
                  <a:ext uri="{FF2B5EF4-FFF2-40B4-BE49-F238E27FC236}">
                    <a16:creationId xmlns="" xmlns:a16="http://schemas.microsoft.com/office/drawing/2014/main" id="{99F33283-7E85-4357-A242-3EC9B8D87F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000" y="1752600"/>
                <a:ext cx="2590800" cy="3429000"/>
                <a:chOff x="240" y="1104"/>
                <a:chExt cx="1632" cy="2160"/>
              </a:xfrm>
            </p:grpSpPr>
            <p:sp>
              <p:nvSpPr>
                <p:cNvPr id="7193" name="Rectangle 4">
                  <a:extLst>
                    <a:ext uri="{FF2B5EF4-FFF2-40B4-BE49-F238E27FC236}">
                      <a16:creationId xmlns="" xmlns:a16="http://schemas.microsoft.com/office/drawing/2014/main" id="{7F0CC446-377C-426A-8CAE-D4BB2D755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104"/>
                  <a:ext cx="1632" cy="2160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194" name="Text Box 5">
                  <a:extLst>
                    <a:ext uri="{FF2B5EF4-FFF2-40B4-BE49-F238E27FC236}">
                      <a16:creationId xmlns="" xmlns:a16="http://schemas.microsoft.com/office/drawing/2014/main" id="{A579621B-1D76-4065-B62A-5BD47B5316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" y="1219"/>
                  <a:ext cx="1344" cy="75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pl-PL" altLang="en-US" sz="1800" b="1">
                      <a:latin typeface="Arial" panose="020B0604020202020204" pitchFamily="34" charset="0"/>
                    </a:rPr>
                    <a:t>Dane surowe: oportunistyczne lub eksperymentalne</a:t>
                  </a:r>
                  <a:endParaRPr lang="pl-PL" altLang="en-US" sz="1800"/>
                </a:p>
              </p:txBody>
            </p:sp>
            <p:sp>
              <p:nvSpPr>
                <p:cNvPr id="7195" name="Text Box 6">
                  <a:extLst>
                    <a:ext uri="{FF2B5EF4-FFF2-40B4-BE49-F238E27FC236}">
                      <a16:creationId xmlns="" xmlns:a16="http://schemas.microsoft.com/office/drawing/2014/main" id="{70A3FD90-68D0-40BB-A1C0-08E56EEFAA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" y="2035"/>
                  <a:ext cx="1353" cy="110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pl-PL" altLang="en-US" sz="1800" b="1">
                      <a:latin typeface="Arial" panose="020B0604020202020204" pitchFamily="34" charset="0"/>
                    </a:rPr>
                    <a:t>Przygotowanie danych do analiz, wstępna eksploracja, diagnozowanie, modyfikacja</a:t>
                  </a:r>
                  <a:endParaRPr lang="pl-PL" altLang="en-US" sz="1800"/>
                </a:p>
              </p:txBody>
            </p:sp>
          </p:grpSp>
          <p:sp>
            <p:nvSpPr>
              <p:cNvPr id="7191" name="Text Box 7">
                <a:extLst>
                  <a:ext uri="{FF2B5EF4-FFF2-40B4-BE49-F238E27FC236}">
                    <a16:creationId xmlns="" xmlns:a16="http://schemas.microsoft.com/office/drawing/2014/main" id="{D9F6EC61-7233-4FBD-B859-3659A25CC9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1" y="2362608"/>
                <a:ext cx="2451289" cy="2247379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altLang="en-US" sz="2000" b="1" dirty="0">
                    <a:latin typeface="Arial" panose="020B0604020202020204" pitchFamily="34" charset="0"/>
                  </a:rPr>
                  <a:t>Informacja</a:t>
                </a:r>
                <a:r>
                  <a:rPr lang="pl-PL" altLang="en-US" sz="2000" dirty="0">
                    <a:latin typeface="Arial" panose="020B0604020202020204" pitchFamily="34" charset="0"/>
                  </a:rPr>
                  <a:t> pozwalająca na określenie związków zbiorach danych lub zdefiniowanie wzorców</a:t>
                </a:r>
                <a:endParaRPr lang="pl-PL" altLang="en-US" sz="2000" dirty="0"/>
              </a:p>
            </p:txBody>
          </p:sp>
          <p:sp>
            <p:nvSpPr>
              <p:cNvPr id="2" name="Text Box 11">
                <a:extLst>
                  <a:ext uri="{FF2B5EF4-FFF2-40B4-BE49-F238E27FC236}">
                    <a16:creationId xmlns="" xmlns:a16="http://schemas.microsoft.com/office/drawing/2014/main" id="{47629517-8238-4724-8690-416E91361F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6952" y="2344962"/>
                <a:ext cx="3025528" cy="194053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000" b="1" dirty="0">
                    <a:latin typeface="Arial" charset="0"/>
                  </a:rPr>
                  <a:t>Wiedza</a:t>
                </a:r>
                <a:r>
                  <a:rPr lang="pl-PL" sz="2000" dirty="0">
                    <a:latin typeface="Arial" charset="0"/>
                  </a:rPr>
                  <a:t> pozwalająca na prognozowanie lub klasyfikację nowych obiektów – wspomaganie procesu podejmowania decyzji</a:t>
                </a:r>
                <a:endParaRPr lang="pl-PL" sz="2000" dirty="0"/>
              </a:p>
            </p:txBody>
          </p:sp>
        </p:grpSp>
        <p:grpSp>
          <p:nvGrpSpPr>
            <p:cNvPr id="7178" name="Grupa 36">
              <a:extLst>
                <a:ext uri="{FF2B5EF4-FFF2-40B4-BE49-F238E27FC236}">
                  <a16:creationId xmlns="" xmlns:a16="http://schemas.microsoft.com/office/drawing/2014/main" id="{B866C391-A1DC-410E-8181-8CD210B298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7664" y="4935140"/>
              <a:ext cx="3276600" cy="1583098"/>
              <a:chOff x="1547664" y="4935140"/>
              <a:chExt cx="3276600" cy="1583098"/>
            </a:xfrm>
          </p:grpSpPr>
          <p:sp>
            <p:nvSpPr>
              <p:cNvPr id="7185" name="Text Box 10">
                <a:extLst>
                  <a:ext uri="{FF2B5EF4-FFF2-40B4-BE49-F238E27FC236}">
                    <a16:creationId xmlns="" xmlns:a16="http://schemas.microsoft.com/office/drawing/2014/main" id="{9D7162F6-A57A-40A5-9699-9FDE073AD9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7664" y="5871747"/>
                <a:ext cx="3276600" cy="6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l-PL" altLang="en-US" sz="1800" b="1">
                    <a:latin typeface="Arial" panose="020B0604020202020204" pitchFamily="34" charset="0"/>
                  </a:rPr>
                  <a:t>Proces przetwarzania danych</a:t>
                </a:r>
                <a:endParaRPr lang="pl-PL" altLang="en-US"/>
              </a:p>
            </p:txBody>
          </p:sp>
          <p:grpSp>
            <p:nvGrpSpPr>
              <p:cNvPr id="7186" name="Grupa 35">
                <a:extLst>
                  <a:ext uri="{FF2B5EF4-FFF2-40B4-BE49-F238E27FC236}">
                    <a16:creationId xmlns="" xmlns:a16="http://schemas.microsoft.com/office/drawing/2014/main" id="{1B012065-5C89-4D14-8D1C-4C225B66F1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2155" y="4935140"/>
                <a:ext cx="2601494" cy="927274"/>
                <a:chOff x="1682155" y="4935140"/>
                <a:chExt cx="2601494" cy="927274"/>
              </a:xfrm>
            </p:grpSpPr>
            <p:cxnSp>
              <p:nvCxnSpPr>
                <p:cNvPr id="7187" name="Łącznik prosty ze strzałką 20">
                  <a:extLst>
                    <a:ext uri="{FF2B5EF4-FFF2-40B4-BE49-F238E27FC236}">
                      <a16:creationId xmlns="" xmlns:a16="http://schemas.microsoft.com/office/drawing/2014/main" id="{06645B83-FFAB-4E78-89FC-5EEBE250BF5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685925" y="5445224"/>
                  <a:ext cx="0" cy="396000"/>
                </a:xfrm>
                <a:prstGeom prst="straightConnector1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88" name="Łącznik prosty ze strzałką 24">
                  <a:extLst>
                    <a:ext uri="{FF2B5EF4-FFF2-40B4-BE49-F238E27FC236}">
                      <a16:creationId xmlns="" xmlns:a16="http://schemas.microsoft.com/office/drawing/2014/main" id="{66C24FE8-5DF7-4A44-97F0-5D6B9C01CE5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4274443" y="4935140"/>
                  <a:ext cx="9206" cy="915587"/>
                </a:xfrm>
                <a:prstGeom prst="straightConnector1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89" name="Łącznik prosty 27">
                  <a:extLst>
                    <a:ext uri="{FF2B5EF4-FFF2-40B4-BE49-F238E27FC236}">
                      <a16:creationId xmlns="" xmlns:a16="http://schemas.microsoft.com/office/drawing/2014/main" id="{DFF24928-0878-4C4E-AAE1-69AEF42D866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682155" y="5862414"/>
                  <a:ext cx="2592288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7179" name="Grupa 37">
              <a:extLst>
                <a:ext uri="{FF2B5EF4-FFF2-40B4-BE49-F238E27FC236}">
                  <a16:creationId xmlns="" xmlns:a16="http://schemas.microsoft.com/office/drawing/2014/main" id="{8A337E42-AAF1-4A1B-9EB8-033F4164A6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1920" y="1693899"/>
              <a:ext cx="3676650" cy="914082"/>
              <a:chOff x="3851920" y="1693899"/>
              <a:chExt cx="3676650" cy="914082"/>
            </a:xfrm>
          </p:grpSpPr>
          <p:sp>
            <p:nvSpPr>
              <p:cNvPr id="7180" name="Text Box 14">
                <a:extLst>
                  <a:ext uri="{FF2B5EF4-FFF2-40B4-BE49-F238E27FC236}">
                    <a16:creationId xmlns="" xmlns:a16="http://schemas.microsoft.com/office/drawing/2014/main" id="{AC316A81-97C2-4433-9861-B5DF8273F9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1920" y="1693899"/>
                <a:ext cx="3676650" cy="366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pl-PL" altLang="en-US" sz="1800" b="1">
                    <a:latin typeface="Arial" panose="020B0604020202020204" pitchFamily="34" charset="0"/>
                  </a:rPr>
                  <a:t>Proces przetwarzania informacji</a:t>
                </a:r>
                <a:endParaRPr lang="pl-PL" altLang="en-US"/>
              </a:p>
            </p:txBody>
          </p:sp>
          <p:grpSp>
            <p:nvGrpSpPr>
              <p:cNvPr id="7181" name="Grupa 34">
                <a:extLst>
                  <a:ext uri="{FF2B5EF4-FFF2-40B4-BE49-F238E27FC236}">
                    <a16:creationId xmlns="" xmlns:a16="http://schemas.microsoft.com/office/drawing/2014/main" id="{9DF25481-5618-4ADA-9C53-1020E620B9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5843" y="2157137"/>
                <a:ext cx="2812203" cy="450844"/>
                <a:chOff x="4295843" y="2157137"/>
                <a:chExt cx="2812203" cy="450844"/>
              </a:xfrm>
            </p:grpSpPr>
            <p:cxnSp>
              <p:nvCxnSpPr>
                <p:cNvPr id="7182" name="Łącznik prosty ze strzałką 21">
                  <a:extLst>
                    <a:ext uri="{FF2B5EF4-FFF2-40B4-BE49-F238E27FC236}">
                      <a16:creationId xmlns="" xmlns:a16="http://schemas.microsoft.com/office/drawing/2014/main" id="{33561516-2DF2-4FDF-8750-6578F52BB41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295843" y="2157137"/>
                  <a:ext cx="0" cy="432000"/>
                </a:xfrm>
                <a:prstGeom prst="straightConnector1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83" name="Łącznik prosty ze strzałką 29">
                  <a:extLst>
                    <a:ext uri="{FF2B5EF4-FFF2-40B4-BE49-F238E27FC236}">
                      <a16:creationId xmlns="" xmlns:a16="http://schemas.microsoft.com/office/drawing/2014/main" id="{BBC6D49E-D2AC-475F-8B75-F583FBC0AE3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7104155" y="2175981"/>
                  <a:ext cx="0" cy="432000"/>
                </a:xfrm>
                <a:prstGeom prst="straightConnector1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84" name="Łącznik prosty 31">
                  <a:extLst>
                    <a:ext uri="{FF2B5EF4-FFF2-40B4-BE49-F238E27FC236}">
                      <a16:creationId xmlns="" xmlns:a16="http://schemas.microsoft.com/office/drawing/2014/main" id="{941267AB-0E63-4EAA-9A0A-A4F9B3F4D12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299734" y="2173293"/>
                  <a:ext cx="2808312" cy="0"/>
                </a:xfrm>
                <a:prstGeom prst="lin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7172" name="Łącznik prosty ze strzałką 24">
            <a:extLst>
              <a:ext uri="{FF2B5EF4-FFF2-40B4-BE49-F238E27FC236}">
                <a16:creationId xmlns="" xmlns:a16="http://schemas.microsoft.com/office/drawing/2014/main" id="{45ABD4AD-7F10-45B2-BBC3-756391A0C9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35825" y="4103688"/>
            <a:ext cx="0" cy="865187"/>
          </a:xfrm>
          <a:prstGeom prst="straightConnector1">
            <a:avLst/>
          </a:prstGeom>
          <a:noFill/>
          <a:ln w="31750" algn="ctr">
            <a:solidFill>
              <a:srgbClr val="0033CC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73" name="Grupa 39">
            <a:extLst>
              <a:ext uri="{FF2B5EF4-FFF2-40B4-BE49-F238E27FC236}">
                <a16:creationId xmlns="" xmlns:a16="http://schemas.microsoft.com/office/drawing/2014/main" id="{A17FBCB9-2FEC-4FB5-A873-51F9372D86C1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4897438"/>
            <a:ext cx="4586287" cy="1727200"/>
            <a:chOff x="4308833" y="4870434"/>
            <a:chExt cx="4765227" cy="1752809"/>
          </a:xfrm>
        </p:grpSpPr>
        <p:sp>
          <p:nvSpPr>
            <p:cNvPr id="36" name="Chmurka 35">
              <a:extLst>
                <a:ext uri="{FF2B5EF4-FFF2-40B4-BE49-F238E27FC236}">
                  <a16:creationId xmlns="" xmlns:a16="http://schemas.microsoft.com/office/drawing/2014/main" id="{FC30483A-4CCE-4CAE-BD6C-B72C510BE656}"/>
                </a:ext>
              </a:extLst>
            </p:cNvPr>
            <p:cNvSpPr/>
            <p:nvPr/>
          </p:nvSpPr>
          <p:spPr bwMode="auto">
            <a:xfrm rot="214798">
              <a:off x="4308833" y="4870434"/>
              <a:ext cx="4715744" cy="1752809"/>
            </a:xfrm>
            <a:prstGeom prst="cloud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2000" i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6" name="Prostokąt 22">
              <a:extLst>
                <a:ext uri="{FF2B5EF4-FFF2-40B4-BE49-F238E27FC236}">
                  <a16:creationId xmlns="" xmlns:a16="http://schemas.microsoft.com/office/drawing/2014/main" id="{FDE07DE5-1120-4AA5-97CE-EDDB8C278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255" y="4988552"/>
              <a:ext cx="4102805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en-US" sz="17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Mądrość - umiejętność wykorzy- stania wiedzy w celu zrozumienia (funkcjonowania) świata i ludzi i działania z uwzględnieniem dobra własnego i ogólnego</a:t>
              </a:r>
              <a:endParaRPr lang="en-GB" altLang="en-US" sz="17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14">
            <a:extLst>
              <a:ext uri="{FF2B5EF4-FFF2-40B4-BE49-F238E27FC236}">
                <a16:creationId xmlns="" xmlns:a16="http://schemas.microsoft.com/office/drawing/2014/main" id="{839F3455-F79B-424B-B263-4649BE19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365625"/>
            <a:ext cx="3600450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Adaptacja i pomnażanie wiedzy</a:t>
            </a:r>
            <a:endParaRPr lang="pl-PL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9">
            <a:extLst>
              <a:ext uri="{FF2B5EF4-FFF2-40B4-BE49-F238E27FC236}">
                <a16:creationId xmlns="" xmlns:a16="http://schemas.microsoft.com/office/drawing/2014/main" id="{B3A8178B-CA04-489C-87A4-6123CD202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l-PL" altLang="en-US" sz="3200" b="1">
                <a:solidFill>
                  <a:schemeClr val="tx2"/>
                </a:solidFill>
                <a:latin typeface="Arial" panose="020B0604020202020204" pitchFamily="34" charset="0"/>
              </a:rPr>
              <a:t>Identyfikacja związków w danych</a:t>
            </a:r>
          </a:p>
          <a:p>
            <a:pPr algn="ctr"/>
            <a:r>
              <a:rPr lang="pl-PL" altLang="en-US" sz="3200" b="1">
                <a:solidFill>
                  <a:schemeClr val="tx2"/>
                </a:solidFill>
                <a:latin typeface="Arial" panose="020B0604020202020204" pitchFamily="34" charset="0"/>
              </a:rPr>
              <a:t>Przykład modelu wielokrotnej regresji liniowej</a:t>
            </a:r>
          </a:p>
        </p:txBody>
      </p:sp>
      <p:graphicFrame>
        <p:nvGraphicFramePr>
          <p:cNvPr id="1026" name="Object 7">
            <a:extLst>
              <a:ext uri="{FF2B5EF4-FFF2-40B4-BE49-F238E27FC236}">
                <a16:creationId xmlns="" xmlns:a16="http://schemas.microsoft.com/office/drawing/2014/main" id="{3513C74C-9FE9-4EBB-AF2E-5F6A8F6F41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387600"/>
          <a:ext cx="79708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kument" r:id="rId4" imgW="7759089" imgH="3055648" progId="Word.Document.12">
                  <p:embed/>
                </p:oleObj>
              </mc:Choice>
              <mc:Fallback>
                <p:oleObj name="Dokument" r:id="rId4" imgW="7759089" imgH="3055648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387600"/>
                        <a:ext cx="7970838" cy="277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Prostokąt 8">
            <a:extLst>
              <a:ext uri="{FF2B5EF4-FFF2-40B4-BE49-F238E27FC236}">
                <a16:creationId xmlns="" xmlns:a16="http://schemas.microsoft.com/office/drawing/2014/main" id="{8BFBEFDE-5E39-4BA8-B63A-B94347F34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075238"/>
            <a:ext cx="6265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l-PL" altLang="en-US" sz="18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-0,0001897</a:t>
            </a:r>
            <a:r>
              <a:rPr lang="pl-PL" altLang="en-US" sz="18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pl-PL" altLang="en-US" sz="18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 + 0,2996</a:t>
            </a:r>
            <a:r>
              <a:rPr lang="pl-PL" altLang="en-US" sz="18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pl-PL" altLang="en-US" sz="18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 + 2,3855</a:t>
            </a:r>
            <a:r>
              <a:rPr lang="pl-PL" altLang="en-US" sz="18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pl-PL" altLang="en-US" sz="18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X3 – 1,7953</a:t>
            </a:r>
            <a:r>
              <a:rPr lang="pl-PL" altLang="en-US" sz="18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pl-PL" altLang="en-US" sz="18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</a:t>
            </a:r>
          </a:p>
        </p:txBody>
      </p:sp>
      <p:sp>
        <p:nvSpPr>
          <p:cNvPr id="1029" name="pole tekstowe 9">
            <a:extLst>
              <a:ext uri="{FF2B5EF4-FFF2-40B4-BE49-F238E27FC236}">
                <a16:creationId xmlns="" xmlns:a16="http://schemas.microsoft.com/office/drawing/2014/main" id="{79E9D19E-D25A-4E6D-B4DF-59DBB4467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052513"/>
            <a:ext cx="882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1800">
                <a:latin typeface="Arial" panose="020B0604020202020204" pitchFamily="34" charset="0"/>
                <a:cs typeface="Arial" panose="020B0604020202020204" pitchFamily="34" charset="0"/>
              </a:rPr>
              <a:t>Dane zostały pozyskane z US w Kielcach. Pochodzą z powiatów woj. świętokrzyskiego: buski, jędrzejowski, kazimierski, kielecki, konecki, opatowski, ostrowiecki, pińczowski, sandomierski, skarżyski, starachowicki, staszowski, włoszczowski. Obejmują rejestry roczne z 10 lat. Zbiór liczy 140 rekordów.</a:t>
            </a:r>
          </a:p>
        </p:txBody>
      </p:sp>
      <p:sp>
        <p:nvSpPr>
          <p:cNvPr id="1030" name="pole tekstowe 10">
            <a:extLst>
              <a:ext uri="{FF2B5EF4-FFF2-40B4-BE49-F238E27FC236}">
                <a16:creationId xmlns="" xmlns:a16="http://schemas.microsoft.com/office/drawing/2014/main" id="{691FD104-CEB5-48FE-BA04-C00DD601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45125"/>
            <a:ext cx="8424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18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 liczby aktywnych form przeciwdziałania bezrobociu (X4)  o 10 (prace interwencyjne, roboty publiczne, szkolenia, staże, pożyczki dla pracodawców na dodatkowe miejsca pracy, przekwalifikowania) może przyczynić się do spadku liczby osób bezrobotnych o 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9">
            <a:extLst>
              <a:ext uri="{FF2B5EF4-FFF2-40B4-BE49-F238E27FC236}">
                <a16:creationId xmlns="" xmlns:a16="http://schemas.microsoft.com/office/drawing/2014/main" id="{DE9CE129-83BB-4011-908F-6B12D450D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l-PL" altLang="en-US" sz="3200" b="1">
                <a:solidFill>
                  <a:schemeClr val="tx2"/>
                </a:solidFill>
                <a:latin typeface="Arial" panose="020B0604020202020204" pitchFamily="34" charset="0"/>
              </a:rPr>
              <a:t>Identyfikacja związków w danych</a:t>
            </a:r>
          </a:p>
          <a:p>
            <a:pPr algn="ctr"/>
            <a:r>
              <a:rPr lang="pl-PL" altLang="en-US" sz="3200" b="1">
                <a:solidFill>
                  <a:schemeClr val="tx2"/>
                </a:solidFill>
                <a:latin typeface="Arial" panose="020B0604020202020204" pitchFamily="34" charset="0"/>
              </a:rPr>
              <a:t>Przykład modelu drzewa decyzyjnego</a:t>
            </a:r>
          </a:p>
        </p:txBody>
      </p:sp>
      <p:graphicFrame>
        <p:nvGraphicFramePr>
          <p:cNvPr id="2050" name="Object 2">
            <a:extLst>
              <a:ext uri="{FF2B5EF4-FFF2-40B4-BE49-F238E27FC236}">
                <a16:creationId xmlns="" xmlns:a16="http://schemas.microsoft.com/office/drawing/2014/main" id="{F9B955ED-3EB0-4FC9-B869-EB0C73589E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100" y="2644775"/>
          <a:ext cx="8270875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kument" r:id="rId4" imgW="8415661" imgH="3049530" progId="Word.Document.12">
                  <p:embed/>
                </p:oleObj>
              </mc:Choice>
              <mc:Fallback>
                <p:oleObj name="Dokument" r:id="rId4" imgW="8415661" imgH="304953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644775"/>
                        <a:ext cx="8270875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pole tekstowe 9">
            <a:extLst>
              <a:ext uri="{FF2B5EF4-FFF2-40B4-BE49-F238E27FC236}">
                <a16:creationId xmlns="" xmlns:a16="http://schemas.microsoft.com/office/drawing/2014/main" id="{7553D179-67CC-4B14-9CEE-359E410FE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052513"/>
            <a:ext cx="90360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1800" dirty="0">
                <a:latin typeface="Arial" charset="0"/>
                <a:cs typeface="Arial" charset="0"/>
              </a:rPr>
              <a:t>Dane zebrane przez  SAS na rynku amerykańskim w początku XXI w.  Zbiór charakteryzują cechy ustalone z wniosków formularzowych. Spośród 12 zmiennych, </a:t>
            </a:r>
            <a:br>
              <a:rPr lang="pl-PL" sz="1800" dirty="0">
                <a:latin typeface="Arial" charset="0"/>
                <a:cs typeface="Arial" charset="0"/>
              </a:rPr>
            </a:br>
            <a:r>
              <a:rPr lang="pl-PL" sz="1800" dirty="0">
                <a:latin typeface="Arial" charset="0"/>
                <a:cs typeface="Arial" charset="0"/>
              </a:rPr>
              <a:t>w tabeli przedstawiono 4 zmienne wejściowe. Zmienną klasyfikującą klienta  (</a:t>
            </a:r>
            <a:r>
              <a:rPr lang="pl-PL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decyzją</a:t>
            </a:r>
            <a:r>
              <a:rPr lang="pl-PL" sz="1800" dirty="0">
                <a:latin typeface="Arial" charset="0"/>
                <a:cs typeface="Arial" charset="0"/>
              </a:rPr>
              <a:t>) jest informacja o stanie spłaty kredytu: tak (BAD = 0), nie (BAD = 1). </a:t>
            </a:r>
            <a:br>
              <a:rPr lang="pl-PL" sz="1800" dirty="0">
                <a:latin typeface="Arial" charset="0"/>
                <a:cs typeface="Arial" charset="0"/>
              </a:rPr>
            </a:br>
            <a:r>
              <a:rPr lang="pl-PL" sz="1800" dirty="0">
                <a:latin typeface="Arial" charset="0"/>
                <a:cs typeface="Arial" charset="0"/>
              </a:rPr>
              <a:t>Liczba rekordów jest równa 5960.</a:t>
            </a:r>
          </a:p>
        </p:txBody>
      </p:sp>
      <p:sp>
        <p:nvSpPr>
          <p:cNvPr id="2053" name="pole tekstowe 10">
            <a:extLst>
              <a:ext uri="{FF2B5EF4-FFF2-40B4-BE49-F238E27FC236}">
                <a16:creationId xmlns="" xmlns:a16="http://schemas.microsoft.com/office/drawing/2014/main" id="{B4799DC6-0819-42A6-91AC-F8D0D04BF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87963"/>
            <a:ext cx="842486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1700" b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Reguła 1</a:t>
            </a:r>
            <a:r>
              <a:rPr lang="pl-PL" altLang="en-US" sz="17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Jeżeli DEBTINC &lt; 43,78% to klient spłaca pożyczkę (BAD = 0).</a:t>
            </a:r>
          </a:p>
          <a:p>
            <a:r>
              <a:rPr lang="pl-PL" altLang="en-US" sz="1700" b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Reguła 2</a:t>
            </a:r>
            <a:r>
              <a:rPr lang="pl-PL" altLang="en-US" sz="170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Jeżeli DEBTINC &gt;= 43,78% i DELINQ &gt;= 1 to klient w przeważającej większości przypadków nie spłaca pożyczki (BAD = 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="" xmlns:a16="http://schemas.microsoft.com/office/drawing/2014/main" id="{72B81BFB-F2A6-4AAE-B461-C021E7C2C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pl-PL" altLang="en-US" sz="3600" b="1">
                <a:latin typeface="Arial" panose="020B0604020202020204" pitchFamily="34" charset="0"/>
              </a:rPr>
              <a:t>Dane i narzędzia technik miningowych – procedury KDD</a:t>
            </a:r>
          </a:p>
        </p:txBody>
      </p:sp>
      <p:sp>
        <p:nvSpPr>
          <p:cNvPr id="8195" name="Rectangle 51">
            <a:extLst>
              <a:ext uri="{FF2B5EF4-FFF2-40B4-BE49-F238E27FC236}">
                <a16:creationId xmlns="" xmlns:a16="http://schemas.microsoft.com/office/drawing/2014/main" id="{0892E9A3-680A-4473-8E50-C291491A3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Rectangle 58">
            <a:extLst>
              <a:ext uri="{FF2B5EF4-FFF2-40B4-BE49-F238E27FC236}">
                <a16:creationId xmlns="" xmlns:a16="http://schemas.microsoft.com/office/drawing/2014/main" id="{E6DB67D8-5FE8-446D-AA4F-E653B2A0C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7" name="Rectangle 60">
            <a:extLst>
              <a:ext uri="{FF2B5EF4-FFF2-40B4-BE49-F238E27FC236}">
                <a16:creationId xmlns="" xmlns:a16="http://schemas.microsoft.com/office/drawing/2014/main" id="{2FA66563-1867-4E2C-9556-1993FA54B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8" name="Rectangle 61">
            <a:extLst>
              <a:ext uri="{FF2B5EF4-FFF2-40B4-BE49-F238E27FC236}">
                <a16:creationId xmlns="" xmlns:a16="http://schemas.microsoft.com/office/drawing/2014/main" id="{B676F6FD-00C9-421D-9506-3CB4A122C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47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54" name="Grupa 34">
            <a:extLst>
              <a:ext uri="{FF2B5EF4-FFF2-40B4-BE49-F238E27FC236}">
                <a16:creationId xmlns="" xmlns:a16="http://schemas.microsoft.com/office/drawing/2014/main" id="{85D1DBED-E8EF-4A2A-8A9F-B7EAE43D01F8}"/>
              </a:ext>
            </a:extLst>
          </p:cNvPr>
          <p:cNvGrpSpPr/>
          <p:nvPr/>
        </p:nvGrpSpPr>
        <p:grpSpPr>
          <a:xfrm>
            <a:off x="4464182" y="2899079"/>
            <a:ext cx="4500306" cy="2042754"/>
            <a:chOff x="4009188" y="2290789"/>
            <a:chExt cx="4500306" cy="2042754"/>
          </a:xfrm>
          <a:solidFill>
            <a:schemeClr val="accent1">
              <a:lumMod val="20000"/>
              <a:lumOff val="80000"/>
              <a:alpha val="48000"/>
            </a:schemeClr>
          </a:solidFill>
        </p:grpSpPr>
        <p:sp>
          <p:nvSpPr>
            <p:cNvPr id="55" name="Elipsa 7">
              <a:extLst>
                <a:ext uri="{FF2B5EF4-FFF2-40B4-BE49-F238E27FC236}">
                  <a16:creationId xmlns="" xmlns:a16="http://schemas.microsoft.com/office/drawing/2014/main" id="{56A97894-1530-4E52-8878-93B3444791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1304">
              <a:off x="4009188" y="2290789"/>
              <a:ext cx="4500306" cy="2042754"/>
            </a:xfrm>
            <a:prstGeom prst="ellipse">
              <a:avLst/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 i="1">
                <a:solidFill>
                  <a:srgbClr val="CC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Prostokąt 8">
              <a:extLst>
                <a:ext uri="{FF2B5EF4-FFF2-40B4-BE49-F238E27FC236}">
                  <a16:creationId xmlns="" xmlns:a16="http://schemas.microsoft.com/office/drawing/2014/main" id="{AB709E31-5E3A-441B-8DDF-2C8440681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8264" y="3212976"/>
              <a:ext cx="1440160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altLang="en-US" sz="15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Sztuczna inteligencja</a:t>
              </a:r>
            </a:p>
          </p:txBody>
        </p:sp>
      </p:grpSp>
      <p:grpSp>
        <p:nvGrpSpPr>
          <p:cNvPr id="57" name="Grupa 41">
            <a:extLst>
              <a:ext uri="{FF2B5EF4-FFF2-40B4-BE49-F238E27FC236}">
                <a16:creationId xmlns="" xmlns:a16="http://schemas.microsoft.com/office/drawing/2014/main" id="{CAC1A407-ABF8-432C-8ECE-47523E81051B}"/>
              </a:ext>
            </a:extLst>
          </p:cNvPr>
          <p:cNvGrpSpPr/>
          <p:nvPr/>
        </p:nvGrpSpPr>
        <p:grpSpPr>
          <a:xfrm>
            <a:off x="4632848" y="2007946"/>
            <a:ext cx="2243408" cy="4266212"/>
            <a:chOff x="4632848" y="1575898"/>
            <a:chExt cx="2243408" cy="4266212"/>
          </a:xfrm>
        </p:grpSpPr>
        <p:sp>
          <p:nvSpPr>
            <p:cNvPr id="58" name="Elipsa 7">
              <a:extLst>
                <a:ext uri="{FF2B5EF4-FFF2-40B4-BE49-F238E27FC236}">
                  <a16:creationId xmlns="" xmlns:a16="http://schemas.microsoft.com/office/drawing/2014/main" id="{8F19A743-9578-44B6-A679-FAF9977261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72968">
              <a:off x="3452770" y="2755976"/>
              <a:ext cx="4266212" cy="1906056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 i="1">
                <a:solidFill>
                  <a:srgbClr val="CC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Prostokąt 8">
              <a:extLst>
                <a:ext uri="{FF2B5EF4-FFF2-40B4-BE49-F238E27FC236}">
                  <a16:creationId xmlns="" xmlns:a16="http://schemas.microsoft.com/office/drawing/2014/main" id="{A99438B3-C5B0-4705-8332-14493A032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4084330"/>
              <a:ext cx="1440160" cy="784830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altLang="en-US" sz="15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Analiza dyskrymina-cyjna</a:t>
              </a:r>
            </a:p>
          </p:txBody>
        </p:sp>
      </p:grpSp>
      <p:sp>
        <p:nvSpPr>
          <p:cNvPr id="60" name="Elipsa 9">
            <a:extLst>
              <a:ext uri="{FF2B5EF4-FFF2-40B4-BE49-F238E27FC236}">
                <a16:creationId xmlns="" xmlns:a16="http://schemas.microsoft.com/office/drawing/2014/main" id="{D9FBCDAF-D63E-4227-AEDD-E6ECCBA044E3}"/>
              </a:ext>
            </a:extLst>
          </p:cNvPr>
          <p:cNvSpPr>
            <a:spLocks noChangeArrowheads="1"/>
          </p:cNvSpPr>
          <p:nvPr/>
        </p:nvSpPr>
        <p:spPr bwMode="auto">
          <a:xfrm rot="4299194">
            <a:off x="2026509" y="3316310"/>
            <a:ext cx="4864100" cy="1812278"/>
          </a:xfrm>
          <a:prstGeom prst="ellipse">
            <a:avLst/>
          </a:prstGeom>
          <a:solidFill>
            <a:srgbClr val="CCECFF">
              <a:alpha val="51000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000" i="1">
              <a:solidFill>
                <a:srgbClr val="CC33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Prostokąt 10">
            <a:extLst>
              <a:ext uri="{FF2B5EF4-FFF2-40B4-BE49-F238E27FC236}">
                <a16:creationId xmlns="" xmlns:a16="http://schemas.microsoft.com/office/drawing/2014/main" id="{801F46C3-5337-4B5F-967A-E5E279D0D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5229200"/>
            <a:ext cx="14401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en-US" sz="1500" b="1" dirty="0">
                <a:solidFill>
                  <a:srgbClr val="000000"/>
                </a:solidFill>
                <a:latin typeface="Arial" charset="0"/>
                <a:cs typeface="Arial" charset="0"/>
              </a:rPr>
              <a:t>Wizualizacja danych</a:t>
            </a:r>
          </a:p>
        </p:txBody>
      </p:sp>
      <p:grpSp>
        <p:nvGrpSpPr>
          <p:cNvPr id="62" name="Grupa 31">
            <a:extLst>
              <a:ext uri="{FF2B5EF4-FFF2-40B4-BE49-F238E27FC236}">
                <a16:creationId xmlns="" xmlns:a16="http://schemas.microsoft.com/office/drawing/2014/main" id="{785CB684-630F-415D-AC50-62ADB7B71ACA}"/>
              </a:ext>
            </a:extLst>
          </p:cNvPr>
          <p:cNvGrpSpPr/>
          <p:nvPr/>
        </p:nvGrpSpPr>
        <p:grpSpPr>
          <a:xfrm>
            <a:off x="251520" y="4077072"/>
            <a:ext cx="3168352" cy="2808312"/>
            <a:chOff x="0" y="1628800"/>
            <a:chExt cx="3168352" cy="2808312"/>
          </a:xfrm>
        </p:grpSpPr>
        <p:grpSp>
          <p:nvGrpSpPr>
            <p:cNvPr id="63" name="Grupa 18">
              <a:extLst>
                <a:ext uri="{FF2B5EF4-FFF2-40B4-BE49-F238E27FC236}">
                  <a16:creationId xmlns="" xmlns:a16="http://schemas.microsoft.com/office/drawing/2014/main" id="{FF69590B-92BE-4E02-99CE-4D634F90628B}"/>
                </a:ext>
              </a:extLst>
            </p:cNvPr>
            <p:cNvGrpSpPr/>
            <p:nvPr/>
          </p:nvGrpSpPr>
          <p:grpSpPr>
            <a:xfrm>
              <a:off x="0" y="1628800"/>
              <a:ext cx="3168352" cy="2808312"/>
              <a:chOff x="-36512" y="1700808"/>
              <a:chExt cx="3672408" cy="3600400"/>
            </a:xfrm>
          </p:grpSpPr>
          <p:sp>
            <p:nvSpPr>
              <p:cNvPr id="65" name="Elipsa 16">
                <a:extLst>
                  <a:ext uri="{FF2B5EF4-FFF2-40B4-BE49-F238E27FC236}">
                    <a16:creationId xmlns="" xmlns:a16="http://schemas.microsoft.com/office/drawing/2014/main" id="{53C8B5E4-434E-4E39-AD09-F020307D0FA1}"/>
                  </a:ext>
                </a:extLst>
              </p:cNvPr>
              <p:cNvSpPr/>
              <p:nvPr/>
            </p:nvSpPr>
            <p:spPr bwMode="auto">
              <a:xfrm>
                <a:off x="-36512" y="1700808"/>
                <a:ext cx="3672408" cy="3096344"/>
              </a:xfrm>
              <a:prstGeom prst="ellipse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kumimoji="0" lang="pl-PL" sz="1600" b="0" u="none" strike="noStrike" cap="none" normalizeH="0" baseline="0" dirty="0">
                  <a:ln>
                    <a:noFill/>
                  </a:ln>
                  <a:solidFill>
                    <a:srgbClr val="CC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endParaRPr lang="pl-PL" sz="1600" dirty="0">
                  <a:solidFill>
                    <a:srgbClr val="CC33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kumimoji="0" lang="pl-PL" sz="1600" b="0" u="none" strike="noStrike" cap="none" normalizeH="0" baseline="0" dirty="0">
                  <a:ln>
                    <a:noFill/>
                  </a:ln>
                  <a:solidFill>
                    <a:srgbClr val="CC33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Prostokąt 15">
                <a:extLst>
                  <a:ext uri="{FF2B5EF4-FFF2-40B4-BE49-F238E27FC236}">
                    <a16:creationId xmlns="" xmlns:a16="http://schemas.microsoft.com/office/drawing/2014/main" id="{ACED3E0F-6FCF-4E8D-861F-251EB0E007CD}"/>
                  </a:ext>
                </a:extLst>
              </p:cNvPr>
              <p:cNvSpPr/>
              <p:nvPr/>
            </p:nvSpPr>
            <p:spPr>
              <a:xfrm>
                <a:off x="467544" y="2276872"/>
                <a:ext cx="2736304" cy="30243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pl-PL" sz="20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Eksploracja i przygotowanie danych</a:t>
                </a:r>
              </a:p>
              <a:p>
                <a:pPr algn="ctr"/>
                <a:r>
                  <a:rPr lang="pl-PL" sz="20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 do analiz</a:t>
                </a:r>
              </a:p>
            </p:txBody>
          </p:sp>
        </p:grpSp>
        <p:sp>
          <p:nvSpPr>
            <p:cNvPr id="64" name="pole tekstowe 17">
              <a:extLst>
                <a:ext uri="{FF2B5EF4-FFF2-40B4-BE49-F238E27FC236}">
                  <a16:creationId xmlns="" xmlns:a16="http://schemas.microsoft.com/office/drawing/2014/main" id="{8699A256-E10C-4971-8503-E740AF664A13}"/>
                </a:ext>
              </a:extLst>
            </p:cNvPr>
            <p:cNvSpPr txBox="1"/>
            <p:nvPr/>
          </p:nvSpPr>
          <p:spPr>
            <a:xfrm>
              <a:off x="434281" y="2204864"/>
              <a:ext cx="23613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pl-PL" sz="1400" b="0" u="none" strike="noStrike" cap="none" normalizeH="0" baseline="0" dirty="0">
                  <a:ln>
                    <a:noFill/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Dane</a:t>
              </a:r>
            </a:p>
            <a:p>
              <a:pPr algn="ctr"/>
              <a:r>
                <a:rPr lang="pl-PL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O różnym stopniu ustrukturalnienia </a:t>
              </a:r>
              <a:r>
                <a:rPr kumimoji="0" lang="en-US" sz="1400" b="0" u="none" strike="noStrike" cap="none" normalizeH="0" baseline="0" dirty="0">
                  <a:ln>
                    <a:noFill/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– </a:t>
              </a:r>
              <a:r>
                <a:rPr kumimoji="0" lang="pl-PL" sz="1400" b="0" u="none" strike="noStrike" cap="none" normalizeH="0" baseline="0" dirty="0">
                  <a:ln>
                    <a:noFill/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repozytoria wewnętrzne (o ograniczonej dostępności) i zewnętrzne (ogólnodostępne, </a:t>
              </a:r>
              <a:r>
                <a:rPr kumimoji="0" lang="pl-PL" sz="1400" b="0" i="1" u="none" strike="noStrike" cap="none" normalizeH="0" baseline="0" dirty="0">
                  <a:ln>
                    <a:noFill/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free access</a:t>
              </a:r>
              <a:r>
                <a:rPr kumimoji="0" lang="en-US" sz="1400" b="0" u="none" strike="noStrike" cap="none" normalizeH="0" baseline="0" dirty="0">
                  <a:ln>
                    <a:noFill/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lang="pl-PL" sz="14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7" name="Grupa 45">
            <a:extLst>
              <a:ext uri="{FF2B5EF4-FFF2-40B4-BE49-F238E27FC236}">
                <a16:creationId xmlns="" xmlns:a16="http://schemas.microsoft.com/office/drawing/2014/main" id="{80C3AAB2-F78C-4F08-8DDE-3F7794B82D40}"/>
              </a:ext>
            </a:extLst>
          </p:cNvPr>
          <p:cNvGrpSpPr/>
          <p:nvPr/>
        </p:nvGrpSpPr>
        <p:grpSpPr>
          <a:xfrm>
            <a:off x="4462934" y="2143889"/>
            <a:ext cx="4330819" cy="1719716"/>
            <a:chOff x="4462934" y="1711841"/>
            <a:chExt cx="4330819" cy="1719716"/>
          </a:xfrm>
        </p:grpSpPr>
        <p:sp>
          <p:nvSpPr>
            <p:cNvPr id="68" name="Elipsa 7">
              <a:extLst>
                <a:ext uri="{FF2B5EF4-FFF2-40B4-BE49-F238E27FC236}">
                  <a16:creationId xmlns="" xmlns:a16="http://schemas.microsoft.com/office/drawing/2014/main" id="{15D19F22-E85A-4BA4-AC8D-3607F8698B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41695">
              <a:off x="4462934" y="1718812"/>
              <a:ext cx="4330819" cy="1712745"/>
            </a:xfrm>
            <a:prstGeom prst="ellipse">
              <a:avLst/>
            </a:prstGeom>
            <a:solidFill>
              <a:srgbClr val="E8F8D4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 i="1">
                <a:solidFill>
                  <a:srgbClr val="CC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Prostokąt 8">
              <a:extLst>
                <a:ext uri="{FF2B5EF4-FFF2-40B4-BE49-F238E27FC236}">
                  <a16:creationId xmlns="" xmlns:a16="http://schemas.microsoft.com/office/drawing/2014/main" id="{9120F66A-709E-4DD6-A884-7E5569245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240" y="1711841"/>
              <a:ext cx="1800200" cy="323165"/>
            </a:xfrm>
            <a:prstGeom prst="rect">
              <a:avLst/>
            </a:prstGeom>
            <a:solidFill>
              <a:srgbClr val="E8F8D4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altLang="en-US" sz="15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Neuroobliczenia</a:t>
              </a:r>
            </a:p>
          </p:txBody>
        </p:sp>
      </p:grpSp>
      <p:grpSp>
        <p:nvGrpSpPr>
          <p:cNvPr id="70" name="Grupa 46">
            <a:extLst>
              <a:ext uri="{FF2B5EF4-FFF2-40B4-BE49-F238E27FC236}">
                <a16:creationId xmlns="" xmlns:a16="http://schemas.microsoft.com/office/drawing/2014/main" id="{B91CCD65-76B8-49DB-9F6B-32CE388EB39A}"/>
              </a:ext>
            </a:extLst>
          </p:cNvPr>
          <p:cNvGrpSpPr/>
          <p:nvPr/>
        </p:nvGrpSpPr>
        <p:grpSpPr>
          <a:xfrm>
            <a:off x="3532386" y="1402180"/>
            <a:ext cx="1828800" cy="1828800"/>
            <a:chOff x="3532386" y="970132"/>
            <a:chExt cx="1828800" cy="1828800"/>
          </a:xfrm>
        </p:grpSpPr>
        <p:sp>
          <p:nvSpPr>
            <p:cNvPr id="71" name="Elipsa 7">
              <a:extLst>
                <a:ext uri="{FF2B5EF4-FFF2-40B4-BE49-F238E27FC236}">
                  <a16:creationId xmlns="" xmlns:a16="http://schemas.microsoft.com/office/drawing/2014/main" id="{E9AADFD9-FFED-423C-AA94-C183E1F7BF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54574">
              <a:off x="3532386" y="970132"/>
              <a:ext cx="1828800" cy="1828800"/>
            </a:xfrm>
            <a:prstGeom prst="ellipse">
              <a:avLst/>
            </a:prstGeom>
            <a:solidFill>
              <a:srgbClr val="FFFFCC">
                <a:alpha val="61000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 i="1">
                <a:solidFill>
                  <a:srgbClr val="CC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Prostokąt 10">
              <a:extLst>
                <a:ext uri="{FF2B5EF4-FFF2-40B4-BE49-F238E27FC236}">
                  <a16:creationId xmlns="" xmlns:a16="http://schemas.microsoft.com/office/drawing/2014/main" id="{F8129BF5-E891-471D-9058-7CA7E3415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912" y="1233627"/>
              <a:ext cx="1296144" cy="323165"/>
            </a:xfrm>
            <a:prstGeom prst="rect">
              <a:avLst/>
            </a:prstGeom>
            <a:solidFill>
              <a:srgbClr val="FFFFCC">
                <a:alpha val="61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altLang="en-US" sz="15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Statystyka</a:t>
              </a:r>
            </a:p>
          </p:txBody>
        </p:sp>
      </p:grpSp>
      <p:grpSp>
        <p:nvGrpSpPr>
          <p:cNvPr id="73" name="Grupa 37">
            <a:extLst>
              <a:ext uri="{FF2B5EF4-FFF2-40B4-BE49-F238E27FC236}">
                <a16:creationId xmlns="" xmlns:a16="http://schemas.microsoft.com/office/drawing/2014/main" id="{BCF17871-86C8-4BF9-AA31-9B8B175988A8}"/>
              </a:ext>
            </a:extLst>
          </p:cNvPr>
          <p:cNvGrpSpPr/>
          <p:nvPr/>
        </p:nvGrpSpPr>
        <p:grpSpPr>
          <a:xfrm>
            <a:off x="4836818" y="1390554"/>
            <a:ext cx="1828800" cy="1828800"/>
            <a:chOff x="4381824" y="782264"/>
            <a:chExt cx="1828800" cy="1828800"/>
          </a:xfrm>
          <a:solidFill>
            <a:srgbClr val="CCCCFF">
              <a:alpha val="61000"/>
            </a:srgbClr>
          </a:solidFill>
        </p:grpSpPr>
        <p:sp>
          <p:nvSpPr>
            <p:cNvPr id="74" name="Elipsa 7">
              <a:extLst>
                <a:ext uri="{FF2B5EF4-FFF2-40B4-BE49-F238E27FC236}">
                  <a16:creationId xmlns="" xmlns:a16="http://schemas.microsoft.com/office/drawing/2014/main" id="{307C0846-B09F-4A53-BF05-53DD9DF366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54574">
              <a:off x="4381824" y="782264"/>
              <a:ext cx="1828800" cy="1828800"/>
            </a:xfrm>
            <a:prstGeom prst="ellipse">
              <a:avLst/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 i="1">
                <a:solidFill>
                  <a:srgbClr val="CC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Prostokąt 10">
              <a:extLst>
                <a:ext uri="{FF2B5EF4-FFF2-40B4-BE49-F238E27FC236}">
                  <a16:creationId xmlns="" xmlns:a16="http://schemas.microsoft.com/office/drawing/2014/main" id="{EAD015D8-2980-47F3-B7CC-8D5065E6B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054" y="1114584"/>
              <a:ext cx="163297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altLang="en-US" sz="15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Rozpoznawanie wzorców</a:t>
              </a:r>
            </a:p>
          </p:txBody>
        </p:sp>
      </p:grpSp>
      <p:grpSp>
        <p:nvGrpSpPr>
          <p:cNvPr id="76" name="Grupa 44">
            <a:extLst>
              <a:ext uri="{FF2B5EF4-FFF2-40B4-BE49-F238E27FC236}">
                <a16:creationId xmlns="" xmlns:a16="http://schemas.microsoft.com/office/drawing/2014/main" id="{533931F4-D845-446C-84D9-0E19B681D136}"/>
              </a:ext>
            </a:extLst>
          </p:cNvPr>
          <p:cNvGrpSpPr/>
          <p:nvPr/>
        </p:nvGrpSpPr>
        <p:grpSpPr>
          <a:xfrm>
            <a:off x="4932040" y="2564904"/>
            <a:ext cx="1828800" cy="1828800"/>
            <a:chOff x="4932040" y="2132856"/>
            <a:chExt cx="1828800" cy="1828800"/>
          </a:xfrm>
        </p:grpSpPr>
        <p:sp>
          <p:nvSpPr>
            <p:cNvPr id="77" name="Elipsa 7">
              <a:extLst>
                <a:ext uri="{FF2B5EF4-FFF2-40B4-BE49-F238E27FC236}">
                  <a16:creationId xmlns="" xmlns:a16="http://schemas.microsoft.com/office/drawing/2014/main" id="{8538C290-4ADA-4C5F-AFE9-E4D09B14CC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54574">
              <a:off x="4932040" y="2132856"/>
              <a:ext cx="1828800" cy="182880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63000"/>
              </a:scheme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 i="1">
                <a:solidFill>
                  <a:srgbClr val="CC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Prostokąt 10">
              <a:extLst>
                <a:ext uri="{FF2B5EF4-FFF2-40B4-BE49-F238E27FC236}">
                  <a16:creationId xmlns="" xmlns:a16="http://schemas.microsoft.com/office/drawing/2014/main" id="{DF907421-B12A-4466-BDF1-1B694C96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064" y="2852936"/>
              <a:ext cx="1440160" cy="553998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63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altLang="en-US" sz="15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Uczenie maszynowe</a:t>
              </a:r>
            </a:p>
          </p:txBody>
        </p:sp>
      </p:grpSp>
      <p:sp>
        <p:nvSpPr>
          <p:cNvPr id="79" name="Wygięta strzałka 32">
            <a:extLst>
              <a:ext uri="{FF2B5EF4-FFF2-40B4-BE49-F238E27FC236}">
                <a16:creationId xmlns="" xmlns:a16="http://schemas.microsoft.com/office/drawing/2014/main" id="{732527D2-B061-4F56-8E3E-6087E37A2A9D}"/>
              </a:ext>
            </a:extLst>
          </p:cNvPr>
          <p:cNvSpPr/>
          <p:nvPr/>
        </p:nvSpPr>
        <p:spPr bwMode="auto">
          <a:xfrm>
            <a:off x="1259632" y="2564904"/>
            <a:ext cx="1800200" cy="1368152"/>
          </a:xfrm>
          <a:prstGeom prst="ben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1" u="none" strike="noStrike" cap="none" normalizeH="0" baseline="0" dirty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B9E3224C-6361-4172-80DF-6E2C48B9A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609600"/>
          </a:xfrm>
        </p:spPr>
        <p:txBody>
          <a:bodyPr/>
          <a:lstStyle/>
          <a:p>
            <a:r>
              <a:rPr lang="pl-PL" altLang="en-US" sz="3600" b="1">
                <a:latin typeface="Arial" panose="020B0604020202020204" pitchFamily="34" charset="0"/>
              </a:rPr>
              <a:t>Narzędzia technik miningowych</a:t>
            </a:r>
          </a:p>
        </p:txBody>
      </p:sp>
      <p:sp>
        <p:nvSpPr>
          <p:cNvPr id="9219" name="Line 6">
            <a:extLst>
              <a:ext uri="{FF2B5EF4-FFF2-40B4-BE49-F238E27FC236}">
                <a16:creationId xmlns="" xmlns:a16="http://schemas.microsoft.com/office/drawing/2014/main" id="{CA6074C1-35CD-4D1A-9865-C8C0D14C4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350" y="18695988"/>
            <a:ext cx="3048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20" name="Line 5">
            <a:extLst>
              <a:ext uri="{FF2B5EF4-FFF2-40B4-BE49-F238E27FC236}">
                <a16:creationId xmlns="" xmlns:a16="http://schemas.microsoft.com/office/drawing/2014/main" id="{DF566D15-94B3-4E8E-ADCA-D560B48F54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88" y="21737638"/>
            <a:ext cx="306387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21" name="Rectangle 20">
            <a:extLst>
              <a:ext uri="{FF2B5EF4-FFF2-40B4-BE49-F238E27FC236}">
                <a16:creationId xmlns="" xmlns:a16="http://schemas.microsoft.com/office/drawing/2014/main" id="{3309580D-00C4-4818-A817-C52CF2278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23844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2" name="Rectangle 27">
            <a:extLst>
              <a:ext uri="{FF2B5EF4-FFF2-40B4-BE49-F238E27FC236}">
                <a16:creationId xmlns="" xmlns:a16="http://schemas.microsoft.com/office/drawing/2014/main" id="{03636B2D-D354-45D7-8FB8-89428291F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5432425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3" name="Rectangle 49">
            <a:extLst>
              <a:ext uri="{FF2B5EF4-FFF2-40B4-BE49-F238E27FC236}">
                <a16:creationId xmlns="" xmlns:a16="http://schemas.microsoft.com/office/drawing/2014/main" id="{6674649C-B089-4D99-BDDC-6221AB62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847373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4" name="Rectangle 56">
            <a:extLst>
              <a:ext uri="{FF2B5EF4-FFF2-40B4-BE49-F238E27FC236}">
                <a16:creationId xmlns="" xmlns:a16="http://schemas.microsoft.com/office/drawing/2014/main" id="{3E0ACD23-C41A-4F6E-B024-1552BEF68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21521738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5" name="Rectangle 78">
            <a:extLst>
              <a:ext uri="{FF2B5EF4-FFF2-40B4-BE49-F238E27FC236}">
                <a16:creationId xmlns="" xmlns:a16="http://schemas.microsoft.com/office/drawing/2014/main" id="{93D718A6-3604-4EC0-BB9E-66189B47F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0350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6" name="Text Box 257">
            <a:extLst>
              <a:ext uri="{FF2B5EF4-FFF2-40B4-BE49-F238E27FC236}">
                <a16:creationId xmlns="" xmlns:a16="http://schemas.microsoft.com/office/drawing/2014/main" id="{6736524F-5ECB-4CFD-A6AF-2172E7097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92696"/>
            <a:ext cx="88931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en-US" sz="1800" b="1" dirty="0">
                <a:latin typeface="Arial" panose="020B0604020202020204" pitchFamily="34" charset="0"/>
              </a:rPr>
              <a:t>Statystyka</a:t>
            </a:r>
            <a:r>
              <a:rPr lang="pl-PL" altLang="en-US" sz="1800" dirty="0">
                <a:latin typeface="Arial" panose="020B0604020202020204" pitchFamily="34" charset="0"/>
              </a:rPr>
              <a:t> – </a:t>
            </a:r>
            <a:r>
              <a:rPr lang="pl-PL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 badanie obiektów i zjawisk masowych w celu usystematyzowania ich cech i przedstawienia wyników w formie zestawień (tabele, wykresy itp.) oraz modeli statystycznych.</a:t>
            </a:r>
            <a:r>
              <a:rPr lang="pl-PL" altLang="en-US" sz="1800" dirty="0">
                <a:latin typeface="Arial" panose="020B0604020202020204" pitchFamily="34" charset="0"/>
              </a:rPr>
              <a:t> </a:t>
            </a:r>
          </a:p>
          <a:p>
            <a:r>
              <a:rPr lang="pl-PL" altLang="en-US" sz="1800" b="1" dirty="0">
                <a:latin typeface="Arial" panose="020B0604020202020204" pitchFamily="34" charset="0"/>
              </a:rPr>
              <a:t>Rozpoznawanie wzorców</a:t>
            </a:r>
            <a:r>
              <a:rPr lang="pl-PL" altLang="en-US" sz="1800" dirty="0">
                <a:latin typeface="Arial" panose="020B0604020202020204" pitchFamily="34" charset="0"/>
              </a:rPr>
              <a:t> – grupowanie i </a:t>
            </a:r>
            <a:r>
              <a:rPr lang="pl-PL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przypisanie etykiety do zbioru wartości wejściowych (opisujących badane obiekty), zwykle związane z klasyfikacją.</a:t>
            </a:r>
          </a:p>
          <a:p>
            <a:r>
              <a:rPr lang="pl-PL" altLang="en-US" sz="1800" b="1" dirty="0">
                <a:latin typeface="Arial" panose="020B0604020202020204" pitchFamily="34" charset="0"/>
              </a:rPr>
              <a:t>Neuroobliczenia</a:t>
            </a:r>
            <a:r>
              <a:rPr lang="pl-PL" altLang="en-US" sz="1800" dirty="0">
                <a:latin typeface="Arial" panose="020B0604020202020204" pitchFamily="34" charset="0"/>
              </a:rPr>
              <a:t> – </a:t>
            </a:r>
            <a:r>
              <a:rPr lang="pl-PL" altLang="en-US" sz="1800" dirty="0">
                <a:latin typeface="Arial" panose="020B0604020202020204" pitchFamily="34" charset="0"/>
                <a:cs typeface="Times New Roman" panose="02020603050405020304" pitchFamily="18" charset="0"/>
              </a:rPr>
              <a:t>przetwarzanie neuronowe, sposób przetwarzania obejmujący szereg technik (sztuczne sieci neuronowe, neuroewolucja), które mogą „uczyć się”, dostosowywać i wykonywać zadania w sposób podobny do ludzkiego mózgu</a:t>
            </a:r>
            <a:r>
              <a:rPr lang="pl-PL" altLang="en-US" sz="1800" dirty="0">
                <a:latin typeface="Arial" panose="020B0604020202020204" pitchFamily="34" charset="0"/>
              </a:rPr>
              <a:t>.</a:t>
            </a:r>
          </a:p>
          <a:p>
            <a:r>
              <a:rPr lang="pl-PL" altLang="en-US" sz="1800" b="1" dirty="0">
                <a:latin typeface="Arial" panose="020B0604020202020204" pitchFamily="34" charset="0"/>
              </a:rPr>
              <a:t>Sztuczna inteligencja</a:t>
            </a:r>
            <a:r>
              <a:rPr lang="pl-PL" altLang="en-US" sz="1800" dirty="0">
                <a:latin typeface="Arial" panose="020B0604020202020204" pitchFamily="34" charset="0"/>
              </a:rPr>
              <a:t> – dziedzina wiedzy zajmująca się poznaniem istoty inteligentnej oraz próbą jej implementacji w postaci tworzenia obiektów (robotów, programów komputerowych, urządzeń), które przejawiają zachowanie inteligentne.</a:t>
            </a:r>
          </a:p>
          <a:p>
            <a:r>
              <a:rPr lang="pl-PL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Uczenie maszynowe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dziedzina sztucznej inteligencji (AI) i informatyki skupiająca się na wykorzystaniu danych i algorytmów do naśladowania sposobu uczenia się człowieka, stopniowo poprawiając jego dokładność (związek z tworzeniem i rozumieniem semiautomatycznych metod </a:t>
            </a:r>
            <a:r>
              <a:rPr lang="pl-PL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ucznia).</a:t>
            </a:r>
            <a:endParaRPr lang="pl-PL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en-US" sz="1800" b="1" dirty="0">
                <a:latin typeface="Arial" panose="020B0604020202020204" pitchFamily="34" charset="0"/>
              </a:rPr>
              <a:t>Analiza dyskryminacyjna </a:t>
            </a:r>
            <a:r>
              <a:rPr lang="pl-PL" altLang="en-US" sz="1800" dirty="0">
                <a:latin typeface="Arial" panose="020B0604020202020204" pitchFamily="34" charset="0"/>
              </a:rPr>
              <a:t>– zbiór metod wielowymiarowej analizy danych do określenia, które cechy obiektów w najlepszy sposób dzielą dany zbiór obserwacji na występujące w naturalny sposób grupy wg określonej klasyfikacji.</a:t>
            </a:r>
          </a:p>
          <a:p>
            <a:pPr>
              <a:spcAft>
                <a:spcPts val="600"/>
              </a:spcAft>
            </a:pPr>
            <a:r>
              <a:rPr lang="pl-PL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Wizualizacja danych 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reprezentacja danych za pomocą grafiki, takiej jak wykresy, infografiki i animacje, w celu przekazywania złożonych relacji między danymi i spostrzeżeń opartych na danych w łatwy do zrozumienia sposób.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9">
            <a:extLst>
              <a:ext uri="{FF2B5EF4-FFF2-40B4-BE49-F238E27FC236}">
                <a16:creationId xmlns="" xmlns:a16="http://schemas.microsoft.com/office/drawing/2014/main" id="{7D1B3457-735F-4704-92C4-4D9EDAACA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l-PL" altLang="en-US" sz="3600" b="1">
                <a:solidFill>
                  <a:schemeClr val="tx2"/>
                </a:solidFill>
                <a:latin typeface="Arial" panose="020B0604020202020204" pitchFamily="34" charset="0"/>
              </a:rPr>
              <a:t>Cele i zadania przedmiotu</a:t>
            </a:r>
          </a:p>
        </p:txBody>
      </p:sp>
      <p:sp>
        <p:nvSpPr>
          <p:cNvPr id="10243" name="Text Box 1028">
            <a:extLst>
              <a:ext uri="{FF2B5EF4-FFF2-40B4-BE49-F238E27FC236}">
                <a16:creationId xmlns="" xmlns:a16="http://schemas.microsoft.com/office/drawing/2014/main" id="{40ED7EF8-2DC7-4F45-B137-1C33B504C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327150"/>
            <a:ext cx="45735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pl-PL" altLang="en-US">
                <a:latin typeface="Arial" panose="020B0604020202020204" pitchFamily="34" charset="0"/>
              </a:rPr>
              <a:t>Gromadzenie danych źródłowych.</a:t>
            </a:r>
          </a:p>
          <a:p>
            <a:pPr>
              <a:buFontTx/>
              <a:buChar char="•"/>
            </a:pPr>
            <a:r>
              <a:rPr lang="pl-PL" altLang="en-US">
                <a:latin typeface="Arial" panose="020B0604020202020204" pitchFamily="34" charset="0"/>
              </a:rPr>
              <a:t>Ocena danych pod kątem ich przydatności do analiz.</a:t>
            </a:r>
          </a:p>
          <a:p>
            <a:pPr>
              <a:buFontTx/>
              <a:buChar char="•"/>
            </a:pPr>
            <a:r>
              <a:rPr lang="pl-PL" altLang="en-US">
                <a:latin typeface="Arial" panose="020B0604020202020204" pitchFamily="34" charset="0"/>
              </a:rPr>
              <a:t>Przygotowanie danych na potrzeby konkretnych modeli KDD.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="" xmlns:a16="http://schemas.microsoft.com/office/drawing/2014/main" id="{D5DFC280-7954-420D-AE31-C56F51290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052513"/>
            <a:ext cx="34194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upa 19">
            <a:extLst>
              <a:ext uri="{FF2B5EF4-FFF2-40B4-BE49-F238E27FC236}">
                <a16:creationId xmlns="" xmlns:a16="http://schemas.microsoft.com/office/drawing/2014/main" id="{B24A049A-7E6F-4341-9D82-B4A5C0A8C7C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868863"/>
            <a:ext cx="4464050" cy="1368425"/>
            <a:chOff x="3995936" y="4005064"/>
            <a:chExt cx="4464496" cy="1368152"/>
          </a:xfrm>
        </p:grpSpPr>
        <p:sp>
          <p:nvSpPr>
            <p:cNvPr id="10253" name="Prostokąt 18">
              <a:extLst>
                <a:ext uri="{FF2B5EF4-FFF2-40B4-BE49-F238E27FC236}">
                  <a16:creationId xmlns="" xmlns:a16="http://schemas.microsoft.com/office/drawing/2014/main" id="{BBEA921E-6C0B-479E-8A0E-12070953B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936" y="4005064"/>
              <a:ext cx="4464496" cy="136815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en-US" sz="16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Zaangażowanie czasowe</a:t>
              </a:r>
            </a:p>
          </p:txBody>
        </p:sp>
        <p:grpSp>
          <p:nvGrpSpPr>
            <p:cNvPr id="10254" name="Group 7">
              <a:extLst>
                <a:ext uri="{FF2B5EF4-FFF2-40B4-BE49-F238E27FC236}">
                  <a16:creationId xmlns="" xmlns:a16="http://schemas.microsoft.com/office/drawing/2014/main" id="{9C6702AA-A7BD-49D1-9170-74335CC68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7944" y="4365101"/>
              <a:ext cx="4392242" cy="936107"/>
              <a:chOff x="2817" y="12124"/>
              <a:chExt cx="6401" cy="1249"/>
            </a:xfrm>
          </p:grpSpPr>
          <p:sp>
            <p:nvSpPr>
              <p:cNvPr id="10255" name="Rectangle 8">
                <a:extLst>
                  <a:ext uri="{FF2B5EF4-FFF2-40B4-BE49-F238E27FC236}">
                    <a16:creationId xmlns="" xmlns:a16="http://schemas.microsoft.com/office/drawing/2014/main" id="{1A77E63A-43A5-4422-A0C6-AFDD97938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2124"/>
                <a:ext cx="4536" cy="454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pl-PL" altLang="en-US" sz="1500" b="1">
                    <a:solidFill>
                      <a:srgbClr val="CC0000"/>
                    </a:solidFill>
                    <a:latin typeface="Calibri" panose="020F0502020204030204" pitchFamily="34" charset="0"/>
                  </a:rPr>
                  <a:t>akwizycja i przygotowanie danych</a:t>
                </a:r>
                <a:endParaRPr lang="pl-PL" altLang="en-US" sz="1500">
                  <a:solidFill>
                    <a:srgbClr val="CC0000"/>
                  </a:solidFill>
                </a:endParaRPr>
              </a:p>
            </p:txBody>
          </p:sp>
          <p:sp>
            <p:nvSpPr>
              <p:cNvPr id="10256" name="Rectangle 9">
                <a:extLst>
                  <a:ext uri="{FF2B5EF4-FFF2-40B4-BE49-F238E27FC236}">
                    <a16:creationId xmlns="" xmlns:a16="http://schemas.microsoft.com/office/drawing/2014/main" id="{2C754FFC-5673-4A97-8085-5660D3330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4" y="12124"/>
                <a:ext cx="960" cy="450"/>
              </a:xfrm>
              <a:prstGeom prst="rect">
                <a:avLst/>
              </a:prstGeom>
              <a:solidFill>
                <a:srgbClr val="99FF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500"/>
              </a:p>
            </p:txBody>
          </p:sp>
          <p:sp>
            <p:nvSpPr>
              <p:cNvPr id="10257" name="Rectangle 10">
                <a:extLst>
                  <a:ext uri="{FF2B5EF4-FFF2-40B4-BE49-F238E27FC236}">
                    <a16:creationId xmlns="" xmlns:a16="http://schemas.microsoft.com/office/drawing/2014/main" id="{E31355FF-9DEB-4077-BA21-231A97F26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8" y="12873"/>
                <a:ext cx="4360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pl-PL" altLang="en-US" sz="1500" b="1">
                    <a:latin typeface="Calibri" panose="020F0502020204030204" pitchFamily="34" charset="0"/>
                  </a:rPr>
                  <a:t>budowanie modeli i ich weryfikacja </a:t>
                </a:r>
                <a:endParaRPr lang="pl-PL" altLang="en-US" sz="1500"/>
              </a:p>
            </p:txBody>
          </p:sp>
          <p:cxnSp>
            <p:nvCxnSpPr>
              <p:cNvPr id="10258" name="AutoShape 11">
                <a:extLst>
                  <a:ext uri="{FF2B5EF4-FFF2-40B4-BE49-F238E27FC236}">
                    <a16:creationId xmlns="" xmlns:a16="http://schemas.microsoft.com/office/drawing/2014/main" id="{4E6C1365-8F9D-4700-9066-90986FCA20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920" y="12363"/>
                <a:ext cx="0" cy="5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246" name="Grupa 27">
            <a:extLst>
              <a:ext uri="{FF2B5EF4-FFF2-40B4-BE49-F238E27FC236}">
                <a16:creationId xmlns="" xmlns:a16="http://schemas.microsoft.com/office/drawing/2014/main" id="{76FBDBEC-02ED-442D-8FCC-9240AA6F1BFC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4868863"/>
            <a:ext cx="4348162" cy="1368425"/>
            <a:chOff x="80208" y="4869160"/>
            <a:chExt cx="4349188" cy="1368152"/>
          </a:xfrm>
        </p:grpSpPr>
        <p:grpSp>
          <p:nvGrpSpPr>
            <p:cNvPr id="10247" name="Group 12">
              <a:extLst>
                <a:ext uri="{FF2B5EF4-FFF2-40B4-BE49-F238E27FC236}">
                  <a16:creationId xmlns="" xmlns:a16="http://schemas.microsoft.com/office/drawing/2014/main" id="{9D5CB99B-2C75-4C10-AFB9-4670DF09A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521" y="5229197"/>
              <a:ext cx="4177875" cy="979472"/>
              <a:chOff x="2817" y="7849"/>
              <a:chExt cx="6349" cy="1197"/>
            </a:xfrm>
          </p:grpSpPr>
          <p:sp>
            <p:nvSpPr>
              <p:cNvPr id="10249" name="Rectangle 13">
                <a:extLst>
                  <a:ext uri="{FF2B5EF4-FFF2-40B4-BE49-F238E27FC236}">
                    <a16:creationId xmlns="" xmlns:a16="http://schemas.microsoft.com/office/drawing/2014/main" id="{03281C13-29CF-412D-B4E3-72D8936B3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7849"/>
                <a:ext cx="5217" cy="454"/>
              </a:xfrm>
              <a:prstGeom prst="rect">
                <a:avLst/>
              </a:prstGeom>
              <a:solidFill>
                <a:srgbClr val="99FF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pl-PL" altLang="en-US" sz="1500" b="1">
                    <a:latin typeface="Calibri" panose="020F0502020204030204" pitchFamily="34" charset="0"/>
                  </a:rPr>
                  <a:t>budowanie modeli i ich weryfikacja</a:t>
                </a:r>
                <a:endParaRPr lang="pl-PL" altLang="en-US" sz="1500"/>
              </a:p>
            </p:txBody>
          </p:sp>
          <p:sp>
            <p:nvSpPr>
              <p:cNvPr id="10250" name="Rectangle 14">
                <a:extLst>
                  <a:ext uri="{FF2B5EF4-FFF2-40B4-BE49-F238E27FC236}">
                    <a16:creationId xmlns="" xmlns:a16="http://schemas.microsoft.com/office/drawing/2014/main" id="{8DDDE53B-23CF-414A-8D3E-DE240BD92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4" y="7849"/>
                <a:ext cx="960" cy="450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500"/>
              </a:p>
            </p:txBody>
          </p:sp>
          <p:sp>
            <p:nvSpPr>
              <p:cNvPr id="10251" name="Rectangle 15">
                <a:extLst>
                  <a:ext uri="{FF2B5EF4-FFF2-40B4-BE49-F238E27FC236}">
                    <a16:creationId xmlns="" xmlns:a16="http://schemas.microsoft.com/office/drawing/2014/main" id="{47930FF7-1059-45E2-B9D3-DAC582DB9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" y="8586"/>
                <a:ext cx="4421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pl-PL" altLang="en-US" sz="1500" b="1">
                    <a:solidFill>
                      <a:srgbClr val="C00000"/>
                    </a:solidFill>
                    <a:latin typeface="Calibri" panose="020F0502020204030204" pitchFamily="34" charset="0"/>
                  </a:rPr>
                  <a:t>akwizycja i przygotowanie danych</a:t>
                </a:r>
                <a:endParaRPr lang="pl-PL" altLang="en-US" sz="1500" b="1">
                  <a:solidFill>
                    <a:srgbClr val="C00000"/>
                  </a:solidFill>
                </a:endParaRPr>
              </a:p>
              <a:p>
                <a:endParaRPr lang="pl-PL" altLang="en-US" sz="150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0252" name="AutoShape 16">
                <a:extLst>
                  <a:ext uri="{FF2B5EF4-FFF2-40B4-BE49-F238E27FC236}">
                    <a16:creationId xmlns="" xmlns:a16="http://schemas.microsoft.com/office/drawing/2014/main" id="{D2318125-D7EC-491F-AA1E-3AD187B4D8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601" y="8076"/>
                <a:ext cx="0" cy="51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248" name="Prostokąt 21">
              <a:extLst>
                <a:ext uri="{FF2B5EF4-FFF2-40B4-BE49-F238E27FC236}">
                  <a16:creationId xmlns="" xmlns:a16="http://schemas.microsoft.com/office/drawing/2014/main" id="{05A36A71-4E08-4996-9459-05C784FEB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08" y="4869160"/>
              <a:ext cx="4347776" cy="136815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en-US" sz="16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Zaangażowanie literaturowe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">
      <a:dk1>
        <a:srgbClr val="000066"/>
      </a:dk1>
      <a:lt1>
        <a:srgbClr val="FF7C80"/>
      </a:lt1>
      <a:dk2>
        <a:srgbClr val="660033"/>
      </a:dk2>
      <a:lt2>
        <a:srgbClr val="808080"/>
      </a:lt2>
      <a:accent1>
        <a:srgbClr val="00CC99"/>
      </a:accent1>
      <a:accent2>
        <a:srgbClr val="3333CC"/>
      </a:accent2>
      <a:accent3>
        <a:srgbClr val="FFBFC0"/>
      </a:accent3>
      <a:accent4>
        <a:srgbClr val="0000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dirty="0" smtClean="0">
            <a:ln>
              <a:noFill/>
            </a:ln>
            <a:solidFill>
              <a:srgbClr val="CC33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Office\Szablony\Projekty prezentacji\Wstęgi.pot</Template>
  <TotalTime>3354</TotalTime>
  <Words>1853</Words>
  <Application>Microsoft Office PowerPoint</Application>
  <PresentationFormat>Pokaz na ekranie (4:3)</PresentationFormat>
  <Paragraphs>352</Paragraphs>
  <Slides>20</Slides>
  <Notes>17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Projekt domyślny</vt:lpstr>
      <vt:lpstr>Dokument</vt:lpstr>
      <vt:lpstr>Inżynieria danych Wstępna eksploracja i przygotowanie danych do analiz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Dane i narzędzia technik miningowych – procedury KDD</vt:lpstr>
      <vt:lpstr>Narzędzia technik miningowych</vt:lpstr>
      <vt:lpstr>Prezentacja programu PowerPoint</vt:lpstr>
      <vt:lpstr>Jednostki pamięci komputerowej</vt:lpstr>
      <vt:lpstr>Strukturalność danych</vt:lpstr>
      <vt:lpstr>Transformacja danych: niestrukturalne  semistrukturalne  strukturalne</vt:lpstr>
      <vt:lpstr>Transformacja danych: niestrukturalne  semistrukturalne  strukturalne</vt:lpstr>
      <vt:lpstr>Transformacja danych: niestrukturalne  semistrukturalne  strukturalne</vt:lpstr>
      <vt:lpstr>Transformacja danych: niestrukturalne  semistrukturalne  strukturalne</vt:lpstr>
      <vt:lpstr>Import pliku xml do MS Excel</vt:lpstr>
      <vt:lpstr>Nazewnictwo  przerwane</vt:lpstr>
      <vt:lpstr>Skale pomiarowe – cz. I </vt:lpstr>
      <vt:lpstr>Skale pomiarowe – cz. II </vt:lpstr>
      <vt:lpstr>Klasyfikacja  skal pomiarowych</vt:lpstr>
    </vt:vector>
  </TitlesOfParts>
  <Company>SPI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techniki wydobywania wiedzy  dla celów zarządzania Marzena NOWAKOWSKA, Elżbieta ZAJĄC2  dr Marzena Nowakowska - Politechnika Świętokrzyska, Studium Podstaw Informatyki, Aleja Tysiąclecia Państwa Polskiego 3, PL- 25314 Kielce, 2 dr Elżbieta Zając  Akademia Świętokrzyska, Instytut Matematyki, ul. Świętokrzyska 15, PL  25314 Kielce; ezajac@pu.kielce.pl</dc:title>
  <dc:creator>Nowakowska</dc:creator>
  <cp:lastModifiedBy>HP2</cp:lastModifiedBy>
  <cp:revision>572</cp:revision>
  <dcterms:created xsi:type="dcterms:W3CDTF">2002-01-07T16:06:39Z</dcterms:created>
  <dcterms:modified xsi:type="dcterms:W3CDTF">2024-10-06T16:51:16Z</dcterms:modified>
</cp:coreProperties>
</file>