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08" r:id="rId3"/>
    <p:sldId id="300" r:id="rId4"/>
    <p:sldId id="306" r:id="rId5"/>
  </p:sldIdLst>
  <p:sldSz cx="9144000" cy="6858000" type="screen4x3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3447"/>
    <a:srgbClr val="CC3300"/>
    <a:srgbClr val="660033"/>
    <a:srgbClr val="006600"/>
    <a:srgbClr val="99FF33"/>
    <a:srgbClr val="66FF99"/>
    <a:srgbClr val="99FF66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2787"/>
    <p:restoredTop sz="90860" autoAdjust="0"/>
  </p:normalViewPr>
  <p:slideViewPr>
    <p:cSldViewPr>
      <p:cViewPr varScale="1">
        <p:scale>
          <a:sx n="71" d="100"/>
          <a:sy n="71" d="100"/>
        </p:scale>
        <p:origin x="1794" y="60"/>
      </p:cViewPr>
      <p:guideLst>
        <p:guide orient="horz" pos="31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836A514-0D08-444F-9CA1-8FC04B7298AF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710696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wzorce stylu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661A890-38AF-414B-82BD-E5BDCF570790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6097158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B1BD6F8-D142-46AB-80EC-F1ADE6E02355}" type="slidenum">
              <a:rPr lang="pl-PL" altLang="en-US" sz="1200"/>
              <a:pPr/>
              <a:t>1</a:t>
            </a:fld>
            <a:endParaRPr lang="pl-PL" altLang="en-US" sz="120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440132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E42C679-B198-407B-9B36-D926E33A4AE0}" type="slidenum">
              <a:rPr lang="pl-PL" altLang="en-US" sz="1200"/>
              <a:pPr/>
              <a:t>2</a:t>
            </a:fld>
            <a:endParaRPr lang="pl-PL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285222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A5187079-5622-4F71-AB34-53B3D9D4625B}" type="slidenum">
              <a:rPr lang="pl-PL" altLang="en-US" sz="1200"/>
              <a:pPr algn="r"/>
              <a:t>3</a:t>
            </a:fld>
            <a:endParaRPr lang="pl-PL" altLang="en-US" sz="1200"/>
          </a:p>
        </p:txBody>
      </p:sp>
      <p:sp>
        <p:nvSpPr>
          <p:cNvPr id="921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22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220807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7560EFDF-5FBA-45DB-BA23-7D6C10907193}" type="slidenum">
              <a:rPr lang="pl-PL" altLang="en-US" sz="1200"/>
              <a:pPr algn="r"/>
              <a:t>4</a:t>
            </a:fld>
            <a:endParaRPr lang="pl-PL" altLang="en-US" sz="1200"/>
          </a:p>
        </p:txBody>
      </p:sp>
      <p:sp>
        <p:nvSpPr>
          <p:cNvPr id="1126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26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69206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ED8DD4-58FA-4EF8-B54B-5F3633CE1053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256991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2B710E-4D9C-4882-A2CE-A70FBA79DFDF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854850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1CA56D-DE29-422C-BC7E-6FE3106A414B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608738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C13B8E-947E-4701-8C74-1C36336C3DC9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855989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218903-86B6-4F6E-AFBF-3E5228D3B5A2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379322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443BCC-C42C-4AD2-825A-E6D88AFD14ED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858078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D7CC65-402B-4CC5-B6E6-0C52CF2B5BD6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752773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DA5C7B-C775-4F94-808E-CDA8150AC13A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213020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73D5AB-E1FE-4027-A671-4B91DE38F087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223990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5F0326-6D93-4B14-9110-364B4492476C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551427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3F60ED-03E1-46C0-AE82-13C329768A33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795994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en-US" smtClean="0"/>
              <a:t>Kliknij, aby edytować wzorzec stylu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en-US" smtClean="0"/>
              <a:t>Kliknij, aby edytować wzorce stylu tekstu</a:t>
            </a:r>
          </a:p>
          <a:p>
            <a:pPr lvl="1"/>
            <a:r>
              <a:rPr lang="pl-PL" altLang="en-US" smtClean="0"/>
              <a:t>Drugi poziom</a:t>
            </a:r>
          </a:p>
          <a:p>
            <a:pPr lvl="2"/>
            <a:r>
              <a:rPr lang="pl-PL" altLang="en-US" smtClean="0"/>
              <a:t>Trzeci poziom</a:t>
            </a:r>
          </a:p>
          <a:p>
            <a:pPr lvl="3"/>
            <a:r>
              <a:rPr lang="pl-PL" altLang="en-US" smtClean="0"/>
              <a:t>Czwarty poziom</a:t>
            </a:r>
          </a:p>
          <a:p>
            <a:pPr lvl="4"/>
            <a:r>
              <a:rPr lang="pl-PL" altLang="en-US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56CF3CD-8445-4C48-B547-A23D6E1BF8DC}" type="slidenum">
              <a:rPr lang="pl-PL" altLang="en-US"/>
              <a:pPr/>
              <a:t>‹#›</a:t>
            </a:fld>
            <a:endParaRPr lang="pl-PL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88913"/>
            <a:ext cx="8893175" cy="1008062"/>
          </a:xfrm>
        </p:spPr>
        <p:txBody>
          <a:bodyPr/>
          <a:lstStyle/>
          <a:p>
            <a:pPr algn="l">
              <a:spcAft>
                <a:spcPct val="50000"/>
              </a:spcAft>
            </a:pPr>
            <a:r>
              <a:rPr lang="pl-PL" altLang="en-US" sz="2000" smtClean="0">
                <a:latin typeface="Arial" panose="020B0604020202020204" pitchFamily="34" charset="0"/>
              </a:rPr>
              <a:t>Inżynieria danych</a:t>
            </a:r>
            <a:br>
              <a:rPr lang="pl-PL" altLang="en-US" sz="2000" smtClean="0">
                <a:latin typeface="Arial" panose="020B0604020202020204" pitchFamily="34" charset="0"/>
              </a:rPr>
            </a:br>
            <a:r>
              <a:rPr lang="pl-PL" altLang="en-US" sz="2000" smtClean="0">
                <a:latin typeface="Arial" panose="020B0604020202020204" pitchFamily="34" charset="0"/>
              </a:rPr>
              <a:t>Wstępna eksploracja i przygotowanie danych do analiz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965700"/>
            <a:ext cx="9144000" cy="1271588"/>
          </a:xfrm>
        </p:spPr>
        <p:txBody>
          <a:bodyPr/>
          <a:lstStyle/>
          <a:p>
            <a:pPr>
              <a:defRPr/>
            </a:pPr>
            <a:r>
              <a:rPr lang="pl-PL" sz="2000" dirty="0">
                <a:solidFill>
                  <a:schemeClr val="tx2"/>
                </a:solidFill>
                <a:latin typeface="Arial" charset="0"/>
                <a:ea typeface="+mj-ea"/>
                <a:cs typeface="+mj-cs"/>
              </a:rPr>
              <a:t>Marzena Nowakowska</a:t>
            </a:r>
          </a:p>
          <a:p>
            <a:pPr>
              <a:defRPr/>
            </a:pPr>
            <a:r>
              <a:rPr lang="pl-PL" sz="2000" dirty="0">
                <a:solidFill>
                  <a:schemeClr val="tx2"/>
                </a:solidFill>
                <a:latin typeface="Arial" charset="0"/>
                <a:ea typeface="+mj-ea"/>
                <a:cs typeface="+mj-cs"/>
              </a:rPr>
              <a:t>Katedra Technologii Informatycznych</a:t>
            </a:r>
          </a:p>
          <a:p>
            <a:pPr>
              <a:defRPr/>
            </a:pPr>
            <a:r>
              <a:rPr lang="pl-PL" sz="2000" dirty="0">
                <a:solidFill>
                  <a:schemeClr val="tx2"/>
                </a:solidFill>
                <a:latin typeface="Arial" charset="0"/>
                <a:ea typeface="+mj-ea"/>
                <a:cs typeface="+mj-cs"/>
              </a:rPr>
              <a:t>Wydział Zarządzania i Modelowania Komputerowego </a:t>
            </a:r>
            <a:r>
              <a:rPr lang="pl-PL" sz="2000" dirty="0" err="1">
                <a:solidFill>
                  <a:schemeClr val="tx2"/>
                </a:solidFill>
                <a:latin typeface="Arial" charset="0"/>
                <a:ea typeface="+mj-ea"/>
                <a:cs typeface="+mj-cs"/>
              </a:rPr>
              <a:t>PŚk</a:t>
            </a:r>
            <a:endParaRPr lang="pl-PL" sz="2000" dirty="0">
              <a:solidFill>
                <a:schemeClr val="tx2"/>
              </a:solidFill>
              <a:latin typeface="Arial" charset="0"/>
              <a:ea typeface="+mj-ea"/>
              <a:cs typeface="+mj-cs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50825" y="2492375"/>
            <a:ext cx="86423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Aft>
                <a:spcPct val="50000"/>
              </a:spcAft>
              <a:defRPr/>
            </a:pPr>
            <a:r>
              <a:rPr lang="pl-PL" sz="2800" b="1" dirty="0">
                <a:latin typeface="Arial" pitchFamily="34" charset="0"/>
                <a:cs typeface="Arial" pitchFamily="34" charset="0"/>
              </a:rPr>
              <a:t>Informacje organizacyjne nt. przedmiotu</a:t>
            </a:r>
            <a:endParaRPr lang="pl-PL" sz="2800" b="1" kern="0" dirty="0">
              <a:solidFill>
                <a:schemeClr val="tx2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260350"/>
            <a:ext cx="8893175" cy="1008063"/>
          </a:xfrm>
        </p:spPr>
        <p:txBody>
          <a:bodyPr/>
          <a:lstStyle/>
          <a:p>
            <a:pPr algn="l">
              <a:spcAft>
                <a:spcPct val="50000"/>
              </a:spcAft>
            </a:pPr>
            <a:r>
              <a:rPr lang="pl-PL" altLang="en-US" sz="2400" smtClean="0">
                <a:latin typeface="Arial" panose="020B0604020202020204" pitchFamily="34" charset="0"/>
              </a:rPr>
              <a:t>Inżynieria danych</a:t>
            </a:r>
            <a:br>
              <a:rPr lang="pl-PL" altLang="en-US" sz="2400" smtClean="0">
                <a:latin typeface="Arial" panose="020B0604020202020204" pitchFamily="34" charset="0"/>
              </a:rPr>
            </a:br>
            <a:r>
              <a:rPr lang="pl-PL" altLang="en-US" sz="2400" smtClean="0">
                <a:latin typeface="Arial" panose="020B0604020202020204" pitchFamily="34" charset="0"/>
              </a:rPr>
              <a:t>Wstępna eksploracja i przygotowanie danych do analiz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258888" y="2133600"/>
            <a:ext cx="4608512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Aft>
                <a:spcPct val="50000"/>
              </a:spcAft>
              <a:defRPr/>
            </a:pPr>
            <a:r>
              <a:rPr lang="pl-PL" sz="2800" b="1" dirty="0">
                <a:latin typeface="Arial" pitchFamily="34" charset="0"/>
                <a:cs typeface="Arial" pitchFamily="34" charset="0"/>
              </a:rPr>
              <a:t>Strona internetowa</a:t>
            </a:r>
            <a:endParaRPr lang="pl-PL" sz="2800" b="1" kern="0" dirty="0">
              <a:solidFill>
                <a:schemeClr val="tx2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331913" y="3573463"/>
            <a:ext cx="5181600" cy="4778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ct val="0"/>
              </a:spcBef>
              <a:spcAft>
                <a:spcPts val="600"/>
              </a:spcAft>
              <a:buClr>
                <a:srgbClr val="003399"/>
              </a:buClr>
              <a:buSzPct val="90000"/>
              <a:buFont typeface="Wingdings" panose="05000000000000000000" pitchFamily="2" charset="2"/>
              <a:buNone/>
            </a:pPr>
            <a:r>
              <a:rPr lang="pl-PL" altLang="en-US" sz="2800">
                <a:latin typeface="Arial" panose="020B0604020202020204" pitchFamily="34" charset="0"/>
                <a:cs typeface="Times New Roman" panose="02020603050405020304" pitchFamily="18" charset="0"/>
              </a:rPr>
              <a:t>staff.tu.kielce.pl/spimn</a:t>
            </a:r>
            <a:endParaRPr lang="pl-PL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9"/>
          <p:cNvSpPr>
            <a:spLocks noChangeArrowheads="1"/>
          </p:cNvSpPr>
          <p:nvPr/>
        </p:nvSpPr>
        <p:spPr bwMode="auto">
          <a:xfrm>
            <a:off x="0" y="-26988"/>
            <a:ext cx="9144000" cy="688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l-PL" altLang="en-US" sz="3600" b="1">
                <a:solidFill>
                  <a:schemeClr val="tx2"/>
                </a:solidFill>
                <a:latin typeface="Arial" panose="020B0604020202020204" pitchFamily="34" charset="0"/>
              </a:rPr>
              <a:t>Zaliczenie laboratorium z przedmiotu</a:t>
            </a:r>
          </a:p>
        </p:txBody>
      </p:sp>
      <p:sp>
        <p:nvSpPr>
          <p:cNvPr id="3075" name="Text Box 2053"/>
          <p:cNvSpPr txBox="1">
            <a:spLocks noChangeArrowheads="1"/>
          </p:cNvSpPr>
          <p:nvPr/>
        </p:nvSpPr>
        <p:spPr bwMode="auto">
          <a:xfrm>
            <a:off x="179388" y="620713"/>
            <a:ext cx="8820150" cy="601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Aft>
                <a:spcPts val="600"/>
              </a:spcAft>
              <a:buFont typeface="Times New Roman" pitchFamily="18" charset="0"/>
              <a:buAutoNum type="arabicPeriod"/>
              <a:defRPr/>
            </a:pPr>
            <a:r>
              <a:rPr lang="pl-PL" dirty="0">
                <a:solidFill>
                  <a:srgbClr val="990033"/>
                </a:solidFill>
                <a:latin typeface="Arial" pitchFamily="34" charset="0"/>
              </a:rPr>
              <a:t>Studenci opracowują raporty w zespołach dwuosobowych na ocenę.</a:t>
            </a:r>
          </a:p>
          <a:p>
            <a:pPr marL="457200" indent="-457200">
              <a:spcAft>
                <a:spcPts val="600"/>
              </a:spcAft>
              <a:buFont typeface="Times New Roman" pitchFamily="18" charset="0"/>
              <a:buAutoNum type="arabicPeriod"/>
              <a:defRPr/>
            </a:pPr>
            <a:r>
              <a:rPr lang="pl-PL" dirty="0">
                <a:solidFill>
                  <a:srgbClr val="990033"/>
                </a:solidFill>
                <a:latin typeface="Arial" pitchFamily="34" charset="0"/>
              </a:rPr>
              <a:t>Studenci piszą raport (opracowanie) na zadany temat.</a:t>
            </a:r>
          </a:p>
          <a:p>
            <a:pPr marL="457200" indent="-457200">
              <a:spcAft>
                <a:spcPts val="600"/>
              </a:spcAft>
              <a:buFont typeface="Times New Roman" pitchFamily="18" charset="0"/>
              <a:buAutoNum type="arabicPeriod"/>
              <a:defRPr/>
            </a:pPr>
            <a:r>
              <a:rPr lang="pl-PL" dirty="0">
                <a:solidFill>
                  <a:srgbClr val="990033"/>
                </a:solidFill>
                <a:latin typeface="Arial" pitchFamily="34" charset="0"/>
              </a:rPr>
              <a:t>Punkty za poszczególne progi będą ustalane adekwatnie do ich stopnia trudności</a:t>
            </a:r>
          </a:p>
          <a:p>
            <a:pPr marL="457200" indent="-457200">
              <a:spcAft>
                <a:spcPts val="600"/>
              </a:spcAft>
              <a:buFont typeface="Times New Roman" pitchFamily="18" charset="0"/>
              <a:buAutoNum type="arabicPeriod"/>
              <a:defRPr/>
            </a:pPr>
            <a:r>
              <a:rPr lang="pl-PL" dirty="0">
                <a:solidFill>
                  <a:srgbClr val="990033"/>
                </a:solidFill>
                <a:latin typeface="Arial" pitchFamily="34" charset="0"/>
              </a:rPr>
              <a:t>Zgodnie z  Regulaminem Studiów są 3 terminy zaliczenia laboratorium. </a:t>
            </a:r>
            <a:r>
              <a:rPr lang="pl-PL" b="1" dirty="0">
                <a:solidFill>
                  <a:srgbClr val="990033"/>
                </a:solidFill>
                <a:latin typeface="Arial" pitchFamily="34" charset="0"/>
              </a:rPr>
              <a:t>Czwarty (opcjonalny) termin </a:t>
            </a:r>
            <a:r>
              <a:rPr lang="pl-PL" b="1" dirty="0" smtClean="0">
                <a:solidFill>
                  <a:srgbClr val="990033"/>
                </a:solidFill>
                <a:latin typeface="Arial" pitchFamily="34" charset="0"/>
              </a:rPr>
              <a:t>zależy </a:t>
            </a:r>
            <a:r>
              <a:rPr lang="pl-PL" b="1" dirty="0">
                <a:solidFill>
                  <a:srgbClr val="990033"/>
                </a:solidFill>
                <a:latin typeface="Arial" pitchFamily="34" charset="0"/>
              </a:rPr>
              <a:t>od nauczyciela akademickiego</a:t>
            </a:r>
            <a:r>
              <a:rPr lang="pl-PL" dirty="0">
                <a:solidFill>
                  <a:srgbClr val="990033"/>
                </a:solidFill>
                <a:latin typeface="Arial" pitchFamily="34" charset="0"/>
              </a:rPr>
              <a:t>.</a:t>
            </a:r>
          </a:p>
          <a:p>
            <a:pPr marL="457200" indent="-457200">
              <a:spcAft>
                <a:spcPts val="600"/>
              </a:spcAft>
              <a:buFont typeface="Times New Roman" pitchFamily="18" charset="0"/>
              <a:buAutoNum type="arabicPeriod"/>
              <a:defRPr/>
            </a:pPr>
            <a:r>
              <a:rPr lang="pl-PL" dirty="0">
                <a:solidFill>
                  <a:srgbClr val="990033"/>
                </a:solidFill>
                <a:latin typeface="Arial" pitchFamily="34" charset="0"/>
              </a:rPr>
              <a:t>Aby uzyskać zaliczenie wystarczy zgromadzenie przez studenta 50% maksymalnej liczby punktów możliwych do uzyskania w semestrze.</a:t>
            </a:r>
          </a:p>
          <a:p>
            <a:pPr marL="457200" indent="-457200">
              <a:spcAft>
                <a:spcPts val="600"/>
              </a:spcAft>
              <a:defRPr/>
            </a:pPr>
            <a:r>
              <a:rPr lang="pl-PL" b="1" dirty="0">
                <a:solidFill>
                  <a:schemeClr val="tx1">
                    <a:lumMod val="60000"/>
                    <a:lumOff val="40000"/>
                  </a:schemeClr>
                </a:solidFill>
                <a:latin typeface="Arial" pitchFamily="34" charset="0"/>
              </a:rPr>
              <a:t>Uwaga</a:t>
            </a:r>
            <a:r>
              <a:rPr lang="pl-PL" dirty="0">
                <a:solidFill>
                  <a:schemeClr val="tx1">
                    <a:lumMod val="60000"/>
                    <a:lumOff val="40000"/>
                  </a:schemeClr>
                </a:solidFill>
                <a:latin typeface="Arial" pitchFamily="34" charset="0"/>
              </a:rPr>
              <a:t>: studenci pracujący wspólnie nad jednym projektem mogą </a:t>
            </a:r>
            <a:r>
              <a:rPr lang="pl-PL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Arial" pitchFamily="34" charset="0"/>
              </a:rPr>
              <a:t>logować </a:t>
            </a:r>
            <a:r>
              <a:rPr lang="pl-PL" dirty="0">
                <a:solidFill>
                  <a:schemeClr val="tx1">
                    <a:lumMod val="60000"/>
                    <a:lumOff val="40000"/>
                  </a:schemeClr>
                </a:solidFill>
                <a:latin typeface="Arial" pitchFamily="34" charset="0"/>
              </a:rPr>
              <a:t>się na to samo konto. Raport i utworzone zasoby powinny być zapisane na tym samym, jednym koncie.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9"/>
          <p:cNvSpPr>
            <a:spLocks noChangeArrowheads="1"/>
          </p:cNvSpPr>
          <p:nvPr/>
        </p:nvSpPr>
        <p:spPr bwMode="auto">
          <a:xfrm>
            <a:off x="0" y="76200"/>
            <a:ext cx="9144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l-PL" altLang="en-US" sz="3600" b="1">
                <a:solidFill>
                  <a:schemeClr val="tx2"/>
                </a:solidFill>
                <a:latin typeface="Arial" panose="020B0604020202020204" pitchFamily="34" charset="0"/>
              </a:rPr>
              <a:t>Egzamin z przedmiotu</a:t>
            </a:r>
          </a:p>
        </p:txBody>
      </p:sp>
      <p:sp>
        <p:nvSpPr>
          <p:cNvPr id="10243" name="Text Box 2053"/>
          <p:cNvSpPr txBox="1">
            <a:spLocks noChangeArrowheads="1"/>
          </p:cNvSpPr>
          <p:nvPr/>
        </p:nvSpPr>
        <p:spPr bwMode="auto">
          <a:xfrm>
            <a:off x="647700" y="981075"/>
            <a:ext cx="8172450" cy="3447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0363" indent="-3603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ts val="1200"/>
              </a:spcAft>
              <a:buFont typeface="Times New Roman" panose="02020603050405020304" pitchFamily="18" charset="0"/>
              <a:buAutoNum type="arabicPeriod"/>
            </a:pPr>
            <a:r>
              <a:rPr lang="pl-PL" altLang="en-US" sz="2200" dirty="0">
                <a:solidFill>
                  <a:srgbClr val="990033"/>
                </a:solidFill>
                <a:latin typeface="Arial" panose="020B0604020202020204" pitchFamily="34" charset="0"/>
              </a:rPr>
              <a:t>Warunkiem koniecznym i wystarczającym przystąpienia do egzaminu jest  wpis zaliczający ćwiczenia laboratoryjne.</a:t>
            </a:r>
          </a:p>
          <a:p>
            <a:pPr>
              <a:spcBef>
                <a:spcPct val="0"/>
              </a:spcBef>
              <a:spcAft>
                <a:spcPts val="600"/>
              </a:spcAft>
              <a:buFont typeface="Times New Roman" panose="02020603050405020304" pitchFamily="18" charset="0"/>
              <a:buAutoNum type="arabicPeriod"/>
            </a:pPr>
            <a:r>
              <a:rPr lang="pl-PL" altLang="en-US" sz="2200" dirty="0">
                <a:solidFill>
                  <a:srgbClr val="990033"/>
                </a:solidFill>
                <a:latin typeface="Arial" panose="020B0604020202020204" pitchFamily="34" charset="0"/>
              </a:rPr>
              <a:t>Aby zdać egzamin wystarczy  zgromadzenie przez studenta 50% maksymalnej liczby punktów możliwych do uzyskania na egzaminie</a:t>
            </a:r>
            <a:r>
              <a:rPr lang="pl-PL" altLang="en-US" sz="2200" dirty="0" smtClean="0">
                <a:solidFill>
                  <a:srgbClr val="990033"/>
                </a:solidFill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0"/>
              </a:spcBef>
              <a:spcAft>
                <a:spcPts val="600"/>
              </a:spcAft>
              <a:buFont typeface="Times New Roman" panose="02020603050405020304" pitchFamily="18" charset="0"/>
              <a:buAutoNum type="arabicPeriod"/>
            </a:pPr>
            <a:r>
              <a:rPr lang="pl-PL" altLang="en-US" sz="2200" dirty="0" smtClean="0">
                <a:solidFill>
                  <a:srgbClr val="990033"/>
                </a:solidFill>
                <a:latin typeface="Arial" panose="020B0604020202020204" pitchFamily="34" charset="0"/>
              </a:rPr>
              <a:t>Obecność na wykładzie jest premiowana dodatkowymi punktami – tylko w pierwszym </a:t>
            </a:r>
            <a:r>
              <a:rPr lang="pl-PL" altLang="en-US" sz="2200" smtClean="0">
                <a:solidFill>
                  <a:srgbClr val="990033"/>
                </a:solidFill>
                <a:latin typeface="Arial" panose="020B0604020202020204" pitchFamily="34" charset="0"/>
              </a:rPr>
              <a:t>terminie zaliczenia.</a:t>
            </a:r>
            <a:endParaRPr lang="pl-PL" altLang="en-US" sz="2200" dirty="0">
              <a:solidFill>
                <a:srgbClr val="990033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spcAft>
                <a:spcPts val="1200"/>
              </a:spcAft>
              <a:buFont typeface="Times New Roman" panose="02020603050405020304" pitchFamily="18" charset="0"/>
              <a:buAutoNum type="arabicPeriod"/>
            </a:pPr>
            <a:r>
              <a:rPr lang="pl-PL" altLang="en-US" sz="2200" dirty="0">
                <a:solidFill>
                  <a:srgbClr val="990033"/>
                </a:solidFill>
                <a:latin typeface="Arial" panose="020B0604020202020204" pitchFamily="34" charset="0"/>
              </a:rPr>
              <a:t>Zgodnie z  Regulaminem Studiów są dwa terminy egzaminu. </a:t>
            </a:r>
            <a:r>
              <a:rPr lang="pl-PL" altLang="en-US" sz="2200" b="1" dirty="0">
                <a:solidFill>
                  <a:srgbClr val="990033"/>
                </a:solidFill>
                <a:latin typeface="Arial" panose="020B0604020202020204" pitchFamily="34" charset="0"/>
              </a:rPr>
              <a:t>Dodatkowych (opcjonalnych) terminów nie będzie</a:t>
            </a:r>
            <a:r>
              <a:rPr lang="pl-PL" altLang="en-US" sz="2200" dirty="0">
                <a:solidFill>
                  <a:srgbClr val="990033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4" name="Text Box 2053"/>
          <p:cNvSpPr txBox="1">
            <a:spLocks noChangeArrowheads="1"/>
          </p:cNvSpPr>
          <p:nvPr/>
        </p:nvSpPr>
        <p:spPr bwMode="auto">
          <a:xfrm>
            <a:off x="467544" y="4725144"/>
            <a:ext cx="8569325" cy="127727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pl-PL" altLang="en-US" sz="2400" b="1" dirty="0">
                <a:solidFill>
                  <a:schemeClr val="tx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Terminy egzaminów</a:t>
            </a:r>
          </a:p>
          <a:p>
            <a:pPr marL="457200" lvl="1" indent="0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pl-PL" altLang="en-US" sz="2400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Na stronie internetowej </a:t>
            </a:r>
            <a:r>
              <a:rPr lang="pl-PL" altLang="en-US" sz="2400" b="1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staff.tu.kielce.pl/</a:t>
            </a:r>
            <a:r>
              <a:rPr lang="pl-PL" altLang="en-US" sz="2400" b="1" dirty="0" err="1" smtClean="0">
                <a:solidFill>
                  <a:schemeClr val="tx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spimn</a:t>
            </a:r>
            <a:r>
              <a:rPr lang="pl-PL" altLang="en-US" sz="2400" b="1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pl-PL" altLang="en-US" sz="2400" b="1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 Ogłoszenia</a:t>
            </a:r>
            <a:endParaRPr lang="pl-PL" altLang="en-US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">
      <a:dk1>
        <a:srgbClr val="000066"/>
      </a:dk1>
      <a:lt1>
        <a:srgbClr val="FF7C80"/>
      </a:lt1>
      <a:dk2>
        <a:srgbClr val="660033"/>
      </a:dk2>
      <a:lt2>
        <a:srgbClr val="808080"/>
      </a:lt2>
      <a:accent1>
        <a:srgbClr val="00CC99"/>
      </a:accent1>
      <a:accent2>
        <a:srgbClr val="3333CC"/>
      </a:accent2>
      <a:accent3>
        <a:srgbClr val="FFBFC0"/>
      </a:accent3>
      <a:accent4>
        <a:srgbClr val="000056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Office\Szablony\Projekty prezentacji\Wstęgi.pot</Template>
  <TotalTime>2282</TotalTime>
  <Words>202</Words>
  <Application>Microsoft Office PowerPoint</Application>
  <PresentationFormat>Pokaz na ekranie (4:3)</PresentationFormat>
  <Paragraphs>26</Paragraphs>
  <Slides>4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8" baseType="lpstr">
      <vt:lpstr>Arial</vt:lpstr>
      <vt:lpstr>Times New Roman</vt:lpstr>
      <vt:lpstr>Wingdings</vt:lpstr>
      <vt:lpstr>Projekt domyślny</vt:lpstr>
      <vt:lpstr>Inżynieria danych Wstępna eksploracja i przygotowanie danych do analiz</vt:lpstr>
      <vt:lpstr>Inżynieria danych Wstępna eksploracja i przygotowanie danych do analiz</vt:lpstr>
      <vt:lpstr>Prezentacja programu PowerPoint</vt:lpstr>
      <vt:lpstr>Prezentacja programu PowerPoint</vt:lpstr>
    </vt:vector>
  </TitlesOfParts>
  <Company>SPI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techniki wydobywania wiedzy  dla celów zarządzania Marzena NOWAKOWSKA, Elżbieta ZAJĄC2  dr Marzena Nowakowska - Politechnika Świętokrzyska, Studium Podstaw Informatyki, Aleja Tysiąclecia Państwa Polskiego 3, PL- 25314 Kielce, 2 dr Elżbieta Zając  Akademia Świętokrzyska, Instytut Matematyki, ul. Świętokrzyska 15, PL  25314 Kielce; ezajac@pu.kielce.pl</dc:title>
  <dc:creator>Nowakowska</dc:creator>
  <cp:lastModifiedBy>HP2</cp:lastModifiedBy>
  <cp:revision>494</cp:revision>
  <dcterms:created xsi:type="dcterms:W3CDTF">2002-01-07T16:06:39Z</dcterms:created>
  <dcterms:modified xsi:type="dcterms:W3CDTF">2025-10-06T17:58:09Z</dcterms:modified>
</cp:coreProperties>
</file>