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75" r:id="rId3"/>
    <p:sldId id="282" r:id="rId4"/>
    <p:sldId id="281" r:id="rId5"/>
    <p:sldId id="284" r:id="rId6"/>
    <p:sldId id="285" r:id="rId7"/>
    <p:sldId id="283" r:id="rId8"/>
    <p:sldId id="286" r:id="rId9"/>
    <p:sldId id="287" r:id="rId10"/>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pl-PL"/>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35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0000"/>
    <a:srgbClr val="660033"/>
    <a:srgbClr val="CC3300"/>
    <a:srgbClr val="CCFFFF"/>
    <a:srgbClr val="FFFFCC"/>
    <a:srgbClr val="FFFF0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varScale="1">
        <p:scale>
          <a:sx n="110" d="100"/>
          <a:sy n="110" d="100"/>
        </p:scale>
        <p:origin x="2346" y="108"/>
      </p:cViewPr>
      <p:guideLst>
        <p:guide orient="horz" pos="2352"/>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8.xml"/><Relationship Id="rId1"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479618A-17BA-4F17-9FF4-A8109CE6D55F}"/>
              </a:ext>
            </a:extLst>
          </p:cNvPr>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pl-PL" noProof="0"/>
              <a:t>Click to edit Master text styles</a:t>
            </a:r>
          </a:p>
          <a:p>
            <a:pPr lvl="1"/>
            <a:r>
              <a:rPr lang="pl-PL" noProof="0"/>
              <a:t>Second level</a:t>
            </a:r>
          </a:p>
          <a:p>
            <a:pPr lvl="2"/>
            <a:r>
              <a:rPr lang="pl-PL" noProof="0"/>
              <a:t>Third level</a:t>
            </a:r>
          </a:p>
          <a:p>
            <a:pPr lvl="3"/>
            <a:r>
              <a:rPr lang="pl-PL" noProof="0"/>
              <a:t>Fourth level</a:t>
            </a:r>
          </a:p>
          <a:p>
            <a:pPr lvl="4"/>
            <a:r>
              <a:rPr lang="pl-PL" noProof="0"/>
              <a:t>Fifth level</a:t>
            </a:r>
          </a:p>
        </p:txBody>
      </p:sp>
      <p:sp>
        <p:nvSpPr>
          <p:cNvPr id="11267" name="Rectangle 3">
            <a:extLst>
              <a:ext uri="{FF2B5EF4-FFF2-40B4-BE49-F238E27FC236}">
                <a16:creationId xmlns:a16="http://schemas.microsoft.com/office/drawing/2014/main" id="{E09FCB02-CB09-4773-A38E-352127BDCF1B}"/>
              </a:ext>
            </a:extLst>
          </p:cNvPr>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a:t>Kliknij, aby edytować styl wzorca podtytułu</a:t>
            </a:r>
          </a:p>
        </p:txBody>
      </p:sp>
    </p:spTree>
    <p:extLst>
      <p:ext uri="{BB962C8B-B14F-4D97-AF65-F5344CB8AC3E}">
        <p14:creationId xmlns:p14="http://schemas.microsoft.com/office/powerpoint/2010/main" val="4069610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059695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15100" y="609600"/>
            <a:ext cx="1943100" cy="5486400"/>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685800" y="609600"/>
            <a:ext cx="5676900" cy="54864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965542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428633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Tree>
    <p:extLst>
      <p:ext uri="{BB962C8B-B14F-4D97-AF65-F5344CB8AC3E}">
        <p14:creationId xmlns:p14="http://schemas.microsoft.com/office/powerpoint/2010/main" val="3521073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1481020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558537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Tree>
    <p:extLst>
      <p:ext uri="{BB962C8B-B14F-4D97-AF65-F5344CB8AC3E}">
        <p14:creationId xmlns:p14="http://schemas.microsoft.com/office/powerpoint/2010/main" val="351829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9618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Tree>
    <p:extLst>
      <p:ext uri="{BB962C8B-B14F-4D97-AF65-F5344CB8AC3E}">
        <p14:creationId xmlns:p14="http://schemas.microsoft.com/office/powerpoint/2010/main" val="2921149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Tree>
    <p:extLst>
      <p:ext uri="{BB962C8B-B14F-4D97-AF65-F5344CB8AC3E}">
        <p14:creationId xmlns:p14="http://schemas.microsoft.com/office/powerpoint/2010/main" val="2398470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49EADBF-834B-402E-A9BB-6C021BBADB46}"/>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pl-PL" altLang="en-US"/>
              <a:t>Click to edit Master title style</a:t>
            </a:r>
          </a:p>
        </p:txBody>
      </p:sp>
      <p:sp>
        <p:nvSpPr>
          <p:cNvPr id="1027" name="Rectangle 3">
            <a:extLst>
              <a:ext uri="{FF2B5EF4-FFF2-40B4-BE49-F238E27FC236}">
                <a16:creationId xmlns:a16="http://schemas.microsoft.com/office/drawing/2014/main" id="{013AF0F0-D7A9-4202-B4D4-CA258ED4AF9F}"/>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pl-PL" altLang="en-US"/>
              <a:t>Click to edit Master text styles</a:t>
            </a:r>
          </a:p>
          <a:p>
            <a:pPr lvl="1"/>
            <a:r>
              <a:rPr lang="pl-PL" altLang="en-US"/>
              <a:t>Second level</a:t>
            </a:r>
          </a:p>
          <a:p>
            <a:pPr lvl="2"/>
            <a:r>
              <a:rPr lang="pl-PL" altLang="en-US"/>
              <a:t>Third level</a:t>
            </a:r>
          </a:p>
          <a:p>
            <a:pPr lvl="3"/>
            <a:r>
              <a:rPr lang="pl-PL" altLang="en-US"/>
              <a:t>Fourth level</a:t>
            </a:r>
          </a:p>
          <a:p>
            <a:pPr lvl="4"/>
            <a:r>
              <a:rPr lang="pl-PL" alt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0D293D7-BFFD-412C-BAD3-4E4D7D2DC7A6}"/>
              </a:ext>
            </a:extLst>
          </p:cNvPr>
          <p:cNvSpPr>
            <a:spLocks noGrp="1" noChangeArrowheads="1"/>
          </p:cNvSpPr>
          <p:nvPr>
            <p:ph type="ctrTitle"/>
          </p:nvPr>
        </p:nvSpPr>
        <p:spPr>
          <a:xfrm>
            <a:off x="611188" y="620713"/>
            <a:ext cx="8062912" cy="5562600"/>
          </a:xfrm>
          <a:solidFill>
            <a:srgbClr val="7FFF00"/>
          </a:solidFill>
        </p:spPr>
        <p:txBody>
          <a:bodyPr/>
          <a:lstStyle/>
          <a:p>
            <a:r>
              <a:rPr lang="pl-PL" altLang="en-US" b="1"/>
              <a:t>MS Access</a:t>
            </a:r>
            <a:br>
              <a:rPr lang="pl-PL" altLang="en-US" b="1"/>
            </a:br>
            <a:r>
              <a:rPr lang="pl-PL" altLang="en-US" b="1"/>
              <a:t>Panel sterowania</a:t>
            </a:r>
            <a:br>
              <a:rPr lang="pl-PL" altLang="en-US" b="1"/>
            </a:br>
            <a:r>
              <a:rPr lang="pl-PL" altLang="en-US" b="1"/>
              <a:t>Praca z wieloma użytkownikami</a:t>
            </a:r>
            <a:br>
              <a:rPr lang="pl-PL" altLang="en-US" b="1"/>
            </a:br>
            <a:br>
              <a:rPr lang="pl-PL" altLang="en-US" b="1"/>
            </a:br>
            <a:r>
              <a:rPr lang="pl-PL" altLang="en-US" sz="3200" b="1"/>
              <a:t>Marzena Nowakowska</a:t>
            </a:r>
            <a:br>
              <a:rPr lang="pl-PL" altLang="en-US" sz="3200" b="1"/>
            </a:br>
            <a:r>
              <a:rPr lang="pl-PL" altLang="en-US" sz="3200" b="1"/>
              <a:t>WZiMK, PŚk</a:t>
            </a:r>
            <a:endParaRPr lang="pl-PL" altLang="en-US" b="1"/>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091E7AA-F5A6-4F31-BC2C-9E4C02C6B82E}"/>
              </a:ext>
            </a:extLst>
          </p:cNvPr>
          <p:cNvSpPr>
            <a:spLocks noGrp="1" noChangeArrowheads="1"/>
          </p:cNvSpPr>
          <p:nvPr>
            <p:ph type="title"/>
          </p:nvPr>
        </p:nvSpPr>
        <p:spPr>
          <a:xfrm>
            <a:off x="508000" y="152400"/>
            <a:ext cx="8178800" cy="914400"/>
          </a:xfrm>
          <a:solidFill>
            <a:srgbClr val="7FFF00"/>
          </a:solidFill>
          <a:ln w="50800" cap="flat">
            <a:solidFill>
              <a:schemeClr val="bg1"/>
            </a:solidFill>
            <a:miter lim="800000"/>
            <a:headEnd/>
            <a:tailEnd/>
          </a:ln>
        </p:spPr>
        <p:txBody>
          <a:bodyPr/>
          <a:lstStyle/>
          <a:p>
            <a:r>
              <a:rPr lang="pl-PL" altLang="en-US" sz="3600" b="1"/>
              <a:t>Panel sterowania</a:t>
            </a:r>
          </a:p>
        </p:txBody>
      </p:sp>
      <p:pic>
        <p:nvPicPr>
          <p:cNvPr id="3075" name="Obraz 2">
            <a:extLst>
              <a:ext uri="{FF2B5EF4-FFF2-40B4-BE49-F238E27FC236}">
                <a16:creationId xmlns:a16="http://schemas.microsoft.com/office/drawing/2014/main" id="{EB60E19F-2929-4028-9708-0F31F462468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0050" y="1143000"/>
            <a:ext cx="83439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pole tekstowe 3">
            <a:extLst>
              <a:ext uri="{FF2B5EF4-FFF2-40B4-BE49-F238E27FC236}">
                <a16:creationId xmlns:a16="http://schemas.microsoft.com/office/drawing/2014/main" id="{F0421263-3727-4532-8A1D-D0DCF4168EF9}"/>
              </a:ext>
            </a:extLst>
          </p:cNvPr>
          <p:cNvSpPr txBox="1">
            <a:spLocks noChangeArrowheads="1"/>
          </p:cNvSpPr>
          <p:nvPr/>
        </p:nvSpPr>
        <p:spPr bwMode="auto">
          <a:xfrm>
            <a:off x="539750" y="5792788"/>
            <a:ext cx="81359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pl-PL" altLang="pl-PL" sz="1800"/>
              <a:t>Wykorzystane rodzaje formantów: bitmapa, etykieta, przycisk, prostokąt</a:t>
            </a:r>
          </a:p>
          <a:p>
            <a:r>
              <a:rPr lang="pl-PL" altLang="pl-PL" sz="1800"/>
              <a:t>Obsługa zdarzenia kliknięcia na przycisk: otworzenie formularza, otworzenie raportu w podglądzie wydruku</a:t>
            </a:r>
            <a:endParaRPr lang="en-US" altLang="pl-PL" sz="180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B17F7F7-7749-46D9-A0E3-D4C0FEE5B330}"/>
              </a:ext>
            </a:extLst>
          </p:cNvPr>
          <p:cNvSpPr>
            <a:spLocks noGrp="1" noChangeArrowheads="1"/>
          </p:cNvSpPr>
          <p:nvPr>
            <p:ph type="title"/>
          </p:nvPr>
        </p:nvSpPr>
        <p:spPr>
          <a:xfrm>
            <a:off x="508000" y="152400"/>
            <a:ext cx="8178800" cy="914400"/>
          </a:xfrm>
          <a:solidFill>
            <a:srgbClr val="7FFF00"/>
          </a:solidFill>
          <a:ln w="50800" cap="flat">
            <a:solidFill>
              <a:schemeClr val="bg1"/>
            </a:solidFill>
            <a:miter lim="800000"/>
            <a:headEnd/>
            <a:tailEnd/>
          </a:ln>
        </p:spPr>
        <p:txBody>
          <a:bodyPr/>
          <a:lstStyle/>
          <a:p>
            <a:r>
              <a:rPr lang="pl-PL" altLang="en-US" sz="3600" b="1"/>
              <a:t>Wielodostęp i współbieżność</a:t>
            </a:r>
          </a:p>
        </p:txBody>
      </p:sp>
      <p:sp>
        <p:nvSpPr>
          <p:cNvPr id="25603" name="Rectangle 3">
            <a:extLst>
              <a:ext uri="{FF2B5EF4-FFF2-40B4-BE49-F238E27FC236}">
                <a16:creationId xmlns:a16="http://schemas.microsoft.com/office/drawing/2014/main" id="{4B3C24A5-B1BA-4435-AE8B-1DF33C2749A6}"/>
              </a:ext>
            </a:extLst>
          </p:cNvPr>
          <p:cNvSpPr>
            <a:spLocks noGrp="1" noChangeArrowheads="1"/>
          </p:cNvSpPr>
          <p:nvPr>
            <p:ph type="body" idx="1"/>
          </p:nvPr>
        </p:nvSpPr>
        <p:spPr>
          <a:xfrm>
            <a:off x="379413" y="1125538"/>
            <a:ext cx="8435975" cy="2087562"/>
          </a:xfrm>
          <a:noFill/>
        </p:spPr>
        <p:txBody>
          <a:bodyPr/>
          <a:lstStyle/>
          <a:p>
            <a:pPr marL="0" indent="0">
              <a:lnSpc>
                <a:spcPct val="90000"/>
              </a:lnSpc>
              <a:buFontTx/>
              <a:buNone/>
            </a:pPr>
            <a:r>
              <a:rPr lang="pl-PL" altLang="pl-PL" sz="2000"/>
              <a:t>Wielodostęp to umożliwienie wielu użytkownikom pracy z jednym zasobem.</a:t>
            </a:r>
          </a:p>
          <a:p>
            <a:pPr marL="0" indent="0">
              <a:lnSpc>
                <a:spcPct val="90000"/>
              </a:lnSpc>
              <a:buFontTx/>
              <a:buNone/>
            </a:pPr>
            <a:r>
              <a:rPr lang="pl-PL" altLang="pl-PL" sz="2000"/>
              <a:t>Współbieżność lub dostęp współdzielony lub wielodostęp sieciowy  to zdolność do jednoczesnego realizowania wielu procesów (wątków) opartych na wspólnych danych.</a:t>
            </a:r>
          </a:p>
          <a:p>
            <a:pPr marL="0" indent="0">
              <a:lnSpc>
                <a:spcPct val="90000"/>
              </a:lnSpc>
              <a:buFontTx/>
              <a:buNone/>
            </a:pPr>
            <a:r>
              <a:rPr lang="pl-PL" altLang="pl-PL" sz="2000"/>
              <a:t>Współbieżność polega ona na przełączaniu między procesami w bardzo krótkich przedziałach czasu, co sprawia wrażenie, że procesy wykonywane są równocześnie. </a:t>
            </a:r>
            <a:endParaRPr lang="pl-PL" altLang="en-US" sz="2000"/>
          </a:p>
        </p:txBody>
      </p:sp>
      <p:graphicFrame>
        <p:nvGraphicFramePr>
          <p:cNvPr id="2" name="Tabela 1">
            <a:extLst>
              <a:ext uri="{FF2B5EF4-FFF2-40B4-BE49-F238E27FC236}">
                <a16:creationId xmlns:a16="http://schemas.microsoft.com/office/drawing/2014/main" id="{FFA1E811-7A0F-4A3B-82DD-3B7BFC15783F}"/>
              </a:ext>
            </a:extLst>
          </p:cNvPr>
          <p:cNvGraphicFramePr>
            <a:graphicFrameLocks noGrp="1"/>
          </p:cNvGraphicFramePr>
          <p:nvPr/>
        </p:nvGraphicFramePr>
        <p:xfrm>
          <a:off x="307975" y="3429000"/>
          <a:ext cx="8656638" cy="2952750"/>
        </p:xfrm>
        <a:graphic>
          <a:graphicData uri="http://schemas.openxmlformats.org/drawingml/2006/table">
            <a:tbl>
              <a:tblPr firstRow="1" firstCol="1" bandRow="1">
                <a:tableStyleId>{5C22544A-7EE6-4342-B048-85BDC9FD1C3A}</a:tableStyleId>
              </a:tblPr>
              <a:tblGrid>
                <a:gridCol w="1951586">
                  <a:extLst>
                    <a:ext uri="{9D8B030D-6E8A-4147-A177-3AD203B41FA5}">
                      <a16:colId xmlns:a16="http://schemas.microsoft.com/office/drawing/2014/main" val="20000"/>
                    </a:ext>
                  </a:extLst>
                </a:gridCol>
                <a:gridCol w="1008101">
                  <a:extLst>
                    <a:ext uri="{9D8B030D-6E8A-4147-A177-3AD203B41FA5}">
                      <a16:colId xmlns:a16="http://schemas.microsoft.com/office/drawing/2014/main" val="20001"/>
                    </a:ext>
                  </a:extLst>
                </a:gridCol>
                <a:gridCol w="1152115">
                  <a:extLst>
                    <a:ext uri="{9D8B030D-6E8A-4147-A177-3AD203B41FA5}">
                      <a16:colId xmlns:a16="http://schemas.microsoft.com/office/drawing/2014/main" val="20002"/>
                    </a:ext>
                  </a:extLst>
                </a:gridCol>
                <a:gridCol w="1440144">
                  <a:extLst>
                    <a:ext uri="{9D8B030D-6E8A-4147-A177-3AD203B41FA5}">
                      <a16:colId xmlns:a16="http://schemas.microsoft.com/office/drawing/2014/main" val="20003"/>
                    </a:ext>
                  </a:extLst>
                </a:gridCol>
                <a:gridCol w="1728172">
                  <a:extLst>
                    <a:ext uri="{9D8B030D-6E8A-4147-A177-3AD203B41FA5}">
                      <a16:colId xmlns:a16="http://schemas.microsoft.com/office/drawing/2014/main" val="20004"/>
                    </a:ext>
                  </a:extLst>
                </a:gridCol>
                <a:gridCol w="1376520">
                  <a:extLst>
                    <a:ext uri="{9D8B030D-6E8A-4147-A177-3AD203B41FA5}">
                      <a16:colId xmlns:a16="http://schemas.microsoft.com/office/drawing/2014/main" val="20005"/>
                    </a:ext>
                  </a:extLst>
                </a:gridCol>
              </a:tblGrid>
              <a:tr h="492125">
                <a:tc>
                  <a:txBody>
                    <a:bodyPr/>
                    <a:lstStyle/>
                    <a:p>
                      <a:pPr>
                        <a:spcAft>
                          <a:spcPts val="0"/>
                        </a:spcAft>
                      </a:pPr>
                      <a:r>
                        <a:rPr lang="pl-PL" sz="1600" dirty="0">
                          <a:effectLst/>
                          <a:latin typeface="Calibri" panose="020F0502020204030204" pitchFamily="34" charset="0"/>
                        </a:rPr>
                        <a:t>Metoda współdzielenia</a:t>
                      </a:r>
                      <a:endParaRPr lang="en-US" sz="1600" dirty="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dirty="0">
                          <a:effectLst/>
                          <a:latin typeface="Calibri" panose="020F0502020204030204" pitchFamily="34" charset="0"/>
                        </a:rPr>
                        <a:t>Front-end</a:t>
                      </a:r>
                      <a:endParaRPr lang="en-US" sz="1600" dirty="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dirty="0" err="1">
                          <a:effectLst/>
                          <a:latin typeface="Calibri" panose="020F0502020204030204" pitchFamily="34" charset="0"/>
                        </a:rPr>
                        <a:t>Back</a:t>
                      </a:r>
                      <a:r>
                        <a:rPr lang="pl-PL" sz="1600" dirty="0">
                          <a:effectLst/>
                          <a:latin typeface="Calibri" panose="020F0502020204030204" pitchFamily="34" charset="0"/>
                        </a:rPr>
                        <a:t>-end</a:t>
                      </a:r>
                      <a:endParaRPr lang="en-US" sz="1600" dirty="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dirty="0">
                          <a:effectLst/>
                          <a:latin typeface="Calibri" panose="020F0502020204030204" pitchFamily="34" charset="0"/>
                        </a:rPr>
                        <a:t>Lokalizacja danych</a:t>
                      </a:r>
                      <a:endParaRPr lang="en-US" sz="1600" dirty="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Odbiorca</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Skala użytkowania</a:t>
                      </a:r>
                      <a:endParaRPr lang="en-US" sz="1600">
                        <a:effectLst/>
                        <a:latin typeface="Calibri" panose="020F0502020204030204" pitchFamily="34" charset="0"/>
                        <a:ea typeface="Times New Roman" panose="02020603050405020304" pitchFamily="18" charset="0"/>
                      </a:endParaRPr>
                    </a:p>
                  </a:txBody>
                  <a:tcPr marL="68579" marR="68579" marT="0" marB="0" anchor="ctr"/>
                </a:tc>
                <a:extLst>
                  <a:ext uri="{0D108BD9-81ED-4DB2-BD59-A6C34878D82A}">
                    <a16:rowId xmlns:a16="http://schemas.microsoft.com/office/drawing/2014/main" val="10000"/>
                  </a:ext>
                </a:extLst>
              </a:tr>
              <a:tr h="492125">
                <a:tc>
                  <a:txBody>
                    <a:bodyPr/>
                    <a:lstStyle/>
                    <a:p>
                      <a:pPr>
                        <a:spcAft>
                          <a:spcPts val="0"/>
                        </a:spcAft>
                      </a:pPr>
                      <a:r>
                        <a:rPr lang="pl-PL" sz="1600" dirty="0">
                          <a:effectLst/>
                          <a:latin typeface="Calibri" panose="020F0502020204030204" pitchFamily="34" charset="0"/>
                        </a:rPr>
                        <a:t>Pojedyncza baza danych</a:t>
                      </a:r>
                      <a:endParaRPr lang="en-US" sz="1600" dirty="0">
                        <a:effectLst/>
                        <a:latin typeface="Calibri" panose="020F0502020204030204" pitchFamily="34" charset="0"/>
                        <a:ea typeface="Times New Roman" panose="02020603050405020304" pitchFamily="18" charset="0"/>
                      </a:endParaRPr>
                    </a:p>
                  </a:txBody>
                  <a:tcPr marL="68579" marR="68579" marT="0" marB="0" anchor="ctr"/>
                </a:tc>
                <a:tc gridSpan="2">
                  <a:txBody>
                    <a:bodyPr/>
                    <a:lstStyle/>
                    <a:p>
                      <a:pPr algn="ctr">
                        <a:spcAft>
                          <a:spcPts val="0"/>
                        </a:spcAft>
                      </a:pPr>
                      <a:r>
                        <a:rPr lang="pl-PL" sz="1600" dirty="0">
                          <a:effectLst/>
                          <a:latin typeface="Calibri" panose="020F0502020204030204" pitchFamily="34" charset="0"/>
                        </a:rPr>
                        <a:t>Access</a:t>
                      </a:r>
                      <a:endParaRPr lang="en-US" sz="1600" dirty="0">
                        <a:effectLst/>
                        <a:latin typeface="Calibri" panose="020F0502020204030204" pitchFamily="34" charset="0"/>
                        <a:ea typeface="Times New Roman" panose="02020603050405020304" pitchFamily="18" charset="0"/>
                      </a:endParaRPr>
                    </a:p>
                  </a:txBody>
                  <a:tcPr marL="68579" marR="68579" marT="0" marB="0" anchor="ctr"/>
                </a:tc>
                <a:tc hMerge="1">
                  <a:txBody>
                    <a:bodyPr/>
                    <a:lstStyle/>
                    <a:p>
                      <a:endParaRPr lang="en-US"/>
                    </a:p>
                  </a:txBody>
                  <a:tcPr/>
                </a:tc>
                <a:tc>
                  <a:txBody>
                    <a:bodyPr/>
                    <a:lstStyle/>
                    <a:p>
                      <a:pPr>
                        <a:spcAft>
                          <a:spcPts val="0"/>
                        </a:spcAft>
                      </a:pPr>
                      <a:r>
                        <a:rPr lang="pl-PL" sz="1600">
                          <a:effectLst/>
                          <a:latin typeface="Calibri" panose="020F0502020204030204" pitchFamily="34" charset="0"/>
                        </a:rPr>
                        <a:t>Sieć domowa</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Dom, mały biznes</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Kilku</a:t>
                      </a:r>
                      <a:endParaRPr lang="en-US" sz="1600">
                        <a:effectLst/>
                        <a:latin typeface="Calibri" panose="020F0502020204030204" pitchFamily="34" charset="0"/>
                        <a:ea typeface="Times New Roman" panose="02020603050405020304" pitchFamily="18" charset="0"/>
                      </a:endParaRPr>
                    </a:p>
                  </a:txBody>
                  <a:tcPr marL="68579" marR="68579" marT="0" marB="0" anchor="ctr"/>
                </a:tc>
                <a:extLst>
                  <a:ext uri="{0D108BD9-81ED-4DB2-BD59-A6C34878D82A}">
                    <a16:rowId xmlns:a16="http://schemas.microsoft.com/office/drawing/2014/main" val="10001"/>
                  </a:ext>
                </a:extLst>
              </a:tr>
              <a:tr h="492125">
                <a:tc>
                  <a:txBody>
                    <a:bodyPr/>
                    <a:lstStyle/>
                    <a:p>
                      <a:pPr>
                        <a:spcAft>
                          <a:spcPts val="0"/>
                        </a:spcAft>
                      </a:pPr>
                      <a:r>
                        <a:rPr lang="pl-PL" sz="1600">
                          <a:effectLst/>
                          <a:latin typeface="Calibri" panose="020F0502020204030204" pitchFamily="34" charset="0"/>
                        </a:rPr>
                        <a:t>Baza podzielona</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Access</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Access</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dirty="0">
                          <a:effectLst/>
                          <a:latin typeface="Calibri" panose="020F0502020204030204" pitchFamily="34" charset="0"/>
                        </a:rPr>
                        <a:t>Folder sieciowy</a:t>
                      </a:r>
                      <a:endParaRPr lang="en-US" sz="1600" dirty="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Zespół korporacyjny</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Kilkunastu</a:t>
                      </a:r>
                      <a:endParaRPr lang="en-US" sz="1600">
                        <a:effectLst/>
                        <a:latin typeface="Calibri" panose="020F0502020204030204" pitchFamily="34" charset="0"/>
                        <a:ea typeface="Times New Roman" panose="02020603050405020304" pitchFamily="18" charset="0"/>
                      </a:endParaRPr>
                    </a:p>
                  </a:txBody>
                  <a:tcPr marL="68579" marR="68579" marT="0" marB="0" anchor="ctr"/>
                </a:tc>
                <a:extLst>
                  <a:ext uri="{0D108BD9-81ED-4DB2-BD59-A6C34878D82A}">
                    <a16:rowId xmlns:a16="http://schemas.microsoft.com/office/drawing/2014/main" val="10002"/>
                  </a:ext>
                </a:extLst>
              </a:tr>
              <a:tr h="492125">
                <a:tc>
                  <a:txBody>
                    <a:bodyPr/>
                    <a:lstStyle/>
                    <a:p>
                      <a:pPr>
                        <a:spcAft>
                          <a:spcPts val="0"/>
                        </a:spcAft>
                      </a:pPr>
                      <a:r>
                        <a:rPr lang="pl-PL" sz="1600">
                          <a:effectLst/>
                          <a:latin typeface="Calibri" panose="020F0502020204030204" pitchFamily="34" charset="0"/>
                        </a:rPr>
                        <a:t>SharePoint</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Access</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Lista SharePoint</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dirty="0">
                          <a:effectLst/>
                          <a:latin typeface="Calibri" panose="020F0502020204030204" pitchFamily="34" charset="0"/>
                        </a:rPr>
                        <a:t>SharePoint </a:t>
                      </a:r>
                      <a:r>
                        <a:rPr lang="pl-PL" sz="1600" dirty="0" err="1">
                          <a:effectLst/>
                          <a:latin typeface="Calibri" panose="020F0502020204030204" pitchFamily="34" charset="0"/>
                        </a:rPr>
                        <a:t>site</a:t>
                      </a:r>
                      <a:endParaRPr lang="en-US" sz="1600" dirty="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dirty="0">
                          <a:effectLst/>
                          <a:latin typeface="Calibri" panose="020F0502020204030204" pitchFamily="34" charset="0"/>
                        </a:rPr>
                        <a:t>Zespół korporacyjny</a:t>
                      </a:r>
                      <a:endParaRPr lang="en-US" sz="1600" dirty="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Kilkunastu</a:t>
                      </a:r>
                      <a:endParaRPr lang="en-US" sz="1600">
                        <a:effectLst/>
                        <a:latin typeface="Calibri" panose="020F0502020204030204" pitchFamily="34" charset="0"/>
                        <a:ea typeface="Times New Roman" panose="02020603050405020304" pitchFamily="18" charset="0"/>
                      </a:endParaRPr>
                    </a:p>
                  </a:txBody>
                  <a:tcPr marL="68579" marR="68579" marT="0" marB="0" anchor="ctr"/>
                </a:tc>
                <a:extLst>
                  <a:ext uri="{0D108BD9-81ED-4DB2-BD59-A6C34878D82A}">
                    <a16:rowId xmlns:a16="http://schemas.microsoft.com/office/drawing/2014/main" val="10003"/>
                  </a:ext>
                </a:extLst>
              </a:tr>
              <a:tr h="492125">
                <a:tc>
                  <a:txBody>
                    <a:bodyPr/>
                    <a:lstStyle/>
                    <a:p>
                      <a:pPr>
                        <a:spcAft>
                          <a:spcPts val="0"/>
                        </a:spcAft>
                      </a:pPr>
                      <a:r>
                        <a:rPr lang="pl-PL" sz="1600" dirty="0">
                          <a:effectLst/>
                          <a:latin typeface="Calibri" panose="020F0502020204030204" pitchFamily="34" charset="0"/>
                        </a:rPr>
                        <a:t>Client/Serwer</a:t>
                      </a:r>
                      <a:endParaRPr lang="en-US" sz="1600" dirty="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Access</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SQL Server</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Serwer bazodanowy</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dirty="0">
                          <a:effectLst/>
                          <a:latin typeface="Calibri" panose="020F0502020204030204" pitchFamily="34" charset="0"/>
                        </a:rPr>
                        <a:t>Przedsiębiorstwo</a:t>
                      </a:r>
                      <a:endParaRPr lang="en-US" sz="1600" dirty="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Liczni i bardzo liczni</a:t>
                      </a:r>
                      <a:endParaRPr lang="en-US" sz="1600">
                        <a:effectLst/>
                        <a:latin typeface="Calibri" panose="020F0502020204030204" pitchFamily="34" charset="0"/>
                        <a:ea typeface="Times New Roman" panose="02020603050405020304" pitchFamily="18" charset="0"/>
                      </a:endParaRPr>
                    </a:p>
                  </a:txBody>
                  <a:tcPr marL="68579" marR="68579" marT="0" marB="0" anchor="ctr"/>
                </a:tc>
                <a:extLst>
                  <a:ext uri="{0D108BD9-81ED-4DB2-BD59-A6C34878D82A}">
                    <a16:rowId xmlns:a16="http://schemas.microsoft.com/office/drawing/2014/main" val="10004"/>
                  </a:ext>
                </a:extLst>
              </a:tr>
              <a:tr h="492125">
                <a:tc>
                  <a:txBody>
                    <a:bodyPr/>
                    <a:lstStyle/>
                    <a:p>
                      <a:pPr>
                        <a:spcAft>
                          <a:spcPts val="0"/>
                        </a:spcAft>
                      </a:pPr>
                      <a:r>
                        <a:rPr lang="pl-PL" sz="1600">
                          <a:effectLst/>
                          <a:latin typeface="Calibri" panose="020F0502020204030204" pitchFamily="34" charset="0"/>
                        </a:rPr>
                        <a:t>Hybryda Client/Serwer</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Access</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Azure SQL</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a:effectLst/>
                          <a:latin typeface="Calibri" panose="020F0502020204030204" pitchFamily="34" charset="0"/>
                        </a:rPr>
                        <a:t>Azure Cloud</a:t>
                      </a:r>
                      <a:endParaRPr lang="en-US" sz="160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dirty="0">
                          <a:effectLst/>
                          <a:latin typeface="Calibri" panose="020F0502020204030204" pitchFamily="34" charset="0"/>
                        </a:rPr>
                        <a:t>Przedsiębiorstwo</a:t>
                      </a:r>
                      <a:endParaRPr lang="en-US" sz="1600" dirty="0">
                        <a:effectLst/>
                        <a:latin typeface="Calibri" panose="020F0502020204030204" pitchFamily="34" charset="0"/>
                        <a:ea typeface="Times New Roman" panose="02020603050405020304" pitchFamily="18" charset="0"/>
                      </a:endParaRPr>
                    </a:p>
                  </a:txBody>
                  <a:tcPr marL="68579" marR="68579" marT="0" marB="0" anchor="ctr"/>
                </a:tc>
                <a:tc>
                  <a:txBody>
                    <a:bodyPr/>
                    <a:lstStyle/>
                    <a:p>
                      <a:pPr>
                        <a:spcAft>
                          <a:spcPts val="0"/>
                        </a:spcAft>
                      </a:pPr>
                      <a:r>
                        <a:rPr lang="pl-PL" sz="1600" dirty="0">
                          <a:effectLst/>
                          <a:latin typeface="Calibri" panose="020F0502020204030204" pitchFamily="34" charset="0"/>
                        </a:rPr>
                        <a:t>Liczni i bardzo liczni</a:t>
                      </a:r>
                      <a:endParaRPr lang="en-US" sz="1600" dirty="0">
                        <a:effectLst/>
                        <a:latin typeface="Calibri" panose="020F0502020204030204" pitchFamily="34" charset="0"/>
                        <a:ea typeface="Times New Roman" panose="02020603050405020304" pitchFamily="18" charset="0"/>
                      </a:endParaRPr>
                    </a:p>
                  </a:txBody>
                  <a:tcPr marL="68579" marR="68579" marT="0" marB="0" anchor="ctr"/>
                </a:tc>
                <a:extLst>
                  <a:ext uri="{0D108BD9-81ED-4DB2-BD59-A6C34878D82A}">
                    <a16:rowId xmlns:a16="http://schemas.microsoft.com/office/drawing/2014/main" val="10005"/>
                  </a:ext>
                </a:extLst>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 calcmode="lin" valueType="num">
                                      <p:cBhvr additive="base">
                                        <p:cTn id="7" dur="500" fill="hold"/>
                                        <p:tgtEl>
                                          <p:spTgt spid="25603"/>
                                        </p:tgtEl>
                                        <p:attrNameLst>
                                          <p:attrName>ppt_x</p:attrName>
                                        </p:attrNameLst>
                                      </p:cBhvr>
                                      <p:tavLst>
                                        <p:tav tm="0">
                                          <p:val>
                                            <p:strVal val="1+#ppt_w/2"/>
                                          </p:val>
                                        </p:tav>
                                        <p:tav tm="100000">
                                          <p:val>
                                            <p:strVal val="#ppt_x"/>
                                          </p:val>
                                        </p:tav>
                                      </p:tavLst>
                                    </p:anim>
                                    <p:anim calcmode="lin" valueType="num">
                                      <p:cBhvr additive="base">
                                        <p:cTn id="8" dur="500" fill="hold"/>
                                        <p:tgtEl>
                                          <p:spTgt spid="256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5449FB0-B048-440D-BED5-C724556368A6}"/>
              </a:ext>
            </a:extLst>
          </p:cNvPr>
          <p:cNvSpPr>
            <a:spLocks noGrp="1" noChangeArrowheads="1"/>
          </p:cNvSpPr>
          <p:nvPr>
            <p:ph type="title"/>
          </p:nvPr>
        </p:nvSpPr>
        <p:spPr>
          <a:xfrm>
            <a:off x="508000" y="0"/>
            <a:ext cx="8178800" cy="762000"/>
          </a:xfrm>
          <a:solidFill>
            <a:srgbClr val="7FFF00"/>
          </a:solidFill>
          <a:ln w="50800" cap="flat">
            <a:solidFill>
              <a:schemeClr val="bg1"/>
            </a:solidFill>
            <a:miter lim="800000"/>
            <a:headEnd/>
            <a:tailEnd/>
          </a:ln>
        </p:spPr>
        <p:txBody>
          <a:bodyPr/>
          <a:lstStyle/>
          <a:p>
            <a:r>
              <a:rPr lang="pl-PL" altLang="pl-PL" sz="3600" b="1"/>
              <a:t>MS Access; p</a:t>
            </a:r>
            <a:r>
              <a:rPr lang="en-US" altLang="pl-PL" sz="3600" b="1"/>
              <a:t>ojedyncza baza danych</a:t>
            </a:r>
            <a:endParaRPr lang="en-US" altLang="pl-PL" sz="3600"/>
          </a:p>
        </p:txBody>
      </p:sp>
      <p:sp>
        <p:nvSpPr>
          <p:cNvPr id="5123" name="Text Box 4">
            <a:extLst>
              <a:ext uri="{FF2B5EF4-FFF2-40B4-BE49-F238E27FC236}">
                <a16:creationId xmlns:a16="http://schemas.microsoft.com/office/drawing/2014/main" id="{6047E352-48BA-4F0D-A408-97158EF08EC4}"/>
              </a:ext>
            </a:extLst>
          </p:cNvPr>
          <p:cNvSpPr txBox="1">
            <a:spLocks noChangeArrowheads="1"/>
          </p:cNvSpPr>
          <p:nvPr/>
        </p:nvSpPr>
        <p:spPr bwMode="auto">
          <a:xfrm>
            <a:off x="508000" y="981075"/>
            <a:ext cx="8153400" cy="331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10000"/>
              </a:lnSpc>
            </a:pPr>
            <a:r>
              <a:rPr lang="pl-PL" altLang="pl-PL"/>
              <a:t>To najprostsza metoda współdzielenia zasobów w MS Access</a:t>
            </a:r>
          </a:p>
          <a:p>
            <a:pPr>
              <a:lnSpc>
                <a:spcPct val="110000"/>
              </a:lnSpc>
            </a:pPr>
            <a:r>
              <a:rPr lang="pl-PL" altLang="pl-PL"/>
              <a:t>Plik bazy danych jest przechowywany na udostępnionym dysku sieciowym i używany przez wszystkie osoby jednocześnie (każdy uruchamia tę samą bazę danych). </a:t>
            </a:r>
          </a:p>
          <a:p>
            <a:pPr>
              <a:lnSpc>
                <a:spcPct val="110000"/>
              </a:lnSpc>
            </a:pPr>
            <a:r>
              <a:rPr lang="pl-PL" altLang="pl-PL"/>
              <a:t>Ta opcja może być odpowiednia dla kilku użytkowników jednocześnie. </a:t>
            </a:r>
          </a:p>
          <a:p>
            <a:pPr>
              <a:lnSpc>
                <a:spcPct val="110000"/>
              </a:lnSpc>
            </a:pPr>
            <a:r>
              <a:rPr lang="pl-PL" altLang="pl-PL">
                <a:solidFill>
                  <a:srgbClr val="0000FF"/>
                </a:solidFill>
              </a:rPr>
              <a:t>Każdy użytkownik ma pełną kopię pliku bazy danych, co zwiększa ryzyko nieautoryzowanego dostępu.</a:t>
            </a:r>
            <a:endParaRPr lang="pl-PL" altLang="en-US">
              <a:solidFill>
                <a:srgbClr val="0000FF"/>
              </a:solidFill>
            </a:endParaRPr>
          </a:p>
        </p:txBody>
      </p:sp>
      <p:pic>
        <p:nvPicPr>
          <p:cNvPr id="5124" name="Obraz 1">
            <a:extLst>
              <a:ext uri="{FF2B5EF4-FFF2-40B4-BE49-F238E27FC236}">
                <a16:creationId xmlns:a16="http://schemas.microsoft.com/office/drawing/2014/main" id="{419FFBF6-CF30-4098-A0F5-82ABA97AAB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192" t="5447" r="4861" b="3296"/>
          <a:stretch>
            <a:fillRect/>
          </a:stretch>
        </p:blipFill>
        <p:spPr bwMode="auto">
          <a:xfrm>
            <a:off x="2843213" y="4437063"/>
            <a:ext cx="2808287"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63F01EF-1A40-4666-8EE8-0A2AD52D7F52}"/>
              </a:ext>
            </a:extLst>
          </p:cNvPr>
          <p:cNvSpPr txBox="1">
            <a:spLocks noChangeArrowheads="1"/>
          </p:cNvSpPr>
          <p:nvPr/>
        </p:nvSpPr>
        <p:spPr bwMode="auto">
          <a:xfrm>
            <a:off x="101600" y="142875"/>
            <a:ext cx="8970963" cy="1000125"/>
          </a:xfrm>
          <a:prstGeom prst="rect">
            <a:avLst/>
          </a:prstGeom>
          <a:solidFill>
            <a:srgbClr val="7FFF00"/>
          </a:solidFill>
          <a:ln w="50800">
            <a:solidFill>
              <a:schemeClr val="bg1"/>
            </a:solidFill>
            <a:miter lim="800000"/>
            <a:headEnd/>
            <a:tailEnd/>
          </a:ln>
        </p:spPr>
        <p:txBody>
          <a:bodyPr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pl-PL" altLang="pl-PL" sz="3600" b="1"/>
              <a:t>MS Access: baza podzielona</a:t>
            </a:r>
            <a:endParaRPr lang="en-US" altLang="pl-PL" sz="3600"/>
          </a:p>
        </p:txBody>
      </p:sp>
      <p:sp>
        <p:nvSpPr>
          <p:cNvPr id="6147" name="Prostokąt 1">
            <a:extLst>
              <a:ext uri="{FF2B5EF4-FFF2-40B4-BE49-F238E27FC236}">
                <a16:creationId xmlns:a16="http://schemas.microsoft.com/office/drawing/2014/main" id="{363F6108-C7FB-42AE-9518-2C5DA743018D}"/>
              </a:ext>
            </a:extLst>
          </p:cNvPr>
          <p:cNvSpPr>
            <a:spLocks noChangeArrowheads="1"/>
          </p:cNvSpPr>
          <p:nvPr/>
        </p:nvSpPr>
        <p:spPr bwMode="auto">
          <a:xfrm>
            <a:off x="192088" y="1462088"/>
            <a:ext cx="8789987"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pl-PL" altLang="pl-PL">
                <a:cs typeface="Times New Roman" panose="02020603050405020304" pitchFamily="18" charset="0"/>
              </a:rPr>
              <a:t>Podzielenie bazy danych można udostępnić za pośrednictwem sieci lokalnej. Podczas dzielenia baza danych jest umieszczana w dwóch plikach - wewnętrznej bazie danych zawierającej tabele danych oraz zewnętrznej bazie danych zawierającej wszystkie inne obiekty bazy danych, takie jak kwerendy, formularze i raporty. </a:t>
            </a:r>
          </a:p>
          <a:p>
            <a:pPr algn="just"/>
            <a:r>
              <a:rPr lang="pl-PL" altLang="pl-PL">
                <a:solidFill>
                  <a:srgbClr val="0000FF"/>
                </a:solidFill>
                <a:cs typeface="Times New Roman" panose="02020603050405020304" pitchFamily="18" charset="0"/>
              </a:rPr>
              <a:t>Każdy użytkownik pracuje z danymi za pomocą lokalnej kopii zewnętrznej bazy danych, w której są określone połączenia z tabelami w tej drugiej bazie danych. </a:t>
            </a:r>
            <a:endParaRPr lang="en-US" altLang="pl-PL" sz="1800">
              <a:solidFill>
                <a:srgbClr val="0000FF"/>
              </a:solidFill>
              <a:cs typeface="Times New Roman" panose="02020603050405020304" pitchFamily="18" charset="0"/>
            </a:endParaRPr>
          </a:p>
        </p:txBody>
      </p:sp>
      <p:pic>
        <p:nvPicPr>
          <p:cNvPr id="6148" name="Picture 4" descr="How to Split Access Database with Multiple Users - Stellar">
            <a:extLst>
              <a:ext uri="{FF2B5EF4-FFF2-40B4-BE49-F238E27FC236}">
                <a16:creationId xmlns:a16="http://schemas.microsoft.com/office/drawing/2014/main" id="{AF141904-3A36-471B-A2EA-E5A58853E2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931" t="30597" r="8928"/>
          <a:stretch>
            <a:fillRect/>
          </a:stretch>
        </p:blipFill>
        <p:spPr bwMode="auto">
          <a:xfrm>
            <a:off x="2555875" y="4724400"/>
            <a:ext cx="3744913"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ymbol zastępczy zawartości 2">
            <a:extLst>
              <a:ext uri="{FF2B5EF4-FFF2-40B4-BE49-F238E27FC236}">
                <a16:creationId xmlns:a16="http://schemas.microsoft.com/office/drawing/2014/main" id="{54B751DC-9C99-4572-BD05-CBA2760704EA}"/>
              </a:ext>
            </a:extLst>
          </p:cNvPr>
          <p:cNvSpPr>
            <a:spLocks noGrp="1"/>
          </p:cNvSpPr>
          <p:nvPr>
            <p:ph idx="1"/>
          </p:nvPr>
        </p:nvSpPr>
        <p:spPr>
          <a:xfrm>
            <a:off x="101600" y="1196975"/>
            <a:ext cx="8970963" cy="4114800"/>
          </a:xfrm>
        </p:spPr>
        <p:txBody>
          <a:bodyPr/>
          <a:lstStyle/>
          <a:p>
            <a:pPr marL="0" indent="0">
              <a:buFontTx/>
              <a:buNone/>
              <a:defRPr/>
            </a:pPr>
            <a:r>
              <a:rPr lang="pl-PL" sz="2400" dirty="0"/>
              <a:t>Sposoby udostępniania danych programu MS Access w witrynie programu SharePoint:</a:t>
            </a:r>
            <a:endParaRPr lang="pl-PL" altLang="en-US" sz="2400" dirty="0"/>
          </a:p>
          <a:p>
            <a:pPr>
              <a:defRPr/>
            </a:pPr>
            <a:r>
              <a:rPr lang="pl-PL" sz="2400" b="1" dirty="0"/>
              <a:t>Tworzenie łączy.</a:t>
            </a:r>
            <a:r>
              <a:rPr lang="pl-PL" sz="2400" dirty="0"/>
              <a:t> Proces tworzy łącze z danymi w innym programie, dzięki czemu można wyświetlać i edytować najnowsze dane zarówno w programie SharePoint, jak i w programie Access bez tworzenia i utrzymywania kopii danych w programie Access</a:t>
            </a:r>
            <a:endParaRPr lang="pl-PL" altLang="en-US" sz="2400" dirty="0"/>
          </a:p>
          <a:p>
            <a:pPr>
              <a:defRPr/>
            </a:pPr>
            <a:r>
              <a:rPr lang="pl-PL" sz="2400" b="1" dirty="0"/>
              <a:t>Przenoszenie.</a:t>
            </a:r>
            <a:r>
              <a:rPr lang="pl-PL" sz="2400" dirty="0"/>
              <a:t> Podczas przenoszenia danych z programu Access do witryny programu SharePoint tworzy się w witrynie programu SharePoint listy, które pozostają połączone z tabelami w bazie danych.</a:t>
            </a:r>
            <a:endParaRPr lang="pl-PL" altLang="en-US" sz="2400" dirty="0"/>
          </a:p>
        </p:txBody>
      </p:sp>
      <p:sp>
        <p:nvSpPr>
          <p:cNvPr id="4" name="Rectangle 2">
            <a:extLst>
              <a:ext uri="{FF2B5EF4-FFF2-40B4-BE49-F238E27FC236}">
                <a16:creationId xmlns:a16="http://schemas.microsoft.com/office/drawing/2014/main" id="{54232054-CD69-4FA0-94E9-50525187DB93}"/>
              </a:ext>
            </a:extLst>
          </p:cNvPr>
          <p:cNvSpPr txBox="1">
            <a:spLocks noChangeArrowheads="1"/>
          </p:cNvSpPr>
          <p:nvPr/>
        </p:nvSpPr>
        <p:spPr bwMode="auto">
          <a:xfrm>
            <a:off x="101600" y="142875"/>
            <a:ext cx="8970963" cy="1000125"/>
          </a:xfrm>
          <a:prstGeom prst="rect">
            <a:avLst/>
          </a:prstGeom>
          <a:solidFill>
            <a:srgbClr val="7FFF00"/>
          </a:solidFill>
          <a:ln w="50800" cap="flat">
            <a:solidFill>
              <a:schemeClr val="bg1"/>
            </a:solidFill>
            <a:miter lim="800000"/>
            <a:headEnd/>
            <a:tailEnd/>
          </a:ln>
        </p:spPr>
        <p:txBody>
          <a:bodyPr lIns="90488" tIns="44450" rIns="90488" bIns="44450" anchor="ctr"/>
          <a:lstStyle/>
          <a:p>
            <a:pPr algn="ctr">
              <a:defRPr/>
            </a:pPr>
            <a:r>
              <a:rPr lang="pl-PL" sz="3600" b="1" dirty="0">
                <a:latin typeface="Times New Roman" charset="0"/>
              </a:rPr>
              <a:t>MS Access: SharePoint</a:t>
            </a:r>
            <a:endParaRPr lang="pl-PL" sz="3600" b="1" i="1" kern="0" dirty="0">
              <a:solidFill>
                <a:srgbClr val="0000FF"/>
              </a:solidFill>
              <a:latin typeface="+mj-lt"/>
              <a:ea typeface="+mj-ea"/>
              <a:cs typeface="+mj-cs"/>
            </a:endParaRPr>
          </a:p>
        </p:txBody>
      </p:sp>
      <p:pic>
        <p:nvPicPr>
          <p:cNvPr id="7172" name="Picture 4" descr="Introducing the Access SharePoint Seminar - Share Your Access Database  Online With Other Users - YouTube">
            <a:extLst>
              <a:ext uri="{FF2B5EF4-FFF2-40B4-BE49-F238E27FC236}">
                <a16:creationId xmlns:a16="http://schemas.microsoft.com/office/drawing/2014/main" id="{41A02112-B879-40D6-A35D-F912D4D932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4526" t="21007" r="17326" b="27484"/>
          <a:stretch>
            <a:fillRect/>
          </a:stretch>
        </p:blipFill>
        <p:spPr bwMode="auto">
          <a:xfrm>
            <a:off x="2987675" y="5399088"/>
            <a:ext cx="252095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ymbol zastępczy zawartości 2">
            <a:extLst>
              <a:ext uri="{FF2B5EF4-FFF2-40B4-BE49-F238E27FC236}">
                <a16:creationId xmlns:a16="http://schemas.microsoft.com/office/drawing/2014/main" id="{108C32D5-28DC-4A24-B290-0DC67A95E1FA}"/>
              </a:ext>
            </a:extLst>
          </p:cNvPr>
          <p:cNvSpPr>
            <a:spLocks noGrp="1"/>
          </p:cNvSpPr>
          <p:nvPr>
            <p:ph idx="1"/>
          </p:nvPr>
        </p:nvSpPr>
        <p:spPr>
          <a:xfrm>
            <a:off x="355600" y="1557338"/>
            <a:ext cx="8545513" cy="4779962"/>
          </a:xfrm>
        </p:spPr>
        <p:txBody>
          <a:bodyPr/>
          <a:lstStyle/>
          <a:p>
            <a:pPr marL="0" indent="0">
              <a:buFontTx/>
              <a:buNone/>
            </a:pPr>
            <a:r>
              <a:rPr lang="pl-PL" altLang="pl-PL" sz="2400"/>
              <a:t>Podstawową techniką zapewniającą kontrolę współbieżności jest blokowanie.</a:t>
            </a:r>
          </a:p>
          <a:p>
            <a:pPr marL="0" indent="0">
              <a:buFontTx/>
              <a:buNone/>
            </a:pPr>
            <a:r>
              <a:rPr lang="pl-PL" altLang="pl-PL" sz="2400"/>
              <a:t>Dzięki temu użytkownicy nie mogą odczytywać danych, które są właśnie zmieniane przez innych użytkowników, oraz nie mogą równocześnie modyfikować tych samych danych. </a:t>
            </a:r>
          </a:p>
          <a:p>
            <a:pPr marL="0" indent="0">
              <a:buFontTx/>
              <a:buNone/>
            </a:pPr>
            <a:r>
              <a:rPr lang="pl-PL" altLang="pl-PL" sz="2400" b="1"/>
              <a:t>Bez blokad dane znajdujące się w bazie bardzo szybko stałyby się niespójne, a definiowane na nich zapytania dawałyby błędne wyniki.</a:t>
            </a:r>
            <a:endParaRPr lang="en-US" altLang="pl-PL" sz="2400"/>
          </a:p>
          <a:p>
            <a:pPr marL="0" indent="0">
              <a:buFontTx/>
              <a:buNone/>
            </a:pPr>
            <a:r>
              <a:rPr lang="pl-PL" altLang="pl-PL" sz="2400">
                <a:solidFill>
                  <a:srgbClr val="0000FF"/>
                </a:solidFill>
              </a:rPr>
              <a:t>Serwery bazodanowe automatycznie ustawiają blokady, ale na potrzeby własnej aplikacji można modyfikować ich standardowe ustawienia.</a:t>
            </a:r>
            <a:endParaRPr lang="pl-PL" altLang="en-US" sz="2400">
              <a:solidFill>
                <a:srgbClr val="0000FF"/>
              </a:solidFill>
            </a:endParaRPr>
          </a:p>
        </p:txBody>
      </p:sp>
      <p:sp>
        <p:nvSpPr>
          <p:cNvPr id="8195" name="Rectangle 2">
            <a:extLst>
              <a:ext uri="{FF2B5EF4-FFF2-40B4-BE49-F238E27FC236}">
                <a16:creationId xmlns:a16="http://schemas.microsoft.com/office/drawing/2014/main" id="{59718DFC-251D-40E8-B063-F6A39B8D1016}"/>
              </a:ext>
            </a:extLst>
          </p:cNvPr>
          <p:cNvSpPr txBox="1">
            <a:spLocks noChangeArrowheads="1"/>
          </p:cNvSpPr>
          <p:nvPr/>
        </p:nvSpPr>
        <p:spPr bwMode="auto">
          <a:xfrm>
            <a:off x="0" y="228600"/>
            <a:ext cx="8970963" cy="1000125"/>
          </a:xfrm>
          <a:prstGeom prst="rect">
            <a:avLst/>
          </a:prstGeom>
          <a:solidFill>
            <a:srgbClr val="7FFF00"/>
          </a:solidFill>
          <a:ln w="50800">
            <a:solidFill>
              <a:schemeClr val="bg1"/>
            </a:solidFill>
            <a:miter lim="800000"/>
            <a:headEnd/>
            <a:tailEnd/>
          </a:ln>
        </p:spPr>
        <p:txBody>
          <a:bodyPr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pl-PL" altLang="en-US" sz="3600" b="1"/>
              <a:t>Blokowanie</a:t>
            </a:r>
            <a:endParaRPr lang="pl-PL" altLang="en-US" sz="3600" b="1" i="1">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ymbol zastępczy zawartości 2">
            <a:extLst>
              <a:ext uri="{FF2B5EF4-FFF2-40B4-BE49-F238E27FC236}">
                <a16:creationId xmlns:a16="http://schemas.microsoft.com/office/drawing/2014/main" id="{A5126DD6-6960-4C9F-B241-7180988E7F27}"/>
              </a:ext>
            </a:extLst>
          </p:cNvPr>
          <p:cNvSpPr>
            <a:spLocks noGrp="1"/>
          </p:cNvSpPr>
          <p:nvPr>
            <p:ph idx="1"/>
          </p:nvPr>
        </p:nvSpPr>
        <p:spPr>
          <a:xfrm>
            <a:off x="203200" y="1457325"/>
            <a:ext cx="8942388" cy="4851400"/>
          </a:xfrm>
        </p:spPr>
        <p:txBody>
          <a:bodyPr/>
          <a:lstStyle/>
          <a:p>
            <a:pPr marL="0" indent="0">
              <a:buFontTx/>
              <a:buNone/>
            </a:pPr>
            <a:r>
              <a:rPr lang="pl-PL" altLang="pl-PL" sz="2400"/>
              <a:t>Blokady mogą być zakładane na różnym poziomie szczegółowości (różnych poziomach) – na poziomie wierszy, kluczy indeksów, stron, tabel, zakresów (zbioru wierszy) lub bazy. Dla każdej transakcji dynamicznie jest określany odpowiedni poziom, na którym należy założyć blokadę. Poziomy, na których zakładane są blokady, są ustawiane i kontrolowane przez serwer bazodanowy.</a:t>
            </a:r>
          </a:p>
          <a:p>
            <a:pPr marL="0" indent="0">
              <a:buFontTx/>
              <a:buNone/>
            </a:pPr>
            <a:r>
              <a:rPr lang="pl-PL" altLang="pl-PL" sz="2400" b="1">
                <a:solidFill>
                  <a:srgbClr val="0000FF"/>
                </a:solidFill>
              </a:rPr>
              <a:t>MS Access</a:t>
            </a:r>
          </a:p>
          <a:p>
            <a:pPr marL="0" indent="0">
              <a:buFontTx/>
              <a:buNone/>
            </a:pPr>
            <a:r>
              <a:rPr lang="pl-PL" altLang="pl-PL" sz="2400">
                <a:solidFill>
                  <a:srgbClr val="0000FF"/>
                </a:solidFill>
              </a:rPr>
              <a:t>Domyślnie blokowanie (z poziomu UI aplikacji) jest ustawione na blokowanie rekordów; podczas edytowania rekordu program MS Access może automatycznie zablokować ten rekord, aby uniemożliwić innym użytkownikom jego zmianę przed zakończeniem rozpoczętej edycji.</a:t>
            </a:r>
            <a:endParaRPr lang="en-US" altLang="pl-PL" sz="2400">
              <a:solidFill>
                <a:srgbClr val="0000FF"/>
              </a:solidFill>
            </a:endParaRPr>
          </a:p>
        </p:txBody>
      </p:sp>
      <p:sp>
        <p:nvSpPr>
          <p:cNvPr id="9219" name="Rectangle 2">
            <a:extLst>
              <a:ext uri="{FF2B5EF4-FFF2-40B4-BE49-F238E27FC236}">
                <a16:creationId xmlns:a16="http://schemas.microsoft.com/office/drawing/2014/main" id="{B384499C-38D7-47CE-8608-86EE8F1AD4AB}"/>
              </a:ext>
            </a:extLst>
          </p:cNvPr>
          <p:cNvSpPr txBox="1">
            <a:spLocks noChangeArrowheads="1"/>
          </p:cNvSpPr>
          <p:nvPr/>
        </p:nvSpPr>
        <p:spPr bwMode="auto">
          <a:xfrm>
            <a:off x="0" y="228600"/>
            <a:ext cx="8970963" cy="1000125"/>
          </a:xfrm>
          <a:prstGeom prst="rect">
            <a:avLst/>
          </a:prstGeom>
          <a:solidFill>
            <a:srgbClr val="7FFF00"/>
          </a:solidFill>
          <a:ln w="50800">
            <a:solidFill>
              <a:schemeClr val="bg1"/>
            </a:solidFill>
            <a:miter lim="800000"/>
            <a:headEnd/>
            <a:tailEnd/>
          </a:ln>
        </p:spPr>
        <p:txBody>
          <a:bodyPr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pl-PL" altLang="en-US" sz="3600" b="1"/>
              <a:t>Kontrola współbieżności</a:t>
            </a:r>
            <a:endParaRPr lang="pl-PL" altLang="en-US" sz="3600" b="1" i="1">
              <a:solidFill>
                <a:srgbClr val="0000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ymbol zastępczy zawartości 2">
            <a:extLst>
              <a:ext uri="{FF2B5EF4-FFF2-40B4-BE49-F238E27FC236}">
                <a16:creationId xmlns:a16="http://schemas.microsoft.com/office/drawing/2014/main" id="{D87C86F7-CD03-416F-BCC3-37AA069C800A}"/>
              </a:ext>
            </a:extLst>
          </p:cNvPr>
          <p:cNvSpPr>
            <a:spLocks noGrp="1"/>
          </p:cNvSpPr>
          <p:nvPr>
            <p:ph idx="1"/>
          </p:nvPr>
        </p:nvSpPr>
        <p:spPr>
          <a:xfrm>
            <a:off x="203200" y="1196975"/>
            <a:ext cx="8545513" cy="5400675"/>
          </a:xfrm>
        </p:spPr>
        <p:txBody>
          <a:bodyPr/>
          <a:lstStyle/>
          <a:p>
            <a:pPr marL="0" indent="0">
              <a:buFontTx/>
              <a:buNone/>
            </a:pPr>
            <a:r>
              <a:rPr lang="pl-PL" altLang="pl-PL" sz="2400"/>
              <a:t>Replikacja polega na tym, że jest kilka egzemplarzy pliku z danymi. Dane w nich zawarte to (najprościej mówiąc) ten sam zestaw tabel, te same rekordy, każda replika ma swój unikalny identyfikator w zestawie replik.</a:t>
            </a:r>
          </a:p>
          <a:p>
            <a:pPr marL="0" indent="0">
              <a:buFontTx/>
              <a:buNone/>
            </a:pPr>
            <a:r>
              <a:rPr lang="pl-PL" altLang="pl-PL" sz="2400">
                <a:solidFill>
                  <a:srgbClr val="C00000"/>
                </a:solidFill>
              </a:rPr>
              <a:t>Działanie: zmiana danych w jednym pliku spowoduje, że dane będą się różniły. Jeżeli jednak wykona się synchronizację z którąś z replik (np. z drugim plikiem), to dane w obu plikach będą identyczne. Jeżeli następnie zsynchronizuje się plik drugi z trzecim, to dane we wszystkich trzech replikach będą identyczne. </a:t>
            </a:r>
          </a:p>
          <a:p>
            <a:pPr marL="0" indent="0">
              <a:buFontTx/>
              <a:buNone/>
            </a:pPr>
            <a:r>
              <a:rPr lang="pl-PL" altLang="pl-PL" sz="2400"/>
              <a:t>Replika może być pełna (wszystkie rekordy) lub częściowa (tylko rekordy wybrane na podstawie jakiegoś kryterium).</a:t>
            </a:r>
            <a:endParaRPr lang="en-US" altLang="pl-PL" sz="2400"/>
          </a:p>
          <a:p>
            <a:pPr marL="0" indent="0">
              <a:buFontTx/>
              <a:buNone/>
            </a:pPr>
            <a:r>
              <a:rPr lang="pl-PL" altLang="pl-PL" sz="2400" b="1">
                <a:solidFill>
                  <a:srgbClr val="0000FF"/>
                </a:solidFill>
              </a:rPr>
              <a:t>Obsługa replikacji została całkowicie usunięta z programu MS Access dla formatu pliku </a:t>
            </a:r>
            <a:r>
              <a:rPr lang="pl-PL" altLang="pl-PL" sz="2400" b="1" i="1">
                <a:solidFill>
                  <a:srgbClr val="0000FF"/>
                </a:solidFill>
              </a:rPr>
              <a:t>accdb</a:t>
            </a:r>
            <a:r>
              <a:rPr lang="pl-PL" altLang="pl-PL" sz="2400" b="1">
                <a:solidFill>
                  <a:srgbClr val="0000FF"/>
                </a:solidFill>
              </a:rPr>
              <a:t>.</a:t>
            </a:r>
            <a:r>
              <a:rPr lang="pl-PL" altLang="pl-PL" sz="2400">
                <a:solidFill>
                  <a:srgbClr val="0000FF"/>
                </a:solidFill>
              </a:rPr>
              <a:t> </a:t>
            </a:r>
            <a:endParaRPr lang="en-US" altLang="pl-PL" sz="2400">
              <a:solidFill>
                <a:srgbClr val="0000FF"/>
              </a:solidFill>
            </a:endParaRPr>
          </a:p>
        </p:txBody>
      </p:sp>
      <p:sp>
        <p:nvSpPr>
          <p:cNvPr id="10243" name="Rectangle 2">
            <a:extLst>
              <a:ext uri="{FF2B5EF4-FFF2-40B4-BE49-F238E27FC236}">
                <a16:creationId xmlns:a16="http://schemas.microsoft.com/office/drawing/2014/main" id="{AEE1C120-4939-4A6D-9255-32E5B7119241}"/>
              </a:ext>
            </a:extLst>
          </p:cNvPr>
          <p:cNvSpPr txBox="1">
            <a:spLocks noChangeArrowheads="1"/>
          </p:cNvSpPr>
          <p:nvPr/>
        </p:nvSpPr>
        <p:spPr bwMode="auto">
          <a:xfrm>
            <a:off x="0" y="115888"/>
            <a:ext cx="8970963" cy="1000125"/>
          </a:xfrm>
          <a:prstGeom prst="rect">
            <a:avLst/>
          </a:prstGeom>
          <a:solidFill>
            <a:srgbClr val="7FFF00"/>
          </a:solidFill>
          <a:ln w="50800">
            <a:solidFill>
              <a:schemeClr val="bg1"/>
            </a:solidFill>
            <a:miter lim="800000"/>
            <a:headEnd/>
            <a:tailEnd/>
          </a:ln>
        </p:spPr>
        <p:txBody>
          <a:bodyPr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pl-PL" altLang="pl-PL" sz="3600" b="1"/>
              <a:t>Replikacja i synchronizacja bazy danych</a:t>
            </a:r>
            <a:endParaRPr lang="pl-PL" altLang="en-US" sz="3600" b="1" i="1">
              <a:solidFill>
                <a:srgbClr val="0000FF"/>
              </a:solidFill>
            </a:endParaRPr>
          </a:p>
        </p:txBody>
      </p:sp>
    </p:spTree>
  </p:cSld>
  <p:clrMapOvr>
    <a:masterClrMapping/>
  </p:clrMapOvr>
</p:sld>
</file>

<file path=ppt/theme/theme1.xml><?xml version="1.0" encoding="utf-8"?>
<a:theme xmlns:a="http://schemas.openxmlformats.org/drawingml/2006/main" name="Teoria">
  <a:themeElements>
    <a:clrScheme name="">
      <a:dk1>
        <a:srgbClr val="000000"/>
      </a:dk1>
      <a:lt1>
        <a:srgbClr val="FFFFFF"/>
      </a:lt1>
      <a:dk2>
        <a:srgbClr val="000000"/>
      </a:dk2>
      <a:lt2>
        <a:srgbClr val="919191"/>
      </a:lt2>
      <a:accent1>
        <a:srgbClr val="618FFD"/>
      </a:accent1>
      <a:accent2>
        <a:srgbClr val="BFFFBF"/>
      </a:accent2>
      <a:accent3>
        <a:srgbClr val="FFFFFF"/>
      </a:accent3>
      <a:accent4>
        <a:srgbClr val="000000"/>
      </a:accent4>
      <a:accent5>
        <a:srgbClr val="B7C6FE"/>
      </a:accent5>
      <a:accent6>
        <a:srgbClr val="ADE7AD"/>
      </a:accent6>
      <a:hlink>
        <a:srgbClr val="FC0128"/>
      </a:hlink>
      <a:folHlink>
        <a:srgbClr val="CECECE"/>
      </a:folHlink>
    </a:clrScheme>
    <a:fontScheme name="Teoria">
      <a:majorFont>
        <a:latin typeface="Times New Roman"/>
        <a:ea typeface=""/>
        <a:cs typeface=""/>
      </a:majorFont>
      <a:minorFont>
        <a:latin typeface="Times New Roman"/>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l-PL"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l-PL"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Teori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ori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ori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ori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ori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ori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ori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1458</TotalTime>
  <Pages>13</Pages>
  <Words>703</Words>
  <Application>Microsoft Office PowerPoint</Application>
  <PresentationFormat>Pokaz na ekranie (4:3)</PresentationFormat>
  <Paragraphs>69</Paragraphs>
  <Slides>9</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9</vt:i4>
      </vt:variant>
    </vt:vector>
  </HeadingPairs>
  <TitlesOfParts>
    <vt:vector size="13" baseType="lpstr">
      <vt:lpstr>Times New Roman</vt:lpstr>
      <vt:lpstr>Arial</vt:lpstr>
      <vt:lpstr>Calibri</vt:lpstr>
      <vt:lpstr>Teoria</vt:lpstr>
      <vt:lpstr>MS Access Panel sterowania Praca z wieloma użytkownikami  Marzena Nowakowska WZiMK, PŚk</vt:lpstr>
      <vt:lpstr>Panel sterowania</vt:lpstr>
      <vt:lpstr>Wielodostęp i współbieżność</vt:lpstr>
      <vt:lpstr>MS Access; pojedyncza baza danych</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Podstawowe pojęcia baz danych</dc:title>
  <dc:subject/>
  <dc:creator>Studium Podstaw Informatyki</dc:creator>
  <cp:keywords/>
  <dc:description/>
  <cp:lastModifiedBy>Marzena</cp:lastModifiedBy>
  <cp:revision>229</cp:revision>
  <cp:lastPrinted>1601-01-01T00:00:00Z</cp:lastPrinted>
  <dcterms:created xsi:type="dcterms:W3CDTF">1999-02-27T14:34:46Z</dcterms:created>
  <dcterms:modified xsi:type="dcterms:W3CDTF">2024-04-22T09:33:34Z</dcterms:modified>
</cp:coreProperties>
</file>