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6" r:id="rId3"/>
    <p:sldId id="260" r:id="rId4"/>
    <p:sldId id="261" r:id="rId5"/>
    <p:sldId id="258" r:id="rId6"/>
    <p:sldId id="262" r:id="rId7"/>
    <p:sldId id="276" r:id="rId8"/>
    <p:sldId id="267" r:id="rId9"/>
    <p:sldId id="275" r:id="rId10"/>
    <p:sldId id="264" r:id="rId11"/>
    <p:sldId id="263" r:id="rId12"/>
    <p:sldId id="277" r:id="rId13"/>
    <p:sldId id="270" r:id="rId14"/>
    <p:sldId id="268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99"/>
    <a:srgbClr val="660033"/>
    <a:srgbClr val="FAF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58683" autoAdjust="0"/>
  </p:normalViewPr>
  <p:slideViewPr>
    <p:cSldViewPr>
      <p:cViewPr varScale="1">
        <p:scale>
          <a:sx n="82" d="100"/>
          <a:sy n="82" d="100"/>
        </p:scale>
        <p:origin x="96" y="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3.xml"/><Relationship Id="rId13" Type="http://schemas.openxmlformats.org/officeDocument/2006/relationships/slide" Target="slides/slide18.xml"/><Relationship Id="rId3" Type="http://schemas.openxmlformats.org/officeDocument/2006/relationships/slide" Target="slides/slide8.xml"/><Relationship Id="rId7" Type="http://schemas.openxmlformats.org/officeDocument/2006/relationships/slide" Target="slides/slide12.xml"/><Relationship Id="rId12" Type="http://schemas.openxmlformats.org/officeDocument/2006/relationships/slide" Target="slides/slide17.xml"/><Relationship Id="rId2" Type="http://schemas.openxmlformats.org/officeDocument/2006/relationships/slide" Target="slides/slide7.xml"/><Relationship Id="rId1" Type="http://schemas.openxmlformats.org/officeDocument/2006/relationships/slide" Target="slides/slide2.xml"/><Relationship Id="rId6" Type="http://schemas.openxmlformats.org/officeDocument/2006/relationships/slide" Target="slides/slide11.xml"/><Relationship Id="rId11" Type="http://schemas.openxmlformats.org/officeDocument/2006/relationships/slide" Target="slides/slide16.xml"/><Relationship Id="rId5" Type="http://schemas.openxmlformats.org/officeDocument/2006/relationships/slide" Target="slides/slide10.xml"/><Relationship Id="rId10" Type="http://schemas.openxmlformats.org/officeDocument/2006/relationships/slide" Target="slides/slide15.xml"/><Relationship Id="rId4" Type="http://schemas.openxmlformats.org/officeDocument/2006/relationships/slide" Target="slides/slide9.xml"/><Relationship Id="rId9" Type="http://schemas.openxmlformats.org/officeDocument/2006/relationships/slide" Target="slides/slide1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8421827-8F12-45F8-B427-CB3746E2FCD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/>
              <a:t>Click to edit Master text styles</a:t>
            </a:r>
          </a:p>
          <a:p>
            <a:pPr lvl="1"/>
            <a:r>
              <a:rPr lang="pl-PL" noProof="0"/>
              <a:t>Second level</a:t>
            </a:r>
          </a:p>
          <a:p>
            <a:pPr lvl="2"/>
            <a:r>
              <a:rPr lang="pl-PL" noProof="0"/>
              <a:t>Third level</a:t>
            </a:r>
          </a:p>
          <a:p>
            <a:pPr lvl="3"/>
            <a:r>
              <a:rPr lang="pl-PL" noProof="0"/>
              <a:t>Fourth level</a:t>
            </a:r>
          </a:p>
          <a:p>
            <a:pPr lvl="4"/>
            <a:r>
              <a:rPr lang="pl-PL" noProof="0"/>
              <a:t>Fifth level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1FA89BBC-B6F6-437F-AC56-39B5F252FB2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2150"/>
            <a:ext cx="455295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2FB66A9-A96F-431C-B58E-ED807A5995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532D4DD-BA1C-469A-B81E-F40B2F94B3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31E97222-CDCE-46D9-9B5D-022B0C04C2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13BDFA03-E87E-4127-839E-E8B309D696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85BFCC85-6438-4F8D-ACF7-C802858EDD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21F1D0B5-0DBA-4877-BBFC-153244DFF8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FDCA6577-C0FE-4D7E-AC55-9744E21FA0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864E60F8-12CF-4015-A435-493B9EAA83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D47D4C3D-0908-4D50-B111-8C8669DE33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90868720-1053-4A64-9C0C-78A328F311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FBCC044C-3578-45B5-8722-3F25EE1FA6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9285FBB8-4DBE-417D-809C-FFBDD54B01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C1A0BA80-D1DD-4907-9581-46D3D20EFB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0F23034F-E111-4D4A-83FA-4703D9E343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827903B1-9A0F-49EE-A9B5-0ECC489DC1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0A12B23C-F8D7-407D-9B10-EB591E55B7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19328E15-A79E-46E8-8BB1-480682D42D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044BBEF2-CE14-42A9-B5E1-4A9DA059D0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830C7FE0-5C81-4205-877F-74BAC48424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7F3B80E1-1AFA-424C-921D-FDEE8F4363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ACA9091-5989-4315-A340-984FB53BBA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F828E96-EB82-4483-860E-263D9F918A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7A559E7-B537-46E3-B0DA-645C7A926E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FD4422B-7435-42FD-B5C3-4A7E6A68A5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3EAECDD-D79A-4F56-84B5-38F3C31EA22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E4A13F2-29BE-4941-A16A-0168AE5D56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40831812-3B4A-4B20-95B2-A260A3362C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217407C-7581-49C3-8D0A-923AC7B74B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3D97D98-0378-471D-912D-4766BFF510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4A9305E-9CF6-4437-B395-A535F2AB67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1DBB40A5-0AC2-4331-A56E-2967645F1C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636DE34C-406A-4656-BCA0-80E825B705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EAD0555-EDB0-4F1C-B6A3-AF0A833AD4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08E6D2DA-31A5-4CBD-A400-24303D3DB2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BF1BBC4-0748-469F-ACF6-6AF18344DB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0C6B07C-E7FE-45FE-87CC-0F5F832B61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</p:spTree>
    <p:extLst>
      <p:ext uri="{BB962C8B-B14F-4D97-AF65-F5344CB8AC3E}">
        <p14:creationId xmlns:p14="http://schemas.microsoft.com/office/powerpoint/2010/main" val="189614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774948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1" y="609600"/>
            <a:ext cx="1943100" cy="548640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1" y="609600"/>
            <a:ext cx="5676900" cy="54864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698245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435958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06325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3865600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821992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1930564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071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2935527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044085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04EB454-2552-4A4B-809A-16B4725E6C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30AEE32-B17A-4D5D-A55A-BB145F807F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en-US"/>
              <a:t>Click to edit Master text styles</a:t>
            </a:r>
          </a:p>
          <a:p>
            <a:pPr lvl="1"/>
            <a:r>
              <a:rPr lang="pl-PL" altLang="en-US"/>
              <a:t>Second level</a:t>
            </a:r>
          </a:p>
          <a:p>
            <a:pPr lvl="2"/>
            <a:r>
              <a:rPr lang="pl-PL" altLang="en-US"/>
              <a:t>Third level</a:t>
            </a:r>
          </a:p>
          <a:p>
            <a:pPr lvl="3"/>
            <a:r>
              <a:rPr lang="pl-PL" altLang="en-US"/>
              <a:t>Fourth level</a:t>
            </a:r>
          </a:p>
          <a:p>
            <a:pPr lvl="4"/>
            <a:r>
              <a:rPr lang="pl-PL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09C778A-6DAD-438B-8542-9B0F72F41F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5288" y="476250"/>
            <a:ext cx="8280400" cy="6048375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>
              <a:defRPr/>
            </a:pPr>
            <a:br>
              <a:rPr lang="pl-PL" altLang="en-US" b="1" dirty="0"/>
            </a:br>
            <a:r>
              <a:rPr lang="pl-PL" altLang="en-US" b="1" dirty="0"/>
              <a:t>Automatyzacja pracy z bazą danych</a:t>
            </a:r>
            <a:br>
              <a:rPr lang="pl-PL" altLang="en-US" b="1" dirty="0"/>
            </a:br>
            <a:br>
              <a:rPr lang="pl-PL" altLang="en-US" b="1" dirty="0"/>
            </a:br>
            <a:r>
              <a:rPr lang="pl-PL" altLang="en-US" sz="3600" b="1" dirty="0"/>
              <a:t>Marzena Nowakowska</a:t>
            </a:r>
            <a:br>
              <a:rPr lang="pl-PL" altLang="en-US" sz="3600" b="1" dirty="0"/>
            </a:br>
            <a:r>
              <a:rPr lang="pl-PL" altLang="en-US" sz="3600" b="1" dirty="0"/>
              <a:t>WZiMK, PŚk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>
            <a:extLst>
              <a:ext uri="{FF2B5EF4-FFF2-40B4-BE49-F238E27FC236}">
                <a16:creationId xmlns:a16="http://schemas.microsoft.com/office/drawing/2014/main" id="{99AFDAE2-2D2D-4ED1-9E77-2BB1024883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28675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pl-PL" altLang="en-US" sz="3600" b="1"/>
              <a:t>Parametry akcji</a:t>
            </a:r>
          </a:p>
        </p:txBody>
      </p:sp>
      <p:sp>
        <p:nvSpPr>
          <p:cNvPr id="21507" name="pole tekstowe 2">
            <a:extLst>
              <a:ext uri="{FF2B5EF4-FFF2-40B4-BE49-F238E27FC236}">
                <a16:creationId xmlns:a16="http://schemas.microsoft.com/office/drawing/2014/main" id="{B5DF6046-CC4A-4656-A7FB-AA261D5D6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836613"/>
            <a:ext cx="8748712" cy="448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SzTx/>
              <a:buFontTx/>
              <a:buNone/>
            </a:pPr>
            <a:r>
              <a:rPr lang="pl-PL" altLang="en-US" sz="1800"/>
              <a:t>Akcja może mieć parametry (zwane również argumentami), które są specyficzne dla wykonywanej przez nią operacji. Wartości parametrów podaje się w oknach edycyjnych wybranej akcji.</a:t>
            </a:r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r>
              <a:rPr lang="pl-PL" altLang="en-US" sz="1800" u="sng"/>
              <a:t>Przykład 1</a:t>
            </a:r>
            <a:r>
              <a:rPr lang="pl-PL" altLang="en-US" sz="1800"/>
              <a:t>. </a:t>
            </a:r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endParaRPr lang="pl-PL" altLang="en-US" sz="1800"/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endParaRPr lang="pl-PL" altLang="en-US" sz="1800"/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endParaRPr lang="pl-PL" altLang="en-US" sz="1800"/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endParaRPr lang="pl-PL" altLang="en-US" sz="1800"/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r>
              <a:rPr lang="pl-PL" altLang="en-US" sz="1800"/>
              <a:t>Dla akcji </a:t>
            </a:r>
            <a:r>
              <a:rPr lang="pl-PL" altLang="en-US" sz="1800" i="1">
                <a:solidFill>
                  <a:srgbClr val="0000FF"/>
                </a:solidFill>
              </a:rPr>
              <a:t>UstawWartość</a:t>
            </a:r>
            <a:r>
              <a:rPr lang="pl-PL" altLang="en-US" sz="1800"/>
              <a:t> należy w parametrze </a:t>
            </a:r>
            <a:r>
              <a:rPr lang="pl-PL" altLang="en-US" sz="1800" i="1">
                <a:solidFill>
                  <a:srgbClr val="0000FF"/>
                </a:solidFill>
              </a:rPr>
              <a:t>Element</a:t>
            </a:r>
            <a:r>
              <a:rPr lang="pl-PL" altLang="en-US" sz="1800"/>
              <a:t> podać, jaki element (czyli zmienna) ma być wartościowany. Akcji tej odpowiada instrukcja przypisania:  </a:t>
            </a:r>
            <a:r>
              <a:rPr lang="pl-PL" altLang="en-US" sz="1800" i="1">
                <a:solidFill>
                  <a:srgbClr val="0000FF"/>
                </a:solidFill>
              </a:rPr>
              <a:t>Element</a:t>
            </a:r>
            <a:r>
              <a:rPr lang="pl-PL" altLang="en-US" sz="1800"/>
              <a:t> </a:t>
            </a:r>
            <a:r>
              <a:rPr lang="pl-PL" altLang="en-US" sz="1800" i="1">
                <a:solidFill>
                  <a:srgbClr val="0000FF"/>
                </a:solidFill>
              </a:rPr>
              <a:t>= Wyrażenie</a:t>
            </a:r>
            <a:r>
              <a:rPr lang="pl-PL" altLang="en-US" sz="1800" i="1"/>
              <a:t>.</a:t>
            </a:r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endParaRPr lang="pl-PL" altLang="en-US" sz="1800"/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r>
              <a:rPr lang="pl-PL" altLang="en-US" sz="1800" u="sng"/>
              <a:t>Przykład 2.</a:t>
            </a:r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endParaRPr lang="pl-PL" altLang="en-US" sz="1800"/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endParaRPr lang="pl-PL" altLang="en-US" sz="1800"/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endParaRPr lang="pl-PL" altLang="en-US" sz="1800"/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endParaRPr lang="pl-PL" altLang="en-US" sz="1800"/>
          </a:p>
          <a:p>
            <a:pPr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endParaRPr lang="pl-PL" altLang="en-US" sz="1800"/>
          </a:p>
        </p:txBody>
      </p:sp>
      <p:pic>
        <p:nvPicPr>
          <p:cNvPr id="21508" name="Picture 4">
            <a:extLst>
              <a:ext uri="{FF2B5EF4-FFF2-40B4-BE49-F238E27FC236}">
                <a16:creationId xmlns:a16="http://schemas.microsoft.com/office/drawing/2014/main" id="{1D8281A1-B91A-459B-B35D-7E0F5ECA6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844675"/>
            <a:ext cx="6121400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6">
            <a:extLst>
              <a:ext uri="{FF2B5EF4-FFF2-40B4-BE49-F238E27FC236}">
                <a16:creationId xmlns:a16="http://schemas.microsoft.com/office/drawing/2014/main" id="{9CAC0C21-A6A5-4975-862B-BA96569E4F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3860800"/>
            <a:ext cx="4886325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Prostokąt 6">
            <a:extLst>
              <a:ext uri="{FF2B5EF4-FFF2-40B4-BE49-F238E27FC236}">
                <a16:creationId xmlns:a16="http://schemas.microsoft.com/office/drawing/2014/main" id="{3678F6BD-0A31-4723-A9A6-1934DD6E1A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5876925"/>
            <a:ext cx="84978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1800"/>
              <a:t>Dla akcji </a:t>
            </a:r>
            <a:r>
              <a:rPr lang="pl-PL" altLang="en-US" sz="1800" i="1">
                <a:solidFill>
                  <a:srgbClr val="0000FF"/>
                </a:solidFill>
              </a:rPr>
              <a:t>PrzejdźDoRekordu </a:t>
            </a:r>
            <a:r>
              <a:rPr lang="pl-PL" altLang="en-US" sz="1800"/>
              <a:t>należy z podanych polach kombi wybrać wartości dla parametrów: </a:t>
            </a:r>
            <a:r>
              <a:rPr lang="pl-PL" altLang="en-US" sz="1800" i="1">
                <a:solidFill>
                  <a:srgbClr val="0000FF"/>
                </a:solidFill>
              </a:rPr>
              <a:t>Typ obiektu</a:t>
            </a:r>
            <a:r>
              <a:rPr lang="pl-PL" altLang="en-US" sz="1800"/>
              <a:t>, </a:t>
            </a:r>
            <a:r>
              <a:rPr lang="pl-PL" altLang="en-US" sz="1800" i="1">
                <a:solidFill>
                  <a:srgbClr val="0000FF"/>
                </a:solidFill>
              </a:rPr>
              <a:t>Nazwa obiektu</a:t>
            </a:r>
            <a:r>
              <a:rPr lang="pl-PL" altLang="en-US" sz="1800"/>
              <a:t>, </a:t>
            </a:r>
            <a:r>
              <a:rPr lang="pl-PL" altLang="en-US" sz="1800" i="1">
                <a:solidFill>
                  <a:srgbClr val="0000FF"/>
                </a:solidFill>
              </a:rPr>
              <a:t>Rekord</a:t>
            </a:r>
            <a:r>
              <a:rPr lang="pl-PL" altLang="en-US" sz="1800"/>
              <a:t>, </a:t>
            </a:r>
            <a:r>
              <a:rPr lang="pl-PL" altLang="en-US" sz="1800" i="1">
                <a:solidFill>
                  <a:srgbClr val="0000FF"/>
                </a:solidFill>
              </a:rPr>
              <a:t>Przesuniecie</a:t>
            </a:r>
            <a:r>
              <a:rPr lang="pl-PL" altLang="en-US" sz="1800"/>
              <a:t>.</a:t>
            </a:r>
          </a:p>
        </p:txBody>
      </p:sp>
      <p:cxnSp>
        <p:nvCxnSpPr>
          <p:cNvPr id="21511" name="Łącznik prosty ze strzałką 10">
            <a:extLst>
              <a:ext uri="{FF2B5EF4-FFF2-40B4-BE49-F238E27FC236}">
                <a16:creationId xmlns:a16="http://schemas.microsoft.com/office/drawing/2014/main" id="{0FBE5052-4E05-48B5-B68E-1909CB8C3A72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6588125" y="4581525"/>
            <a:ext cx="1008063" cy="0"/>
          </a:xfrm>
          <a:prstGeom prst="straightConnector1">
            <a:avLst/>
          </a:prstGeom>
          <a:noFill/>
          <a:ln w="12700" algn="ctr">
            <a:solidFill>
              <a:srgbClr val="6600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2" name="Łącznik prosty ze strzałką 11">
            <a:extLst>
              <a:ext uri="{FF2B5EF4-FFF2-40B4-BE49-F238E27FC236}">
                <a16:creationId xmlns:a16="http://schemas.microsoft.com/office/drawing/2014/main" id="{443F40B9-4B1A-4BD1-BC0D-8943CB9A5FFF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6588125" y="4365625"/>
            <a:ext cx="1008063" cy="0"/>
          </a:xfrm>
          <a:prstGeom prst="straightConnector1">
            <a:avLst/>
          </a:prstGeom>
          <a:noFill/>
          <a:ln w="12700" algn="ctr">
            <a:solidFill>
              <a:srgbClr val="6600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513" name="Łącznik prosty ze strzałką 12">
            <a:extLst>
              <a:ext uri="{FF2B5EF4-FFF2-40B4-BE49-F238E27FC236}">
                <a16:creationId xmlns:a16="http://schemas.microsoft.com/office/drawing/2014/main" id="{FFF1F3FE-A067-4773-AF9C-36C204E89868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6588125" y="4149725"/>
            <a:ext cx="1008063" cy="0"/>
          </a:xfrm>
          <a:prstGeom prst="straightConnector1">
            <a:avLst/>
          </a:prstGeom>
          <a:noFill/>
          <a:ln w="12700" algn="ctr">
            <a:solidFill>
              <a:srgbClr val="6600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" name="pole tekstowe 3">
            <a:extLst>
              <a:ext uri="{FF2B5EF4-FFF2-40B4-BE49-F238E27FC236}">
                <a16:creationId xmlns:a16="http://schemas.microsoft.com/office/drawing/2014/main" id="{B826BACE-289A-49EA-B4FB-6E52B0FFB8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0650" y="4221163"/>
            <a:ext cx="1223963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1400" dirty="0">
                <a:solidFill>
                  <a:srgbClr val="660033"/>
                </a:solidFill>
                <a:latin typeface="Times New Roman" charset="0"/>
              </a:rPr>
              <a:t>Pola kombi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>
            <a:extLst>
              <a:ext uri="{FF2B5EF4-FFF2-40B4-BE49-F238E27FC236}">
                <a16:creationId xmlns:a16="http://schemas.microsoft.com/office/drawing/2014/main" id="{36371182-88D4-4803-8523-32BA7F1CCB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908050"/>
            <a:ext cx="8928100" cy="1152525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pl-PL" altLang="pl-PL" sz="1600"/>
              <a:t>Operacja zwrotu książki do biblioteki jest realizowana w formularzu </a:t>
            </a:r>
            <a:r>
              <a:rPr lang="pl-PL" altLang="pl-PL" sz="1600" i="1"/>
              <a:t>ZWROTY</a:t>
            </a:r>
            <a:r>
              <a:rPr lang="pl-PL" altLang="pl-PL" sz="1600"/>
              <a:t>. Ten formularz obsługuje tabelę o tej samej nazwie. Wprowadzenie automatyzacji pracy formularza z wykorzystaniem makr znacząco ułatwia przeprowadzenia całej operacji.</a:t>
            </a:r>
          </a:p>
          <a:p>
            <a:pPr marL="0" indent="0">
              <a:buFontTx/>
              <a:buNone/>
            </a:pPr>
            <a:r>
              <a:rPr lang="pl-PL" altLang="pl-PL" sz="1600"/>
              <a:t>Makro ma nazwę taką jak formularz, dla którego zostało zdefiniowane. Zawiera następujące podmakra :</a:t>
            </a:r>
          </a:p>
          <a:p>
            <a:pPr lvl="1">
              <a:buFontTx/>
              <a:buNone/>
            </a:pPr>
            <a:endParaRPr lang="pl-PL" altLang="pl-PL" sz="1600" i="1">
              <a:solidFill>
                <a:srgbClr val="0000CC"/>
              </a:solidFill>
            </a:endParaRPr>
          </a:p>
        </p:txBody>
      </p:sp>
      <p:sp>
        <p:nvSpPr>
          <p:cNvPr id="27651" name="Rectangle 4">
            <a:extLst>
              <a:ext uri="{FF2B5EF4-FFF2-40B4-BE49-F238E27FC236}">
                <a16:creationId xmlns:a16="http://schemas.microsoft.com/office/drawing/2014/main" id="{447BBE2E-91A0-40ED-9F16-B6159EBB54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05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pl-PL" altLang="en-US" sz="3200" b="1" dirty="0"/>
              <a:t>Makro z </a:t>
            </a:r>
            <a:r>
              <a:rPr lang="pl-PL" altLang="en-US" sz="3200" b="1" dirty="0" err="1"/>
              <a:t>podmakrami</a:t>
            </a:r>
            <a:r>
              <a:rPr lang="pl-PL" altLang="en-US" sz="3200" b="1" dirty="0"/>
              <a:t> do obsługi operacji zwrotu książki do biblioteki</a:t>
            </a:r>
          </a:p>
        </p:txBody>
      </p:sp>
      <p:pic>
        <p:nvPicPr>
          <p:cNvPr id="23556" name="Picture 2">
            <a:extLst>
              <a:ext uri="{FF2B5EF4-FFF2-40B4-BE49-F238E27FC236}">
                <a16:creationId xmlns:a16="http://schemas.microsoft.com/office/drawing/2014/main" id="{897439CE-A412-4BC7-A2E6-09ED26480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60575"/>
            <a:ext cx="3162300" cy="317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TextBox 3">
            <a:extLst>
              <a:ext uri="{FF2B5EF4-FFF2-40B4-BE49-F238E27FC236}">
                <a16:creationId xmlns:a16="http://schemas.microsoft.com/office/drawing/2014/main" id="{C3C6F668-98F5-4D3E-94B1-63923817F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4121150"/>
            <a:ext cx="396716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200"/>
              </a:spcBef>
              <a:buSzTx/>
              <a:buFontTx/>
              <a:buNone/>
            </a:pPr>
            <a:r>
              <a:rPr lang="pl-PL" altLang="pl-PL" sz="1600" b="1" i="1">
                <a:solidFill>
                  <a:srgbClr val="0000FF"/>
                </a:solidFill>
              </a:rPr>
              <a:t>CzyszczeniePol</a:t>
            </a:r>
            <a:r>
              <a:rPr lang="pl-PL" altLang="pl-PL" sz="1600"/>
              <a:t>: do usunięcia wszystkich wartości z pól formularza; przypisanie polom wartości </a:t>
            </a:r>
            <a:r>
              <a:rPr lang="pl-PL" altLang="pl-PL" sz="1600" i="1"/>
              <a:t>Null</a:t>
            </a:r>
            <a:r>
              <a:rPr lang="pl-PL" altLang="pl-PL" sz="1600"/>
              <a:t>.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pl-PL" sz="1600"/>
              <a:t> Wywołane w podmakrach: </a:t>
            </a:r>
          </a:p>
          <a:p>
            <a:pPr lvl="1">
              <a:spcBef>
                <a:spcPct val="0"/>
              </a:spcBef>
              <a:buSzTx/>
              <a:buFontTx/>
              <a:buNone/>
            </a:pPr>
            <a:r>
              <a:rPr lang="pl-PL" altLang="pl-PL" sz="1600" i="1"/>
              <a:t>ZwrotKsiążki, KompletDanych</a:t>
            </a:r>
          </a:p>
        </p:txBody>
      </p:sp>
      <p:sp>
        <p:nvSpPr>
          <p:cNvPr id="23558" name="TextBox 4">
            <a:extLst>
              <a:ext uri="{FF2B5EF4-FFF2-40B4-BE49-F238E27FC236}">
                <a16:creationId xmlns:a16="http://schemas.microsoft.com/office/drawing/2014/main" id="{B30CE477-C132-4E38-95DC-1EEE56CF4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813" y="2219325"/>
            <a:ext cx="3805237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pl-PL" sz="1600" b="1" i="1">
                <a:solidFill>
                  <a:srgbClr val="0000FF"/>
                </a:solidFill>
              </a:rPr>
              <a:t>DaneOKsiazce</a:t>
            </a:r>
            <a:r>
              <a:rPr lang="pl-PL" altLang="pl-PL" sz="1600"/>
              <a:t>: do wyświetlenie informacji o książce, której sygnatura jest wybrana z pola kombi.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pl-PL" sz="1600"/>
              <a:t>Wywołuje podmakra:</a:t>
            </a:r>
          </a:p>
          <a:p>
            <a:pPr lvl="1">
              <a:spcBef>
                <a:spcPct val="0"/>
              </a:spcBef>
              <a:buSzTx/>
              <a:buFontTx/>
              <a:buNone/>
            </a:pPr>
            <a:r>
              <a:rPr lang="pl-PL" altLang="pl-PL" sz="1600" i="1"/>
              <a:t>CzyszczeniePol, KompletDanych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pl-PL" sz="1600"/>
              <a:t>Przypisanie makra: Pole </a:t>
            </a:r>
            <a:r>
              <a:rPr lang="pl-PL" altLang="pl-PL" sz="1600">
                <a:sym typeface="Symbol" panose="05050102010706020507" pitchFamily="18" charset="2"/>
              </a:rPr>
              <a:t> </a:t>
            </a:r>
            <a:r>
              <a:rPr lang="pl-PL" altLang="pl-PL" sz="1600"/>
              <a:t> </a:t>
            </a:r>
            <a:r>
              <a:rPr lang="pl-PL" altLang="pl-PL" sz="1600" i="1"/>
              <a:t>Syg</a:t>
            </a:r>
            <a:r>
              <a:rPr lang="pl-PL" altLang="pl-PL" sz="1600"/>
              <a:t>, Zdarzenie </a:t>
            </a:r>
            <a:r>
              <a:rPr lang="pl-PL" altLang="pl-PL" sz="1600">
                <a:sym typeface="Symbol" panose="05050102010706020507" pitchFamily="18" charset="2"/>
              </a:rPr>
              <a:t> </a:t>
            </a:r>
            <a:r>
              <a:rPr lang="pl-PL" altLang="pl-PL" sz="1600" i="1">
                <a:sym typeface="Symbol" panose="05050102010706020507" pitchFamily="18" charset="2"/>
              </a:rPr>
              <a:t>Po aktualizacji</a:t>
            </a:r>
            <a:endParaRPr lang="pl-PL" altLang="pl-PL" sz="2400" i="1"/>
          </a:p>
        </p:txBody>
      </p:sp>
      <p:sp>
        <p:nvSpPr>
          <p:cNvPr id="23559" name="TextBox 5">
            <a:extLst>
              <a:ext uri="{FF2B5EF4-FFF2-40B4-BE49-F238E27FC236}">
                <a16:creationId xmlns:a16="http://schemas.microsoft.com/office/drawing/2014/main" id="{A8DE26C2-F4AE-4F17-8000-EB9FD99FCE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038" y="5661025"/>
            <a:ext cx="8034337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1200"/>
              </a:spcBef>
              <a:buSzTx/>
              <a:buFontTx/>
              <a:buNone/>
            </a:pPr>
            <a:r>
              <a:rPr lang="pl-PL" altLang="pl-PL" sz="1600" b="1" i="1">
                <a:solidFill>
                  <a:srgbClr val="0000FF"/>
                </a:solidFill>
              </a:rPr>
              <a:t>KompletDanych</a:t>
            </a:r>
            <a:r>
              <a:rPr lang="pl-PL" altLang="pl-PL" sz="1600"/>
              <a:t>: do wartościowania pól tekstowych po wybraniu sygnatury zwracanej książki.</a:t>
            </a:r>
          </a:p>
          <a:p>
            <a:pPr lvl="1">
              <a:spcBef>
                <a:spcPct val="0"/>
              </a:spcBef>
              <a:buSzTx/>
              <a:buFontTx/>
              <a:buNone/>
            </a:pPr>
            <a:r>
              <a:rPr lang="pl-PL" altLang="pl-PL" sz="1600"/>
              <a:t>Pola do wartościowania pól w tabeli </a:t>
            </a:r>
            <a:r>
              <a:rPr lang="pl-PL" altLang="pl-PL" sz="1600" i="1"/>
              <a:t>ZWROTY</a:t>
            </a:r>
            <a:r>
              <a:rPr lang="pl-PL" altLang="pl-PL" sz="1600"/>
              <a:t>: </a:t>
            </a:r>
            <a:r>
              <a:rPr lang="pl-PL" altLang="pl-PL" sz="1600" i="1"/>
              <a:t>syg, id_czyt</a:t>
            </a:r>
            <a:r>
              <a:rPr lang="pl-PL" altLang="pl-PL" sz="1600"/>
              <a:t>, </a:t>
            </a:r>
            <a:r>
              <a:rPr lang="pl-PL" altLang="pl-PL" sz="1600" i="1"/>
              <a:t>data_wyp, data_zw</a:t>
            </a:r>
          </a:p>
          <a:p>
            <a:pPr lvl="1">
              <a:spcBef>
                <a:spcPct val="0"/>
              </a:spcBef>
              <a:buSzTx/>
              <a:buFontTx/>
              <a:buNone/>
            </a:pPr>
            <a:r>
              <a:rPr lang="pl-PL" altLang="pl-PL" sz="1600"/>
              <a:t>Pola niezwiązane wyświetlające informacje dodatkowe (uzupełniające):  </a:t>
            </a:r>
          </a:p>
          <a:p>
            <a:pPr lvl="1">
              <a:spcBef>
                <a:spcPct val="0"/>
              </a:spcBef>
              <a:buSzTx/>
              <a:buFontTx/>
              <a:buNone/>
            </a:pPr>
            <a:r>
              <a:rPr lang="pl-PL" altLang="pl-PL" sz="1600" i="1"/>
              <a:t>O_ksiazce</a:t>
            </a:r>
            <a:r>
              <a:rPr lang="pl-PL" altLang="pl-PL" sz="1600"/>
              <a:t>, </a:t>
            </a:r>
            <a:r>
              <a:rPr lang="pl-PL" altLang="pl-PL" sz="1600" i="1"/>
              <a:t>L_wyp</a:t>
            </a:r>
            <a:r>
              <a:rPr lang="pl-PL" altLang="pl-PL" sz="1600"/>
              <a:t>, </a:t>
            </a:r>
            <a:r>
              <a:rPr lang="pl-PL" altLang="pl-PL" sz="1600" i="1"/>
              <a:t>Czytelnik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73E19F98-45FB-44D5-A799-97420AAA34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950" y="908050"/>
            <a:ext cx="8928100" cy="3024188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pl-PL" sz="1400" dirty="0"/>
              <a:t>Operacja zwrotu książki do biblioteki jest realizowana w formularzu poprzez wybór zwracanej ksiązki (pole kombi) i naciśniećie przycisku </a:t>
            </a:r>
            <a:r>
              <a:rPr lang="pl-PL" sz="1400" i="1" dirty="0"/>
              <a:t>Zwrot książki</a:t>
            </a:r>
            <a:r>
              <a:rPr lang="pl-PL" sz="1400" dirty="0"/>
              <a:t>. </a:t>
            </a:r>
          </a:p>
          <a:p>
            <a:pPr marL="0" indent="0">
              <a:buFontTx/>
              <a:buNone/>
              <a:defRPr/>
            </a:pPr>
            <a:r>
              <a:rPr lang="pl-PL" sz="1400" dirty="0"/>
              <a:t>Obsługa zwrotu jest realizowana w podmakrze </a:t>
            </a:r>
            <a:r>
              <a:rPr lang="pl-PL" sz="1400" i="1" dirty="0"/>
              <a:t>ZwrotKsiazki</a:t>
            </a:r>
            <a:r>
              <a:rPr lang="pl-PL" sz="1400" dirty="0"/>
              <a:t> zawartym w makrze ZWROTY.</a:t>
            </a:r>
          </a:p>
          <a:p>
            <a:pPr marL="0" indent="0">
              <a:buFontTx/>
              <a:buNone/>
              <a:defRPr/>
            </a:pPr>
            <a:endParaRPr lang="pl-PL" sz="1400" dirty="0"/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pl-PL" sz="1400" b="1" i="1" kern="1200" dirty="0">
                <a:solidFill>
                  <a:srgbClr val="0000FF"/>
                </a:solidFill>
              </a:rPr>
              <a:t>ZwrotKsiazki</a:t>
            </a:r>
            <a:r>
              <a:rPr lang="pl-PL" sz="1400" dirty="0"/>
              <a:t>: do wprowadzenia modyfikacji w danych bazy po zwrocie książki do biblioteki. Działania podmakra:</a:t>
            </a:r>
          </a:p>
          <a:p>
            <a:pPr>
              <a:spcBef>
                <a:spcPts val="0"/>
              </a:spcBef>
              <a:defRPr/>
            </a:pPr>
            <a:r>
              <a:rPr lang="pl-PL" sz="1400" dirty="0"/>
              <a:t>Rejestracja zwrotu w tabeli </a:t>
            </a:r>
            <a:r>
              <a:rPr lang="pl-PL" sz="1400" i="1" dirty="0"/>
              <a:t>ZWROTY </a:t>
            </a:r>
            <a:r>
              <a:rPr lang="pl-PL" sz="1400" dirty="0"/>
              <a:t>(kwerenda funkcjonalna, dołączająca rekord) 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pl-PL" sz="1400" dirty="0"/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pl-PL" sz="1400" dirty="0"/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pl-PL" sz="1400" dirty="0"/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pl-PL" sz="1400" dirty="0"/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pl-PL" sz="1400" dirty="0"/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pl-PL" sz="1400" dirty="0"/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pl-PL" sz="1400" dirty="0"/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pl-PL" sz="1400" dirty="0"/>
          </a:p>
          <a:p>
            <a:pPr>
              <a:spcBef>
                <a:spcPts val="0"/>
              </a:spcBef>
              <a:defRPr/>
            </a:pPr>
            <a:r>
              <a:rPr lang="pl-PL" sz="1400" dirty="0"/>
              <a:t>Usunięcie rekordu z tabeli </a:t>
            </a:r>
            <a:r>
              <a:rPr lang="pl-PL" sz="1400" i="1" dirty="0"/>
              <a:t>WYPOŻYCZENIA</a:t>
            </a:r>
            <a:r>
              <a:rPr lang="pl-PL" sz="1400" dirty="0"/>
              <a:t> </a:t>
            </a:r>
          </a:p>
          <a:p>
            <a:pPr marL="400050" lvl="1" indent="0">
              <a:spcBef>
                <a:spcPts val="0"/>
              </a:spcBef>
              <a:buFontTx/>
              <a:buNone/>
              <a:defRPr/>
            </a:pPr>
            <a:r>
              <a:rPr lang="pl-PL" sz="1400" dirty="0"/>
              <a:t>(kwerenda funkcjonalna, usuwająca rekord)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pl-PL" sz="1400" dirty="0"/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pl-PL" sz="1400" dirty="0"/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pl-PL" sz="1400" dirty="0"/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pl-PL" sz="1400" dirty="0"/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pl-PL" sz="1400" dirty="0"/>
          </a:p>
          <a:p>
            <a:pPr marL="0" indent="0">
              <a:spcBef>
                <a:spcPts val="0"/>
              </a:spcBef>
              <a:buFontTx/>
              <a:buNone/>
              <a:defRPr/>
            </a:pPr>
            <a:endParaRPr lang="pl-PL" sz="1400" dirty="0"/>
          </a:p>
        </p:txBody>
      </p:sp>
      <p:sp>
        <p:nvSpPr>
          <p:cNvPr id="29699" name="Rectangle 4">
            <a:extLst>
              <a:ext uri="{FF2B5EF4-FFF2-40B4-BE49-F238E27FC236}">
                <a16:creationId xmlns:a16="http://schemas.microsoft.com/office/drawing/2014/main" id="{1DB86506-19E3-42B5-B966-E71E159451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05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pl-PL" altLang="en-US" sz="3200" b="1" dirty="0"/>
              <a:t>Makro z </a:t>
            </a:r>
            <a:r>
              <a:rPr lang="pl-PL" altLang="en-US" sz="3200" b="1" dirty="0" err="1"/>
              <a:t>podmakrami</a:t>
            </a:r>
            <a:r>
              <a:rPr lang="pl-PL" altLang="en-US" sz="3200" b="1" dirty="0"/>
              <a:t> do obsługi operacji zwrotu książki do biblioteki - cd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5E2F41-B1B4-4854-96C5-97891446C8F0}"/>
              </a:ext>
            </a:extLst>
          </p:cNvPr>
          <p:cNvSpPr txBox="1"/>
          <p:nvPr/>
        </p:nvSpPr>
        <p:spPr>
          <a:xfrm>
            <a:off x="107950" y="5356225"/>
            <a:ext cx="8675688" cy="1385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pl-PL" sz="1400" dirty="0"/>
              <a:t>Odświeżenie informacji w źródle danych do związanego pola kombi </a:t>
            </a:r>
            <a:r>
              <a:rPr lang="pl-PL" sz="1400" i="1" dirty="0"/>
              <a:t>Syg</a:t>
            </a:r>
            <a:r>
              <a:rPr lang="pl-PL" sz="1400" dirty="0"/>
              <a:t> w celu przygotowania formularza do zwrotu następnej książki. </a:t>
            </a:r>
            <a:r>
              <a:rPr lang="pl-PL" sz="1400" dirty="0">
                <a:solidFill>
                  <a:srgbClr val="C00000"/>
                </a:solidFill>
              </a:rPr>
              <a:t>Uwaga: w obu kwerendach funkcjonalnych kryterium dotyczące sygnatury książki musi być pobierane automatycznie z formularza</a:t>
            </a:r>
            <a:r>
              <a:rPr lang="pl-PL" sz="1400" dirty="0"/>
              <a:t>.</a:t>
            </a:r>
          </a:p>
          <a:p>
            <a:pPr>
              <a:spcBef>
                <a:spcPts val="0"/>
              </a:spcBef>
              <a:defRPr/>
            </a:pPr>
            <a:endParaRPr lang="pl-PL" sz="1400" dirty="0"/>
          </a:p>
          <a:p>
            <a:pPr>
              <a:spcBef>
                <a:spcPts val="0"/>
              </a:spcBef>
              <a:defRPr/>
            </a:pPr>
            <a:r>
              <a:rPr lang="pl-PL" sz="1400" dirty="0"/>
              <a:t>Przypisanie podmakra: </a:t>
            </a:r>
          </a:p>
          <a:p>
            <a:pPr lvl="2">
              <a:spcBef>
                <a:spcPts val="0"/>
              </a:spcBef>
              <a:defRPr/>
            </a:pPr>
            <a:r>
              <a:rPr lang="pl-PL" sz="1400" b="1" i="1" dirty="0"/>
              <a:t>Przycisk </a:t>
            </a:r>
            <a:r>
              <a:rPr lang="pl-PL" sz="1400" b="1" dirty="0">
                <a:sym typeface="Symbol"/>
              </a:rPr>
              <a:t> </a:t>
            </a:r>
            <a:r>
              <a:rPr lang="pl-PL" sz="1400" b="1" dirty="0"/>
              <a:t> </a:t>
            </a:r>
            <a:r>
              <a:rPr lang="pl-PL" sz="1400" b="1" i="1" dirty="0"/>
              <a:t>Polecenie26</a:t>
            </a:r>
            <a:r>
              <a:rPr lang="pl-PL" sz="1400" b="1" dirty="0"/>
              <a:t> </a:t>
            </a:r>
            <a:r>
              <a:rPr lang="pl-PL" sz="1400" dirty="0"/>
              <a:t>(nazwa formantu z dokładnością do numeru)</a:t>
            </a:r>
            <a:r>
              <a:rPr lang="pl-PL" sz="1400" b="1" dirty="0"/>
              <a:t>, </a:t>
            </a:r>
            <a:r>
              <a:rPr lang="pl-PL" sz="1400" b="1" i="1" dirty="0"/>
              <a:t>Zdarzenie</a:t>
            </a:r>
            <a:r>
              <a:rPr lang="pl-PL" sz="1400" b="1" dirty="0"/>
              <a:t> </a:t>
            </a:r>
            <a:r>
              <a:rPr lang="pl-PL" sz="1400" b="1" dirty="0">
                <a:sym typeface="Symbol"/>
              </a:rPr>
              <a:t> </a:t>
            </a:r>
            <a:r>
              <a:rPr lang="pl-PL" sz="1400" b="1" i="1" dirty="0">
                <a:sym typeface="Symbol"/>
              </a:rPr>
              <a:t>Przy kliknięciu</a:t>
            </a:r>
            <a:endParaRPr lang="pl-PL" sz="1400" b="1" dirty="0">
              <a:sym typeface="Symbol"/>
            </a:endParaRPr>
          </a:p>
        </p:txBody>
      </p:sp>
      <p:pic>
        <p:nvPicPr>
          <p:cNvPr id="25605" name="Picture 3">
            <a:extLst>
              <a:ext uri="{FF2B5EF4-FFF2-40B4-BE49-F238E27FC236}">
                <a16:creationId xmlns:a16="http://schemas.microsoft.com/office/drawing/2014/main" id="{84E26120-4B4A-4683-89B8-98A2F97272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2332038"/>
            <a:ext cx="4249737" cy="158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6">
            <a:extLst>
              <a:ext uri="{FF2B5EF4-FFF2-40B4-BE49-F238E27FC236}">
                <a16:creationId xmlns:a16="http://schemas.microsoft.com/office/drawing/2014/main" id="{8F3B9867-B3A3-4DC7-9073-621EC469A1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538" y="3429000"/>
            <a:ext cx="1574800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5607" name="Straight Arrow Connector 8">
            <a:extLst>
              <a:ext uri="{FF2B5EF4-FFF2-40B4-BE49-F238E27FC236}">
                <a16:creationId xmlns:a16="http://schemas.microsoft.com/office/drawing/2014/main" id="{32BEB609-5FF3-4984-A0BD-559E3085BB7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851275" y="4221163"/>
            <a:ext cx="1846263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>
            <a:extLst>
              <a:ext uri="{FF2B5EF4-FFF2-40B4-BE49-F238E27FC236}">
                <a16:creationId xmlns:a16="http://schemas.microsoft.com/office/drawing/2014/main" id="{914C0334-8F09-415D-B6F9-889267ED93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05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pl-PL" altLang="en-US" sz="3200" b="1"/>
              <a:t>Podmakro </a:t>
            </a:r>
            <a:r>
              <a:rPr lang="pl-PL" altLang="en-US" sz="3200" b="1" i="1"/>
              <a:t>CzyszczeniePol</a:t>
            </a:r>
          </a:p>
        </p:txBody>
      </p:sp>
      <p:pic>
        <p:nvPicPr>
          <p:cNvPr id="27651" name="Picture 4">
            <a:extLst>
              <a:ext uri="{FF2B5EF4-FFF2-40B4-BE49-F238E27FC236}">
                <a16:creationId xmlns:a16="http://schemas.microsoft.com/office/drawing/2014/main" id="{57E83EAE-8517-495E-9872-337D731C41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052513"/>
            <a:ext cx="2735262" cy="549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>
            <a:extLst>
              <a:ext uri="{FF2B5EF4-FFF2-40B4-BE49-F238E27FC236}">
                <a16:creationId xmlns:a16="http://schemas.microsoft.com/office/drawing/2014/main" id="{9872F6B3-828F-44F9-AFB1-9420F1FA4E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15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pl-PL" altLang="en-US" sz="3200" b="1" dirty="0" err="1"/>
              <a:t>Podmakro</a:t>
            </a:r>
            <a:r>
              <a:rPr lang="pl-PL" altLang="en-US" sz="3200" b="1" dirty="0"/>
              <a:t> </a:t>
            </a:r>
            <a:r>
              <a:rPr lang="pl-PL" altLang="en-US" sz="3200" b="1" i="1" dirty="0" err="1"/>
              <a:t>KompletDanych</a:t>
            </a:r>
            <a:endParaRPr lang="pl-PL" altLang="en-US" sz="3200" b="1" i="1" dirty="0"/>
          </a:p>
        </p:txBody>
      </p:sp>
      <p:pic>
        <p:nvPicPr>
          <p:cNvPr id="29699" name="Picture 4">
            <a:extLst>
              <a:ext uri="{FF2B5EF4-FFF2-40B4-BE49-F238E27FC236}">
                <a16:creationId xmlns:a16="http://schemas.microsoft.com/office/drawing/2014/main" id="{971AB467-DCDD-4F07-B536-4B6EB08342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836613"/>
            <a:ext cx="8618537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>
            <a:extLst>
              <a:ext uri="{FF2B5EF4-FFF2-40B4-BE49-F238E27FC236}">
                <a16:creationId xmlns:a16="http://schemas.microsoft.com/office/drawing/2014/main" id="{AF50F676-4075-43A2-A952-603C022C44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05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pl-PL" altLang="en-US" sz="3200" b="1"/>
              <a:t>Podmakro </a:t>
            </a:r>
            <a:r>
              <a:rPr lang="pl-PL" altLang="en-US" sz="3200" b="1" i="1"/>
              <a:t>ZwrotKsiazki</a:t>
            </a:r>
          </a:p>
        </p:txBody>
      </p:sp>
      <p:pic>
        <p:nvPicPr>
          <p:cNvPr id="31747" name="Picture 4">
            <a:extLst>
              <a:ext uri="{FF2B5EF4-FFF2-40B4-BE49-F238E27FC236}">
                <a16:creationId xmlns:a16="http://schemas.microsoft.com/office/drawing/2014/main" id="{65B6BC57-547C-4545-BBE1-AFF15A2ECE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557338"/>
            <a:ext cx="8591550" cy="411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>
            <a:extLst>
              <a:ext uri="{FF2B5EF4-FFF2-40B4-BE49-F238E27FC236}">
                <a16:creationId xmlns:a16="http://schemas.microsoft.com/office/drawing/2014/main" id="{A9968B82-AC30-4165-844D-50E3D7497C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05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pl-PL" altLang="en-US" sz="3200" b="1"/>
              <a:t>Testowanie makra</a:t>
            </a:r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7D76E6C1-9CFB-4011-B27A-A4B3603B8345}"/>
              </a:ext>
            </a:extLst>
          </p:cNvPr>
          <p:cNvSpPr txBox="1"/>
          <p:nvPr/>
        </p:nvSpPr>
        <p:spPr>
          <a:xfrm>
            <a:off x="250825" y="1125538"/>
            <a:ext cx="8785225" cy="55086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63538" indent="-363538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pl-PL" dirty="0">
                <a:latin typeface="Times New Roman" charset="0"/>
              </a:rPr>
              <a:t> Zanim rozpocznie się prace z makrami, które ingerują w treść bazy, należy zrobić kopię bezpieczeństwa bazy.</a:t>
            </a:r>
          </a:p>
          <a:p>
            <a:pPr marL="363538" indent="-363538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pl-PL" dirty="0">
                <a:latin typeface="Times New Roman" charset="0"/>
              </a:rPr>
              <a:t>Testowanie makra polega na wygenerowaniu zdarzenia, które to makro obsługuje i sprawdzeniu poprawności działania makra.</a:t>
            </a:r>
          </a:p>
          <a:p>
            <a:pPr marL="363538" indent="-363538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pl-PL" dirty="0">
                <a:latin typeface="Times New Roman" charset="0"/>
              </a:rPr>
              <a:t>Zasadą jest budowania makra etapami i weryfikacja po każdym nowym etapie.</a:t>
            </a:r>
          </a:p>
          <a:p>
            <a:pPr marL="363538" indent="-363538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pl-PL" dirty="0">
                <a:latin typeface="Times New Roman" charset="0"/>
              </a:rPr>
              <a:t>Czasami, w celu zdiagnozowania problemu, jest potrzeba umieszczania w treści makra komunikatów kontrolnych lub wyświetlania wartości wybranych elementów (wyrażeń, w szczególności pól obliczeniowych, nazw wybranych obiektów). Do tego celu można wykorzystać np. akcje odpowiednio: </a:t>
            </a:r>
            <a:r>
              <a:rPr lang="pl-PL" i="1" dirty="0" err="1">
                <a:latin typeface="Times New Roman" charset="0"/>
              </a:rPr>
              <a:t>OknoKomunikatu</a:t>
            </a:r>
            <a:r>
              <a:rPr lang="pl-PL" dirty="0">
                <a:latin typeface="Times New Roman" charset="0"/>
              </a:rPr>
              <a:t> oraz </a:t>
            </a:r>
            <a:r>
              <a:rPr lang="pl-PL" i="1" dirty="0" err="1">
                <a:latin typeface="Times New Roman" charset="0"/>
              </a:rPr>
              <a:t>UstawWartość</a:t>
            </a:r>
            <a:r>
              <a:rPr lang="pl-PL" dirty="0">
                <a:latin typeface="Times New Roman" charset="0"/>
              </a:rPr>
              <a:t>.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  <a:defRPr/>
            </a:pPr>
            <a:endParaRPr lang="pl-PL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>
            <a:extLst>
              <a:ext uri="{FF2B5EF4-FFF2-40B4-BE49-F238E27FC236}">
                <a16:creationId xmlns:a16="http://schemas.microsoft.com/office/drawing/2014/main" id="{0502F86B-A718-4AA5-8526-F799767789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47625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pl-PL" altLang="en-US" sz="3200" b="1"/>
              <a:t>Definiowanie własnych procedur i funkcji</a:t>
            </a:r>
          </a:p>
        </p:txBody>
      </p:sp>
      <p:pic>
        <p:nvPicPr>
          <p:cNvPr id="35845" name="Obraz 1">
            <a:extLst>
              <a:ext uri="{FF2B5EF4-FFF2-40B4-BE49-F238E27FC236}">
                <a16:creationId xmlns:a16="http://schemas.microsoft.com/office/drawing/2014/main" id="{B4389EA9-E586-4641-9758-542A4D384D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73" y="547688"/>
            <a:ext cx="831215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ole tekstowe 5">
            <a:extLst>
              <a:ext uri="{FF2B5EF4-FFF2-40B4-BE49-F238E27FC236}">
                <a16:creationId xmlns:a16="http://schemas.microsoft.com/office/drawing/2014/main" id="{8F0FAD7E-8F0F-4A01-80FE-4C2AA6B96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653136"/>
            <a:ext cx="8424862" cy="206210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1600" dirty="0">
                <a:solidFill>
                  <a:srgbClr val="0000CC"/>
                </a:solidFill>
              </a:rPr>
              <a:t>Wygenerowana procedura </a:t>
            </a:r>
            <a:r>
              <a:rPr lang="pl-PL" altLang="en-US" sz="1600" i="1" dirty="0">
                <a:solidFill>
                  <a:srgbClr val="0000CC"/>
                </a:solidFill>
              </a:rPr>
              <a:t>Polecenie15_Click</a:t>
            </a:r>
            <a:r>
              <a:rPr lang="pl-PL" altLang="en-US" sz="1600" dirty="0">
                <a:solidFill>
                  <a:srgbClr val="0000CC"/>
                </a:solidFill>
              </a:rPr>
              <a:t> obsługuje zdarzenie kliknięcia na przycisk </a:t>
            </a:r>
            <a:r>
              <a:rPr lang="pl-PL" altLang="en-US" sz="1600" i="1" dirty="0">
                <a:solidFill>
                  <a:srgbClr val="0000CC"/>
                </a:solidFill>
              </a:rPr>
              <a:t>Informacja o książce</a:t>
            </a:r>
            <a:r>
              <a:rPr lang="pl-PL" altLang="en-US" sz="1600" dirty="0">
                <a:solidFill>
                  <a:srgbClr val="0000CC"/>
                </a:solidFill>
              </a:rPr>
              <a:t> w formularzu </a:t>
            </a:r>
            <a:r>
              <a:rPr lang="pl-PL" altLang="en-US" sz="1600" i="1" dirty="0">
                <a:solidFill>
                  <a:srgbClr val="0000CC"/>
                </a:solidFill>
              </a:rPr>
              <a:t>KSIĄŻKI</a:t>
            </a:r>
            <a:r>
              <a:rPr lang="pl-PL" altLang="en-US" sz="1600" dirty="0">
                <a:solidFill>
                  <a:srgbClr val="0000CC"/>
                </a:solidFill>
              </a:rPr>
              <a:t>. Wykorzystany </a:t>
            </a:r>
            <a:r>
              <a:rPr lang="pl-PL" altLang="en-US" sz="1600" i="1" dirty="0">
                <a:solidFill>
                  <a:srgbClr val="0000CC"/>
                </a:solidFill>
              </a:rPr>
              <a:t>konstruktor kodu</a:t>
            </a:r>
            <a:r>
              <a:rPr lang="pl-PL" altLang="en-US" sz="1600" dirty="0">
                <a:solidFill>
                  <a:srgbClr val="0000CC"/>
                </a:solidFill>
              </a:rPr>
              <a:t> po wyborze … dla określonego zdarzenia). 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1600" dirty="0">
                <a:solidFill>
                  <a:srgbClr val="0000CC"/>
                </a:solidFill>
              </a:rPr>
              <a:t>Procedura wywołuje inną procedurę o nazwie </a:t>
            </a:r>
            <a:r>
              <a:rPr lang="pl-PL" altLang="en-US" sz="1600" i="1" dirty="0" err="1">
                <a:solidFill>
                  <a:srgbClr val="0000CC"/>
                </a:solidFill>
              </a:rPr>
              <a:t>Informacja_o_ksiazce</a:t>
            </a:r>
            <a:r>
              <a:rPr lang="pl-PL" altLang="en-US" sz="1600" dirty="0">
                <a:solidFill>
                  <a:srgbClr val="0000CC"/>
                </a:solidFill>
              </a:rPr>
              <a:t>, która wyprowadza okna komunikatów (</a:t>
            </a:r>
            <a:r>
              <a:rPr lang="pl-PL" altLang="en-US" sz="1600" i="1" dirty="0" err="1">
                <a:solidFill>
                  <a:srgbClr val="0000CC"/>
                </a:solidFill>
              </a:rPr>
              <a:t>MsgBox</a:t>
            </a:r>
            <a:r>
              <a:rPr lang="pl-PL" altLang="en-US" sz="1600" dirty="0">
                <a:solidFill>
                  <a:srgbClr val="0000CC"/>
                </a:solidFill>
              </a:rPr>
              <a:t>):  (1) jaka jest średnia liczba </a:t>
            </a:r>
            <a:r>
              <a:rPr lang="pl-PL" altLang="en-US" sz="1600" dirty="0" err="1">
                <a:solidFill>
                  <a:srgbClr val="0000CC"/>
                </a:solidFill>
              </a:rPr>
              <a:t>wypożyczeń</a:t>
            </a:r>
            <a:r>
              <a:rPr lang="pl-PL" altLang="en-US" sz="1600" dirty="0">
                <a:solidFill>
                  <a:srgbClr val="0000CC"/>
                </a:solidFill>
              </a:rPr>
              <a:t> w bibliotece przypadająca na książę, (2) ile razy była wypożyczona książka, której sygnatura wyświetla się na bieżącej stronie formularza, (3) czy książka, o której jest wyświetlana informacja w formularzu, cieszy się popularnością u czytelników.</a:t>
            </a:r>
          </a:p>
        </p:txBody>
      </p:sp>
      <p:grpSp>
        <p:nvGrpSpPr>
          <p:cNvPr id="35843" name="Grupa 10">
            <a:extLst>
              <a:ext uri="{FF2B5EF4-FFF2-40B4-BE49-F238E27FC236}">
                <a16:creationId xmlns:a16="http://schemas.microsoft.com/office/drawing/2014/main" id="{5F7EC226-6416-4240-A575-C612602BB30C}"/>
              </a:ext>
            </a:extLst>
          </p:cNvPr>
          <p:cNvGrpSpPr>
            <a:grpSpLocks/>
          </p:cNvGrpSpPr>
          <p:nvPr/>
        </p:nvGrpSpPr>
        <p:grpSpPr bwMode="auto">
          <a:xfrm>
            <a:off x="163936" y="4004667"/>
            <a:ext cx="431800" cy="1152525"/>
            <a:chOff x="539552" y="4149080"/>
            <a:chExt cx="720080" cy="1152128"/>
          </a:xfrm>
        </p:grpSpPr>
        <p:cxnSp>
          <p:nvCxnSpPr>
            <p:cNvPr id="35846" name="Łącznik prosty 7">
              <a:extLst>
                <a:ext uri="{FF2B5EF4-FFF2-40B4-BE49-F238E27FC236}">
                  <a16:creationId xmlns:a16="http://schemas.microsoft.com/office/drawing/2014/main" id="{A7E1A3B5-11B1-490E-8D6B-FD8EE1AAB0D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39552" y="4149080"/>
              <a:ext cx="0" cy="1152128"/>
            </a:xfrm>
            <a:prstGeom prst="line">
              <a:avLst/>
            </a:prstGeom>
            <a:noFill/>
            <a:ln w="25400" algn="ctr">
              <a:solidFill>
                <a:srgbClr val="0000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47" name="Łącznik prosty ze strzałką 9">
              <a:extLst>
                <a:ext uri="{FF2B5EF4-FFF2-40B4-BE49-F238E27FC236}">
                  <a16:creationId xmlns:a16="http://schemas.microsoft.com/office/drawing/2014/main" id="{C46B072E-CD02-426F-94C3-5B1DE903040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39552" y="4149080"/>
              <a:ext cx="720080" cy="0"/>
            </a:xfrm>
            <a:prstGeom prst="straightConnector1">
              <a:avLst/>
            </a:prstGeom>
            <a:noFill/>
            <a:ln w="25400" algn="ctr">
              <a:solidFill>
                <a:srgbClr val="0000CC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>
            <a:extLst>
              <a:ext uri="{FF2B5EF4-FFF2-40B4-BE49-F238E27FC236}">
                <a16:creationId xmlns:a16="http://schemas.microsoft.com/office/drawing/2014/main" id="{8E499FB4-B007-4EDC-B3CE-B3FC84581C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05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pl-PL" altLang="en-US" sz="3200" b="1"/>
              <a:t>Włączanie i wyłączanie zabezpieczeń</a:t>
            </a:r>
          </a:p>
        </p:txBody>
      </p:sp>
      <p:sp>
        <p:nvSpPr>
          <p:cNvPr id="37891" name="pole tekstowe 2">
            <a:extLst>
              <a:ext uri="{FF2B5EF4-FFF2-40B4-BE49-F238E27FC236}">
                <a16:creationId xmlns:a16="http://schemas.microsoft.com/office/drawing/2014/main" id="{379022D1-61BF-47BD-AF4F-05CC70D9D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331913"/>
            <a:ext cx="8856662" cy="440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2000"/>
              <a:t>Baza danych utworzona i zarządzana w środowisku programu MS Access ma włączone zabezpieczenia – jest domyślnie ustawiona jako zasób niezaufany, wskutek czego operacje aktywne na bazie danych są zablokowane (np. nie można uruchamiać makr). W takim przypadku, po otwarciu bazy wyświetla się pasek komunikatów z treścią: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pl-PL" altLang="en-US" sz="2000"/>
          </a:p>
          <a:p>
            <a:pPr>
              <a:spcBef>
                <a:spcPct val="0"/>
              </a:spcBef>
              <a:buSzTx/>
              <a:buFontTx/>
              <a:buNone/>
            </a:pPr>
            <a:endParaRPr lang="pl-PL" altLang="en-US" sz="2000"/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2000"/>
              <a:t>Za pomocą przycisku na tym pasku można ustawić bazę danych jako zaufaną .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endParaRPr lang="pl-PL" altLang="en-US" sz="2000"/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2000"/>
              <a:t>Niezależnie od tego, można sterować opcjami zabezpieczeń (i włączać lub wyłączać zawartość ):</a:t>
            </a:r>
          </a:p>
          <a:p>
            <a:pPr>
              <a:spcBef>
                <a:spcPct val="0"/>
              </a:spcBef>
              <a:buSzTx/>
            </a:pPr>
            <a:r>
              <a:rPr lang="pl-PL" altLang="en-US" sz="2000"/>
              <a:t>   menu </a:t>
            </a:r>
            <a:r>
              <a:rPr lang="pl-PL" altLang="en-US" sz="2000" i="1">
                <a:solidFill>
                  <a:srgbClr val="000099"/>
                </a:solidFill>
              </a:rPr>
              <a:t>Plik</a:t>
            </a:r>
            <a:r>
              <a:rPr lang="pl-PL" altLang="en-US" sz="2000"/>
              <a:t> </a:t>
            </a:r>
            <a:r>
              <a:rPr lang="pl-PL" altLang="en-US" sz="2000">
                <a:sym typeface="Symbol" panose="05050102010706020507" pitchFamily="18" charset="2"/>
              </a:rPr>
              <a:t></a:t>
            </a:r>
            <a:r>
              <a:rPr lang="pl-PL" altLang="en-US" sz="2000"/>
              <a:t> </a:t>
            </a:r>
            <a:r>
              <a:rPr lang="pl-PL" altLang="en-US" sz="2000" i="1">
                <a:solidFill>
                  <a:srgbClr val="000099"/>
                </a:solidFill>
              </a:rPr>
              <a:t>Opcje</a:t>
            </a:r>
            <a:r>
              <a:rPr lang="pl-PL" altLang="en-US" sz="2000"/>
              <a:t> </a:t>
            </a:r>
            <a:r>
              <a:rPr lang="pl-PL" altLang="en-US" sz="2000">
                <a:sym typeface="Symbol" panose="05050102010706020507" pitchFamily="18" charset="2"/>
              </a:rPr>
              <a:t></a:t>
            </a:r>
            <a:r>
              <a:rPr lang="pl-PL" altLang="en-US" sz="2000"/>
              <a:t> </a:t>
            </a:r>
            <a:r>
              <a:rPr lang="pl-PL" altLang="en-US" sz="2000" i="1">
                <a:solidFill>
                  <a:srgbClr val="000099"/>
                </a:solidFill>
              </a:rPr>
              <a:t>Centrum zaufania </a:t>
            </a:r>
            <a:endParaRPr lang="pl-PL" altLang="en-US" sz="2000"/>
          </a:p>
          <a:p>
            <a:pPr>
              <a:spcBef>
                <a:spcPct val="0"/>
              </a:spcBef>
              <a:buSzTx/>
            </a:pPr>
            <a:r>
              <a:rPr lang="pl-PL" altLang="en-US" sz="2000"/>
              <a:t>   przycisk  </a:t>
            </a:r>
            <a:r>
              <a:rPr lang="pl-PL" altLang="en-US" sz="2000" i="1">
                <a:solidFill>
                  <a:srgbClr val="000099"/>
                </a:solidFill>
              </a:rPr>
              <a:t>Ustawienia centrum zaufania</a:t>
            </a:r>
          </a:p>
          <a:p>
            <a:pPr>
              <a:spcBef>
                <a:spcPct val="0"/>
              </a:spcBef>
              <a:buSzTx/>
            </a:pPr>
            <a:r>
              <a:rPr lang="pl-PL" altLang="en-US" sz="2000"/>
              <a:t>   jeden z przycisków radiowych w pozycji </a:t>
            </a:r>
            <a:r>
              <a:rPr lang="pl-PL" altLang="en-US" sz="2000" i="1">
                <a:solidFill>
                  <a:srgbClr val="000099"/>
                </a:solidFill>
              </a:rPr>
              <a:t>Pokazywanie paska komunikatów</a:t>
            </a:r>
          </a:p>
        </p:txBody>
      </p:sp>
      <p:pic>
        <p:nvPicPr>
          <p:cNvPr id="37892" name="Picture 2">
            <a:extLst>
              <a:ext uri="{FF2B5EF4-FFF2-40B4-BE49-F238E27FC236}">
                <a16:creationId xmlns:a16="http://schemas.microsoft.com/office/drawing/2014/main" id="{D15E92D6-926B-4703-B67E-65B3A80FDD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043238"/>
            <a:ext cx="869632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BC254DCE-B43B-4321-B475-58A6067730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4313" y="692150"/>
            <a:ext cx="8929687" cy="4800600"/>
          </a:xfrm>
        </p:spPr>
        <p:txBody>
          <a:bodyPr/>
          <a:lstStyle/>
          <a:p>
            <a:r>
              <a:rPr lang="pl-PL" altLang="en-US" sz="1800" b="1"/>
              <a:t>DLookup(</a:t>
            </a:r>
            <a:r>
              <a:rPr lang="pl-PL" altLang="en-US" sz="1800" b="1" i="1"/>
              <a:t>wyrażenie; domena</a:t>
            </a:r>
            <a:r>
              <a:rPr lang="pl-PL" altLang="en-US" sz="1800"/>
              <a:t> [</a:t>
            </a:r>
            <a:r>
              <a:rPr lang="pl-PL" altLang="en-US" sz="1800" b="1" i="1"/>
              <a:t>; kryteria</a:t>
            </a:r>
            <a:r>
              <a:rPr lang="pl-PL" altLang="en-US" sz="1800"/>
              <a:t>] </a:t>
            </a:r>
            <a:r>
              <a:rPr lang="pl-PL" altLang="en-US" sz="1800" b="1"/>
              <a:t>)</a:t>
            </a:r>
            <a:endParaRPr lang="pl-PL" altLang="en-US" sz="1800"/>
          </a:p>
          <a:p>
            <a:pPr>
              <a:buFontTx/>
              <a:buNone/>
            </a:pPr>
            <a:r>
              <a:rPr lang="pl-PL" altLang="en-US" sz="1800"/>
              <a:t>		</a:t>
            </a:r>
            <a:r>
              <a:rPr lang="en-US" altLang="en-US" sz="1800"/>
              <a:t>DLookup(</a:t>
            </a:r>
            <a:r>
              <a:rPr lang="pl-PL" altLang="en-US" sz="1800"/>
              <a:t>"[nazwisko] &amp; </a:t>
            </a:r>
            <a:r>
              <a:rPr lang="en-US" altLang="en-US" sz="1800"/>
              <a:t>'</a:t>
            </a:r>
            <a:r>
              <a:rPr lang="pl-PL" altLang="en-US" sz="1800"/>
              <a:t>: ' &amp; [tytuł]</a:t>
            </a:r>
            <a:r>
              <a:rPr lang="en-US" altLang="en-US" sz="1800"/>
              <a:t>"</a:t>
            </a:r>
            <a:r>
              <a:rPr lang="pl-PL" altLang="en-US" sz="1800"/>
              <a:t>;</a:t>
            </a:r>
            <a:r>
              <a:rPr lang="en-US" altLang="en-US" sz="1800"/>
              <a:t> "</a:t>
            </a:r>
            <a:r>
              <a:rPr lang="pl-PL" altLang="en-US" sz="1800"/>
              <a:t>książki</a:t>
            </a:r>
            <a:r>
              <a:rPr lang="en-US" altLang="en-US" sz="1800"/>
              <a:t>"</a:t>
            </a:r>
            <a:r>
              <a:rPr lang="pl-PL" altLang="en-US" sz="1800"/>
              <a:t>;</a:t>
            </a:r>
            <a:r>
              <a:rPr lang="en-US" altLang="en-US" sz="1800"/>
              <a:t> "[</a:t>
            </a:r>
            <a:r>
              <a:rPr lang="pl-PL" altLang="en-US" sz="1800"/>
              <a:t>Syg</a:t>
            </a:r>
            <a:r>
              <a:rPr lang="en-US" altLang="en-US" sz="1800"/>
              <a:t>] = '</a:t>
            </a:r>
            <a:r>
              <a:rPr lang="pl-PL" altLang="en-US" sz="1800"/>
              <a:t>0015</a:t>
            </a:r>
            <a:r>
              <a:rPr lang="en-US" altLang="en-US" sz="1800"/>
              <a:t>'")</a:t>
            </a:r>
            <a:endParaRPr lang="pl-PL" altLang="en-US" sz="1800"/>
          </a:p>
          <a:p>
            <a:pPr>
              <a:buFontTx/>
              <a:buNone/>
            </a:pPr>
            <a:endParaRPr lang="pl-PL" altLang="en-US" sz="800"/>
          </a:p>
          <a:p>
            <a:r>
              <a:rPr lang="pl-PL" altLang="en-US" sz="1800" b="1"/>
              <a:t>DSum(</a:t>
            </a:r>
            <a:r>
              <a:rPr lang="pl-PL" altLang="en-US" sz="1800" b="1" i="1"/>
              <a:t>wyrażenie; domena</a:t>
            </a:r>
            <a:r>
              <a:rPr lang="pl-PL" altLang="en-US" sz="1800"/>
              <a:t> [</a:t>
            </a:r>
            <a:r>
              <a:rPr lang="pl-PL" altLang="en-US" sz="1800" b="1" i="1"/>
              <a:t>; kryteria</a:t>
            </a:r>
            <a:r>
              <a:rPr lang="pl-PL" altLang="en-US" sz="1800"/>
              <a:t>] </a:t>
            </a:r>
            <a:r>
              <a:rPr lang="pl-PL" altLang="en-US" sz="1800" b="1"/>
              <a:t>)</a:t>
            </a:r>
            <a:endParaRPr lang="pl-PL" altLang="en-US" sz="1800"/>
          </a:p>
          <a:p>
            <a:pPr>
              <a:buFontTx/>
              <a:buNone/>
            </a:pPr>
            <a:r>
              <a:rPr lang="pl-PL" altLang="en-US" sz="1800"/>
              <a:t>		</a:t>
            </a:r>
            <a:r>
              <a:rPr lang="en-US" altLang="en-US" sz="1800"/>
              <a:t>DSum</a:t>
            </a:r>
            <a:r>
              <a:rPr lang="en-US" altLang="en-US" sz="1800" b="1"/>
              <a:t>(</a:t>
            </a:r>
            <a:r>
              <a:rPr lang="en-US" altLang="en-US" sz="1800"/>
              <a:t>"[</a:t>
            </a:r>
            <a:r>
              <a:rPr lang="pl-PL" altLang="en-US" sz="1800"/>
              <a:t>Cena</a:t>
            </a:r>
            <a:r>
              <a:rPr lang="en-US" altLang="en-US" sz="1800"/>
              <a:t>]"</a:t>
            </a:r>
            <a:r>
              <a:rPr lang="pl-PL" altLang="en-US" sz="1800"/>
              <a:t> ;</a:t>
            </a:r>
            <a:r>
              <a:rPr lang="en-US" altLang="en-US" sz="1800"/>
              <a:t> "</a:t>
            </a:r>
            <a:r>
              <a:rPr lang="pl-PL" altLang="en-US" sz="1800"/>
              <a:t>książki</a:t>
            </a:r>
            <a:r>
              <a:rPr lang="en-US" altLang="en-US" sz="1800"/>
              <a:t>"</a:t>
            </a:r>
            <a:r>
              <a:rPr lang="pl-PL" altLang="en-US" sz="1800"/>
              <a:t> ;</a:t>
            </a:r>
            <a:r>
              <a:rPr lang="en-US" altLang="en-US" sz="1800"/>
              <a:t> "[</a:t>
            </a:r>
            <a:r>
              <a:rPr lang="pl-PL" altLang="en-US" sz="1800"/>
              <a:t>Nazwisko</a:t>
            </a:r>
            <a:r>
              <a:rPr lang="en-US" altLang="en-US" sz="1800"/>
              <a:t>] = Forms![KSIĄŻKI]![</a:t>
            </a:r>
            <a:r>
              <a:rPr lang="pl-PL" altLang="en-US" sz="1800"/>
              <a:t>Nazwisko</a:t>
            </a:r>
            <a:r>
              <a:rPr lang="en-US" altLang="en-US" sz="1800"/>
              <a:t>]</a:t>
            </a:r>
            <a:r>
              <a:rPr lang="pl-PL" altLang="en-US" sz="1800"/>
              <a:t>"</a:t>
            </a:r>
            <a:r>
              <a:rPr lang="en-US" altLang="en-US" sz="1800" b="1"/>
              <a:t>)</a:t>
            </a:r>
            <a:r>
              <a:rPr lang="en-US" altLang="en-US" sz="1800"/>
              <a:t> </a:t>
            </a:r>
            <a:endParaRPr lang="pl-PL" altLang="en-US" sz="1800"/>
          </a:p>
          <a:p>
            <a:pPr>
              <a:buFontTx/>
              <a:buNone/>
            </a:pPr>
            <a:endParaRPr lang="pl-PL" altLang="en-US" sz="800"/>
          </a:p>
          <a:p>
            <a:r>
              <a:rPr lang="pl-PL" altLang="en-US" sz="1800" b="1"/>
              <a:t>DMin(</a:t>
            </a:r>
            <a:r>
              <a:rPr lang="pl-PL" altLang="en-US" sz="1800" b="1" i="1"/>
              <a:t>wyrażenie; domena </a:t>
            </a:r>
            <a:r>
              <a:rPr lang="pl-PL" altLang="en-US" sz="1800"/>
              <a:t>[</a:t>
            </a:r>
            <a:r>
              <a:rPr lang="pl-PL" altLang="en-US" sz="1800" b="1" i="1"/>
              <a:t>; kryteria</a:t>
            </a:r>
            <a:r>
              <a:rPr lang="pl-PL" altLang="en-US" sz="1800"/>
              <a:t>] </a:t>
            </a:r>
            <a:r>
              <a:rPr lang="pl-PL" altLang="en-US" sz="1800" b="1"/>
              <a:t>)</a:t>
            </a:r>
          </a:p>
          <a:p>
            <a:pPr>
              <a:buFontTx/>
              <a:buNone/>
            </a:pPr>
            <a:r>
              <a:rPr lang="pl-PL" altLang="en-US" sz="1800"/>
              <a:t>		</a:t>
            </a:r>
            <a:r>
              <a:rPr lang="en-US" altLang="en-US" sz="1800"/>
              <a:t>DM</a:t>
            </a:r>
            <a:r>
              <a:rPr lang="pl-PL" altLang="en-US" sz="1800"/>
              <a:t>in</a:t>
            </a:r>
            <a:r>
              <a:rPr lang="en-US" altLang="en-US" sz="1800"/>
              <a:t>("[</a:t>
            </a:r>
            <a:r>
              <a:rPr lang="pl-PL" altLang="en-US" sz="1800"/>
              <a:t>Data_zap</a:t>
            </a:r>
            <a:r>
              <a:rPr lang="en-US" altLang="en-US" sz="1800"/>
              <a:t>]"</a:t>
            </a:r>
            <a:r>
              <a:rPr lang="pl-PL" altLang="en-US" sz="1800"/>
              <a:t>;</a:t>
            </a:r>
            <a:r>
              <a:rPr lang="en-US" altLang="en-US" sz="1800"/>
              <a:t> "</a:t>
            </a:r>
            <a:r>
              <a:rPr lang="pl-PL" altLang="en-US" sz="1800"/>
              <a:t>Czytelnicy</a:t>
            </a:r>
            <a:r>
              <a:rPr lang="en-US" altLang="en-US" sz="1800"/>
              <a:t>") </a:t>
            </a:r>
            <a:endParaRPr lang="pl-PL" altLang="en-US" sz="1800"/>
          </a:p>
          <a:p>
            <a:pPr>
              <a:buFontTx/>
              <a:buNone/>
            </a:pPr>
            <a:endParaRPr lang="pl-PL" altLang="en-US" sz="800"/>
          </a:p>
          <a:p>
            <a:r>
              <a:rPr lang="pl-PL" altLang="en-US" sz="1800" b="1"/>
              <a:t>DMax(</a:t>
            </a:r>
            <a:r>
              <a:rPr lang="pl-PL" altLang="en-US" sz="1800" b="1" i="1"/>
              <a:t>wyrażenie; domena </a:t>
            </a:r>
            <a:r>
              <a:rPr lang="pl-PL" altLang="en-US" sz="1800"/>
              <a:t>[</a:t>
            </a:r>
            <a:r>
              <a:rPr lang="pl-PL" altLang="en-US" sz="1800" b="1" i="1"/>
              <a:t>; kryteria</a:t>
            </a:r>
            <a:r>
              <a:rPr lang="pl-PL" altLang="en-US" sz="1800"/>
              <a:t>] </a:t>
            </a:r>
            <a:r>
              <a:rPr lang="pl-PL" altLang="en-US" sz="1800" b="1"/>
              <a:t>)</a:t>
            </a:r>
            <a:endParaRPr lang="pl-PL" altLang="en-US" sz="1800"/>
          </a:p>
          <a:p>
            <a:pPr>
              <a:buFontTx/>
              <a:buNone/>
            </a:pPr>
            <a:r>
              <a:rPr lang="pl-PL" altLang="en-US" sz="1800"/>
              <a:t>		</a:t>
            </a:r>
            <a:r>
              <a:rPr lang="en-US" altLang="en-US" sz="1800"/>
              <a:t>DMax("[</a:t>
            </a:r>
            <a:r>
              <a:rPr lang="pl-PL" altLang="en-US" sz="1800"/>
              <a:t>Data_wyp</a:t>
            </a:r>
            <a:r>
              <a:rPr lang="en-US" altLang="en-US" sz="1800"/>
              <a:t>]"</a:t>
            </a:r>
            <a:r>
              <a:rPr lang="pl-PL" altLang="en-US" sz="1800"/>
              <a:t>;</a:t>
            </a:r>
            <a:r>
              <a:rPr lang="en-US" altLang="en-US" sz="1800"/>
              <a:t> "</a:t>
            </a:r>
            <a:r>
              <a:rPr lang="pl-PL" altLang="en-US" sz="1800"/>
              <a:t>wypożyczenia</a:t>
            </a:r>
            <a:r>
              <a:rPr lang="en-US" altLang="en-US" sz="1800"/>
              <a:t>") </a:t>
            </a:r>
            <a:endParaRPr lang="pl-PL" altLang="en-US" sz="1800"/>
          </a:p>
          <a:p>
            <a:pPr>
              <a:buFontTx/>
              <a:buNone/>
            </a:pPr>
            <a:endParaRPr lang="pl-PL" altLang="en-US" sz="800"/>
          </a:p>
          <a:p>
            <a:r>
              <a:rPr lang="pl-PL" altLang="en-US" sz="1800" b="1"/>
              <a:t>DCount(</a:t>
            </a:r>
            <a:r>
              <a:rPr lang="pl-PL" altLang="en-US" sz="1800" b="1" i="1"/>
              <a:t>wyrażenie; domena</a:t>
            </a:r>
            <a:r>
              <a:rPr lang="pl-PL" altLang="en-US" sz="1800"/>
              <a:t> [</a:t>
            </a:r>
            <a:r>
              <a:rPr lang="pl-PL" altLang="en-US" sz="1800" b="1" i="1"/>
              <a:t>; kryteria</a:t>
            </a:r>
            <a:r>
              <a:rPr lang="pl-PL" altLang="en-US" sz="1800"/>
              <a:t>] </a:t>
            </a:r>
            <a:r>
              <a:rPr lang="pl-PL" altLang="en-US" sz="1800" b="1"/>
              <a:t>)</a:t>
            </a:r>
          </a:p>
          <a:p>
            <a:pPr>
              <a:buFontTx/>
              <a:buNone/>
            </a:pPr>
            <a:r>
              <a:rPr lang="pl-PL" altLang="en-US" sz="1800"/>
              <a:t>		</a:t>
            </a:r>
            <a:r>
              <a:rPr lang="en-US" altLang="en-US" sz="1800"/>
              <a:t>DCount("[</a:t>
            </a:r>
            <a:r>
              <a:rPr lang="pl-PL" altLang="en-US" sz="1800"/>
              <a:t>Syg</a:t>
            </a:r>
            <a:r>
              <a:rPr lang="en-US" altLang="en-US" sz="1800"/>
              <a:t>]"</a:t>
            </a:r>
            <a:r>
              <a:rPr lang="pl-PL" altLang="en-US" sz="1800"/>
              <a:t>;</a:t>
            </a:r>
            <a:r>
              <a:rPr lang="en-US" altLang="en-US" sz="1800"/>
              <a:t> "</a:t>
            </a:r>
            <a:r>
              <a:rPr lang="pl-PL" altLang="en-US" sz="1800"/>
              <a:t>Zwroty</a:t>
            </a:r>
            <a:r>
              <a:rPr lang="en-US" altLang="en-US" sz="1800"/>
              <a:t>") </a:t>
            </a:r>
            <a:endParaRPr lang="pl-PL" altLang="en-US" sz="1800"/>
          </a:p>
          <a:p>
            <a:pPr>
              <a:buFontTx/>
              <a:buNone/>
            </a:pPr>
            <a:endParaRPr lang="pl-PL" altLang="en-US" sz="800"/>
          </a:p>
          <a:p>
            <a:r>
              <a:rPr lang="pl-PL" altLang="en-US" sz="1800" b="1"/>
              <a:t>DAvg(</a:t>
            </a:r>
            <a:r>
              <a:rPr lang="pl-PL" altLang="en-US" sz="1800" b="1" i="1"/>
              <a:t>wyrażenie; domena</a:t>
            </a:r>
            <a:r>
              <a:rPr lang="pl-PL" altLang="en-US" sz="1800"/>
              <a:t> [</a:t>
            </a:r>
            <a:r>
              <a:rPr lang="pl-PL" altLang="en-US" sz="1800" b="1" i="1"/>
              <a:t>; kryteria</a:t>
            </a:r>
            <a:r>
              <a:rPr lang="pl-PL" altLang="en-US" sz="1800"/>
              <a:t>] </a:t>
            </a:r>
            <a:r>
              <a:rPr lang="pl-PL" altLang="en-US" sz="1800" b="1"/>
              <a:t>)</a:t>
            </a:r>
          </a:p>
          <a:p>
            <a:pPr>
              <a:buFontTx/>
              <a:buNone/>
            </a:pPr>
            <a:r>
              <a:rPr lang="pl-PL" altLang="en-US" sz="1800"/>
              <a:t>		</a:t>
            </a:r>
            <a:r>
              <a:rPr lang="en-US" altLang="en-US" sz="1800"/>
              <a:t>DA</a:t>
            </a:r>
            <a:r>
              <a:rPr lang="pl-PL" altLang="en-US" sz="1800"/>
              <a:t>vg</a:t>
            </a:r>
            <a:r>
              <a:rPr lang="en-US" altLang="en-US" sz="1800"/>
              <a:t>("</a:t>
            </a:r>
            <a:r>
              <a:rPr lang="pl-PL" altLang="en-US" sz="1800"/>
              <a:t>?</a:t>
            </a:r>
            <a:r>
              <a:rPr lang="en-US" altLang="en-US" sz="1800"/>
              <a:t>"</a:t>
            </a:r>
            <a:r>
              <a:rPr lang="pl-PL" altLang="en-US" sz="1800"/>
              <a:t>;</a:t>
            </a:r>
            <a:r>
              <a:rPr lang="en-US" altLang="en-US" sz="1800"/>
              <a:t> "</a:t>
            </a:r>
            <a:r>
              <a:rPr lang="pl-PL" altLang="en-US" sz="1800"/>
              <a:t>?</a:t>
            </a:r>
            <a:r>
              <a:rPr lang="en-US" altLang="en-US" sz="1800"/>
              <a:t>"</a:t>
            </a:r>
            <a:r>
              <a:rPr lang="pl-PL" altLang="en-US" sz="1800"/>
              <a:t>;</a:t>
            </a:r>
            <a:r>
              <a:rPr lang="en-US" altLang="en-US" sz="1800"/>
              <a:t> "</a:t>
            </a:r>
            <a:r>
              <a:rPr lang="pl-PL" altLang="en-US" sz="1800"/>
              <a:t>?</a:t>
            </a:r>
            <a:r>
              <a:rPr lang="en-US" altLang="en-US" sz="1800"/>
              <a:t>") </a:t>
            </a:r>
            <a:endParaRPr lang="pl-PL" altLang="en-US" sz="1800"/>
          </a:p>
        </p:txBody>
      </p:sp>
      <p:sp>
        <p:nvSpPr>
          <p:cNvPr id="17411" name="Rectangle 4">
            <a:extLst>
              <a:ext uri="{FF2B5EF4-FFF2-40B4-BE49-F238E27FC236}">
                <a16:creationId xmlns:a16="http://schemas.microsoft.com/office/drawing/2014/main" id="{C0A9E7AA-F022-41E7-A047-815ECD5963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-26988"/>
            <a:ext cx="9144000" cy="704851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pl-PL" altLang="en-US" sz="3600" b="1"/>
              <a:t>Agregaty domeny</a:t>
            </a:r>
          </a:p>
        </p:txBody>
      </p:sp>
      <p:sp>
        <p:nvSpPr>
          <p:cNvPr id="5124" name="pole tekstowe 3">
            <a:extLst>
              <a:ext uri="{FF2B5EF4-FFF2-40B4-BE49-F238E27FC236}">
                <a16:creationId xmlns:a16="http://schemas.microsoft.com/office/drawing/2014/main" id="{7D956782-1805-41FC-8CF3-2061CBD8CC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889625"/>
            <a:ext cx="7866063" cy="708025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2000" b="1">
                <a:solidFill>
                  <a:srgbClr val="C00000"/>
                </a:solidFill>
              </a:rPr>
              <a:t>Wszystkie parametry agregatów domeny są tekstami. </a:t>
            </a:r>
            <a:br>
              <a:rPr lang="pl-PL" altLang="en-US" sz="2000" b="1">
                <a:solidFill>
                  <a:srgbClr val="C00000"/>
                </a:solidFill>
              </a:rPr>
            </a:br>
            <a:r>
              <a:rPr lang="pl-PL" altLang="en-US" sz="2000" b="1">
                <a:solidFill>
                  <a:srgbClr val="C00000"/>
                </a:solidFill>
              </a:rPr>
              <a:t>Jeżeli domena jest zbiorem pustym, to agregat zwraca wartość </a:t>
            </a:r>
            <a:r>
              <a:rPr lang="pl-PL" altLang="en-US" sz="2000" b="1" i="1">
                <a:solidFill>
                  <a:srgbClr val="C00000"/>
                </a:solidFill>
              </a:rPr>
              <a:t>Null</a:t>
            </a:r>
            <a:r>
              <a:rPr lang="pl-PL" altLang="en-US" sz="2000" b="1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5125" name="pole tekstowe 4">
            <a:extLst>
              <a:ext uri="{FF2B5EF4-FFF2-40B4-BE49-F238E27FC236}">
                <a16:creationId xmlns:a16="http://schemas.microsoft.com/office/drawing/2014/main" id="{C1E7A2A1-AE62-4524-8730-FBFCCE5C84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3438525"/>
            <a:ext cx="3762375" cy="1323975"/>
          </a:xfrm>
          <a:prstGeom prst="rect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2000">
                <a:solidFill>
                  <a:srgbClr val="0000CC"/>
                </a:solidFill>
              </a:rPr>
              <a:t>Uwaga: jeżeli agregat jest wywoływany w programie w VBA, to separatorem parametrów jest przecinek a nie średnik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2370DB1-E72E-4E34-9D6D-E0969F4ACB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844550"/>
            <a:ext cx="8785225" cy="1216025"/>
          </a:xfrm>
          <a:ln w="12700">
            <a:solidFill>
              <a:srgbClr val="0000CC"/>
            </a:solidFill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ts val="1800"/>
              </a:spcBef>
            </a:pPr>
            <a:r>
              <a:rPr lang="pl-PL" altLang="en-US" sz="2800" b="1">
                <a:solidFill>
                  <a:srgbClr val="0000CC"/>
                </a:solidFill>
              </a:rPr>
              <a:t>Zdarzenie</a:t>
            </a:r>
            <a:r>
              <a:rPr lang="pl-PL" altLang="en-US" sz="2800">
                <a:solidFill>
                  <a:srgbClr val="0000CC"/>
                </a:solidFill>
              </a:rPr>
              <a:t> zawsze zachodzi w kontekście pewnego obiektu. </a:t>
            </a:r>
            <a:br>
              <a:rPr lang="pl-PL" altLang="en-US" sz="2800">
                <a:solidFill>
                  <a:srgbClr val="0000CC"/>
                </a:solidFill>
              </a:rPr>
            </a:br>
            <a:r>
              <a:rPr lang="pl-PL" altLang="en-US" sz="2800">
                <a:solidFill>
                  <a:srgbClr val="0000CC"/>
                </a:solidFill>
              </a:rPr>
              <a:t>Projektując </a:t>
            </a:r>
            <a:r>
              <a:rPr lang="pl-PL" altLang="en-US" sz="2800" b="1">
                <a:solidFill>
                  <a:srgbClr val="0000CC"/>
                </a:solidFill>
              </a:rPr>
              <a:t>procedurę obsługi zdarzenia</a:t>
            </a:r>
            <a:r>
              <a:rPr lang="pl-PL" altLang="en-US" sz="2800">
                <a:solidFill>
                  <a:srgbClr val="0000CC"/>
                </a:solidFill>
              </a:rPr>
              <a:t> należy dokładnie wiedzieć, z którym obiektem ją powiązać.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50FD4883-733F-4469-A2C4-63E546EC4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SzTx/>
            </a:pPr>
            <a:endParaRPr lang="en-US" altLang="en-US" sz="240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62AC19D-4410-44C4-842E-79ED6346EA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26988"/>
            <a:ext cx="9144000" cy="6477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lIns="90488" tIns="44450" rIns="90488" bIns="44450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charset="0"/>
              </a:defRPr>
            </a:lvl9pPr>
          </a:lstStyle>
          <a:p>
            <a:pPr>
              <a:defRPr/>
            </a:pPr>
            <a:r>
              <a:rPr lang="pl-PL" altLang="en-US" sz="3200" b="1" kern="0" dirty="0"/>
              <a:t>Obsługa zdarzeń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D34B04B-C685-477E-BE63-3BC286C54714}"/>
              </a:ext>
            </a:extLst>
          </p:cNvPr>
          <p:cNvSpPr txBox="1">
            <a:spLocks noChangeArrowheads="1"/>
          </p:cNvSpPr>
          <p:nvPr/>
        </p:nvSpPr>
        <p:spPr>
          <a:xfrm>
            <a:off x="266700" y="2349500"/>
            <a:ext cx="8610600" cy="3743325"/>
          </a:xfrm>
          <a:prstGeom prst="rect">
            <a:avLst/>
          </a:prstGeom>
          <a:noFill/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pl-PL" altLang="en-US" sz="2800" kern="0" dirty="0"/>
              <a:t>Makropolecenia (makra):</a:t>
            </a:r>
          </a:p>
          <a:p>
            <a:pPr lvl="1">
              <a:defRPr/>
            </a:pPr>
            <a:r>
              <a:rPr lang="pl-PL" altLang="en-US" kern="0" dirty="0"/>
              <a:t>makra osadzone - tworzone automatycznie przy pomocy kreatora formantów</a:t>
            </a:r>
          </a:p>
          <a:p>
            <a:pPr lvl="1">
              <a:defRPr/>
            </a:pPr>
            <a:r>
              <a:rPr lang="pl-PL" altLang="en-US" kern="0" dirty="0"/>
              <a:t>własne projektanta - zbudowane w oparciu listę akcji i ich składnię </a:t>
            </a:r>
          </a:p>
          <a:p>
            <a:pPr>
              <a:defRPr/>
            </a:pPr>
            <a:r>
              <a:rPr lang="pl-PL" altLang="en-US" sz="2800" kern="0" dirty="0"/>
              <a:t>Programy VBA- procedury lub funkcje napisane przez programistę z wykorzystaniem znajomości języka programowania Visual Basic for Application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5ACAB49-1B46-4B87-A4A1-3A6A2A035C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-26988"/>
            <a:ext cx="9144000" cy="1524001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pl-PL" altLang="en-US" sz="3600" b="1" dirty="0"/>
              <a:t>Przykładowe zdarzenia i typowe obiekty</a:t>
            </a:r>
            <a:br>
              <a:rPr lang="pl-PL" altLang="en-US" sz="3600" b="1" dirty="0"/>
            </a:br>
            <a:r>
              <a:rPr lang="pl-PL" altLang="en-US" sz="3600" b="1" dirty="0"/>
              <a:t>z nimi skojarzone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60D2BDB-7708-49D0-912E-00EFB2ED8A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3505200"/>
          </a:xfrm>
          <a:noFill/>
        </p:spPr>
        <p:txBody>
          <a:bodyPr/>
          <a:lstStyle/>
          <a:p>
            <a:r>
              <a:rPr lang="pl-PL" altLang="en-US" i="1"/>
              <a:t>Przy kliknięciu</a:t>
            </a:r>
            <a:r>
              <a:rPr lang="pl-PL" altLang="en-US"/>
              <a:t> - dla przycisku</a:t>
            </a:r>
          </a:p>
          <a:p>
            <a:r>
              <a:rPr lang="pl-PL" altLang="en-US" i="1"/>
              <a:t>Przy uzyskaniu fokusu</a:t>
            </a:r>
            <a:r>
              <a:rPr lang="pl-PL" altLang="en-US"/>
              <a:t> - dla pola tekstowego</a:t>
            </a:r>
          </a:p>
          <a:p>
            <a:r>
              <a:rPr lang="pl-PL" altLang="en-US" i="1"/>
              <a:t>Przy otwarciu</a:t>
            </a:r>
            <a:r>
              <a:rPr lang="pl-PL" altLang="en-US"/>
              <a:t> - dla formularza i raportu</a:t>
            </a:r>
          </a:p>
          <a:p>
            <a:r>
              <a:rPr lang="pl-PL" altLang="en-US" i="1"/>
              <a:t>Przy zamknięciu</a:t>
            </a:r>
            <a:r>
              <a:rPr lang="pl-PL" altLang="en-US"/>
              <a:t> - dla formularza i raportu</a:t>
            </a:r>
          </a:p>
          <a:p>
            <a:r>
              <a:rPr lang="pl-PL" altLang="en-US" i="1"/>
              <a:t>Po aktualizacji</a:t>
            </a:r>
            <a:r>
              <a:rPr lang="pl-PL" altLang="en-US"/>
              <a:t> - dla formantu lub rekordu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69D9B40-9403-4F5B-B596-A6E89B4E6F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-85725"/>
            <a:ext cx="9144000" cy="6350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pl-PL" altLang="en-US" sz="3600" b="1" dirty="0"/>
              <a:t>Makro w MS Access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0D062AF-96A9-44F5-9B43-4163CCE39D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765175"/>
            <a:ext cx="8642350" cy="5400675"/>
          </a:xfrm>
          <a:noFill/>
        </p:spPr>
        <p:txBody>
          <a:bodyPr/>
          <a:lstStyle/>
          <a:p>
            <a:pPr>
              <a:spcBef>
                <a:spcPct val="0"/>
              </a:spcBef>
              <a:spcAft>
                <a:spcPts val="900"/>
              </a:spcAft>
            </a:pPr>
            <a:r>
              <a:rPr lang="pl-PL" altLang="en-US" sz="2800"/>
              <a:t>Zapisany ciąg operacji, zwanych akcjami, które są wykonywane w kolejności zapisu od góry do dołu po uruchomieniu makra.</a:t>
            </a:r>
          </a:p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pl-PL" altLang="en-US" sz="2800"/>
              <a:t>Celem makra jest automatyzacja pewnych, określonych przez projektanta zadań, związanych najczęściej z formularzem lub raportem. Przykłady:</a:t>
            </a:r>
          </a:p>
          <a:p>
            <a:pPr lvl="1">
              <a:spcBef>
                <a:spcPct val="0"/>
              </a:spcBef>
            </a:pPr>
            <a:r>
              <a:rPr lang="pl-PL" altLang="en-US" sz="2400"/>
              <a:t>połączenie działania formularzy i raportów</a:t>
            </a:r>
          </a:p>
          <a:p>
            <a:pPr lvl="1">
              <a:spcBef>
                <a:spcPct val="0"/>
              </a:spcBef>
            </a:pPr>
            <a:r>
              <a:rPr lang="pl-PL" altLang="en-US" sz="2400"/>
              <a:t>automatyczne wyszukiwanie i filtrowanie rekordów</a:t>
            </a:r>
          </a:p>
          <a:p>
            <a:pPr lvl="1">
              <a:spcBef>
                <a:spcPct val="0"/>
              </a:spcBef>
            </a:pPr>
            <a:r>
              <a:rPr lang="pl-PL" altLang="en-US" sz="2400"/>
              <a:t>nadawanie wartości formantom (wybranym elementom sterującym)</a:t>
            </a:r>
          </a:p>
          <a:p>
            <a:pPr lvl="1">
              <a:spcBef>
                <a:spcPct val="0"/>
              </a:spcBef>
            </a:pPr>
            <a:r>
              <a:rPr lang="pl-PL" altLang="en-US" sz="2400"/>
              <a:t>sprawdzanie poprawności danych</a:t>
            </a:r>
          </a:p>
          <a:p>
            <a:pPr lvl="1">
              <a:spcBef>
                <a:spcPct val="0"/>
              </a:spcBef>
            </a:pPr>
            <a:r>
              <a:rPr lang="pl-PL" altLang="en-US" sz="2400"/>
              <a:t>ustawianie właściwości formularzy, raportów  i formantów</a:t>
            </a:r>
          </a:p>
          <a:p>
            <a:pPr>
              <a:spcBef>
                <a:spcPct val="0"/>
              </a:spcBef>
            </a:pPr>
            <a:endParaRPr lang="pl-PL" altLang="en-US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337BC30-7CCA-49D3-8DFA-4437840053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-26988"/>
            <a:ext cx="9144000" cy="900113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pl-PL" altLang="en-US" sz="3600" b="1"/>
              <a:t>Najczęściej stosowane akcje 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B8763DF-C3D9-4611-B816-CDAFA93EB0A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41438"/>
            <a:ext cx="3810000" cy="4648200"/>
          </a:xfrm>
          <a:noFill/>
        </p:spPr>
        <p:txBody>
          <a:bodyPr/>
          <a:lstStyle/>
          <a:p>
            <a:r>
              <a:rPr lang="pl-PL" altLang="en-US" i="1"/>
              <a:t>PrzejdźDoFormantu</a:t>
            </a:r>
          </a:p>
          <a:p>
            <a:r>
              <a:rPr lang="pl-PL" altLang="en-US" i="1"/>
              <a:t>PrzejdźDoRekordu</a:t>
            </a:r>
          </a:p>
          <a:p>
            <a:r>
              <a:rPr lang="pl-PL" altLang="en-US" i="1"/>
              <a:t>Zakończ</a:t>
            </a:r>
          </a:p>
          <a:p>
            <a:r>
              <a:rPr lang="pl-PL" altLang="en-US" i="1"/>
              <a:t>OknoKomunikatu</a:t>
            </a:r>
          </a:p>
          <a:p>
            <a:r>
              <a:rPr lang="pl-PL" altLang="en-US" i="1"/>
              <a:t>OtwórzFormularz</a:t>
            </a:r>
          </a:p>
          <a:p>
            <a:r>
              <a:rPr lang="pl-PL" altLang="en-US" i="1"/>
              <a:t>OtwórzRaport</a:t>
            </a:r>
          </a:p>
          <a:p>
            <a:r>
              <a:rPr lang="pl-PL" altLang="en-US" i="1"/>
              <a:t>OtwórzKwerendę</a:t>
            </a:r>
          </a:p>
          <a:p>
            <a:r>
              <a:rPr lang="pl-PL" altLang="en-US" i="1"/>
              <a:t>Maksymalizuj </a:t>
            </a:r>
          </a:p>
          <a:p>
            <a:r>
              <a:rPr lang="pl-PL" altLang="en-US" i="1"/>
              <a:t>Przywróć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794D41EF-176D-4A8A-A03D-0DBAC14B7D7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341438"/>
            <a:ext cx="4114800" cy="4648200"/>
          </a:xfrm>
          <a:noFill/>
        </p:spPr>
        <p:txBody>
          <a:bodyPr/>
          <a:lstStyle/>
          <a:p>
            <a:r>
              <a:rPr lang="pl-PL" altLang="en-US" i="1"/>
              <a:t>UruchomKod</a:t>
            </a:r>
          </a:p>
          <a:p>
            <a:r>
              <a:rPr lang="pl-PL" altLang="en-US" i="1"/>
              <a:t>UruchomMakro</a:t>
            </a:r>
          </a:p>
          <a:p>
            <a:r>
              <a:rPr lang="pl-PL" altLang="en-US" i="1"/>
              <a:t>UruchomSQL</a:t>
            </a:r>
          </a:p>
          <a:p>
            <a:r>
              <a:rPr lang="pl-PL" altLang="en-US" i="1"/>
              <a:t>UstawWartość</a:t>
            </a:r>
          </a:p>
          <a:p>
            <a:r>
              <a:rPr lang="pl-PL" altLang="en-US" i="1"/>
              <a:t>UruchomPolecenie</a:t>
            </a:r>
          </a:p>
          <a:p>
            <a:r>
              <a:rPr lang="pl-PL" altLang="en-US" i="1"/>
              <a:t>Odśwież</a:t>
            </a:r>
          </a:p>
          <a:p>
            <a:r>
              <a:rPr lang="pl-PL" altLang="en-US" i="1"/>
              <a:t>Zamknij</a:t>
            </a:r>
          </a:p>
          <a:p>
            <a:r>
              <a:rPr lang="pl-PL" altLang="en-US" i="1"/>
              <a:t>ZatrzymajMakro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>
            <a:extLst>
              <a:ext uri="{FF2B5EF4-FFF2-40B4-BE49-F238E27FC236}">
                <a16:creationId xmlns:a16="http://schemas.microsoft.com/office/drawing/2014/main" id="{38738F1B-CAF5-4F64-8053-BD7E5C2B09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708025"/>
            <a:ext cx="8586788" cy="596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Rectangle 4">
            <a:extLst>
              <a:ext uri="{FF2B5EF4-FFF2-40B4-BE49-F238E27FC236}">
                <a16:creationId xmlns:a16="http://schemas.microsoft.com/office/drawing/2014/main" id="{D94EBD0A-5FF8-4E87-8E74-CB5492A168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4925" y="0"/>
            <a:ext cx="9109075" cy="549275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pl-PL" altLang="en-US" sz="2800" b="1" dirty="0"/>
              <a:t>Zintegrowane środowisko projektowe makr </a:t>
            </a:r>
          </a:p>
        </p:txBody>
      </p:sp>
      <p:sp>
        <p:nvSpPr>
          <p:cNvPr id="8" name="pole tekstowe 3">
            <a:extLst>
              <a:ext uri="{FF2B5EF4-FFF2-40B4-BE49-F238E27FC236}">
                <a16:creationId xmlns:a16="http://schemas.microsoft.com/office/drawing/2014/main" id="{D529D708-731C-4A41-A701-43A962531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5013325"/>
            <a:ext cx="1223963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1400" dirty="0">
                <a:solidFill>
                  <a:srgbClr val="660033"/>
                </a:solidFill>
                <a:latin typeface="Times New Roman" charset="0"/>
              </a:rPr>
              <a:t>Wykaz akcji</a:t>
            </a:r>
          </a:p>
        </p:txBody>
      </p:sp>
      <p:sp>
        <p:nvSpPr>
          <p:cNvPr id="9220" name="pole tekstowe 3">
            <a:extLst>
              <a:ext uri="{FF2B5EF4-FFF2-40B4-BE49-F238E27FC236}">
                <a16:creationId xmlns:a16="http://schemas.microsoft.com/office/drawing/2014/main" id="{E05CDCF0-0546-4655-83A9-86FB8FB5BF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4638" y="1249363"/>
            <a:ext cx="1943100" cy="523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1400" dirty="0">
                <a:solidFill>
                  <a:srgbClr val="660033"/>
                </a:solidFill>
                <a:latin typeface="Times New Roman" charset="0"/>
              </a:rPr>
              <a:t>Narzędzia do sterowania przebiegiem programu </a:t>
            </a:r>
          </a:p>
        </p:txBody>
      </p:sp>
      <p:sp>
        <p:nvSpPr>
          <p:cNvPr id="10" name="pole tekstowe 3">
            <a:extLst>
              <a:ext uri="{FF2B5EF4-FFF2-40B4-BE49-F238E27FC236}">
                <a16:creationId xmlns:a16="http://schemas.microsoft.com/office/drawing/2014/main" id="{C20BF146-F4DE-4BC6-9BB5-544487260F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1663" y="5661025"/>
            <a:ext cx="2268537" cy="523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1400" dirty="0">
                <a:solidFill>
                  <a:srgbClr val="660033"/>
                </a:solidFill>
                <a:latin typeface="Times New Roman" charset="0"/>
              </a:rPr>
              <a:t>Makro ZWROTY - obsługa formularza ZWROTY</a:t>
            </a:r>
          </a:p>
        </p:txBody>
      </p:sp>
      <p:sp>
        <p:nvSpPr>
          <p:cNvPr id="11" name="pole tekstowe 3">
            <a:extLst>
              <a:ext uri="{FF2B5EF4-FFF2-40B4-BE49-F238E27FC236}">
                <a16:creationId xmlns:a16="http://schemas.microsoft.com/office/drawing/2014/main" id="{2511E086-6F10-49CB-A871-F376A0E37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800" y="2852738"/>
            <a:ext cx="1296988" cy="7381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1400" dirty="0" err="1">
                <a:solidFill>
                  <a:srgbClr val="660033"/>
                </a:solidFill>
                <a:latin typeface="Times New Roman" charset="0"/>
              </a:rPr>
              <a:t>Podmakra</a:t>
            </a:r>
            <a:r>
              <a:rPr lang="pl-PL" sz="1400" dirty="0">
                <a:solidFill>
                  <a:srgbClr val="660033"/>
                </a:solidFill>
                <a:latin typeface="Times New Roman" charset="0"/>
              </a:rPr>
              <a:t> makra ZWROTY</a:t>
            </a:r>
          </a:p>
        </p:txBody>
      </p:sp>
      <p:sp>
        <p:nvSpPr>
          <p:cNvPr id="13" name="pole tekstowe 3">
            <a:extLst>
              <a:ext uri="{FF2B5EF4-FFF2-40B4-BE49-F238E27FC236}">
                <a16:creationId xmlns:a16="http://schemas.microsoft.com/office/drawing/2014/main" id="{5BB22B05-239D-4A2E-821C-18F761C7C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5138" y="795338"/>
            <a:ext cx="1365250" cy="3063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l-PL" sz="1400" dirty="0">
                <a:solidFill>
                  <a:srgbClr val="660033"/>
                </a:solidFill>
                <a:latin typeface="Times New Roman" charset="0"/>
              </a:rPr>
              <a:t>Ważne przyciski</a:t>
            </a:r>
          </a:p>
        </p:txBody>
      </p:sp>
      <p:grpSp>
        <p:nvGrpSpPr>
          <p:cNvPr id="15369" name="Grupa 1">
            <a:extLst>
              <a:ext uri="{FF2B5EF4-FFF2-40B4-BE49-F238E27FC236}">
                <a16:creationId xmlns:a16="http://schemas.microsoft.com/office/drawing/2014/main" id="{C5B29004-D5C3-43E2-927C-A4EF6A5016E1}"/>
              </a:ext>
            </a:extLst>
          </p:cNvPr>
          <p:cNvGrpSpPr>
            <a:grpSpLocks/>
          </p:cNvGrpSpPr>
          <p:nvPr/>
        </p:nvGrpSpPr>
        <p:grpSpPr bwMode="auto">
          <a:xfrm>
            <a:off x="4886325" y="963613"/>
            <a:ext cx="1928813" cy="628650"/>
            <a:chOff x="4886325" y="708025"/>
            <a:chExt cx="1989138" cy="884238"/>
          </a:xfrm>
        </p:grpSpPr>
        <p:cxnSp>
          <p:nvCxnSpPr>
            <p:cNvPr id="15377" name="Łącznik prosty ze strzałką 14">
              <a:extLst>
                <a:ext uri="{FF2B5EF4-FFF2-40B4-BE49-F238E27FC236}">
                  <a16:creationId xmlns:a16="http://schemas.microsoft.com/office/drawing/2014/main" id="{C8659127-F722-4613-8BF1-024347C8256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886325" y="708025"/>
              <a:ext cx="1989138" cy="677863"/>
            </a:xfrm>
            <a:prstGeom prst="straightConnector1">
              <a:avLst/>
            </a:prstGeom>
            <a:noFill/>
            <a:ln w="12700" algn="ctr">
              <a:solidFill>
                <a:srgbClr val="660033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78" name="Łącznik prosty ze strzałką 16">
              <a:extLst>
                <a:ext uri="{FF2B5EF4-FFF2-40B4-BE49-F238E27FC236}">
                  <a16:creationId xmlns:a16="http://schemas.microsoft.com/office/drawing/2014/main" id="{8B36E892-87B3-4C4E-914A-26D7B878BF1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5508625" y="708025"/>
              <a:ext cx="1366838" cy="884238"/>
            </a:xfrm>
            <a:prstGeom prst="straightConnector1">
              <a:avLst/>
            </a:prstGeom>
            <a:noFill/>
            <a:ln w="12700" algn="ctr">
              <a:solidFill>
                <a:srgbClr val="660033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5370" name="Łącznik prosty ze strzałką 18">
            <a:extLst>
              <a:ext uri="{FF2B5EF4-FFF2-40B4-BE49-F238E27FC236}">
                <a16:creationId xmlns:a16="http://schemas.microsoft.com/office/drawing/2014/main" id="{049F8556-F8AE-4DE7-815A-4BA971E9445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96188" y="1773238"/>
            <a:ext cx="0" cy="719137"/>
          </a:xfrm>
          <a:prstGeom prst="straightConnector1">
            <a:avLst/>
          </a:prstGeom>
          <a:noFill/>
          <a:ln w="12700" algn="ctr">
            <a:solidFill>
              <a:srgbClr val="6600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1" name="Łącznik prosty ze strzałką 20">
            <a:extLst>
              <a:ext uri="{FF2B5EF4-FFF2-40B4-BE49-F238E27FC236}">
                <a16:creationId xmlns:a16="http://schemas.microsoft.com/office/drawing/2014/main" id="{6040F3BE-6D49-4802-AE6F-FB795CB47022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4140200" y="4005263"/>
            <a:ext cx="1223963" cy="1008062"/>
          </a:xfrm>
          <a:prstGeom prst="straightConnector1">
            <a:avLst/>
          </a:prstGeom>
          <a:noFill/>
          <a:ln w="12700" algn="ctr">
            <a:solidFill>
              <a:srgbClr val="6600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2" name="Łącznik prosty ze strzałką 22">
            <a:extLst>
              <a:ext uri="{FF2B5EF4-FFF2-40B4-BE49-F238E27FC236}">
                <a16:creationId xmlns:a16="http://schemas.microsoft.com/office/drawing/2014/main" id="{2AE5CD45-D876-4E23-B93A-19722C314B18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364163" y="3789363"/>
            <a:ext cx="1152525" cy="1223962"/>
          </a:xfrm>
          <a:prstGeom prst="straightConnector1">
            <a:avLst/>
          </a:prstGeom>
          <a:noFill/>
          <a:ln w="12700" algn="ctr">
            <a:solidFill>
              <a:srgbClr val="6600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73" name="Nawias klamrowy zamykający 23">
            <a:extLst>
              <a:ext uri="{FF2B5EF4-FFF2-40B4-BE49-F238E27FC236}">
                <a16:creationId xmlns:a16="http://schemas.microsoft.com/office/drawing/2014/main" id="{D7A9C31F-3552-4A11-8D57-246E892A8A44}"/>
              </a:ext>
            </a:extLst>
          </p:cNvPr>
          <p:cNvSpPr>
            <a:spLocks/>
          </p:cNvSpPr>
          <p:nvPr/>
        </p:nvSpPr>
        <p:spPr bwMode="auto">
          <a:xfrm>
            <a:off x="4643438" y="2492375"/>
            <a:ext cx="288925" cy="1152525"/>
          </a:xfrm>
          <a:prstGeom prst="rightBrace">
            <a:avLst>
              <a:gd name="adj1" fmla="val 8310"/>
              <a:gd name="adj2" fmla="val 50000"/>
            </a:avLst>
          </a:prstGeom>
          <a:noFill/>
          <a:ln w="12700" algn="ctr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US" altLang="en-US" sz="2400"/>
          </a:p>
        </p:txBody>
      </p:sp>
      <p:grpSp>
        <p:nvGrpSpPr>
          <p:cNvPr id="15374" name="Grupa 34">
            <a:extLst>
              <a:ext uri="{FF2B5EF4-FFF2-40B4-BE49-F238E27FC236}">
                <a16:creationId xmlns:a16="http://schemas.microsoft.com/office/drawing/2014/main" id="{1D120FE9-F023-4733-88CA-89AC2EA43E16}"/>
              </a:ext>
            </a:extLst>
          </p:cNvPr>
          <p:cNvGrpSpPr>
            <a:grpSpLocks/>
          </p:cNvGrpSpPr>
          <p:nvPr/>
        </p:nvGrpSpPr>
        <p:grpSpPr bwMode="auto">
          <a:xfrm>
            <a:off x="1116013" y="2068513"/>
            <a:ext cx="2051050" cy="4035425"/>
            <a:chOff x="287923" y="2564904"/>
            <a:chExt cx="2051829" cy="4034690"/>
          </a:xfrm>
        </p:grpSpPr>
        <p:cxnSp>
          <p:nvCxnSpPr>
            <p:cNvPr id="15375" name="Łącznik prosty ze strzałką 25">
              <a:extLst>
                <a:ext uri="{FF2B5EF4-FFF2-40B4-BE49-F238E27FC236}">
                  <a16:creationId xmlns:a16="http://schemas.microsoft.com/office/drawing/2014/main" id="{33830B0F-C8D4-4CE4-92C9-7164E6F7E3C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287923" y="6237313"/>
              <a:ext cx="683677" cy="362281"/>
            </a:xfrm>
            <a:prstGeom prst="straightConnector1">
              <a:avLst/>
            </a:prstGeom>
            <a:noFill/>
            <a:ln w="12700" algn="ctr">
              <a:solidFill>
                <a:srgbClr val="660033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376" name="Łącznik prosty ze strzałką 27">
              <a:extLst>
                <a:ext uri="{FF2B5EF4-FFF2-40B4-BE49-F238E27FC236}">
                  <a16:creationId xmlns:a16="http://schemas.microsoft.com/office/drawing/2014/main" id="{454D3DF8-753C-494F-80F5-ED7144B4D84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971600" y="2564904"/>
              <a:ext cx="1368152" cy="3672408"/>
            </a:xfrm>
            <a:prstGeom prst="straightConnector1">
              <a:avLst/>
            </a:prstGeom>
            <a:noFill/>
            <a:ln w="12700" algn="ctr">
              <a:solidFill>
                <a:srgbClr val="660033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>
            <a:extLst>
              <a:ext uri="{FF2B5EF4-FFF2-40B4-BE49-F238E27FC236}">
                <a16:creationId xmlns:a16="http://schemas.microsoft.com/office/drawing/2014/main" id="{A5BC130C-7E1F-44E9-8E25-8D7E4CA9EE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pl-PL" altLang="en-US" sz="3600" b="1"/>
              <a:t>Objaśnienia akcji</a:t>
            </a:r>
          </a:p>
        </p:txBody>
      </p:sp>
      <p:sp>
        <p:nvSpPr>
          <p:cNvPr id="17411" name="pole tekstowe 2">
            <a:extLst>
              <a:ext uri="{FF2B5EF4-FFF2-40B4-BE49-F238E27FC236}">
                <a16:creationId xmlns:a16="http://schemas.microsoft.com/office/drawing/2014/main" id="{3D47231F-1F20-4B53-B337-3BFCF4B24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844675"/>
            <a:ext cx="4826000" cy="923925"/>
          </a:xfrm>
          <a:prstGeom prst="rect">
            <a:avLst/>
          </a:prstGeom>
          <a:noFill/>
          <a:ln w="9525">
            <a:solidFill>
              <a:srgbClr val="66003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pl-PL" altLang="pl-PL" sz="2000">
                <a:solidFill>
                  <a:srgbClr val="0000CC"/>
                </a:solidFill>
              </a:rPr>
              <a:t>MS Access ułatwia definiowanie makr, wyświetlając podpowiedź, opisującą działanie wskazanej akcji.</a:t>
            </a:r>
          </a:p>
        </p:txBody>
      </p:sp>
      <p:pic>
        <p:nvPicPr>
          <p:cNvPr id="17412" name="Picture 2">
            <a:extLst>
              <a:ext uri="{FF2B5EF4-FFF2-40B4-BE49-F238E27FC236}">
                <a16:creationId xmlns:a16="http://schemas.microsoft.com/office/drawing/2014/main" id="{C8AF7239-3613-4A4B-8C75-109F4F1665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1052513"/>
            <a:ext cx="2952750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413" name="Łącznik prosty ze strzałką 7">
            <a:extLst>
              <a:ext uri="{FF2B5EF4-FFF2-40B4-BE49-F238E27FC236}">
                <a16:creationId xmlns:a16="http://schemas.microsoft.com/office/drawing/2014/main" id="{E08F86A3-0744-4FA8-B5E6-416F05A189E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643438" y="2781300"/>
            <a:ext cx="1223962" cy="431800"/>
          </a:xfrm>
          <a:prstGeom prst="straightConnector1">
            <a:avLst/>
          </a:prstGeom>
          <a:noFill/>
          <a:ln w="12700" algn="ctr">
            <a:solidFill>
              <a:srgbClr val="6600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14" name="Łącznik prosty ze strzałką 9">
            <a:extLst>
              <a:ext uri="{FF2B5EF4-FFF2-40B4-BE49-F238E27FC236}">
                <a16:creationId xmlns:a16="http://schemas.microsoft.com/office/drawing/2014/main" id="{C3E130ED-3365-49D1-B7B2-B3EFFFD8CA1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779838" y="2781300"/>
            <a:ext cx="1584325" cy="3095625"/>
          </a:xfrm>
          <a:prstGeom prst="straightConnector1">
            <a:avLst/>
          </a:prstGeom>
          <a:noFill/>
          <a:ln w="12700" algn="ctr">
            <a:solidFill>
              <a:srgbClr val="6600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25" name="Picture 13">
            <a:extLst>
              <a:ext uri="{FF2B5EF4-FFF2-40B4-BE49-F238E27FC236}">
                <a16:creationId xmlns:a16="http://schemas.microsoft.com/office/drawing/2014/main" id="{5A7C0EFD-6AE1-431E-A80C-32B2D563F0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981075"/>
            <a:ext cx="7383463" cy="3095625"/>
          </a:xfrm>
          <a:prstGeom prst="rect">
            <a:avLst/>
          </a:prstGeom>
          <a:noFill/>
          <a:ln w="12700" cap="flat" cmpd="sng">
            <a:solidFill>
              <a:schemeClr val="accent5">
                <a:lumMod val="90000"/>
              </a:schemeClr>
            </a:solidFill>
            <a:prstDash val="solid"/>
            <a:miter lim="800000"/>
            <a:headEnd/>
            <a:tailEnd/>
          </a:ln>
        </p:spPr>
      </p:pic>
      <p:sp>
        <p:nvSpPr>
          <p:cNvPr id="23555" name="Rectangle 4">
            <a:extLst>
              <a:ext uri="{FF2B5EF4-FFF2-40B4-BE49-F238E27FC236}">
                <a16:creationId xmlns:a16="http://schemas.microsoft.com/office/drawing/2014/main" id="{3D236BE6-EEC9-4AEA-BC33-8F35F1AAF3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0805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pl-PL" altLang="en-US" sz="3200" b="1" dirty="0"/>
              <a:t>Formularz </a:t>
            </a:r>
            <a:r>
              <a:rPr lang="pl-PL" altLang="en-US" sz="3200" b="1" i="1" dirty="0"/>
              <a:t>ZWROTY</a:t>
            </a:r>
            <a:r>
              <a:rPr lang="pl-PL" altLang="en-US" sz="3200" b="1" dirty="0"/>
              <a:t> do zarejestrowania zwrotu książki do biblioteki</a:t>
            </a:r>
          </a:p>
        </p:txBody>
      </p:sp>
      <p:sp>
        <p:nvSpPr>
          <p:cNvPr id="8" name="Elipsa 7">
            <a:extLst>
              <a:ext uri="{FF2B5EF4-FFF2-40B4-BE49-F238E27FC236}">
                <a16:creationId xmlns:a16="http://schemas.microsoft.com/office/drawing/2014/main" id="{3A68A5EB-711C-4DFF-9533-765FFC872E19}"/>
              </a:ext>
            </a:extLst>
          </p:cNvPr>
          <p:cNvSpPr/>
          <p:nvPr/>
        </p:nvSpPr>
        <p:spPr bwMode="auto">
          <a:xfrm>
            <a:off x="468313" y="2420938"/>
            <a:ext cx="287337" cy="28733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6600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pl-PL" sz="1000" b="1" dirty="0">
                <a:solidFill>
                  <a:srgbClr val="660033"/>
                </a:solidFill>
                <a:latin typeface="Times New Roman" charset="0"/>
              </a:rPr>
              <a:t>1</a:t>
            </a:r>
          </a:p>
        </p:txBody>
      </p:sp>
      <p:sp>
        <p:nvSpPr>
          <p:cNvPr id="9" name="Elipsa 8">
            <a:extLst>
              <a:ext uri="{FF2B5EF4-FFF2-40B4-BE49-F238E27FC236}">
                <a16:creationId xmlns:a16="http://schemas.microsoft.com/office/drawing/2014/main" id="{0E97E4A3-96A6-4968-BBFF-BF0BF0E186EB}"/>
              </a:ext>
            </a:extLst>
          </p:cNvPr>
          <p:cNvSpPr/>
          <p:nvPr/>
        </p:nvSpPr>
        <p:spPr bwMode="auto">
          <a:xfrm>
            <a:off x="468313" y="2924175"/>
            <a:ext cx="287337" cy="2889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6600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pl-PL" sz="1000" b="1" dirty="0">
                <a:solidFill>
                  <a:srgbClr val="660033"/>
                </a:solidFill>
                <a:latin typeface="Times New Roman" charset="0"/>
              </a:rPr>
              <a:t>2</a:t>
            </a:r>
          </a:p>
        </p:txBody>
      </p:sp>
      <p:sp>
        <p:nvSpPr>
          <p:cNvPr id="10" name="Elipsa 9">
            <a:extLst>
              <a:ext uri="{FF2B5EF4-FFF2-40B4-BE49-F238E27FC236}">
                <a16:creationId xmlns:a16="http://schemas.microsoft.com/office/drawing/2014/main" id="{E7B55676-875F-4AEA-A2DF-BA7B1B036139}"/>
              </a:ext>
            </a:extLst>
          </p:cNvPr>
          <p:cNvSpPr/>
          <p:nvPr/>
        </p:nvSpPr>
        <p:spPr bwMode="auto">
          <a:xfrm>
            <a:off x="7812088" y="1989138"/>
            <a:ext cx="287337" cy="28733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6600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pl-PL" sz="1000" b="1" dirty="0">
                <a:solidFill>
                  <a:srgbClr val="660033"/>
                </a:solidFill>
                <a:latin typeface="Times New Roman" charset="0"/>
              </a:rPr>
              <a:t>4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7E35A29A-C509-4BB2-94DF-1771A04BE261}"/>
              </a:ext>
            </a:extLst>
          </p:cNvPr>
          <p:cNvSpPr txBox="1"/>
          <p:nvPr/>
        </p:nvSpPr>
        <p:spPr>
          <a:xfrm>
            <a:off x="539750" y="4652963"/>
            <a:ext cx="8567738" cy="3127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pl-PL" sz="1600" dirty="0">
                <a:solidFill>
                  <a:srgbClr val="660033"/>
                </a:solidFill>
                <a:latin typeface="Times New Roman" charset="0"/>
              </a:rPr>
              <a:t>Pole tekstowe </a:t>
            </a:r>
            <a:r>
              <a:rPr lang="pl-PL" sz="1600" i="1" dirty="0" err="1">
                <a:solidFill>
                  <a:srgbClr val="660033"/>
                </a:solidFill>
                <a:latin typeface="Times New Roman" charset="0"/>
              </a:rPr>
              <a:t>O_ksiązce</a:t>
            </a:r>
            <a:r>
              <a:rPr lang="pl-PL" sz="1600" i="1" dirty="0">
                <a:solidFill>
                  <a:srgbClr val="660033"/>
                </a:solidFill>
                <a:latin typeface="Times New Roman" charset="0"/>
              </a:rPr>
              <a:t> </a:t>
            </a:r>
            <a:r>
              <a:rPr lang="pl-PL" sz="1600" dirty="0">
                <a:solidFill>
                  <a:srgbClr val="660033"/>
                </a:solidFill>
                <a:latin typeface="Times New Roman" charset="0"/>
              </a:rPr>
              <a:t>do wyświetlenia autora i tytułu książki o wybranej sygnaturze</a:t>
            </a: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882E2595-1120-4D79-97B9-C0FA6A362CE9}"/>
              </a:ext>
            </a:extLst>
          </p:cNvPr>
          <p:cNvSpPr txBox="1"/>
          <p:nvPr/>
        </p:nvSpPr>
        <p:spPr>
          <a:xfrm>
            <a:off x="539750" y="5078413"/>
            <a:ext cx="8567738" cy="314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pl-PL" sz="1600" dirty="0">
                <a:solidFill>
                  <a:srgbClr val="660033"/>
                </a:solidFill>
                <a:latin typeface="Times New Roman" charset="0"/>
              </a:rPr>
              <a:t>Pole tekstowe </a:t>
            </a:r>
            <a:r>
              <a:rPr lang="pl-PL" sz="1600" i="1" dirty="0" err="1">
                <a:solidFill>
                  <a:srgbClr val="660033"/>
                </a:solidFill>
                <a:latin typeface="Times New Roman" charset="0"/>
              </a:rPr>
              <a:t>L_wyp</a:t>
            </a:r>
            <a:r>
              <a:rPr lang="pl-PL" sz="1600" i="1" dirty="0">
                <a:solidFill>
                  <a:srgbClr val="660033"/>
                </a:solidFill>
                <a:latin typeface="Times New Roman" charset="0"/>
              </a:rPr>
              <a:t> </a:t>
            </a:r>
            <a:r>
              <a:rPr lang="pl-PL" sz="1600" dirty="0">
                <a:solidFill>
                  <a:srgbClr val="660033"/>
                </a:solidFill>
                <a:latin typeface="Times New Roman" charset="0"/>
              </a:rPr>
              <a:t>do wyświetlenia liczby wypożyczeń książki o wybranej sygnaturze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F5CB326A-ADBA-4859-A87C-0C0B9DFE79AF}"/>
              </a:ext>
            </a:extLst>
          </p:cNvPr>
          <p:cNvSpPr txBox="1"/>
          <p:nvPr/>
        </p:nvSpPr>
        <p:spPr>
          <a:xfrm>
            <a:off x="552450" y="5876925"/>
            <a:ext cx="8567738" cy="5365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pl-PL" sz="1600" dirty="0">
                <a:solidFill>
                  <a:srgbClr val="660033"/>
                </a:solidFill>
                <a:latin typeface="Times New Roman" charset="0"/>
              </a:rPr>
              <a:t>Pole tekstowe </a:t>
            </a:r>
            <a:r>
              <a:rPr lang="pl-PL" sz="1600" i="1" dirty="0">
                <a:solidFill>
                  <a:srgbClr val="660033"/>
                </a:solidFill>
                <a:latin typeface="Times New Roman" charset="0"/>
              </a:rPr>
              <a:t>Czytelnik</a:t>
            </a:r>
            <a:r>
              <a:rPr lang="pl-PL" sz="1600" dirty="0">
                <a:solidFill>
                  <a:srgbClr val="660033"/>
                </a:solidFill>
                <a:latin typeface="Times New Roman" charset="0"/>
              </a:rPr>
              <a:t> do wyświetlenia nazwiska i imienia czytelnika zwracającego książkę o wybranej sygnaturze</a:t>
            </a:r>
          </a:p>
        </p:txBody>
      </p:sp>
      <p:sp>
        <p:nvSpPr>
          <p:cNvPr id="14" name="Elipsa 13">
            <a:extLst>
              <a:ext uri="{FF2B5EF4-FFF2-40B4-BE49-F238E27FC236}">
                <a16:creationId xmlns:a16="http://schemas.microsoft.com/office/drawing/2014/main" id="{267CF165-7033-45B0-91CF-DC40B39F0413}"/>
              </a:ext>
            </a:extLst>
          </p:cNvPr>
          <p:cNvSpPr/>
          <p:nvPr/>
        </p:nvSpPr>
        <p:spPr bwMode="auto">
          <a:xfrm>
            <a:off x="168275" y="5948363"/>
            <a:ext cx="287338" cy="28733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6600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pl-PL" sz="1000" b="1" dirty="0">
                <a:solidFill>
                  <a:srgbClr val="660033"/>
                </a:solidFill>
                <a:latin typeface="Times New Roman" charset="0"/>
              </a:rPr>
              <a:t>4</a:t>
            </a:r>
          </a:p>
        </p:txBody>
      </p:sp>
      <p:sp>
        <p:nvSpPr>
          <p:cNvPr id="15" name="Elipsa 14">
            <a:extLst>
              <a:ext uri="{FF2B5EF4-FFF2-40B4-BE49-F238E27FC236}">
                <a16:creationId xmlns:a16="http://schemas.microsoft.com/office/drawing/2014/main" id="{CEA7B669-018C-4F57-9EEE-CEC59C817A84}"/>
              </a:ext>
            </a:extLst>
          </p:cNvPr>
          <p:cNvSpPr/>
          <p:nvPr/>
        </p:nvSpPr>
        <p:spPr bwMode="auto">
          <a:xfrm>
            <a:off x="179388" y="5084763"/>
            <a:ext cx="287337" cy="2889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6600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pl-PL" sz="1000" b="1" dirty="0">
                <a:solidFill>
                  <a:srgbClr val="660033"/>
                </a:solidFill>
                <a:latin typeface="Times New Roman" charset="0"/>
              </a:rPr>
              <a:t>2</a:t>
            </a:r>
          </a:p>
        </p:txBody>
      </p:sp>
      <p:sp>
        <p:nvSpPr>
          <p:cNvPr id="16" name="Elipsa 15">
            <a:extLst>
              <a:ext uri="{FF2B5EF4-FFF2-40B4-BE49-F238E27FC236}">
                <a16:creationId xmlns:a16="http://schemas.microsoft.com/office/drawing/2014/main" id="{CF8ED241-90ED-439F-8890-5696F6E03F7A}"/>
              </a:ext>
            </a:extLst>
          </p:cNvPr>
          <p:cNvSpPr/>
          <p:nvPr/>
        </p:nvSpPr>
        <p:spPr bwMode="auto">
          <a:xfrm>
            <a:off x="179388" y="4676775"/>
            <a:ext cx="287337" cy="2889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6600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pl-PL" sz="1000" b="1" dirty="0">
                <a:solidFill>
                  <a:srgbClr val="660033"/>
                </a:solidFill>
                <a:latin typeface="Times New Roman" charset="0"/>
              </a:rPr>
              <a:t>1</a:t>
            </a:r>
          </a:p>
        </p:txBody>
      </p:sp>
      <p:sp>
        <p:nvSpPr>
          <p:cNvPr id="19469" name="Prostokąt 16">
            <a:extLst>
              <a:ext uri="{FF2B5EF4-FFF2-40B4-BE49-F238E27FC236}">
                <a16:creationId xmlns:a16="http://schemas.microsoft.com/office/drawing/2014/main" id="{31082C20-F2A3-4A2E-AAA9-3953D43EC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1989138"/>
            <a:ext cx="3673475" cy="360362"/>
          </a:xfrm>
          <a:prstGeom prst="rect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lang="en-US" altLang="en-US" sz="2400"/>
          </a:p>
        </p:txBody>
      </p:sp>
      <p:sp>
        <p:nvSpPr>
          <p:cNvPr id="19470" name="pole tekstowe 17">
            <a:extLst>
              <a:ext uri="{FF2B5EF4-FFF2-40B4-BE49-F238E27FC236}">
                <a16:creationId xmlns:a16="http://schemas.microsoft.com/office/drawing/2014/main" id="{6DB844F0-8432-4799-BADB-4D902DA9D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9338" y="4076700"/>
            <a:ext cx="41767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1600">
                <a:solidFill>
                  <a:srgbClr val="000099"/>
                </a:solidFill>
              </a:rPr>
              <a:t>Wszystkie pola z szarym tłem są zabezpieczone przed edycją przez użytkownika</a:t>
            </a:r>
          </a:p>
        </p:txBody>
      </p:sp>
      <p:sp>
        <p:nvSpPr>
          <p:cNvPr id="19471" name="pole tekstowe 18">
            <a:extLst>
              <a:ext uri="{FF2B5EF4-FFF2-40B4-BE49-F238E27FC236}">
                <a16:creationId xmlns:a16="http://schemas.microsoft.com/office/drawing/2014/main" id="{619FB14D-94BC-4016-B111-84294066B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4076700"/>
            <a:ext cx="31686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pl-PL" altLang="en-US" sz="1600">
                <a:solidFill>
                  <a:srgbClr val="000099"/>
                </a:solidFill>
              </a:rPr>
              <a:t>W polu kombi użytkownik wybiera sygnaturę zwracanej książki</a:t>
            </a:r>
          </a:p>
        </p:txBody>
      </p:sp>
      <p:cxnSp>
        <p:nvCxnSpPr>
          <p:cNvPr id="19472" name="Łącznik prosty ze strzałką 21">
            <a:extLst>
              <a:ext uri="{FF2B5EF4-FFF2-40B4-BE49-F238E27FC236}">
                <a16:creationId xmlns:a16="http://schemas.microsoft.com/office/drawing/2014/main" id="{F6C745EB-04E9-4048-91D7-5BC40EC78806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708400" y="2349500"/>
            <a:ext cx="0" cy="1800225"/>
          </a:xfrm>
          <a:prstGeom prst="straightConnector1">
            <a:avLst/>
          </a:prstGeom>
          <a:noFill/>
          <a:ln w="12700" algn="ctr">
            <a:solidFill>
              <a:srgbClr val="0000CC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4F0E376C-2219-4AEB-821E-5696FB32CC62}"/>
              </a:ext>
            </a:extLst>
          </p:cNvPr>
          <p:cNvSpPr txBox="1"/>
          <p:nvPr/>
        </p:nvSpPr>
        <p:spPr>
          <a:xfrm>
            <a:off x="539750" y="5468938"/>
            <a:ext cx="8567738" cy="314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pl-PL" sz="1600" dirty="0">
                <a:solidFill>
                  <a:srgbClr val="660033"/>
                </a:solidFill>
                <a:latin typeface="Times New Roman" charset="0"/>
              </a:rPr>
              <a:t>Pole tekstowe </a:t>
            </a:r>
            <a:r>
              <a:rPr lang="pl-PL" sz="1600" i="1" dirty="0" err="1">
                <a:solidFill>
                  <a:srgbClr val="660033"/>
                </a:solidFill>
                <a:latin typeface="Times New Roman" charset="0"/>
              </a:rPr>
              <a:t>Id_czyt</a:t>
            </a:r>
            <a:r>
              <a:rPr lang="pl-PL" sz="1600" i="1" dirty="0">
                <a:solidFill>
                  <a:srgbClr val="660033"/>
                </a:solidFill>
                <a:latin typeface="Times New Roman" charset="0"/>
              </a:rPr>
              <a:t> </a:t>
            </a:r>
            <a:r>
              <a:rPr lang="pl-PL" sz="1600" dirty="0">
                <a:solidFill>
                  <a:srgbClr val="660033"/>
                </a:solidFill>
                <a:latin typeface="Times New Roman" charset="0"/>
              </a:rPr>
              <a:t>do wyświetlenia id czytelnika zwracającego książkę o wybranej sygnaturze</a:t>
            </a:r>
          </a:p>
        </p:txBody>
      </p:sp>
      <p:sp>
        <p:nvSpPr>
          <p:cNvPr id="19" name="Elipsa 18">
            <a:extLst>
              <a:ext uri="{FF2B5EF4-FFF2-40B4-BE49-F238E27FC236}">
                <a16:creationId xmlns:a16="http://schemas.microsoft.com/office/drawing/2014/main" id="{20DF5CEF-F9E3-4366-8873-5A31C7DB7B90}"/>
              </a:ext>
            </a:extLst>
          </p:cNvPr>
          <p:cNvSpPr/>
          <p:nvPr/>
        </p:nvSpPr>
        <p:spPr bwMode="auto">
          <a:xfrm>
            <a:off x="179388" y="5445125"/>
            <a:ext cx="287337" cy="2889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6600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pl-PL" sz="1000" b="1" dirty="0">
                <a:solidFill>
                  <a:srgbClr val="660033"/>
                </a:solidFill>
                <a:latin typeface="Times New Roman" charset="0"/>
              </a:rPr>
              <a:t>3</a:t>
            </a:r>
          </a:p>
        </p:txBody>
      </p:sp>
      <p:sp>
        <p:nvSpPr>
          <p:cNvPr id="20" name="Elipsa 19">
            <a:extLst>
              <a:ext uri="{FF2B5EF4-FFF2-40B4-BE49-F238E27FC236}">
                <a16:creationId xmlns:a16="http://schemas.microsoft.com/office/drawing/2014/main" id="{3ABAFEF6-E697-41BB-8781-3C9A62954B20}"/>
              </a:ext>
            </a:extLst>
          </p:cNvPr>
          <p:cNvSpPr/>
          <p:nvPr/>
        </p:nvSpPr>
        <p:spPr bwMode="auto">
          <a:xfrm>
            <a:off x="7785100" y="1647825"/>
            <a:ext cx="287338" cy="28733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6600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pl-PL" sz="1000" b="1" dirty="0">
                <a:solidFill>
                  <a:srgbClr val="660033"/>
                </a:solidFill>
                <a:latin typeface="Times New Roman" charset="0"/>
              </a:rPr>
              <a:t>3</a:t>
            </a:r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497AF0E9-3ADA-4956-840B-F2E82F32AF3D}"/>
              </a:ext>
            </a:extLst>
          </p:cNvPr>
          <p:cNvSpPr txBox="1"/>
          <p:nvPr/>
        </p:nvSpPr>
        <p:spPr>
          <a:xfrm>
            <a:off x="539750" y="6462713"/>
            <a:ext cx="8567738" cy="3127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pl-PL" sz="1600" dirty="0">
                <a:solidFill>
                  <a:srgbClr val="660033"/>
                </a:solidFill>
                <a:latin typeface="Times New Roman" charset="0"/>
              </a:rPr>
              <a:t>Pole tekstowe </a:t>
            </a:r>
            <a:r>
              <a:rPr lang="pl-PL" sz="1600" i="1" dirty="0" err="1">
                <a:solidFill>
                  <a:srgbClr val="660033"/>
                </a:solidFill>
                <a:latin typeface="Times New Roman" charset="0"/>
              </a:rPr>
              <a:t>Data_wyp</a:t>
            </a:r>
            <a:r>
              <a:rPr lang="pl-PL" sz="1600" i="1" dirty="0">
                <a:solidFill>
                  <a:srgbClr val="660033"/>
                </a:solidFill>
                <a:latin typeface="Times New Roman" charset="0"/>
              </a:rPr>
              <a:t> </a:t>
            </a:r>
            <a:r>
              <a:rPr lang="pl-PL" sz="1600" dirty="0">
                <a:solidFill>
                  <a:srgbClr val="660033"/>
                </a:solidFill>
                <a:latin typeface="Times New Roman" charset="0"/>
              </a:rPr>
              <a:t>do wyświetlenia daty wypożyczenia książki o wybranej sygnaturze</a:t>
            </a:r>
          </a:p>
        </p:txBody>
      </p:sp>
      <p:sp>
        <p:nvSpPr>
          <p:cNvPr id="22" name="Elipsa 15">
            <a:extLst>
              <a:ext uri="{FF2B5EF4-FFF2-40B4-BE49-F238E27FC236}">
                <a16:creationId xmlns:a16="http://schemas.microsoft.com/office/drawing/2014/main" id="{67E41E10-FF66-46C3-977A-C20A48967EAC}"/>
              </a:ext>
            </a:extLst>
          </p:cNvPr>
          <p:cNvSpPr/>
          <p:nvPr/>
        </p:nvSpPr>
        <p:spPr bwMode="auto">
          <a:xfrm>
            <a:off x="179388" y="6486525"/>
            <a:ext cx="287337" cy="2889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6600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pl-PL" sz="1000" b="1" dirty="0">
                <a:solidFill>
                  <a:srgbClr val="660033"/>
                </a:solidFill>
                <a:latin typeface="Times New Roman" charset="0"/>
              </a:rPr>
              <a:t>5</a:t>
            </a:r>
          </a:p>
        </p:txBody>
      </p:sp>
      <p:sp>
        <p:nvSpPr>
          <p:cNvPr id="23" name="Elipsa 15">
            <a:extLst>
              <a:ext uri="{FF2B5EF4-FFF2-40B4-BE49-F238E27FC236}">
                <a16:creationId xmlns:a16="http://schemas.microsoft.com/office/drawing/2014/main" id="{22A7FB75-16ED-46D1-B3AF-F841A49F7D17}"/>
              </a:ext>
            </a:extLst>
          </p:cNvPr>
          <p:cNvSpPr/>
          <p:nvPr/>
        </p:nvSpPr>
        <p:spPr bwMode="auto">
          <a:xfrm>
            <a:off x="7802563" y="2578100"/>
            <a:ext cx="287337" cy="2889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rgbClr val="660033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pl-PL" sz="1000" b="1" dirty="0">
                <a:solidFill>
                  <a:srgbClr val="660033"/>
                </a:solidFill>
                <a:latin typeface="Times New Roman" charset="0"/>
              </a:rPr>
              <a:t>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kra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akr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Makr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kr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kr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kr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kr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kr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kr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1719</TotalTime>
  <Pages>7</Pages>
  <Words>1264</Words>
  <Application>Microsoft Office PowerPoint</Application>
  <PresentationFormat>Pokaz na ekranie (4:3)</PresentationFormat>
  <Paragraphs>159</Paragraphs>
  <Slides>18</Slides>
  <Notes>18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1" baseType="lpstr">
      <vt:lpstr>Arial</vt:lpstr>
      <vt:lpstr>Times New Roman</vt:lpstr>
      <vt:lpstr>Makra</vt:lpstr>
      <vt:lpstr> Automatyzacja pracy z bazą danych  Marzena Nowakowska WZiMK, PŚk</vt:lpstr>
      <vt:lpstr>Agregaty domeny</vt:lpstr>
      <vt:lpstr>Zdarzenie zawsze zachodzi w kontekście pewnego obiektu.  Projektując procedurę obsługi zdarzenia należy dokładnie wiedzieć, z którym obiektem ją powiązać.</vt:lpstr>
      <vt:lpstr>Przykładowe zdarzenia i typowe obiekty z nimi skojarzone</vt:lpstr>
      <vt:lpstr>Makro w MS Access</vt:lpstr>
      <vt:lpstr>Najczęściej stosowane akcje </vt:lpstr>
      <vt:lpstr>Zintegrowane środowisko projektowe makr </vt:lpstr>
      <vt:lpstr>Objaśnienia akcji</vt:lpstr>
      <vt:lpstr>Formularz ZWROTY do zarejestrowania zwrotu książki do biblioteki</vt:lpstr>
      <vt:lpstr>Parametry akcji</vt:lpstr>
      <vt:lpstr>Makro z podmakrami do obsługi operacji zwrotu książki do biblioteki</vt:lpstr>
      <vt:lpstr>Makro z podmakrami do obsługi operacji zwrotu książki do biblioteki - cd</vt:lpstr>
      <vt:lpstr>Podmakro CzyszczeniePol</vt:lpstr>
      <vt:lpstr>Podmakro KompletDanych</vt:lpstr>
      <vt:lpstr>Podmakro ZwrotKsiazki</vt:lpstr>
      <vt:lpstr>Testowanie makra</vt:lpstr>
      <vt:lpstr>Definiowanie własnych procedur i funkcji</vt:lpstr>
      <vt:lpstr>Włączanie i wyłączanie zabezpieczeń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OBSŁUGA ZDARZEŃ PRZY POMOCY MAKR</dc:title>
  <dc:creator>Studium Podstaw Informatyki</dc:creator>
  <cp:lastModifiedBy>Marzena</cp:lastModifiedBy>
  <cp:revision>215</cp:revision>
  <cp:lastPrinted>1601-01-01T00:00:00Z</cp:lastPrinted>
  <dcterms:created xsi:type="dcterms:W3CDTF">1998-10-15T14:17:04Z</dcterms:created>
  <dcterms:modified xsi:type="dcterms:W3CDTF">2024-04-13T15:59:05Z</dcterms:modified>
</cp:coreProperties>
</file>