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70" r:id="rId6"/>
    <p:sldId id="257" r:id="rId7"/>
    <p:sldId id="278" r:id="rId8"/>
    <p:sldId id="277" r:id="rId9"/>
    <p:sldId id="275" r:id="rId10"/>
    <p:sldId id="279" r:id="rId11"/>
    <p:sldId id="276" r:id="rId12"/>
    <p:sldId id="280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0099"/>
    <a:srgbClr val="0000FF"/>
    <a:srgbClr val="990000"/>
    <a:srgbClr val="CC3300"/>
    <a:srgbClr val="CCFF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2346" y="13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114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93025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56329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7870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07915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12090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0842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51887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47673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4094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95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5832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86319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b="1"/>
              <a:t>MS Access - formularze</a:t>
            </a:r>
            <a:br>
              <a:rPr lang="pl-PL" altLang="en-US" b="1"/>
            </a:br>
            <a:br>
              <a:rPr lang="pl-PL" altLang="en-US" sz="1800" b="1"/>
            </a:br>
            <a:br>
              <a:rPr lang="pl-PL" altLang="en-US" b="1"/>
            </a:br>
            <a:r>
              <a:rPr lang="pl-PL" altLang="en-US" sz="3200" b="1"/>
              <a:t>Marzena Nowakowska</a:t>
            </a:r>
            <a:br>
              <a:rPr lang="pl-PL" altLang="en-US" sz="3200" b="1"/>
            </a:br>
            <a:r>
              <a:rPr lang="pl-PL" altLang="en-US" sz="3200" b="1"/>
              <a:t>WZiMK, PŚk</a:t>
            </a:r>
            <a:br>
              <a:rPr lang="pl-PL" altLang="en-US" sz="3600" b="1"/>
            </a:br>
            <a:endParaRPr lang="pl-PL" altLang="en-US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293"/>
            <a:ext cx="9144000" cy="612304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 dirty="0"/>
              <a:t>Pola listowe w formularzu </a:t>
            </a:r>
            <a:r>
              <a:rPr lang="pl-PL" altLang="en-US" sz="3600" b="1" i="1" dirty="0"/>
              <a:t>Wypożyczenia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A9B535C-62D1-4BD6-BD75-B11F2DB79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4710926"/>
            <a:ext cx="2686050" cy="112395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3551B414-FD15-4884-BA87-F88DD0DF4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581128"/>
            <a:ext cx="2714625" cy="114300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AE2BE91E-C5FE-47BD-8A9E-DC1D2744A4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66" y="5805264"/>
            <a:ext cx="2733675" cy="98107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480D963F-D8FF-4E52-9797-EBE0242E33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8064" y="5862921"/>
            <a:ext cx="2714625" cy="97155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8B7B7435-FC70-4131-B99D-2F0F4E54F1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5415" y="677491"/>
            <a:ext cx="7040961" cy="388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9355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 dirty="0"/>
              <a:t>Formularze sprzężone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495675"/>
            <a:ext cx="8724900" cy="29337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1800" dirty="0"/>
              <a:t>	</a:t>
            </a:r>
            <a:r>
              <a:rPr lang="pl-PL" altLang="en-US" sz="1800" b="1" dirty="0"/>
              <a:t>Zadanie 3</a:t>
            </a:r>
            <a:endParaRPr lang="pl-PL" altLang="en-US" sz="1800" dirty="0"/>
          </a:p>
          <a:p>
            <a:pPr>
              <a:buFontTx/>
              <a:buNone/>
            </a:pPr>
            <a:r>
              <a:rPr lang="pl-PL" altLang="en-US" sz="1800" dirty="0"/>
              <a:t>	Zdefiniować formularz </a:t>
            </a:r>
            <a:r>
              <a:rPr lang="pl-PL" altLang="en-US" sz="1800" i="1" dirty="0">
                <a:solidFill>
                  <a:srgbClr val="0000FF"/>
                </a:solidFill>
              </a:rPr>
              <a:t>Książki i ich czytelnicy</a:t>
            </a:r>
            <a:r>
              <a:rPr lang="pl-PL" altLang="en-US" sz="1800" dirty="0"/>
              <a:t>, który na każdej stronie wyświetli dane o książce z tabeli </a:t>
            </a:r>
            <a:r>
              <a:rPr lang="pl-PL" altLang="en-US" sz="1800" i="1" dirty="0">
                <a:solidFill>
                  <a:srgbClr val="0000FF"/>
                </a:solidFill>
              </a:rPr>
              <a:t>Książki </a:t>
            </a:r>
            <a:r>
              <a:rPr lang="pl-PL" altLang="en-US" sz="1800" dirty="0"/>
              <a:t>oraz informujące o czytelnikach wypożyczających książkach w formie zestawienia tabelarycznego (w postaci </a:t>
            </a:r>
            <a:r>
              <a:rPr lang="pl-PL" altLang="en-US" sz="1800" dirty="0" err="1"/>
              <a:t>podformularza</a:t>
            </a:r>
            <a:r>
              <a:rPr lang="pl-PL" altLang="en-US" sz="1800" dirty="0"/>
              <a:t>). </a:t>
            </a:r>
          </a:p>
          <a:p>
            <a:pPr>
              <a:buFontTx/>
              <a:buNone/>
            </a:pPr>
            <a:r>
              <a:rPr lang="pl-PL" altLang="en-US" sz="1800" dirty="0"/>
              <a:t>	</a:t>
            </a:r>
            <a:r>
              <a:rPr lang="pl-PL" altLang="en-US" sz="1800" u="sng" dirty="0"/>
              <a:t>Wskazówka</a:t>
            </a:r>
            <a:endParaRPr lang="pl-PL" altLang="en-US" sz="1800" dirty="0"/>
          </a:p>
          <a:p>
            <a:pPr>
              <a:buFontTx/>
              <a:buNone/>
            </a:pPr>
            <a:r>
              <a:rPr lang="pl-PL" altLang="en-US" sz="1800" dirty="0"/>
              <a:t>	Zdefiniować </a:t>
            </a:r>
            <a:r>
              <a:rPr lang="pl-PL" altLang="en-US" sz="1800" dirty="0" err="1"/>
              <a:t>autoformularz</a:t>
            </a:r>
            <a:r>
              <a:rPr lang="pl-PL" altLang="en-US" sz="1800" dirty="0"/>
              <a:t> kolumnowy dla tabeli </a:t>
            </a:r>
            <a:r>
              <a:rPr lang="pl-PL" altLang="en-US" sz="1800" i="1" dirty="0">
                <a:solidFill>
                  <a:srgbClr val="0000FF"/>
                </a:solidFill>
              </a:rPr>
              <a:t>Książki</a:t>
            </a:r>
            <a:r>
              <a:rPr lang="pl-PL" altLang="en-US" sz="1800" dirty="0"/>
              <a:t>. Zmienić położenie pól, tak aby możliwe było wstawienie </a:t>
            </a:r>
            <a:r>
              <a:rPr lang="pl-PL" altLang="en-US" sz="1800" dirty="0" err="1"/>
              <a:t>podformularza</a:t>
            </a:r>
            <a:r>
              <a:rPr lang="pl-PL" altLang="en-US" sz="1800" dirty="0"/>
              <a:t>. Wstawić </a:t>
            </a:r>
            <a:r>
              <a:rPr lang="pl-PL" altLang="en-US" sz="1800" dirty="0" err="1"/>
              <a:t>podformularz</a:t>
            </a:r>
            <a:r>
              <a:rPr lang="pl-PL" altLang="en-US" sz="1800" dirty="0"/>
              <a:t> </a:t>
            </a:r>
            <a:r>
              <a:rPr lang="pl-PL" altLang="en-US" sz="1800" i="1" dirty="0">
                <a:solidFill>
                  <a:srgbClr val="0000FF"/>
                </a:solidFill>
              </a:rPr>
              <a:t>Wypożyczenia  czytelnicze </a:t>
            </a:r>
            <a:r>
              <a:rPr lang="pl-PL" altLang="en-US" sz="1800" dirty="0"/>
              <a:t>korzystając z przybornika (jeżeli nie został automatycznie dodany przez system).  Usunąć selektory rekordów i przyciski nawigacyjne z </a:t>
            </a:r>
            <a:r>
              <a:rPr lang="pl-PL" altLang="en-US" sz="1800" dirty="0" err="1"/>
              <a:t>podformularza</a:t>
            </a:r>
            <a:r>
              <a:rPr lang="pl-PL" altLang="en-US" sz="1800" dirty="0"/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1144588"/>
            <a:ext cx="8153400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Formularze sprzężone realizują połączenie typu </a:t>
            </a:r>
            <a:r>
              <a:rPr lang="pl-PL" altLang="en-US" sz="2000" i="1">
                <a:solidFill>
                  <a:srgbClr val="0000FF"/>
                </a:solidFill>
              </a:rPr>
              <a:t>jeden-do-wiele</a:t>
            </a:r>
            <a:r>
              <a:rPr lang="pl-PL" altLang="en-US" sz="2000"/>
              <a:t> między tabelami. Dane z tabeli nadrzędnej są umieszczane w formularzu nadrzędnym. Formularz ten zawiera w sobie formularz podrzędny, wyświetlający dane </a:t>
            </a:r>
            <a:br>
              <a:rPr lang="pl-PL" altLang="en-US" sz="2000"/>
            </a:br>
            <a:r>
              <a:rPr lang="pl-PL" altLang="en-US" sz="2000"/>
              <a:t>z tabeli podrzędnej. Najczęściej formularz nadrzędny jest kolumnowym, </a:t>
            </a:r>
            <a:br>
              <a:rPr lang="pl-PL" altLang="en-US" sz="2000"/>
            </a:br>
            <a:r>
              <a:rPr lang="pl-PL" altLang="en-US" sz="2000"/>
              <a:t>a podrzędny tabelarycznym. Przy konstruowaniu formularzy sprzężonych należy właściwie ustalić pola definiujące sprzężenia między formularzami (nadrzędne i podrzędne pole łączące).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036496" cy="684312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 dirty="0">
                <a:solidFill>
                  <a:schemeClr val="tx1"/>
                </a:solidFill>
              </a:rPr>
              <a:t>Formularz </a:t>
            </a:r>
            <a:r>
              <a:rPr lang="pl-PL" altLang="en-US" sz="3600" b="1" i="1" dirty="0">
                <a:solidFill>
                  <a:schemeClr val="tx1"/>
                </a:solidFill>
              </a:rPr>
              <a:t>Książki i ich czytelnicy </a:t>
            </a:r>
            <a:r>
              <a:rPr lang="pl-PL" altLang="en-US" sz="3600" b="1" dirty="0">
                <a:solidFill>
                  <a:schemeClr val="tx1"/>
                </a:solidFill>
              </a:rPr>
              <a:t>- projekt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5B355B0-572D-4817-A891-0CA1B5A63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64705"/>
            <a:ext cx="6629083" cy="5112567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4FDB2C26-CD10-4B17-9BCE-52F941C34A28}"/>
              </a:ext>
            </a:extLst>
          </p:cNvPr>
          <p:cNvSpPr txBox="1"/>
          <p:nvPr/>
        </p:nvSpPr>
        <p:spPr>
          <a:xfrm>
            <a:off x="6892890" y="692696"/>
            <a:ext cx="2123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Formularz nadrzędny (kolumnowy)</a:t>
            </a:r>
          </a:p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Źródło danych: tabela </a:t>
            </a:r>
            <a:r>
              <a:rPr lang="pl-PL" sz="1600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Czytelnicy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81CCAA9-E22A-488C-BF1A-0459CAE58DB0}"/>
              </a:ext>
            </a:extLst>
          </p:cNvPr>
          <p:cNvSpPr txBox="1"/>
          <p:nvPr/>
        </p:nvSpPr>
        <p:spPr>
          <a:xfrm>
            <a:off x="6912768" y="3429000"/>
            <a:ext cx="2123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Formularz podrzędny (tabelaryczny)</a:t>
            </a:r>
          </a:p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Źródło danych: kwerenda </a:t>
            </a:r>
            <a:r>
              <a:rPr lang="pl-PL" sz="1600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Wypożyczenia czytelnicze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D042322A-18CF-40AE-B71C-90199D163A89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6766" y="3649380"/>
            <a:ext cx="111612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A3CA9309-A595-4653-B6E6-C469FF129074}"/>
              </a:ext>
            </a:extLst>
          </p:cNvPr>
          <p:cNvCxnSpPr>
            <a:cxnSpLocks/>
          </p:cNvCxnSpPr>
          <p:nvPr/>
        </p:nvCxnSpPr>
        <p:spPr bwMode="auto">
          <a:xfrm flipH="1">
            <a:off x="1763688" y="836712"/>
            <a:ext cx="512920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96C2A45-0FE8-44D1-AA52-E10D81344D68}"/>
              </a:ext>
            </a:extLst>
          </p:cNvPr>
          <p:cNvSpPr txBox="1"/>
          <p:nvPr/>
        </p:nvSpPr>
        <p:spPr>
          <a:xfrm>
            <a:off x="1231034" y="6021288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łączące oba formularze: </a:t>
            </a:r>
            <a:r>
              <a:rPr lang="pl-PL" sz="16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Syg</a:t>
            </a:r>
            <a:endParaRPr lang="pl-PL" sz="1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musi być w źródle danych do obu formularzy</a:t>
            </a:r>
          </a:p>
        </p:txBody>
      </p:sp>
    </p:spTree>
    <p:extLst>
      <p:ext uri="{BB962C8B-B14F-4D97-AF65-F5344CB8AC3E}">
        <p14:creationId xmlns:p14="http://schemas.microsoft.com/office/powerpoint/2010/main" val="34926166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14478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Formularz to interfejs między użytkownikiem i bazą danych służący do prezentacji, edycji i wprowadzania danych. Wykorzystując narzędzia formularza można zautomatyzować pracę aplikacji obsługującej bazę danych.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Pojęcia podstawowe</a:t>
            </a:r>
          </a:p>
        </p:txBody>
      </p: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1262063" y="2714625"/>
            <a:ext cx="3810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  <a:buFontTx/>
              <a:buNone/>
            </a:pPr>
            <a:r>
              <a:rPr lang="pl-PL" altLang="en-US" sz="2200"/>
              <a:t>Tryby wyświetlania formularza:</a:t>
            </a:r>
          </a:p>
          <a:p>
            <a:pPr lvl="1">
              <a:buSzTx/>
              <a:buFontTx/>
              <a:buChar char="•"/>
            </a:pPr>
            <a:r>
              <a:rPr lang="pl-PL" altLang="en-US" sz="2200" i="1">
                <a:solidFill>
                  <a:srgbClr val="0000FF"/>
                </a:solidFill>
              </a:rPr>
              <a:t> Widok projektu</a:t>
            </a:r>
            <a:endParaRPr lang="pl-PL" altLang="en-US" sz="2200">
              <a:solidFill>
                <a:srgbClr val="0000FF"/>
              </a:solidFill>
            </a:endParaRPr>
          </a:p>
          <a:p>
            <a:pPr lvl="1">
              <a:buSzTx/>
              <a:buFontTx/>
              <a:buChar char="•"/>
            </a:pPr>
            <a:r>
              <a:rPr lang="pl-PL" altLang="en-US" sz="2200">
                <a:solidFill>
                  <a:srgbClr val="0000FF"/>
                </a:solidFill>
              </a:rPr>
              <a:t> </a:t>
            </a:r>
            <a:r>
              <a:rPr lang="pl-PL" altLang="en-US" sz="2200" i="1">
                <a:solidFill>
                  <a:srgbClr val="0000FF"/>
                </a:solidFill>
              </a:rPr>
              <a:t>Widok formularza</a:t>
            </a:r>
            <a:endParaRPr lang="pl-PL" altLang="en-US" sz="2200">
              <a:solidFill>
                <a:srgbClr val="0000FF"/>
              </a:solidFill>
            </a:endParaRPr>
          </a:p>
          <a:p>
            <a:pPr lvl="1">
              <a:buSzTx/>
              <a:buFontTx/>
              <a:buChar char="•"/>
            </a:pPr>
            <a:r>
              <a:rPr lang="pl-PL" altLang="en-US" sz="2200">
                <a:solidFill>
                  <a:srgbClr val="0000FF"/>
                </a:solidFill>
              </a:rPr>
              <a:t> </a:t>
            </a:r>
            <a:r>
              <a:rPr lang="pl-PL" altLang="en-US" sz="2200" i="1">
                <a:solidFill>
                  <a:srgbClr val="0000FF"/>
                </a:solidFill>
              </a:rPr>
              <a:t>Widok układu</a:t>
            </a:r>
            <a:endParaRPr lang="pl-PL" altLang="en-US" sz="2200"/>
          </a:p>
        </p:txBody>
      </p:sp>
      <p:sp>
        <p:nvSpPr>
          <p:cNvPr id="4101" name="Text Box 19"/>
          <p:cNvSpPr txBox="1">
            <a:spLocks noChangeArrowheads="1"/>
          </p:cNvSpPr>
          <p:nvPr/>
        </p:nvSpPr>
        <p:spPr bwMode="auto">
          <a:xfrm>
            <a:off x="1214438" y="4572000"/>
            <a:ext cx="662622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  <a:buFontTx/>
              <a:buNone/>
            </a:pPr>
            <a:r>
              <a:rPr lang="pl-PL" altLang="en-US" sz="2200"/>
              <a:t>Podstawowe typy formularzy (</a:t>
            </a:r>
            <a:r>
              <a:rPr lang="pl-PL" altLang="en-US" sz="2200" i="1"/>
              <a:t>demo</a:t>
            </a:r>
            <a:r>
              <a:rPr lang="pl-PL" altLang="en-US" sz="2200"/>
              <a:t>):</a:t>
            </a:r>
          </a:p>
          <a:p>
            <a:pPr>
              <a:buSzTx/>
            </a:pPr>
            <a:r>
              <a:rPr lang="pl-PL" altLang="en-US" sz="2200"/>
              <a:t> kolumnowy (jeden rekord na jednej stronie formularza)</a:t>
            </a:r>
          </a:p>
          <a:p>
            <a:pPr>
              <a:buSzTx/>
            </a:pPr>
            <a:r>
              <a:rPr lang="pl-PL" altLang="en-US" sz="2200"/>
              <a:t> dzielony </a:t>
            </a:r>
          </a:p>
          <a:p>
            <a:pPr>
              <a:buSzTx/>
            </a:pPr>
            <a:r>
              <a:rPr lang="pl-PL" altLang="en-US" sz="2200"/>
              <a:t> wiele elementów (tabelaryczny)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Struktura formularza</a:t>
            </a:r>
          </a:p>
        </p:txBody>
      </p:sp>
      <p:sp>
        <p:nvSpPr>
          <p:cNvPr id="5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r>
              <a:rPr lang="pl-PL" altLang="en-US" sz="2400"/>
              <a:t>Nagłówek formularza - pełni rolę ramki z informacją ogólną i do umieszczenia w nim obiektów sterujących pracą formularza</a:t>
            </a:r>
          </a:p>
          <a:p>
            <a:r>
              <a:rPr lang="pl-PL" altLang="en-US" sz="2400"/>
              <a:t>Nagłówek strony - wykorzystywany najczęściej, gdy formularz pełni rolę raportu</a:t>
            </a:r>
          </a:p>
          <a:p>
            <a:r>
              <a:rPr lang="pl-PL" altLang="en-US" sz="2400"/>
              <a:t>Szczegóły - do umieszczanie pól ze źródła danych do formularza</a:t>
            </a:r>
          </a:p>
          <a:p>
            <a:r>
              <a:rPr lang="pl-PL" altLang="en-US" sz="2400"/>
              <a:t>Stopka strony - wykorzystywana tak jak nagłówek strony</a:t>
            </a:r>
          </a:p>
          <a:p>
            <a:r>
              <a:rPr lang="pl-PL" altLang="en-US" sz="2400"/>
              <a:t>Stopka formularza - wykorzystywany podobnie jak nagłówek formularza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Okno właściwości formularza, jego sekcji  </a:t>
            </a:r>
            <a:br>
              <a:rPr lang="pl-PL" altLang="en-US" sz="3600" b="1"/>
            </a:br>
            <a:r>
              <a:rPr lang="pl-PL" altLang="en-US" sz="3600" b="1"/>
              <a:t>i jego formantów</a:t>
            </a:r>
          </a:p>
        </p:txBody>
      </p:sp>
      <p:sp>
        <p:nvSpPr>
          <p:cNvPr id="614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610600" cy="1838325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000"/>
              <a:t>Dostęp do okna właściwości przy zaznaczonym obiekcie:</a:t>
            </a:r>
          </a:p>
          <a:p>
            <a:pPr>
              <a:spcBef>
                <a:spcPct val="0"/>
              </a:spcBef>
            </a:pPr>
            <a:r>
              <a:rPr lang="pl-PL" altLang="en-US" sz="2000"/>
              <a:t>menu podręczne i pozycja </a:t>
            </a:r>
            <a:r>
              <a:rPr lang="pl-PL" altLang="en-US" sz="2000" i="1"/>
              <a:t>Właściwości</a:t>
            </a:r>
            <a:endParaRPr lang="pl-PL" altLang="en-US" sz="2000"/>
          </a:p>
          <a:p>
            <a:pPr>
              <a:buFontTx/>
              <a:buNone/>
            </a:pPr>
            <a:r>
              <a:rPr lang="pl-PL" altLang="en-US" sz="2000"/>
              <a:t>Zmiana właściciela okna właściwości:</a:t>
            </a:r>
          </a:p>
          <a:p>
            <a:pPr>
              <a:spcBef>
                <a:spcPct val="0"/>
              </a:spcBef>
            </a:pPr>
            <a:r>
              <a:rPr lang="pl-PL" altLang="en-US" sz="2000"/>
              <a:t>przy otwartym oknie właściwości zaznaczyć wybrany obiekt formularza lub sam formularz</a:t>
            </a:r>
          </a:p>
        </p:txBody>
      </p:sp>
      <p:sp>
        <p:nvSpPr>
          <p:cNvPr id="6148" name="Text Box 26"/>
          <p:cNvSpPr txBox="1">
            <a:spLocks noChangeArrowheads="1"/>
          </p:cNvSpPr>
          <p:nvPr/>
        </p:nvSpPr>
        <p:spPr bwMode="auto">
          <a:xfrm>
            <a:off x="381000" y="3357563"/>
            <a:ext cx="8763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Grupy właściwości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</a:t>
            </a:r>
            <a:r>
              <a:rPr lang="pl-PL" altLang="en-US" sz="2000" i="1">
                <a:solidFill>
                  <a:srgbClr val="0000FF"/>
                </a:solidFill>
              </a:rPr>
              <a:t>Format</a:t>
            </a:r>
            <a:r>
              <a:rPr lang="pl-PL" altLang="en-US" sz="2000"/>
              <a:t> - definiuje wygląd obiektu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</a:t>
            </a:r>
            <a:r>
              <a:rPr lang="pl-PL" altLang="en-US" sz="2000" i="1">
                <a:solidFill>
                  <a:srgbClr val="0000FF"/>
                </a:solidFill>
              </a:rPr>
              <a:t>Dane</a:t>
            </a:r>
            <a:r>
              <a:rPr lang="pl-PL" altLang="en-US" sz="2000"/>
              <a:t>  - określa źródło danych obiektu (jeśli obiekt ma takie źródło) oraz tryb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    dostępu do tego źródła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</a:t>
            </a:r>
            <a:r>
              <a:rPr lang="pl-PL" altLang="en-US" sz="2000" i="1">
                <a:solidFill>
                  <a:srgbClr val="0000FF"/>
                </a:solidFill>
              </a:rPr>
              <a:t>Zdarzenie</a:t>
            </a:r>
            <a:r>
              <a:rPr lang="pl-PL" altLang="en-US" sz="2000"/>
              <a:t> - podaje jakie procedury lub makra mają być wykonane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    w odpowiedzi na wystąpienie określonego zdarzenia związanego z obiektem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</a:t>
            </a:r>
            <a:r>
              <a:rPr lang="pl-PL" altLang="en-US" sz="2000" i="1">
                <a:solidFill>
                  <a:srgbClr val="0000FF"/>
                </a:solidFill>
              </a:rPr>
              <a:t>Inne</a:t>
            </a:r>
            <a:r>
              <a:rPr lang="pl-PL" altLang="en-US" sz="2000"/>
              <a:t> - zawiera dodatkowe ustawienia nie występujące w poprzednich grupach,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    a rozszerzające właściwości obiektu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</a:t>
            </a:r>
            <a:r>
              <a:rPr lang="pl-PL" altLang="en-US" sz="2000" i="1">
                <a:solidFill>
                  <a:srgbClr val="0000FF"/>
                </a:solidFill>
              </a:rPr>
              <a:t>Wszystkie</a:t>
            </a:r>
            <a:r>
              <a:rPr lang="pl-PL" altLang="en-US" sz="2000"/>
              <a:t> - obejmuje wszystkie właściwości z poprzednich grup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15900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Przybornik – formanty formularza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0063" y="1143000"/>
            <a:ext cx="3352800" cy="25146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Rodzaje formantów:</a:t>
            </a:r>
            <a:endParaRPr lang="pl-PL" altLang="en-US" sz="2200" b="1"/>
          </a:p>
          <a:p>
            <a:r>
              <a:rPr lang="pl-PL" altLang="en-US" sz="2200"/>
              <a:t>związane - reprezentujące pole ze źródła danych</a:t>
            </a:r>
          </a:p>
          <a:p>
            <a:r>
              <a:rPr lang="pl-PL" altLang="en-US" sz="2200"/>
              <a:t>niezwiązane - pełniące rolę pomocniczą</a:t>
            </a:r>
          </a:p>
        </p:txBody>
      </p:sp>
      <p:sp>
        <p:nvSpPr>
          <p:cNvPr id="8196" name="Rectangle 14"/>
          <p:cNvSpPr>
            <a:spLocks noChangeArrowheads="1"/>
          </p:cNvSpPr>
          <p:nvPr/>
        </p:nvSpPr>
        <p:spPr bwMode="auto">
          <a:xfrm>
            <a:off x="7826375" y="2108200"/>
            <a:ext cx="10318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400" i="1"/>
              <a:t>Kreatorzy formantów</a:t>
            </a:r>
            <a:endParaRPr lang="pl-PL" altLang="en-US" sz="1400"/>
          </a:p>
        </p:txBody>
      </p:sp>
      <p:sp>
        <p:nvSpPr>
          <p:cNvPr id="8197" name="Rectangle 21"/>
          <p:cNvSpPr>
            <a:spLocks noChangeArrowheads="1"/>
          </p:cNvSpPr>
          <p:nvPr/>
        </p:nvSpPr>
        <p:spPr bwMode="auto">
          <a:xfrm>
            <a:off x="7358063" y="4672013"/>
            <a:ext cx="172085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pl-PL" altLang="en-US" sz="1400" i="1"/>
              <a:t>Niezwiązana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pl-PL" altLang="en-US" sz="1400" i="1"/>
              <a:t>ramka obiektu</a:t>
            </a:r>
            <a:endParaRPr lang="pl-PL" altLang="en-US" sz="1400"/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3786188" y="1214438"/>
            <a:ext cx="1403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5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400" i="1"/>
              <a:t>Wybór obiektu</a:t>
            </a:r>
            <a:endParaRPr lang="pl-PL" altLang="en-US" sz="1400"/>
          </a:p>
        </p:txBody>
      </p:sp>
      <p:pic>
        <p:nvPicPr>
          <p:cNvPr id="8199" name="Picture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1643063"/>
            <a:ext cx="3233738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0" name="Grupa 33"/>
          <p:cNvGrpSpPr>
            <a:grpSpLocks/>
          </p:cNvGrpSpPr>
          <p:nvPr/>
        </p:nvGrpSpPr>
        <p:grpSpPr bwMode="auto">
          <a:xfrm>
            <a:off x="1500188" y="3643313"/>
            <a:ext cx="7331075" cy="2786062"/>
            <a:chOff x="1500188" y="3643313"/>
            <a:chExt cx="7331075" cy="2786062"/>
          </a:xfrm>
        </p:grpSpPr>
        <p:sp>
          <p:nvSpPr>
            <p:cNvPr id="8203" name="Rectangle 8"/>
            <p:cNvSpPr>
              <a:spLocks noChangeArrowheads="1"/>
            </p:cNvSpPr>
            <p:nvPr/>
          </p:nvSpPr>
          <p:spPr bwMode="auto">
            <a:xfrm>
              <a:off x="6357938" y="3643313"/>
              <a:ext cx="1544637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Przycisk</a:t>
              </a:r>
            </a:p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przełącznika</a:t>
              </a:r>
              <a:endParaRPr lang="pl-PL" altLang="en-US" sz="1400"/>
            </a:p>
          </p:txBody>
        </p:sp>
        <p:sp>
          <p:nvSpPr>
            <p:cNvPr id="8204" name="Rectangle 9"/>
            <p:cNvSpPr>
              <a:spLocks noChangeArrowheads="1"/>
            </p:cNvSpPr>
            <p:nvPr/>
          </p:nvSpPr>
          <p:spPr bwMode="auto">
            <a:xfrm>
              <a:off x="7286625" y="5541963"/>
              <a:ext cx="1544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Pole wyboru</a:t>
              </a:r>
              <a:endParaRPr lang="pl-PL" altLang="en-US" sz="1400"/>
            </a:p>
          </p:txBody>
        </p:sp>
        <p:sp>
          <p:nvSpPr>
            <p:cNvPr id="8205" name="Rectangle 10"/>
            <p:cNvSpPr>
              <a:spLocks noChangeArrowheads="1"/>
            </p:cNvSpPr>
            <p:nvPr/>
          </p:nvSpPr>
          <p:spPr bwMode="auto">
            <a:xfrm>
              <a:off x="2786063" y="3786188"/>
              <a:ext cx="155416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Pole listy</a:t>
              </a:r>
            </a:p>
          </p:txBody>
        </p:sp>
        <p:sp>
          <p:nvSpPr>
            <p:cNvPr id="8206" name="Rectangle 12"/>
            <p:cNvSpPr>
              <a:spLocks noChangeArrowheads="1"/>
            </p:cNvSpPr>
            <p:nvPr/>
          </p:nvSpPr>
          <p:spPr bwMode="auto">
            <a:xfrm>
              <a:off x="4286250" y="6000750"/>
              <a:ext cx="15748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Związana ramka obiektu</a:t>
              </a:r>
              <a:endParaRPr lang="pl-PL" altLang="en-US" sz="1400"/>
            </a:p>
          </p:txBody>
        </p:sp>
        <p:sp>
          <p:nvSpPr>
            <p:cNvPr id="8207" name="Rectangle 13"/>
            <p:cNvSpPr>
              <a:spLocks noChangeArrowheads="1"/>
            </p:cNvSpPr>
            <p:nvPr/>
          </p:nvSpPr>
          <p:spPr bwMode="auto">
            <a:xfrm>
              <a:off x="2357438" y="5786438"/>
              <a:ext cx="1857375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Podformularz</a:t>
              </a:r>
              <a:r>
                <a:rPr lang="pl-PL" altLang="en-US" sz="1400"/>
                <a:t>/</a:t>
              </a:r>
              <a:r>
                <a:rPr lang="pl-PL" altLang="en-US" sz="1400" i="1"/>
                <a:t>Podraport</a:t>
              </a:r>
              <a:endParaRPr lang="pl-PL" altLang="en-US" sz="1400"/>
            </a:p>
          </p:txBody>
        </p:sp>
        <p:sp>
          <p:nvSpPr>
            <p:cNvPr id="8208" name="Rectangle 15"/>
            <p:cNvSpPr>
              <a:spLocks noChangeArrowheads="1"/>
            </p:cNvSpPr>
            <p:nvPr/>
          </p:nvSpPr>
          <p:spPr bwMode="auto">
            <a:xfrm>
              <a:off x="5286375" y="6184900"/>
              <a:ext cx="15843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Prostokąt</a:t>
              </a:r>
              <a:endParaRPr lang="pl-PL" altLang="en-US" sz="1400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5072063" y="3714750"/>
              <a:ext cx="1393825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Grupa opcji</a:t>
              </a:r>
              <a:endParaRPr lang="pl-PL" altLang="en-US" sz="1400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6429375" y="5929313"/>
              <a:ext cx="13938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Przycisk opcji</a:t>
              </a:r>
              <a:endParaRPr lang="pl-PL" altLang="en-US" sz="1400"/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3643313" y="3786188"/>
              <a:ext cx="13827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Pole kombi</a:t>
              </a:r>
              <a:endParaRPr lang="pl-PL" altLang="en-US" sz="1400"/>
            </a:p>
          </p:txBody>
        </p:sp>
        <p:sp>
          <p:nvSpPr>
            <p:cNvPr id="8212" name="Rectangle 22"/>
            <p:cNvSpPr>
              <a:spLocks noChangeArrowheads="1"/>
            </p:cNvSpPr>
            <p:nvPr/>
          </p:nvSpPr>
          <p:spPr bwMode="auto">
            <a:xfrm>
              <a:off x="7429500" y="4286250"/>
              <a:ext cx="138271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Podział strony</a:t>
              </a:r>
              <a:endParaRPr lang="pl-PL" altLang="en-US" sz="1400"/>
            </a:p>
          </p:txBody>
        </p:sp>
        <p:sp>
          <p:nvSpPr>
            <p:cNvPr id="8213" name="Rectangle 24"/>
            <p:cNvSpPr>
              <a:spLocks noChangeArrowheads="1"/>
            </p:cNvSpPr>
            <p:nvPr/>
          </p:nvSpPr>
          <p:spPr bwMode="auto">
            <a:xfrm>
              <a:off x="4429125" y="3970338"/>
              <a:ext cx="13938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en-US" sz="1400" i="1"/>
                <a:t>Linia</a:t>
              </a:r>
              <a:endParaRPr lang="pl-PL" altLang="en-US" sz="1400"/>
            </a:p>
          </p:txBody>
        </p:sp>
        <p:pic>
          <p:nvPicPr>
            <p:cNvPr id="8214" name="Picture 4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88" y="4143375"/>
              <a:ext cx="5903912" cy="148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15" name="Łącznik prosty ze strzałką 45"/>
            <p:cNvCxnSpPr>
              <a:cxnSpLocks noChangeShapeType="1"/>
            </p:cNvCxnSpPr>
            <p:nvPr/>
          </p:nvCxnSpPr>
          <p:spPr bwMode="auto">
            <a:xfrm>
              <a:off x="3429000" y="3929063"/>
              <a:ext cx="1143000" cy="8572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6" name="Łącznik prosty ze strzałką 48"/>
            <p:cNvCxnSpPr>
              <a:cxnSpLocks noChangeShapeType="1"/>
            </p:cNvCxnSpPr>
            <p:nvPr/>
          </p:nvCxnSpPr>
          <p:spPr bwMode="auto">
            <a:xfrm rot="16200000" flipH="1">
              <a:off x="4321969" y="3964781"/>
              <a:ext cx="428625" cy="21431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7" name="Łącznik prosty ze strzałką 50"/>
            <p:cNvCxnSpPr>
              <a:cxnSpLocks noChangeShapeType="1"/>
            </p:cNvCxnSpPr>
            <p:nvPr/>
          </p:nvCxnSpPr>
          <p:spPr bwMode="auto">
            <a:xfrm rot="5400000">
              <a:off x="5430044" y="4072732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8" name="Łącznik prosty ze strzałką 52"/>
            <p:cNvCxnSpPr>
              <a:cxnSpLocks noChangeShapeType="1"/>
            </p:cNvCxnSpPr>
            <p:nvPr/>
          </p:nvCxnSpPr>
          <p:spPr bwMode="auto">
            <a:xfrm rot="10800000" flipV="1">
              <a:off x="6215063" y="3929063"/>
              <a:ext cx="714375" cy="3571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9" name="Łącznik prosty ze strzałką 54"/>
            <p:cNvCxnSpPr>
              <a:cxnSpLocks noChangeShapeType="1"/>
            </p:cNvCxnSpPr>
            <p:nvPr/>
          </p:nvCxnSpPr>
          <p:spPr bwMode="auto">
            <a:xfrm rot="10800000" flipV="1">
              <a:off x="7286625" y="4286250"/>
              <a:ext cx="357188" cy="1428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0" name="Łącznik prosty ze strzałką 56"/>
            <p:cNvCxnSpPr>
              <a:cxnSpLocks noChangeShapeType="1"/>
            </p:cNvCxnSpPr>
            <p:nvPr/>
          </p:nvCxnSpPr>
          <p:spPr bwMode="auto">
            <a:xfrm rot="10800000" flipV="1">
              <a:off x="6792913" y="4857750"/>
              <a:ext cx="779462" cy="206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1" name="Łącznik prosty ze strzałką 59"/>
            <p:cNvCxnSpPr>
              <a:cxnSpLocks noChangeShapeType="1"/>
            </p:cNvCxnSpPr>
            <p:nvPr/>
          </p:nvCxnSpPr>
          <p:spPr bwMode="auto">
            <a:xfrm rot="10800000">
              <a:off x="5786438" y="5000625"/>
              <a:ext cx="1785937" cy="5715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2" name="Łącznik prosty ze strzałką 61"/>
            <p:cNvCxnSpPr>
              <a:cxnSpLocks noChangeShapeType="1"/>
            </p:cNvCxnSpPr>
            <p:nvPr/>
          </p:nvCxnSpPr>
          <p:spPr bwMode="auto">
            <a:xfrm rot="10800000">
              <a:off x="5786438" y="5429250"/>
              <a:ext cx="1000125" cy="42862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3" name="Łącznik prosty ze strzałką 65"/>
            <p:cNvCxnSpPr>
              <a:cxnSpLocks noChangeShapeType="1"/>
            </p:cNvCxnSpPr>
            <p:nvPr/>
          </p:nvCxnSpPr>
          <p:spPr bwMode="auto">
            <a:xfrm rot="5400000" flipH="1" flipV="1">
              <a:off x="5001419" y="5728494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Łącznik prosty ze strzałką 67"/>
            <p:cNvCxnSpPr>
              <a:cxnSpLocks noChangeShapeType="1"/>
            </p:cNvCxnSpPr>
            <p:nvPr/>
          </p:nvCxnSpPr>
          <p:spPr bwMode="auto">
            <a:xfrm flipV="1">
              <a:off x="3786188" y="5429250"/>
              <a:ext cx="785812" cy="2857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Łącznik prosty ze strzałką 70"/>
            <p:cNvCxnSpPr>
              <a:cxnSpLocks noChangeShapeType="1"/>
            </p:cNvCxnSpPr>
            <p:nvPr/>
          </p:nvCxnSpPr>
          <p:spPr bwMode="auto">
            <a:xfrm rot="16200000" flipV="1">
              <a:off x="5107781" y="5250657"/>
              <a:ext cx="1000125" cy="6429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Łącznik prosty ze strzałką 75"/>
            <p:cNvCxnSpPr>
              <a:cxnSpLocks noChangeShapeType="1"/>
            </p:cNvCxnSpPr>
            <p:nvPr/>
          </p:nvCxnSpPr>
          <p:spPr bwMode="auto">
            <a:xfrm rot="5400000">
              <a:off x="5037138" y="4251325"/>
              <a:ext cx="357188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201" name="Łącznik prosty ze strzałką 32"/>
          <p:cNvCxnSpPr>
            <a:cxnSpLocks noChangeShapeType="1"/>
          </p:cNvCxnSpPr>
          <p:nvPr/>
        </p:nvCxnSpPr>
        <p:spPr bwMode="auto">
          <a:xfrm rot="5400000">
            <a:off x="4357688" y="1570038"/>
            <a:ext cx="42862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Łącznik prosty ze strzałką 34"/>
          <p:cNvCxnSpPr>
            <a:cxnSpLocks noChangeShapeType="1"/>
          </p:cNvCxnSpPr>
          <p:nvPr/>
        </p:nvCxnSpPr>
        <p:spPr bwMode="auto">
          <a:xfrm rot="10800000" flipV="1">
            <a:off x="7358063" y="2339975"/>
            <a:ext cx="357187" cy="174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/>
              <a:t>Formularz kolumnowy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857250"/>
            <a:ext cx="8848725" cy="19812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en-US" sz="2200" b="1"/>
              <a:t>	Zadanie 1</a:t>
            </a:r>
            <a:r>
              <a:rPr lang="pl-PL" altLang="en-US" sz="220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/>
              <a:t>	Zdefiniować formularz </a:t>
            </a:r>
            <a:r>
              <a:rPr lang="pl-PL" altLang="en-US" sz="2200" i="1">
                <a:solidFill>
                  <a:srgbClr val="0000FF"/>
                </a:solidFill>
              </a:rPr>
              <a:t>Książki </a:t>
            </a:r>
            <a:r>
              <a:rPr lang="pl-PL" altLang="en-US" sz="2200"/>
              <a:t>do obsługi tabeli </a:t>
            </a:r>
            <a:r>
              <a:rPr lang="pl-PL" altLang="en-US" sz="2200" i="1">
                <a:solidFill>
                  <a:srgbClr val="0000FF"/>
                </a:solidFill>
              </a:rPr>
              <a:t>Książki</a:t>
            </a:r>
            <a:r>
              <a:rPr lang="pl-PL" altLang="en-US" sz="2200"/>
              <a:t>. Wprowadzić do formularza elementy sterujące, tak aby podstawowe operacje </a:t>
            </a:r>
            <a:br>
              <a:rPr lang="pl-PL" altLang="en-US" sz="2200"/>
            </a:br>
            <a:r>
              <a:rPr lang="pl-PL" altLang="en-US" sz="2200"/>
              <a:t>w formularzu były realizowane przy pomocy przycisków poleceń umieszczanych w stopce formularza. Usunąć lub ukryć elementy zbędne w formularzu.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4313" y="2951163"/>
            <a:ext cx="90011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 u="sng"/>
              <a:t>Wskazówki</a:t>
            </a:r>
            <a:r>
              <a:rPr lang="pl-PL" altLang="en-US" sz="2200"/>
              <a:t>: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zdefiniować formularz przy pomocy narzędzia </a:t>
            </a:r>
            <a:r>
              <a:rPr lang="pl-PL" altLang="en-US" sz="2200" i="1">
                <a:solidFill>
                  <a:srgbClr val="0000FF"/>
                </a:solidFill>
              </a:rPr>
              <a:t>Formularz</a:t>
            </a:r>
            <a:r>
              <a:rPr lang="pl-PL" altLang="en-US" sz="2200"/>
              <a:t> z menu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 </a:t>
            </a:r>
            <a:r>
              <a:rPr lang="pl-PL" altLang="en-US" sz="2200" i="1">
                <a:solidFill>
                  <a:srgbClr val="0000FF"/>
                </a:solidFill>
              </a:rPr>
              <a:t>Tworzenie</a:t>
            </a:r>
            <a:r>
              <a:rPr lang="pl-PL" altLang="en-US" sz="2200"/>
              <a:t> i karty </a:t>
            </a:r>
            <a:r>
              <a:rPr lang="pl-PL" altLang="en-US" sz="2200" i="1">
                <a:solidFill>
                  <a:srgbClr val="0000FF"/>
                </a:solidFill>
              </a:rPr>
              <a:t>Formularze</a:t>
            </a:r>
            <a:r>
              <a:rPr lang="pl-PL" altLang="en-US" sz="2200"/>
              <a:t>   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wyświetlić formularz w widoku projektu </a:t>
            </a:r>
            <a:r>
              <a:rPr lang="pl-PL" altLang="en-US" sz="2200">
                <a:solidFill>
                  <a:srgbClr val="0033CC"/>
                </a:solidFill>
              </a:rPr>
              <a:t>(</a:t>
            </a:r>
            <a:r>
              <a:rPr lang="pl-PL" altLang="en-US" sz="2200" i="1">
                <a:solidFill>
                  <a:srgbClr val="0033CC"/>
                </a:solidFill>
              </a:rPr>
              <a:t>Narzędzia główne </a:t>
            </a:r>
            <a:r>
              <a:rPr lang="pl-PL" altLang="en-US" sz="2200">
                <a:solidFill>
                  <a:srgbClr val="0033CC"/>
                </a:solidFill>
                <a:sym typeface="Symbol" panose="05050102010706020507" pitchFamily="18" charset="2"/>
              </a:rPr>
              <a:t></a:t>
            </a:r>
            <a:r>
              <a:rPr lang="pl-PL" altLang="en-US" sz="2200" i="1">
                <a:solidFill>
                  <a:srgbClr val="0033CC"/>
                </a:solidFill>
              </a:rPr>
              <a:t> Widok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 i="1">
                <a:solidFill>
                  <a:srgbClr val="0033CC"/>
                </a:solidFill>
              </a:rPr>
              <a:t>     projektu</a:t>
            </a:r>
            <a:r>
              <a:rPr lang="pl-PL" altLang="en-US" sz="2200"/>
              <a:t>)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wprowadzić własną kolorystykę formularza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umieścić w sekcji stopki formularza przycisk polecenia realizujący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przejście do następnego rekordu; skorzystać z kreatora formantów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analogicznie jak wyżej umieścić pozostałe przyciski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 oknie właściwości formularza wprowadzić ustawienia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usuwające/ukrywające wybrane standardowe elementy sterujące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178800" cy="701407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 dirty="0"/>
              <a:t>Formularz </a:t>
            </a:r>
            <a:r>
              <a:rPr lang="pl-PL" altLang="en-US" sz="3400" b="1" i="1" dirty="0"/>
              <a:t>Książki</a:t>
            </a:r>
            <a:r>
              <a:rPr lang="pl-PL" altLang="en-US" sz="3400" b="1" dirty="0"/>
              <a:t> - projekt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A92A7B1-1CDA-4DD4-BE58-C45E26441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64704"/>
            <a:ext cx="6120680" cy="5466400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689D526-6DCB-439C-A19C-3C47A50C32C3}"/>
              </a:ext>
            </a:extLst>
          </p:cNvPr>
          <p:cNvSpPr txBox="1"/>
          <p:nvPr/>
        </p:nvSpPr>
        <p:spPr>
          <a:xfrm>
            <a:off x="6804248" y="148478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373AA9C-22B9-4B0E-B686-AEDB149A019A}"/>
              </a:ext>
            </a:extLst>
          </p:cNvPr>
          <p:cNvSpPr txBox="1"/>
          <p:nvPr/>
        </p:nvSpPr>
        <p:spPr>
          <a:xfrm>
            <a:off x="7308304" y="234016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CC3D0E7-8674-4DD0-BF31-4B737D676A96}"/>
              </a:ext>
            </a:extLst>
          </p:cNvPr>
          <p:cNvSpPr txBox="1"/>
          <p:nvPr/>
        </p:nvSpPr>
        <p:spPr>
          <a:xfrm>
            <a:off x="6804248" y="5720623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osadzone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FD81E5E-BF59-4760-B2F1-705F966E1B30}"/>
              </a:ext>
            </a:extLst>
          </p:cNvPr>
          <p:cNvSpPr txBox="1"/>
          <p:nvPr/>
        </p:nvSpPr>
        <p:spPr>
          <a:xfrm>
            <a:off x="1115616" y="6453336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Przycisk nieoprogramowany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6879162F-75E2-40B9-A5F7-44FDA09A9999}"/>
              </a:ext>
            </a:extLst>
          </p:cNvPr>
          <p:cNvCxnSpPr/>
          <p:nvPr/>
        </p:nvCxnSpPr>
        <p:spPr bwMode="auto">
          <a:xfrm flipV="1">
            <a:off x="2123728" y="6013011"/>
            <a:ext cx="0" cy="440325"/>
          </a:xfrm>
          <a:prstGeom prst="straightConnector1">
            <a:avLst/>
          </a:prstGeom>
          <a:ln w="25400">
            <a:solidFill>
              <a:srgbClr val="0033CC"/>
            </a:solidFill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B8FBDE02-B851-4B2B-822F-B5F352EBF3FF}"/>
              </a:ext>
            </a:extLst>
          </p:cNvPr>
          <p:cNvCxnSpPr>
            <a:stCxn id="5" idx="1"/>
          </p:cNvCxnSpPr>
          <p:nvPr/>
        </p:nvCxnSpPr>
        <p:spPr bwMode="auto">
          <a:xfrm flipH="1">
            <a:off x="4572000" y="1777172"/>
            <a:ext cx="223224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3F1E4924-843F-4AC6-9E77-24E9FA148AD2}"/>
              </a:ext>
            </a:extLst>
          </p:cNvPr>
          <p:cNvCxnSpPr/>
          <p:nvPr/>
        </p:nvCxnSpPr>
        <p:spPr bwMode="auto">
          <a:xfrm flipH="1">
            <a:off x="4572000" y="5877272"/>
            <a:ext cx="223224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5" name="Grupa 24">
            <a:extLst>
              <a:ext uri="{FF2B5EF4-FFF2-40B4-BE49-F238E27FC236}">
                <a16:creationId xmlns:a16="http://schemas.microsoft.com/office/drawing/2014/main" id="{17B08737-A603-4075-A030-B53627FA8A34}"/>
              </a:ext>
            </a:extLst>
          </p:cNvPr>
          <p:cNvGrpSpPr/>
          <p:nvPr/>
        </p:nvGrpSpPr>
        <p:grpSpPr>
          <a:xfrm>
            <a:off x="4019382" y="2637961"/>
            <a:ext cx="3168352" cy="154690"/>
            <a:chOff x="4019382" y="2637961"/>
            <a:chExt cx="3168352" cy="154690"/>
          </a:xfrm>
        </p:grpSpPr>
        <p:cxnSp>
          <p:nvCxnSpPr>
            <p:cNvPr id="16" name="Łącznik prosty ze strzałką 15">
              <a:extLst>
                <a:ext uri="{FF2B5EF4-FFF2-40B4-BE49-F238E27FC236}">
                  <a16:creationId xmlns:a16="http://schemas.microsoft.com/office/drawing/2014/main" id="{853476A5-9CE4-4A73-A5D9-4BBBB43E2AC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19382" y="2638850"/>
              <a:ext cx="3168352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4" name="Łącznik prosty ze strzałką 23">
              <a:extLst>
                <a:ext uri="{FF2B5EF4-FFF2-40B4-BE49-F238E27FC236}">
                  <a16:creationId xmlns:a16="http://schemas.microsoft.com/office/drawing/2014/main" id="{39420A96-E032-40E2-9569-DEA9AC725D94}"/>
                </a:ext>
              </a:extLst>
            </p:cNvPr>
            <p:cNvCxnSpPr/>
            <p:nvPr/>
          </p:nvCxnSpPr>
          <p:spPr bwMode="auto">
            <a:xfrm>
              <a:off x="4021052" y="2637961"/>
              <a:ext cx="0" cy="15469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617896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zawartości 2"/>
          <p:cNvSpPr>
            <a:spLocks noGrp="1" noChangeArrowheads="1"/>
          </p:cNvSpPr>
          <p:nvPr>
            <p:ph idx="1"/>
          </p:nvPr>
        </p:nvSpPr>
        <p:spPr>
          <a:xfrm>
            <a:off x="685800" y="1357313"/>
            <a:ext cx="7772400" cy="3633787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400"/>
              <a:t>Aby zdefiniować pole listowe (kombi lub listy) należy:</a:t>
            </a:r>
          </a:p>
          <a:p>
            <a:r>
              <a:rPr lang="pl-PL" altLang="en-US" sz="2400"/>
              <a:t>wprowadzić je za pomocą przybornika albo zmienić istniejące pole tekstowe na pole listowe,</a:t>
            </a:r>
          </a:p>
          <a:p>
            <a:r>
              <a:rPr lang="pl-PL" altLang="en-US" sz="2400"/>
              <a:t>zdefiniować właściwości pola:</a:t>
            </a:r>
          </a:p>
          <a:p>
            <a:pPr lvl="1"/>
            <a:r>
              <a:rPr lang="pl-PL" altLang="en-US" sz="2400"/>
              <a:t>zdefiniować źródło danych dla listy(zakładka </a:t>
            </a:r>
            <a:r>
              <a:rPr lang="pl-PL" altLang="en-US" sz="2400" i="1">
                <a:solidFill>
                  <a:srgbClr val="0000FF"/>
                </a:solidFill>
              </a:rPr>
              <a:t>Dane</a:t>
            </a:r>
            <a:r>
              <a:rPr lang="pl-PL" altLang="en-US" sz="2400"/>
              <a:t>)</a:t>
            </a:r>
          </a:p>
          <a:p>
            <a:pPr lvl="1"/>
            <a:r>
              <a:rPr lang="pl-PL" altLang="en-US" sz="2400"/>
              <a:t>ustalić wygląd formantu (zakładka </a:t>
            </a:r>
            <a:r>
              <a:rPr lang="pl-PL" altLang="en-US" sz="2400" i="1">
                <a:solidFill>
                  <a:srgbClr val="0000FF"/>
                </a:solidFill>
              </a:rPr>
              <a:t>Format</a:t>
            </a:r>
            <a:r>
              <a:rPr lang="pl-PL" altLang="en-US" sz="2400"/>
              <a:t>)</a:t>
            </a:r>
          </a:p>
          <a:p>
            <a:pPr lvl="1"/>
            <a:r>
              <a:rPr lang="pl-PL" altLang="en-US" sz="2400"/>
              <a:t>wskazać, które pole w źródle dla danych listy jest związane (zakładka </a:t>
            </a:r>
            <a:r>
              <a:rPr lang="pl-PL" altLang="en-US" sz="2400" i="1">
                <a:solidFill>
                  <a:srgbClr val="0000FF"/>
                </a:solidFill>
              </a:rPr>
              <a:t>Dane</a:t>
            </a:r>
            <a:r>
              <a:rPr lang="pl-PL" altLang="en-US" sz="2400"/>
              <a:t>)</a:t>
            </a:r>
          </a:p>
          <a:p>
            <a:pPr lvl="1"/>
            <a:endParaRPr lang="pl-PL" altLang="en-US" sz="240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15900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Definiowanie pól listowych</a:t>
            </a:r>
          </a:p>
        </p:txBody>
      </p:sp>
      <p:sp>
        <p:nvSpPr>
          <p:cNvPr id="9220" name="pole tekstowe 3"/>
          <p:cNvSpPr txBox="1">
            <a:spLocks noChangeArrowheads="1"/>
          </p:cNvSpPr>
          <p:nvPr/>
        </p:nvSpPr>
        <p:spPr bwMode="auto">
          <a:xfrm>
            <a:off x="428625" y="4929188"/>
            <a:ext cx="8001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400" u="sng">
                <a:solidFill>
                  <a:srgbClr val="990000"/>
                </a:solidFill>
              </a:rPr>
              <a:t>Uwaga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400">
                <a:solidFill>
                  <a:srgbClr val="990000"/>
                </a:solidFill>
              </a:rPr>
              <a:t>Jeżeli pole listowe służy do wartościowania jakiegoś pola w źródle danych  do formularza, to musi być ono polem związanym.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9144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/>
              <a:t>Wykorzystanie pól listowych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28750"/>
            <a:ext cx="8715375" cy="4495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2400" b="1" dirty="0"/>
              <a:t>	Zadanie 2</a:t>
            </a:r>
            <a:endParaRPr lang="pl-PL" altLang="en-US" sz="2400" dirty="0"/>
          </a:p>
          <a:p>
            <a:pPr>
              <a:buFontTx/>
              <a:buNone/>
            </a:pPr>
            <a:r>
              <a:rPr lang="pl-PL" altLang="en-US" sz="2400" dirty="0"/>
              <a:t> 	Utworzyć formularz kolumnowy dla tabeli </a:t>
            </a:r>
            <a:r>
              <a:rPr lang="pl-PL" altLang="en-US" sz="2400" i="1" dirty="0">
                <a:solidFill>
                  <a:srgbClr val="0000FF"/>
                </a:solidFill>
              </a:rPr>
              <a:t>Wypożyczenia</a:t>
            </a:r>
            <a:r>
              <a:rPr lang="pl-PL" altLang="en-US" sz="2400" dirty="0"/>
              <a:t>. Zmodyfikować związane pola tekstowe </a:t>
            </a:r>
            <a:r>
              <a:rPr lang="pl-PL" altLang="en-US" sz="2400" i="1" dirty="0" err="1">
                <a:solidFill>
                  <a:srgbClr val="0000FF"/>
                </a:solidFill>
              </a:rPr>
              <a:t>Syg</a:t>
            </a:r>
            <a:r>
              <a:rPr lang="pl-PL" altLang="en-US" sz="2400" dirty="0"/>
              <a:t> i </a:t>
            </a:r>
            <a:r>
              <a:rPr lang="pl-PL" altLang="en-US" sz="2400" i="1" dirty="0" err="1">
                <a:solidFill>
                  <a:srgbClr val="0000FF"/>
                </a:solidFill>
              </a:rPr>
              <a:t>Id_czyt</a:t>
            </a:r>
            <a:r>
              <a:rPr lang="pl-PL" altLang="en-US" sz="2400" dirty="0"/>
              <a:t>, zastępując je polami listowymi (polem kombi, polem listy) umożliwiającymi wybór książki i czytelnika z właściwej listy, odpowiednio książek niewypożyczonych o czytelników.</a:t>
            </a:r>
          </a:p>
          <a:p>
            <a:pPr>
              <a:buFontTx/>
              <a:buNone/>
            </a:pPr>
            <a:r>
              <a:rPr lang="pl-PL" altLang="en-US" sz="800" dirty="0"/>
              <a:t>	</a:t>
            </a:r>
          </a:p>
          <a:p>
            <a:pPr>
              <a:buFontTx/>
              <a:buNone/>
            </a:pPr>
            <a:r>
              <a:rPr lang="pl-PL" altLang="en-US" sz="2400" dirty="0"/>
              <a:t>	</a:t>
            </a:r>
            <a:r>
              <a:rPr lang="pl-PL" altLang="en-US" sz="2400" u="sng" dirty="0"/>
              <a:t>Wskazówka</a:t>
            </a:r>
            <a:endParaRPr lang="pl-PL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/>
              <a:t>	Przy zastąpieniu związanych pól tekstowych związanymi polami listowymi wykorzystać menu podręczne obiektu i pozycję menu </a:t>
            </a:r>
            <a:r>
              <a:rPr lang="pl-PL" altLang="en-US" sz="2400" i="1" dirty="0">
                <a:solidFill>
                  <a:srgbClr val="0000FF"/>
                </a:solidFill>
              </a:rPr>
              <a:t>Zmień na</a:t>
            </a:r>
            <a:r>
              <a:rPr lang="pl-PL" altLang="en-US" sz="2400" dirty="0"/>
              <a:t>. Źródło danych pola listowego i pozostałe ustawienia ustalić w oknie właściwości pola.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BFFFBF"/>
      </a:accent2>
      <a:accent3>
        <a:srgbClr val="FFFFFF"/>
      </a:accent3>
      <a:accent4>
        <a:srgbClr val="000000"/>
      </a:accent4>
      <a:accent5>
        <a:srgbClr val="B7C6FE"/>
      </a:accent5>
      <a:accent6>
        <a:srgbClr val="ADE7AD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Pages>13</Pages>
  <Words>805</Words>
  <Application>Microsoft Office PowerPoint</Application>
  <PresentationFormat>Pokaz na ekranie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Teoria</vt:lpstr>
      <vt:lpstr>MS Access - formularze   Marzena Nowakowska WZiMK, PŚk </vt:lpstr>
      <vt:lpstr>Pojęcia podstawowe</vt:lpstr>
      <vt:lpstr>Struktura formularza</vt:lpstr>
      <vt:lpstr>Okno właściwości formularza, jego sekcji   i jego formantów</vt:lpstr>
      <vt:lpstr>Przybornik – formanty formularza</vt:lpstr>
      <vt:lpstr>Formularz kolumnowy</vt:lpstr>
      <vt:lpstr>Formularz Książki - projekt</vt:lpstr>
      <vt:lpstr>Definiowanie pól listowych</vt:lpstr>
      <vt:lpstr>Wykorzystanie pól listowych</vt:lpstr>
      <vt:lpstr>Pola listowe w formularzu Wypożyczenia</vt:lpstr>
      <vt:lpstr>Formularze sprzężone </vt:lpstr>
      <vt:lpstr>Formularz Książki i ich czytelnicy - projekt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subject/>
  <dc:creator>Studium Podstaw Informatyki</dc:creator>
  <cp:keywords/>
  <dc:description/>
  <cp:lastModifiedBy>Marzena</cp:lastModifiedBy>
  <cp:revision>198</cp:revision>
  <cp:lastPrinted>1601-01-01T00:00:00Z</cp:lastPrinted>
  <dcterms:created xsi:type="dcterms:W3CDTF">1999-02-27T14:34:46Z</dcterms:created>
  <dcterms:modified xsi:type="dcterms:W3CDTF">2024-04-22T09:29:41Z</dcterms:modified>
</cp:coreProperties>
</file>