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2" r:id="rId3"/>
    <p:sldId id="273" r:id="rId4"/>
    <p:sldId id="274" r:id="rId5"/>
    <p:sldId id="270" r:id="rId6"/>
    <p:sldId id="282" r:id="rId7"/>
    <p:sldId id="257" r:id="rId8"/>
    <p:sldId id="284" r:id="rId9"/>
    <p:sldId id="277" r:id="rId10"/>
    <p:sldId id="286" r:id="rId11"/>
    <p:sldId id="285" r:id="rId12"/>
    <p:sldId id="287" r:id="rId13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  <a:srgbClr val="FFCCCC"/>
    <a:srgbClr val="FF0000"/>
    <a:srgbClr val="006600"/>
    <a:srgbClr val="660033"/>
    <a:srgbClr val="CC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32787"/>
    <p:restoredTop sz="90929"/>
  </p:normalViewPr>
  <p:slideViewPr>
    <p:cSldViewPr>
      <p:cViewPr varScale="1">
        <p:scale>
          <a:sx n="110" d="100"/>
          <a:sy n="110" d="100"/>
        </p:scale>
        <p:origin x="2346" y="108"/>
      </p:cViewPr>
      <p:guideLst>
        <p:guide orient="horz" pos="235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Click to edit Master text styles</a:t>
            </a:r>
          </a:p>
          <a:p>
            <a:pPr lvl="1"/>
            <a:r>
              <a:rPr lang="pl-PL" noProof="0"/>
              <a:t>Second level</a:t>
            </a:r>
          </a:p>
          <a:p>
            <a:pPr lvl="2"/>
            <a:r>
              <a:rPr lang="pl-PL" noProof="0"/>
              <a:t>Third level</a:t>
            </a:r>
          </a:p>
          <a:p>
            <a:pPr lvl="3"/>
            <a:r>
              <a:rPr lang="pl-PL" noProof="0"/>
              <a:t>Fourth level</a:t>
            </a:r>
          </a:p>
          <a:p>
            <a:pPr lvl="4"/>
            <a:r>
              <a:rPr lang="pl-PL" noProof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Click to edit Master text styles</a:t>
            </a:r>
          </a:p>
          <a:p>
            <a:pPr lvl="1"/>
            <a:r>
              <a:rPr lang="pl-PL" altLang="en-US"/>
              <a:t>Second level</a:t>
            </a:r>
          </a:p>
          <a:p>
            <a:pPr lvl="2"/>
            <a:r>
              <a:rPr lang="pl-PL" altLang="en-US"/>
              <a:t>Third level</a:t>
            </a:r>
          </a:p>
          <a:p>
            <a:pPr lvl="3"/>
            <a:r>
              <a:rPr lang="pl-PL" altLang="en-US"/>
              <a:t>Fourth level</a:t>
            </a:r>
          </a:p>
          <a:p>
            <a:pPr lvl="4"/>
            <a:r>
              <a:rPr lang="pl-PL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5626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b="1" dirty="0"/>
              <a:t>Raportowanie baz danych</a:t>
            </a:r>
            <a:br>
              <a:rPr lang="pl-PL" altLang="en-US" b="1" dirty="0"/>
            </a:br>
            <a:r>
              <a:rPr lang="pl-PL" altLang="en-US" b="1" dirty="0"/>
              <a:t>MS Access</a:t>
            </a:r>
            <a:br>
              <a:rPr lang="pl-PL" altLang="en-US" b="1" dirty="0"/>
            </a:br>
            <a:br>
              <a:rPr lang="pl-PL" altLang="en-US" b="1" dirty="0"/>
            </a:br>
            <a:br>
              <a:rPr lang="pl-PL" altLang="en-US" b="1" dirty="0"/>
            </a:br>
            <a:r>
              <a:rPr lang="pl-PL" altLang="en-US" sz="3200" b="1" dirty="0"/>
              <a:t>Marzena Nowakowska</a:t>
            </a:r>
            <a:br>
              <a:rPr lang="pl-PL" altLang="en-US" sz="3200" b="1" dirty="0"/>
            </a:br>
            <a:r>
              <a:rPr lang="pl-PL" altLang="en-US" sz="3200" b="1" dirty="0" err="1"/>
              <a:t>WZiMK</a:t>
            </a:r>
            <a:r>
              <a:rPr lang="pl-PL" altLang="en-US" sz="3200" b="1" dirty="0"/>
              <a:t>, </a:t>
            </a:r>
            <a:r>
              <a:rPr lang="pl-PL" altLang="en-US" sz="3200" b="1" dirty="0" err="1"/>
              <a:t>PŚk</a:t>
            </a:r>
            <a:endParaRPr lang="pl-PL" altLang="en-US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49BC9BD-4DC7-4D8D-9A8C-C519DAA341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1438"/>
            <a:ext cx="9108504" cy="765274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pl-PL" sz="3400" b="1" dirty="0"/>
              <a:t>Projekt raportu z grupowaniem informacji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9989CB9-2DB8-4133-BDAE-9275791FC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502" y="853232"/>
            <a:ext cx="7422890" cy="567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4605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79A88A2-E485-4503-9688-EE2667DE9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0" y="71438"/>
            <a:ext cx="8178800" cy="1066800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pl-PL" sz="3400" b="1"/>
              <a:t>Korespondencja seryjna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37AC2E7-BBBF-46CF-9312-C07F60D82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214438"/>
            <a:ext cx="8610600" cy="120650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 b="1"/>
              <a:t>Zadanie 3</a:t>
            </a:r>
            <a:endParaRPr lang="pl-PL" altLang="pl-PL" sz="200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/>
              <a:t>Przygotować korespondencje seryjną do wysyłania ponaglenia do czytelników przetrzymujących książki. Korespondencja jest zdefiniowania w raporcie  </a:t>
            </a:r>
            <a:r>
              <a:rPr lang="pl-PL" altLang="pl-PL" sz="2000" i="1">
                <a:solidFill>
                  <a:srgbClr val="0000FF"/>
                </a:solidFill>
              </a:rPr>
              <a:t>Przetrzymywanie – ponaglenia</a:t>
            </a:r>
            <a:r>
              <a:rPr lang="pl-PL" altLang="pl-PL" sz="2000"/>
              <a:t>.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4998188-684D-4A02-B69A-3A1839D0916B}"/>
              </a:ext>
            </a:extLst>
          </p:cNvPr>
          <p:cNvSpPr txBox="1"/>
          <p:nvPr/>
        </p:nvSpPr>
        <p:spPr>
          <a:xfrm>
            <a:off x="539750" y="2636838"/>
            <a:ext cx="3744913" cy="39703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99"/>
            </a:solidFill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l-PL" sz="1800" dirty="0">
                <a:solidFill>
                  <a:srgbClr val="000099"/>
                </a:solidFill>
                <a:latin typeface="Calibri" pitchFamily="34" charset="0"/>
              </a:rPr>
              <a:t>Dane adresowe czytelnika</a:t>
            </a:r>
          </a:p>
          <a:p>
            <a:pPr algn="r">
              <a:defRPr/>
            </a:pPr>
            <a:r>
              <a:rPr lang="pl-PL" sz="1800" dirty="0">
                <a:solidFill>
                  <a:srgbClr val="000099"/>
                </a:solidFill>
                <a:latin typeface="Calibri" pitchFamily="34" charset="0"/>
              </a:rPr>
              <a:t>w układzie kolumnowym </a:t>
            </a: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r>
              <a:rPr lang="pl-PL" sz="1800" dirty="0">
                <a:solidFill>
                  <a:srgbClr val="000099"/>
                </a:solidFill>
                <a:latin typeface="Calibri" pitchFamily="34" charset="0"/>
              </a:rPr>
              <a:t>Treść ponaglenia</a:t>
            </a: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2293" name="pole tekstowe 6">
            <a:extLst>
              <a:ext uri="{FF2B5EF4-FFF2-40B4-BE49-F238E27FC236}">
                <a16:creationId xmlns:a16="http://schemas.microsoft.com/office/drawing/2014/main" id="{C7091604-FA57-4225-A250-6A496AE98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149725"/>
            <a:ext cx="3455987" cy="2030413"/>
          </a:xfrm>
          <a:prstGeom prst="rect">
            <a:avLst/>
          </a:prstGeom>
          <a:solidFill>
            <a:srgbClr val="FFCC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800">
                <a:solidFill>
                  <a:srgbClr val="FF0000"/>
                </a:solidFill>
                <a:latin typeface="Calibri" panose="020F0502020204030204" pitchFamily="34" charset="0"/>
              </a:rPr>
              <a:t>Wykaz przetrzymywanych</a:t>
            </a:r>
          </a:p>
          <a:p>
            <a:r>
              <a:rPr lang="pl-PL" altLang="pl-PL" sz="1800">
                <a:solidFill>
                  <a:srgbClr val="FF0000"/>
                </a:solidFill>
                <a:latin typeface="Calibri" panose="020F0502020204030204" pitchFamily="34" charset="0"/>
              </a:rPr>
              <a:t>książek  w układzie tabelarycznym</a:t>
            </a:r>
          </a:p>
          <a:p>
            <a:endParaRPr lang="pl-PL" altLang="pl-PL" sz="180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pl-PL" altLang="pl-PL" sz="180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pl-PL" altLang="pl-PL" sz="1800">
                <a:solidFill>
                  <a:srgbClr val="FF0000"/>
                </a:solidFill>
                <a:latin typeface="Calibri" panose="020F0502020204030204" pitchFamily="34" charset="0"/>
              </a:rPr>
              <a:t>W podsumowaniu: całkowita opłata za nieoddanie książek w terminie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7913A51-FCA6-4EA3-BA2F-D368176D86DE}"/>
              </a:ext>
            </a:extLst>
          </p:cNvPr>
          <p:cNvSpPr txBox="1"/>
          <p:nvPr/>
        </p:nvSpPr>
        <p:spPr>
          <a:xfrm>
            <a:off x="5219700" y="2276475"/>
            <a:ext cx="381635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800" dirty="0">
                <a:latin typeface="+mj-lt"/>
              </a:rPr>
              <a:t>Raport główny (nadrzędny) </a:t>
            </a:r>
            <a:r>
              <a:rPr lang="pl-PL" sz="1800" i="1" dirty="0">
                <a:solidFill>
                  <a:srgbClr val="0000FF"/>
                </a:solidFill>
                <a:latin typeface="+mj-lt"/>
              </a:rPr>
              <a:t>Przetrzymywanie – ponaglenia</a:t>
            </a:r>
          </a:p>
          <a:p>
            <a:pPr>
              <a:defRPr/>
            </a:pPr>
            <a:r>
              <a:rPr lang="pl-PL" sz="1800" dirty="0">
                <a:latin typeface="+mj-lt"/>
              </a:rPr>
              <a:t>Źródło danych: kwerenda nadrzędna </a:t>
            </a:r>
            <a:r>
              <a:rPr lang="pl-PL" sz="1800" i="1" dirty="0">
                <a:latin typeface="+mj-lt"/>
              </a:rPr>
              <a:t>Przetrzymywanie – lista czytelników</a:t>
            </a:r>
            <a:endParaRPr lang="pl-PL" sz="1800" dirty="0">
              <a:latin typeface="+mj-lt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801B36F7-A804-40D2-874D-0EA46579498F}"/>
              </a:ext>
            </a:extLst>
          </p:cNvPr>
          <p:cNvSpPr txBox="1"/>
          <p:nvPr/>
        </p:nvSpPr>
        <p:spPr>
          <a:xfrm>
            <a:off x="5148263" y="5181600"/>
            <a:ext cx="381635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800" dirty="0" err="1">
                <a:latin typeface="+mj-lt"/>
              </a:rPr>
              <a:t>Podraport</a:t>
            </a:r>
            <a:r>
              <a:rPr lang="pl-PL" sz="1800" dirty="0">
                <a:latin typeface="+mj-lt"/>
              </a:rPr>
              <a:t> (raport podrzędny) </a:t>
            </a:r>
            <a:r>
              <a:rPr lang="pl-PL" sz="1800" i="1" dirty="0">
                <a:solidFill>
                  <a:srgbClr val="0000FF"/>
                </a:solidFill>
                <a:latin typeface="+mj-lt"/>
              </a:rPr>
              <a:t>Przetrzymywanie – lista książek</a:t>
            </a:r>
          </a:p>
          <a:p>
            <a:pPr>
              <a:defRPr/>
            </a:pPr>
            <a:r>
              <a:rPr lang="pl-PL" sz="1800" dirty="0">
                <a:latin typeface="+mj-lt"/>
              </a:rPr>
              <a:t>Źródło danych: kwerenda podrzędna </a:t>
            </a:r>
            <a:r>
              <a:rPr lang="pl-PL" sz="1800" i="1" dirty="0">
                <a:latin typeface="+mj-lt"/>
              </a:rPr>
              <a:t>Przetrzymywanie – lista książek</a:t>
            </a:r>
            <a:endParaRPr lang="pl-PL" sz="1800" dirty="0">
              <a:latin typeface="+mj-lt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6D85FB8C-DBFD-47CC-A002-79977420BC9A}"/>
              </a:ext>
            </a:extLst>
          </p:cNvPr>
          <p:cNvSpPr txBox="1"/>
          <p:nvPr/>
        </p:nvSpPr>
        <p:spPr>
          <a:xfrm>
            <a:off x="4500563" y="3644900"/>
            <a:ext cx="3816350" cy="120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800" dirty="0">
                <a:latin typeface="+mj-lt"/>
              </a:rPr>
              <a:t>Pole łączące oba raporty </a:t>
            </a:r>
            <a:r>
              <a:rPr lang="pl-PL" sz="1800" i="1" dirty="0" err="1">
                <a:solidFill>
                  <a:srgbClr val="0000FF"/>
                </a:solidFill>
                <a:latin typeface="+mj-lt"/>
              </a:rPr>
              <a:t>Id_czyt</a:t>
            </a:r>
            <a:r>
              <a:rPr lang="pl-PL" sz="1800" dirty="0">
                <a:latin typeface="+mj-lt"/>
              </a:rPr>
              <a:t>  zostało wcześniej umieszczone w kwerendach dostarczających dane do tych raportów</a:t>
            </a:r>
          </a:p>
        </p:txBody>
      </p:sp>
      <p:cxnSp>
        <p:nvCxnSpPr>
          <p:cNvPr id="12297" name="Łącznik prosty ze strzałką 12">
            <a:extLst>
              <a:ext uri="{FF2B5EF4-FFF2-40B4-BE49-F238E27FC236}">
                <a16:creationId xmlns:a16="http://schemas.microsoft.com/office/drawing/2014/main" id="{C07A1E06-2565-4A97-80CD-F1FFCAAFC42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284663" y="2492375"/>
            <a:ext cx="935037" cy="215900"/>
          </a:xfrm>
          <a:prstGeom prst="straightConnector1">
            <a:avLst/>
          </a:prstGeom>
          <a:noFill/>
          <a:ln w="22225" algn="ctr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8" name="Łącznik prosty ze strzałką 13">
            <a:extLst>
              <a:ext uri="{FF2B5EF4-FFF2-40B4-BE49-F238E27FC236}">
                <a16:creationId xmlns:a16="http://schemas.microsoft.com/office/drawing/2014/main" id="{203E0C88-9A07-40DF-89BF-7424A0F3BED6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140200" y="5445125"/>
            <a:ext cx="1008063" cy="0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79A88A2-E485-4503-9688-EE2667DE9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4624"/>
            <a:ext cx="9252520" cy="648072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pl-PL" sz="3400" b="1" dirty="0"/>
              <a:t>Korespondencja seryjna - projekt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AECAB95-6FEE-4D26-8E7E-F63121E0BD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836712"/>
            <a:ext cx="7124700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971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28600" y="980728"/>
            <a:ext cx="8807896" cy="127369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pl-PL" altLang="en-US" sz="2600" dirty="0"/>
              <a:t>Raport to narzędzie, za pomocą którego definiuje się sposób prezentacji danych na papierze. Źródłem raportu jest zbiór rekordów dostarczony przez tabelę lub kwerendę bazy danych.</a:t>
            </a:r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title"/>
          </p:nvPr>
        </p:nvSpPr>
        <p:spPr>
          <a:xfrm>
            <a:off x="304800" y="116632"/>
            <a:ext cx="8458200" cy="8509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 dirty="0"/>
              <a:t>Pojęcia podstawowe raportu</a:t>
            </a:r>
          </a:p>
        </p:txBody>
      </p:sp>
      <p:sp>
        <p:nvSpPr>
          <p:cNvPr id="4100" name="Text Box 1042"/>
          <p:cNvSpPr txBox="1">
            <a:spLocks noChangeArrowheads="1"/>
          </p:cNvSpPr>
          <p:nvPr/>
        </p:nvSpPr>
        <p:spPr bwMode="auto">
          <a:xfrm>
            <a:off x="1835696" y="2492896"/>
            <a:ext cx="3810000" cy="1649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pl-PL" altLang="en-US" sz="2200" dirty="0"/>
              <a:t>Tryby wyświetlania raportu: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en-US" sz="2200" i="1" dirty="0">
                <a:solidFill>
                  <a:srgbClr val="0000FF"/>
                </a:solidFill>
              </a:rPr>
              <a:t>  Widok raportu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en-US" sz="2200" i="1" dirty="0">
                <a:solidFill>
                  <a:srgbClr val="0000FF"/>
                </a:solidFill>
              </a:rPr>
              <a:t> Widok projektu</a:t>
            </a:r>
            <a:endParaRPr lang="pl-PL" altLang="en-US" sz="2200" dirty="0">
              <a:solidFill>
                <a:srgbClr val="0000FF"/>
              </a:solidFill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en-US" sz="2200" dirty="0">
                <a:solidFill>
                  <a:srgbClr val="0000FF"/>
                </a:solidFill>
              </a:rPr>
              <a:t> </a:t>
            </a:r>
            <a:r>
              <a:rPr lang="pl-PL" altLang="en-US" sz="2200" i="1" dirty="0">
                <a:solidFill>
                  <a:srgbClr val="0000FF"/>
                </a:solidFill>
              </a:rPr>
              <a:t>Podgląd wydruku</a:t>
            </a:r>
            <a:endParaRPr lang="pl-PL" altLang="en-US" sz="2200" dirty="0"/>
          </a:p>
        </p:txBody>
      </p:sp>
      <p:sp>
        <p:nvSpPr>
          <p:cNvPr id="4101" name="Text Box 1043"/>
          <p:cNvSpPr txBox="1">
            <a:spLocks noChangeArrowheads="1"/>
          </p:cNvSpPr>
          <p:nvPr/>
        </p:nvSpPr>
        <p:spPr bwMode="auto">
          <a:xfrm>
            <a:off x="1966913" y="4467225"/>
            <a:ext cx="3350597" cy="16496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pl-PL" altLang="en-US" sz="2200" dirty="0"/>
              <a:t>Podstawowe typy raportów: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pl-PL" altLang="en-US" sz="2200" dirty="0"/>
              <a:t> kolumnowy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pl-PL" altLang="en-US" sz="2200" dirty="0"/>
              <a:t> tabelaryczny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pl-PL" altLang="en-US" sz="2200" dirty="0"/>
              <a:t> etykiety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7620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Struktura raportu</a:t>
            </a:r>
          </a:p>
        </p:txBody>
      </p:sp>
      <p:sp>
        <p:nvSpPr>
          <p:cNvPr id="5123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2000" b="1" i="1">
                <a:solidFill>
                  <a:srgbClr val="0000FF"/>
                </a:solidFill>
              </a:rPr>
              <a:t>Nagłówek raportu</a:t>
            </a:r>
            <a:r>
              <a:rPr lang="pl-PL" altLang="en-US" sz="2000"/>
              <a:t> – pojawia się raz, na początku raportu, pełni rolę ramki </a:t>
            </a:r>
            <a:br>
              <a:rPr lang="pl-PL" altLang="en-US" sz="2000"/>
            </a:br>
            <a:r>
              <a:rPr lang="pl-PL" altLang="en-US" sz="2000"/>
              <a:t>z informacją ogólną (np. wprowadzenie, objaśnienie zawartości raportu)</a:t>
            </a:r>
          </a:p>
          <a:p>
            <a:pPr>
              <a:lnSpc>
                <a:spcPct val="90000"/>
              </a:lnSpc>
            </a:pPr>
            <a:r>
              <a:rPr lang="pl-PL" altLang="en-US" sz="2000" b="1" i="1">
                <a:solidFill>
                  <a:srgbClr val="0000FF"/>
                </a:solidFill>
              </a:rPr>
              <a:t>Nagłówek strony</a:t>
            </a:r>
            <a:r>
              <a:rPr lang="pl-PL" altLang="en-US" sz="2000"/>
              <a:t> – pojawia się na górze każdej strony raportu, np. tytuł raportu</a:t>
            </a:r>
          </a:p>
          <a:p>
            <a:pPr>
              <a:lnSpc>
                <a:spcPct val="90000"/>
              </a:lnSpc>
            </a:pPr>
            <a:r>
              <a:rPr lang="pl-PL" altLang="en-US" sz="2000" b="1" i="1">
                <a:solidFill>
                  <a:srgbClr val="0000FF"/>
                </a:solidFill>
              </a:rPr>
              <a:t>Szczegóły</a:t>
            </a:r>
            <a:r>
              <a:rPr lang="pl-PL" altLang="en-US" sz="2000"/>
              <a:t> – zawiera pola ze źródła danych do raportu, może zawierać pola wyliczane</a:t>
            </a:r>
          </a:p>
          <a:p>
            <a:pPr>
              <a:lnSpc>
                <a:spcPct val="90000"/>
              </a:lnSpc>
            </a:pPr>
            <a:r>
              <a:rPr lang="pl-PL" altLang="en-US" sz="2000" b="1" i="1">
                <a:solidFill>
                  <a:srgbClr val="0000FF"/>
                </a:solidFill>
              </a:rPr>
              <a:t>Stopka strony</a:t>
            </a:r>
            <a:r>
              <a:rPr lang="pl-PL" altLang="en-US" sz="2000"/>
              <a:t> – pojawia się na dole każdej strony raportu, np. numer strony</a:t>
            </a:r>
          </a:p>
          <a:p>
            <a:pPr>
              <a:lnSpc>
                <a:spcPct val="90000"/>
              </a:lnSpc>
            </a:pPr>
            <a:r>
              <a:rPr lang="pl-PL" altLang="en-US" sz="2000" b="1" i="1">
                <a:solidFill>
                  <a:srgbClr val="0000FF"/>
                </a:solidFill>
              </a:rPr>
              <a:t>Stopka raportu</a:t>
            </a:r>
            <a:r>
              <a:rPr lang="pl-PL" altLang="en-US" sz="2000"/>
              <a:t> – pojawia się raz na końcu raportu, może zawierać informacje dodatkowe (np. data utworzenia, autor raportu), może też zawierać informację podsumowującą (</a:t>
            </a:r>
            <a:r>
              <a:rPr lang="pl-PL" altLang="en-US" sz="2000">
                <a:solidFill>
                  <a:srgbClr val="C00000"/>
                </a:solidFill>
              </a:rPr>
              <a:t>wykorzystuje się funkcje agregujące</a:t>
            </a:r>
            <a:r>
              <a:rPr lang="pl-PL" altLang="en-US" sz="2000"/>
              <a:t>)</a:t>
            </a:r>
          </a:p>
          <a:p>
            <a:pPr>
              <a:lnSpc>
                <a:spcPct val="90000"/>
              </a:lnSpc>
            </a:pPr>
            <a:r>
              <a:rPr lang="pl-PL" altLang="en-US" sz="2000"/>
              <a:t>Dodatkowo, gdy jest potrzebne grupowanie danych wg wskazanego kryterium w raporcie są zawarte sekcje: </a:t>
            </a:r>
          </a:p>
          <a:p>
            <a:pPr lvl="1">
              <a:lnSpc>
                <a:spcPct val="90000"/>
              </a:lnSpc>
            </a:pPr>
            <a:r>
              <a:rPr lang="pl-PL" altLang="en-US" sz="1800" b="1" i="1">
                <a:solidFill>
                  <a:srgbClr val="0000FF"/>
                </a:solidFill>
              </a:rPr>
              <a:t>nagłówek grupy</a:t>
            </a:r>
            <a:r>
              <a:rPr lang="pl-PL" altLang="en-US" sz="1800"/>
              <a:t>,</a:t>
            </a:r>
          </a:p>
          <a:p>
            <a:pPr lvl="1">
              <a:lnSpc>
                <a:spcPct val="90000"/>
              </a:lnSpc>
            </a:pPr>
            <a:r>
              <a:rPr lang="pl-PL" altLang="en-US" sz="1800" b="1" i="1">
                <a:solidFill>
                  <a:srgbClr val="0000FF"/>
                </a:solidFill>
              </a:rPr>
              <a:t>stopka grupy</a:t>
            </a:r>
            <a:r>
              <a:rPr lang="pl-PL" altLang="en-US" sz="1800"/>
              <a:t>,</a:t>
            </a:r>
            <a:br>
              <a:rPr lang="pl-PL" altLang="en-US" sz="1800"/>
            </a:br>
            <a:r>
              <a:rPr lang="pl-PL" altLang="en-US" sz="2000"/>
              <a:t>które pełnią funkcje analogiczne jak nagłówek i stopka raportu, tylko </a:t>
            </a:r>
            <a:br>
              <a:rPr lang="pl-PL" altLang="en-US" sz="2000"/>
            </a:br>
            <a:r>
              <a:rPr lang="pl-PL" altLang="en-US" sz="2000"/>
              <a:t>w odniesieniu do grupy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828328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 dirty="0"/>
              <a:t>Właściwości raportu i jego składowych</a:t>
            </a:r>
          </a:p>
        </p:txBody>
      </p:sp>
      <p:sp>
        <p:nvSpPr>
          <p:cNvPr id="614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763000" cy="1828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altLang="en-US" sz="2000" dirty="0"/>
              <a:t>Dostęp do okna właściwości przy zaznaczonym obiekcie: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l-PL" altLang="en-US" sz="2000" dirty="0"/>
              <a:t>menu podrzędne i pozycja </a:t>
            </a:r>
            <a:r>
              <a:rPr lang="pl-PL" altLang="en-US" sz="2000" i="1" dirty="0">
                <a:solidFill>
                  <a:srgbClr val="0000FF"/>
                </a:solidFill>
              </a:rPr>
              <a:t>Właściwości</a:t>
            </a:r>
            <a:r>
              <a:rPr lang="pl-PL" altLang="en-US" sz="2000" dirty="0"/>
              <a:t> lub  menu główne </a:t>
            </a:r>
            <a:r>
              <a:rPr lang="pl-PL" altLang="en-US" sz="2000" i="1" dirty="0">
                <a:solidFill>
                  <a:srgbClr val="0000FF"/>
                </a:solidFill>
              </a:rPr>
              <a:t>Widok</a:t>
            </a:r>
            <a:r>
              <a:rPr lang="pl-PL" altLang="en-US" sz="2000" i="1" dirty="0"/>
              <a:t> </a:t>
            </a:r>
            <a:r>
              <a:rPr lang="pl-PL" altLang="en-US" sz="2000" i="1" dirty="0">
                <a:solidFill>
                  <a:srgbClr val="0000FF"/>
                </a:solidFill>
                <a:sym typeface="Symbol" pitchFamily="18" charset="2"/>
              </a:rPr>
              <a:t></a:t>
            </a:r>
            <a:r>
              <a:rPr lang="pl-PL" altLang="en-US" sz="2000" i="1" dirty="0"/>
              <a:t> </a:t>
            </a:r>
            <a:r>
              <a:rPr lang="pl-PL" altLang="en-US" sz="2000" i="1" dirty="0">
                <a:solidFill>
                  <a:srgbClr val="0000FF"/>
                </a:solidFill>
              </a:rPr>
              <a:t>Właściwości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en-US" sz="2000" dirty="0"/>
              <a:t>Zmiana właściciela okna właściwości: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l-PL" altLang="en-US" sz="2000" dirty="0"/>
              <a:t>przy otwartym oknie właściwości zaznaczyć wybrany obiekt raportu lub sam raport</a:t>
            </a:r>
          </a:p>
        </p:txBody>
      </p:sp>
      <p:sp>
        <p:nvSpPr>
          <p:cNvPr id="6148" name="Text Box 26"/>
          <p:cNvSpPr txBox="1">
            <a:spLocks noChangeArrowheads="1"/>
          </p:cNvSpPr>
          <p:nvPr/>
        </p:nvSpPr>
        <p:spPr bwMode="auto">
          <a:xfrm>
            <a:off x="152400" y="3276600"/>
            <a:ext cx="8763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 sz="2000"/>
          </a:p>
        </p:txBody>
      </p:sp>
      <p:sp>
        <p:nvSpPr>
          <p:cNvPr id="6149" name="Text Box 27"/>
          <p:cNvSpPr txBox="1">
            <a:spLocks noChangeArrowheads="1"/>
          </p:cNvSpPr>
          <p:nvPr/>
        </p:nvSpPr>
        <p:spPr bwMode="auto">
          <a:xfrm>
            <a:off x="251520" y="2852936"/>
            <a:ext cx="8748464" cy="36933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ct val="10000"/>
              </a:spcAft>
            </a:pPr>
            <a:r>
              <a:rPr lang="pl-PL" altLang="en-US" sz="2000" dirty="0"/>
              <a:t>Grupy właściwości:</a:t>
            </a:r>
          </a:p>
          <a:p>
            <a:pPr marL="225425" indent="-225425">
              <a:lnSpc>
                <a:spcPct val="110000"/>
              </a:lnSpc>
              <a:buFontTx/>
              <a:buChar char="•"/>
            </a:pPr>
            <a:r>
              <a:rPr lang="pl-PL" altLang="en-US" sz="2000" dirty="0"/>
              <a:t> </a:t>
            </a:r>
            <a:r>
              <a:rPr lang="pl-PL" altLang="en-US" sz="2000" i="1" dirty="0">
                <a:solidFill>
                  <a:srgbClr val="0000FF"/>
                </a:solidFill>
              </a:rPr>
              <a:t>Format</a:t>
            </a:r>
            <a:r>
              <a:rPr lang="pl-PL" altLang="en-US" sz="2000" dirty="0"/>
              <a:t>: definiuje wygląd obiektu, kolor tła, parametry czcionki, sposób formatowania informacji, sposób formatowania strony</a:t>
            </a:r>
          </a:p>
          <a:p>
            <a:pPr marL="225425" indent="-225425">
              <a:lnSpc>
                <a:spcPct val="110000"/>
              </a:lnSpc>
              <a:spcBef>
                <a:spcPct val="10000"/>
              </a:spcBef>
              <a:buFontTx/>
              <a:buChar char="•"/>
            </a:pPr>
            <a:r>
              <a:rPr lang="pl-PL" altLang="en-US" sz="2000" dirty="0"/>
              <a:t> </a:t>
            </a:r>
            <a:r>
              <a:rPr lang="pl-PL" altLang="en-US" sz="2000" i="1" dirty="0">
                <a:solidFill>
                  <a:srgbClr val="0000FF"/>
                </a:solidFill>
              </a:rPr>
              <a:t>Dane</a:t>
            </a:r>
            <a:r>
              <a:rPr lang="pl-PL" altLang="en-US" sz="2000" dirty="0"/>
              <a:t>: określa źródło danych dla raportu (tabela, kwerenda, wynik polecenia SQL) lub pola tekstowego (pole ze źródła danych lub wyrażenie)</a:t>
            </a:r>
          </a:p>
          <a:p>
            <a:pPr marL="290513" indent="-290513">
              <a:buFontTx/>
              <a:buChar char="•"/>
            </a:pPr>
            <a:r>
              <a:rPr lang="pl-PL" altLang="en-US" sz="2000" i="1" dirty="0">
                <a:solidFill>
                  <a:srgbClr val="0000FF"/>
                </a:solidFill>
              </a:rPr>
              <a:t>Zdarzenie:</a:t>
            </a:r>
            <a:r>
              <a:rPr lang="pl-PL" altLang="en-US" sz="2000" dirty="0"/>
              <a:t> podaje jakie procedury lub makra mają być wykonane </a:t>
            </a:r>
          </a:p>
          <a:p>
            <a:pPr marL="290513" indent="-290513"/>
            <a:r>
              <a:rPr lang="pl-PL" altLang="en-US" sz="2000" dirty="0"/>
              <a:t>    w odpowiedzi na </a:t>
            </a:r>
            <a:r>
              <a:rPr lang="pl-PL" altLang="en-US" sz="2000" dirty="0">
                <a:solidFill>
                  <a:schemeClr val="tx2"/>
                </a:solidFill>
              </a:rPr>
              <a:t>wystąpienie określonego zdarzenia związanego z obiektem (właściwe dla formularzy)</a:t>
            </a:r>
          </a:p>
          <a:p>
            <a:pPr>
              <a:buFontTx/>
              <a:buChar char="•"/>
            </a:pPr>
            <a:r>
              <a:rPr lang="pl-PL" altLang="en-US" sz="2000" dirty="0"/>
              <a:t>   </a:t>
            </a:r>
            <a:r>
              <a:rPr lang="pl-PL" altLang="en-US" sz="2000" i="1" dirty="0">
                <a:solidFill>
                  <a:srgbClr val="0000FF"/>
                </a:solidFill>
              </a:rPr>
              <a:t>Inne: </a:t>
            </a:r>
            <a:r>
              <a:rPr lang="pl-PL" altLang="en-US" sz="2000" dirty="0"/>
              <a:t>zawiera dodatkowe ustawienia nie występujące w poprzednich grupach, </a:t>
            </a:r>
          </a:p>
          <a:p>
            <a:r>
              <a:rPr lang="pl-PL" altLang="en-US" sz="2000" dirty="0"/>
              <a:t>    a rozszerzające właściwości obiektu</a:t>
            </a:r>
          </a:p>
          <a:p>
            <a:pPr>
              <a:buFontTx/>
              <a:buChar char="•"/>
            </a:pPr>
            <a:r>
              <a:rPr lang="pl-PL" altLang="en-US" sz="2000" dirty="0"/>
              <a:t>   </a:t>
            </a:r>
            <a:r>
              <a:rPr lang="pl-PL" altLang="en-US" sz="2000" i="1" dirty="0">
                <a:solidFill>
                  <a:srgbClr val="0000FF"/>
                </a:solidFill>
              </a:rPr>
              <a:t>Wszystkie: </a:t>
            </a:r>
            <a:r>
              <a:rPr lang="pl-PL" altLang="en-US" sz="2000" dirty="0"/>
              <a:t>obejmuje wszystkie właściwości z poprzednich grup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71438"/>
            <a:ext cx="8458200" cy="8509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Wykorzystanie przybornika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30288" y="1285875"/>
            <a:ext cx="6827837" cy="2357438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000" dirty="0"/>
              <a:t>	Stosuje się elementy, które nie pełnią roli elementów sterujących:</a:t>
            </a:r>
          </a:p>
          <a:p>
            <a:pPr lvl="1"/>
            <a:r>
              <a:rPr lang="pl-PL" altLang="en-US" sz="2000" dirty="0"/>
              <a:t>etykieta			 −   podział strony</a:t>
            </a:r>
          </a:p>
          <a:p>
            <a:pPr lvl="1"/>
            <a:r>
              <a:rPr lang="pl-PL" altLang="en-US" sz="2000" dirty="0"/>
              <a:t>pole tekstowe		 −   </a:t>
            </a:r>
            <a:r>
              <a:rPr lang="pl-PL" altLang="en-US" sz="2000" dirty="0" err="1"/>
              <a:t>podraport</a:t>
            </a:r>
            <a:endParaRPr lang="pl-PL" altLang="en-US" sz="2000" dirty="0"/>
          </a:p>
          <a:p>
            <a:pPr lvl="1"/>
            <a:r>
              <a:rPr lang="pl-PL" altLang="en-US" sz="2000" dirty="0">
                <a:solidFill>
                  <a:srgbClr val="006600"/>
                </a:solidFill>
              </a:rPr>
              <a:t>rysunek (np. logo firmy)	</a:t>
            </a:r>
            <a:r>
              <a:rPr lang="pl-PL" altLang="en-US" sz="2000" dirty="0"/>
              <a:t> −   elementy graficzne</a:t>
            </a:r>
            <a:endParaRPr lang="pl-PL" altLang="en-US" sz="2000" dirty="0">
              <a:solidFill>
                <a:srgbClr val="006600"/>
              </a:solidFill>
            </a:endParaRPr>
          </a:p>
          <a:p>
            <a:pPr lvl="1"/>
            <a:r>
              <a:rPr lang="pl-PL" altLang="en-US" sz="2000" dirty="0">
                <a:solidFill>
                  <a:srgbClr val="006600"/>
                </a:solidFill>
              </a:rPr>
              <a:t>ramka obiektu</a:t>
            </a:r>
            <a:r>
              <a:rPr lang="pl-PL" altLang="en-US" sz="2000" dirty="0">
                <a:solidFill>
                  <a:schemeClr val="hlink"/>
                </a:solidFill>
              </a:rPr>
              <a:t> </a:t>
            </a:r>
          </a:p>
        </p:txBody>
      </p:sp>
      <p:grpSp>
        <p:nvGrpSpPr>
          <p:cNvPr id="7172" name="Grupa 42"/>
          <p:cNvGrpSpPr>
            <a:grpSpLocks/>
          </p:cNvGrpSpPr>
          <p:nvPr/>
        </p:nvGrpSpPr>
        <p:grpSpPr bwMode="auto">
          <a:xfrm>
            <a:off x="1143000" y="3857625"/>
            <a:ext cx="7331075" cy="2786063"/>
            <a:chOff x="1500188" y="3643313"/>
            <a:chExt cx="7331075" cy="2786062"/>
          </a:xfrm>
        </p:grpSpPr>
        <p:sp>
          <p:nvSpPr>
            <p:cNvPr id="7173" name="Rectangle 8"/>
            <p:cNvSpPr>
              <a:spLocks noChangeArrowheads="1"/>
            </p:cNvSpPr>
            <p:nvPr/>
          </p:nvSpPr>
          <p:spPr bwMode="auto">
            <a:xfrm>
              <a:off x="6357938" y="3643313"/>
              <a:ext cx="1544637" cy="244475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50000"/>
                </a:lnSpc>
              </a:pPr>
              <a:r>
                <a:rPr lang="pl-PL" altLang="en-US" sz="1400" i="1"/>
                <a:t>Przycisk</a:t>
              </a:r>
            </a:p>
            <a:p>
              <a:pPr algn="ctr"/>
              <a:r>
                <a:rPr lang="pl-PL" altLang="en-US" sz="1400" i="1"/>
                <a:t>przełącznika</a:t>
              </a:r>
              <a:endParaRPr lang="pl-PL" altLang="en-US" sz="1400"/>
            </a:p>
          </p:txBody>
        </p:sp>
        <p:sp>
          <p:nvSpPr>
            <p:cNvPr id="7174" name="Rectangle 9"/>
            <p:cNvSpPr>
              <a:spLocks noChangeArrowheads="1"/>
            </p:cNvSpPr>
            <p:nvPr/>
          </p:nvSpPr>
          <p:spPr bwMode="auto">
            <a:xfrm>
              <a:off x="7286625" y="5541963"/>
              <a:ext cx="1544638" cy="244475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50000"/>
                </a:lnSpc>
              </a:pPr>
              <a:r>
                <a:rPr lang="pl-PL" altLang="en-US" sz="1400" i="1"/>
                <a:t>Pole wyboru</a:t>
              </a:r>
              <a:endParaRPr lang="pl-PL" altLang="en-US" sz="1400"/>
            </a:p>
          </p:txBody>
        </p:sp>
        <p:sp>
          <p:nvSpPr>
            <p:cNvPr id="7175" name="Rectangle 10"/>
            <p:cNvSpPr>
              <a:spLocks noChangeArrowheads="1"/>
            </p:cNvSpPr>
            <p:nvPr/>
          </p:nvSpPr>
          <p:spPr bwMode="auto">
            <a:xfrm>
              <a:off x="2786063" y="3786188"/>
              <a:ext cx="1554162" cy="244475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50000"/>
                </a:lnSpc>
              </a:pPr>
              <a:r>
                <a:rPr lang="pl-PL" altLang="en-US" sz="1400" i="1"/>
                <a:t>Pole listy</a:t>
              </a:r>
            </a:p>
          </p:txBody>
        </p:sp>
        <p:sp>
          <p:nvSpPr>
            <p:cNvPr id="7176" name="Rectangle 12"/>
            <p:cNvSpPr>
              <a:spLocks noChangeArrowheads="1"/>
            </p:cNvSpPr>
            <p:nvPr/>
          </p:nvSpPr>
          <p:spPr bwMode="auto">
            <a:xfrm>
              <a:off x="4286250" y="6000750"/>
              <a:ext cx="1574800" cy="244475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60000"/>
                </a:lnSpc>
              </a:pPr>
              <a:r>
                <a:rPr lang="pl-PL" altLang="en-US" sz="1400" i="1"/>
                <a:t>Związana ramka obiektu</a:t>
              </a:r>
              <a:endParaRPr lang="pl-PL" altLang="en-US" sz="1400"/>
            </a:p>
          </p:txBody>
        </p:sp>
        <p:sp>
          <p:nvSpPr>
            <p:cNvPr id="7177" name="Rectangle 13"/>
            <p:cNvSpPr>
              <a:spLocks noChangeArrowheads="1"/>
            </p:cNvSpPr>
            <p:nvPr/>
          </p:nvSpPr>
          <p:spPr bwMode="auto">
            <a:xfrm>
              <a:off x="2357438" y="5786438"/>
              <a:ext cx="1857375" cy="214312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50000"/>
                </a:lnSpc>
              </a:pPr>
              <a:r>
                <a:rPr lang="pl-PL" altLang="en-US" sz="1400" i="1"/>
                <a:t>Podformularz</a:t>
              </a:r>
              <a:r>
                <a:rPr lang="pl-PL" altLang="en-US" sz="1400"/>
                <a:t>/</a:t>
              </a:r>
              <a:r>
                <a:rPr lang="pl-PL" altLang="en-US" sz="1400" i="1"/>
                <a:t>Podraport</a:t>
              </a:r>
              <a:endParaRPr lang="pl-PL" altLang="en-US" sz="1400"/>
            </a:p>
          </p:txBody>
        </p:sp>
        <p:sp>
          <p:nvSpPr>
            <p:cNvPr id="7178" name="Rectangle 15"/>
            <p:cNvSpPr>
              <a:spLocks noChangeArrowheads="1"/>
            </p:cNvSpPr>
            <p:nvPr/>
          </p:nvSpPr>
          <p:spPr bwMode="auto">
            <a:xfrm>
              <a:off x="5286375" y="6184900"/>
              <a:ext cx="1584325" cy="244475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50000"/>
                </a:lnSpc>
              </a:pPr>
              <a:r>
                <a:rPr lang="pl-PL" altLang="en-US" sz="1400" i="1"/>
                <a:t>Prostokąt</a:t>
              </a:r>
              <a:endParaRPr lang="pl-PL" altLang="en-US" sz="1400"/>
            </a:p>
          </p:txBody>
        </p:sp>
        <p:sp>
          <p:nvSpPr>
            <p:cNvPr id="7179" name="Rectangle 17"/>
            <p:cNvSpPr>
              <a:spLocks noChangeArrowheads="1"/>
            </p:cNvSpPr>
            <p:nvPr/>
          </p:nvSpPr>
          <p:spPr bwMode="auto">
            <a:xfrm>
              <a:off x="5072063" y="3714750"/>
              <a:ext cx="1393825" cy="214313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50000"/>
                </a:lnSpc>
              </a:pPr>
              <a:r>
                <a:rPr lang="pl-PL" altLang="en-US" sz="1400" i="1"/>
                <a:t>Grupa opcji</a:t>
              </a:r>
              <a:endParaRPr lang="pl-PL" altLang="en-US" sz="1400"/>
            </a:p>
          </p:txBody>
        </p:sp>
        <p:sp>
          <p:nvSpPr>
            <p:cNvPr id="7180" name="Rectangle 18"/>
            <p:cNvSpPr>
              <a:spLocks noChangeArrowheads="1"/>
            </p:cNvSpPr>
            <p:nvPr/>
          </p:nvSpPr>
          <p:spPr bwMode="auto">
            <a:xfrm>
              <a:off x="6429375" y="5929313"/>
              <a:ext cx="1393825" cy="244475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>
                <a:lnSpc>
                  <a:spcPct val="50000"/>
                </a:lnSpc>
              </a:pPr>
              <a:r>
                <a:rPr lang="pl-PL" altLang="en-US" sz="1400" i="1"/>
                <a:t>Przycisk opcji</a:t>
              </a:r>
              <a:endParaRPr lang="pl-PL" altLang="en-US" sz="1400"/>
            </a:p>
          </p:txBody>
        </p:sp>
        <p:sp>
          <p:nvSpPr>
            <p:cNvPr id="7181" name="Rectangle 19"/>
            <p:cNvSpPr>
              <a:spLocks noChangeArrowheads="1"/>
            </p:cNvSpPr>
            <p:nvPr/>
          </p:nvSpPr>
          <p:spPr bwMode="auto">
            <a:xfrm>
              <a:off x="3643313" y="3786188"/>
              <a:ext cx="1382712" cy="244475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50000"/>
                </a:lnSpc>
              </a:pPr>
              <a:r>
                <a:rPr lang="pl-PL" altLang="en-US" sz="1400" i="1"/>
                <a:t>Pole kombi</a:t>
              </a:r>
              <a:endParaRPr lang="pl-PL" altLang="en-US" sz="1400"/>
            </a:p>
          </p:txBody>
        </p:sp>
        <p:sp>
          <p:nvSpPr>
            <p:cNvPr id="7182" name="Rectangle 22"/>
            <p:cNvSpPr>
              <a:spLocks noChangeArrowheads="1"/>
            </p:cNvSpPr>
            <p:nvPr/>
          </p:nvSpPr>
          <p:spPr bwMode="auto">
            <a:xfrm>
              <a:off x="7429500" y="4286250"/>
              <a:ext cx="1382713" cy="244475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>
                <a:lnSpc>
                  <a:spcPct val="50000"/>
                </a:lnSpc>
              </a:pPr>
              <a:r>
                <a:rPr lang="pl-PL" altLang="en-US" sz="1400" i="1"/>
                <a:t>Podział strony</a:t>
              </a:r>
              <a:endParaRPr lang="pl-PL" altLang="en-US" sz="1400"/>
            </a:p>
          </p:txBody>
        </p:sp>
        <p:sp>
          <p:nvSpPr>
            <p:cNvPr id="7183" name="Rectangle 24"/>
            <p:cNvSpPr>
              <a:spLocks noChangeArrowheads="1"/>
            </p:cNvSpPr>
            <p:nvPr/>
          </p:nvSpPr>
          <p:spPr bwMode="auto">
            <a:xfrm>
              <a:off x="4429125" y="3970338"/>
              <a:ext cx="1393825" cy="244475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50000"/>
                </a:lnSpc>
              </a:pPr>
              <a:r>
                <a:rPr lang="pl-PL" altLang="en-US" sz="1400" i="1"/>
                <a:t>Linia</a:t>
              </a:r>
              <a:endParaRPr lang="pl-PL" altLang="en-US" sz="1400"/>
            </a:p>
          </p:txBody>
        </p:sp>
        <p:pic>
          <p:nvPicPr>
            <p:cNvPr id="7184" name="Picture 4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00188" y="4143375"/>
              <a:ext cx="5903912" cy="14811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cxnSp>
          <p:nvCxnSpPr>
            <p:cNvPr id="7185" name="Łącznik prosty ze strzałką 45"/>
            <p:cNvCxnSpPr>
              <a:cxnSpLocks noChangeShapeType="1"/>
            </p:cNvCxnSpPr>
            <p:nvPr/>
          </p:nvCxnSpPr>
          <p:spPr bwMode="auto">
            <a:xfrm>
              <a:off x="3429000" y="3929063"/>
              <a:ext cx="1143000" cy="8572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186" name="Łącznik prosty ze strzałką 48"/>
            <p:cNvCxnSpPr>
              <a:cxnSpLocks noChangeShapeType="1"/>
            </p:cNvCxnSpPr>
            <p:nvPr/>
          </p:nvCxnSpPr>
          <p:spPr bwMode="auto">
            <a:xfrm rot="16200000" flipH="1">
              <a:off x="4321969" y="3964781"/>
              <a:ext cx="428625" cy="21431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187" name="Łącznik prosty ze strzałką 50"/>
            <p:cNvCxnSpPr>
              <a:cxnSpLocks noChangeShapeType="1"/>
            </p:cNvCxnSpPr>
            <p:nvPr/>
          </p:nvCxnSpPr>
          <p:spPr bwMode="auto">
            <a:xfrm rot="5400000">
              <a:off x="5430044" y="4072732"/>
              <a:ext cx="428625" cy="1587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188" name="Łącznik prosty ze strzałką 52"/>
            <p:cNvCxnSpPr>
              <a:cxnSpLocks noChangeShapeType="1"/>
            </p:cNvCxnSpPr>
            <p:nvPr/>
          </p:nvCxnSpPr>
          <p:spPr bwMode="auto">
            <a:xfrm rot="10800000" flipV="1">
              <a:off x="6215063" y="3929063"/>
              <a:ext cx="714375" cy="357187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189" name="Łącznik prosty ze strzałką 54"/>
            <p:cNvCxnSpPr>
              <a:cxnSpLocks noChangeShapeType="1"/>
            </p:cNvCxnSpPr>
            <p:nvPr/>
          </p:nvCxnSpPr>
          <p:spPr bwMode="auto">
            <a:xfrm rot="10800000" flipV="1">
              <a:off x="7286625" y="4286250"/>
              <a:ext cx="357188" cy="142875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190" name="Łącznik prosty ze strzałką 56"/>
            <p:cNvCxnSpPr>
              <a:cxnSpLocks noChangeShapeType="1"/>
            </p:cNvCxnSpPr>
            <p:nvPr/>
          </p:nvCxnSpPr>
          <p:spPr bwMode="auto">
            <a:xfrm rot="10800000" flipV="1">
              <a:off x="6792913" y="4857750"/>
              <a:ext cx="779462" cy="20638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191" name="Łącznik prosty ze strzałką 59"/>
            <p:cNvCxnSpPr>
              <a:cxnSpLocks noChangeShapeType="1"/>
            </p:cNvCxnSpPr>
            <p:nvPr/>
          </p:nvCxnSpPr>
          <p:spPr bwMode="auto">
            <a:xfrm rot="10800000">
              <a:off x="5786438" y="5000625"/>
              <a:ext cx="1785937" cy="57150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192" name="Łącznik prosty ze strzałką 61"/>
            <p:cNvCxnSpPr>
              <a:cxnSpLocks noChangeShapeType="1"/>
            </p:cNvCxnSpPr>
            <p:nvPr/>
          </p:nvCxnSpPr>
          <p:spPr bwMode="auto">
            <a:xfrm rot="10800000">
              <a:off x="5786438" y="5429250"/>
              <a:ext cx="1000125" cy="428625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193" name="Łącznik prosty ze strzałką 65"/>
            <p:cNvCxnSpPr>
              <a:cxnSpLocks noChangeShapeType="1"/>
            </p:cNvCxnSpPr>
            <p:nvPr/>
          </p:nvCxnSpPr>
          <p:spPr bwMode="auto">
            <a:xfrm rot="5400000" flipH="1" flipV="1">
              <a:off x="5001419" y="5728494"/>
              <a:ext cx="428625" cy="1587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194" name="Łącznik prosty ze strzałką 67"/>
            <p:cNvCxnSpPr>
              <a:cxnSpLocks noChangeShapeType="1"/>
            </p:cNvCxnSpPr>
            <p:nvPr/>
          </p:nvCxnSpPr>
          <p:spPr bwMode="auto">
            <a:xfrm flipV="1">
              <a:off x="3786188" y="5429250"/>
              <a:ext cx="785812" cy="2857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195" name="Łącznik prosty ze strzałką 70"/>
            <p:cNvCxnSpPr>
              <a:cxnSpLocks noChangeShapeType="1"/>
            </p:cNvCxnSpPr>
            <p:nvPr/>
          </p:nvCxnSpPr>
          <p:spPr bwMode="auto">
            <a:xfrm rot="16200000" flipV="1">
              <a:off x="5107781" y="5250657"/>
              <a:ext cx="1000125" cy="642938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7196" name="Łącznik prosty ze strzałką 75"/>
            <p:cNvCxnSpPr>
              <a:cxnSpLocks noChangeShapeType="1"/>
            </p:cNvCxnSpPr>
            <p:nvPr/>
          </p:nvCxnSpPr>
          <p:spPr bwMode="auto">
            <a:xfrm rot="5400000">
              <a:off x="5037138" y="4251325"/>
              <a:ext cx="357188" cy="1587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8382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400" b="1" dirty="0"/>
              <a:t>Automatyczne tworzenie raportu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248402" cy="928688"/>
          </a:xfrm>
          <a:noFill/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en-US" sz="2000" dirty="0"/>
              <a:t>Utworzyć  automatycznie raport tabelaryczny  </a:t>
            </a:r>
            <a:r>
              <a:rPr lang="pl-PL" altLang="en-US" sz="2000" i="1" dirty="0"/>
              <a:t>Oferta biblioteki</a:t>
            </a:r>
            <a:r>
              <a:rPr lang="pl-PL" altLang="en-US" sz="2000" dirty="0"/>
              <a:t> </a:t>
            </a:r>
            <a:r>
              <a:rPr lang="pl-PL" altLang="en-US" sz="2000" i="1" dirty="0"/>
              <a:t>1 </a:t>
            </a:r>
            <a:r>
              <a:rPr lang="pl-PL" altLang="en-US" sz="2000" dirty="0"/>
              <a:t>zestawiający wykaz książek biblioteki. Źródłem danych jest tabela KSIĄŻKI.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95536" y="2132856"/>
            <a:ext cx="8424936" cy="391947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pl-PL" altLang="en-US" sz="2000" dirty="0"/>
              <a:t>Zaznaczyć źródło raportu – tabelę KSIĄŻKI.</a:t>
            </a:r>
          </a:p>
          <a:p>
            <a:pPr>
              <a:lnSpc>
                <a:spcPts val="2500"/>
              </a:lnSpc>
            </a:pPr>
            <a:r>
              <a:rPr lang="pl-PL" altLang="en-US" sz="2000" dirty="0"/>
              <a:t>Z zakładki </a:t>
            </a:r>
            <a:r>
              <a:rPr lang="pl-PL" altLang="en-US" sz="2000" i="1" dirty="0"/>
              <a:t>Tworzenie</a:t>
            </a:r>
            <a:r>
              <a:rPr lang="pl-PL" altLang="en-US" sz="2000" dirty="0"/>
              <a:t> z panelu </a:t>
            </a:r>
            <a:r>
              <a:rPr lang="pl-PL" altLang="en-US" sz="2000" i="1" dirty="0"/>
              <a:t>Raporty</a:t>
            </a:r>
            <a:r>
              <a:rPr lang="pl-PL" altLang="en-US" sz="2000" dirty="0"/>
              <a:t> kliknąć przycisk </a:t>
            </a:r>
            <a:r>
              <a:rPr lang="pl-PL" altLang="en-US" sz="2000" i="1" dirty="0"/>
              <a:t>Raport </a:t>
            </a:r>
            <a:r>
              <a:rPr lang="pl-PL" altLang="en-US" sz="2000" dirty="0"/>
              <a:t>i poczekać na utworzenie raportu.</a:t>
            </a:r>
          </a:p>
          <a:p>
            <a:pPr>
              <a:lnSpc>
                <a:spcPts val="2500"/>
              </a:lnSpc>
            </a:pPr>
            <a:r>
              <a:rPr lang="pl-PL" altLang="en-US" sz="2000" dirty="0"/>
              <a:t>Raport można oglądać posługując się paskiem przewijania. Następne (poprzednie) strony prezentuje się naciskając strzałkę w prawo -&gt; (w lewo &lt;-).  </a:t>
            </a:r>
          </a:p>
          <a:p>
            <a:pPr>
              <a:lnSpc>
                <a:spcPts val="2500"/>
              </a:lnSpc>
            </a:pPr>
            <a:r>
              <a:rPr lang="pl-PL" altLang="en-US" sz="2000" dirty="0"/>
              <a:t>W pomniejszeniu raportu (lupa) można raport przeglądać za pomocą klawiszy </a:t>
            </a:r>
            <a:r>
              <a:rPr lang="pl-PL" altLang="en-US" sz="2000" i="1" dirty="0" err="1"/>
              <a:t>PgUp</a:t>
            </a:r>
            <a:r>
              <a:rPr lang="pl-PL" altLang="en-US" sz="2000" dirty="0"/>
              <a:t> i </a:t>
            </a:r>
            <a:r>
              <a:rPr lang="pl-PL" altLang="en-US" sz="2000" i="1" dirty="0" err="1"/>
              <a:t>PgDown</a:t>
            </a:r>
            <a:r>
              <a:rPr lang="pl-PL" altLang="en-US" sz="2000" dirty="0"/>
              <a:t>. </a:t>
            </a:r>
          </a:p>
          <a:p>
            <a:pPr>
              <a:lnSpc>
                <a:spcPts val="2500"/>
              </a:lnSpc>
            </a:pPr>
            <a:r>
              <a:rPr lang="pl-PL" altLang="en-US" sz="2000" dirty="0"/>
              <a:t>W przypadku takiego „</a:t>
            </a:r>
            <a:r>
              <a:rPr lang="pl-PL" altLang="en-US" sz="2000" dirty="0" err="1"/>
              <a:t>autoraportu</a:t>
            </a:r>
            <a:r>
              <a:rPr lang="pl-PL" altLang="en-US" sz="2000" dirty="0"/>
              <a:t>” projektant nie ma wpływu na jego wygląd na etapie tworzenie. Może potem wprowadzić do niego poprawki w </a:t>
            </a:r>
            <a:r>
              <a:rPr lang="pl-PL" altLang="en-US" sz="2000" i="1" dirty="0"/>
              <a:t>Widoku</a:t>
            </a:r>
            <a:r>
              <a:rPr lang="pl-PL" altLang="en-US" sz="2000" dirty="0"/>
              <a:t> </a:t>
            </a:r>
            <a:r>
              <a:rPr lang="pl-PL" altLang="en-US" sz="2000" i="1" dirty="0"/>
              <a:t>projektu.</a:t>
            </a:r>
          </a:p>
          <a:p>
            <a:pPr>
              <a:lnSpc>
                <a:spcPts val="2500"/>
              </a:lnSpc>
            </a:pPr>
            <a:r>
              <a:rPr lang="pl-PL" altLang="en-US" sz="2000" dirty="0"/>
              <a:t>System MS Access dodaje do raportu pewne pola wyliczane: sumy pól numerycznych, datę i czas utworzenia raportu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178800" cy="8382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400" b="1" dirty="0"/>
              <a:t>Własny raport tabelaryczny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980728"/>
            <a:ext cx="8568952" cy="1872208"/>
          </a:xfrm>
          <a:noFill/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en-US" sz="1800" dirty="0"/>
              <a:t>Utworzyć  raport tabelaryczny  </a:t>
            </a:r>
            <a:r>
              <a:rPr lang="pl-PL" altLang="en-US" sz="1800" i="1" dirty="0"/>
              <a:t>Oferta biblioteki</a:t>
            </a:r>
            <a:r>
              <a:rPr lang="pl-PL" altLang="en-US" sz="1800" dirty="0"/>
              <a:t> zestawiający wykaz książek biblioteki. Źródłem danych jest tabela KSIĄŻKI. Raport oprócz wykazu zawiera: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l-PL" altLang="en-US" sz="1800" dirty="0"/>
              <a:t>opis pracy biblioteki (etykieta),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l-PL" altLang="en-US" sz="1800" dirty="0">
                <a:solidFill>
                  <a:schemeClr val="tx2"/>
                </a:solidFill>
              </a:rPr>
              <a:t>policzony wiek każdej książki (pole obliczeniowe </a:t>
            </a:r>
            <a:r>
              <a:rPr lang="pl-PL" altLang="en-US" sz="1800" dirty="0"/>
              <a:t>w sekcji szczegółów </a:t>
            </a:r>
            <a:r>
              <a:rPr lang="pl-PL" altLang="en-US" sz="1800" dirty="0">
                <a:solidFill>
                  <a:schemeClr val="tx2"/>
                </a:solidFill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l-PL" altLang="en-US" sz="1800" dirty="0"/>
              <a:t>liczbę porządkową przed każdą pozycją wykazu (pole obliczeniowe w sekcji szczegółów ),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l-PL" altLang="en-US" sz="1800" dirty="0"/>
              <a:t>wartość księgozbioru (pole obliczeniowe z agregatem w sekcji stopki raportu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51520" y="2780928"/>
            <a:ext cx="8712968" cy="37600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pl-PL" altLang="en-US" sz="1800" dirty="0">
                <a:solidFill>
                  <a:schemeClr val="tx2"/>
                </a:solidFill>
              </a:rPr>
              <a:t>Skorzystać z kreatora raportów (bez poziomów grupowania, wprowadzić </a:t>
            </a:r>
            <a:r>
              <a:rPr lang="pl-PL" altLang="en-US" sz="1800" dirty="0" err="1">
                <a:solidFill>
                  <a:schemeClr val="tx2"/>
                </a:solidFill>
              </a:rPr>
              <a:t>porzadek</a:t>
            </a:r>
            <a:r>
              <a:rPr lang="pl-PL" altLang="en-US" sz="1800" dirty="0">
                <a:solidFill>
                  <a:schemeClr val="tx2"/>
                </a:solidFill>
              </a:rPr>
              <a:t>) i w oknie projektowym wprowadzić modyfikacje.  </a:t>
            </a:r>
          </a:p>
          <a:p>
            <a:pPr marL="225425" indent="-225425">
              <a:lnSpc>
                <a:spcPts val="2200"/>
              </a:lnSpc>
              <a:buFont typeface="Arial" pitchFamily="34" charset="0"/>
              <a:buChar char="•"/>
            </a:pPr>
            <a:r>
              <a:rPr lang="pl-PL" altLang="en-US" sz="1800" dirty="0">
                <a:solidFill>
                  <a:srgbClr val="C00000"/>
                </a:solidFill>
              </a:rPr>
              <a:t>Pasmo nagłówka raportu</a:t>
            </a:r>
            <a:r>
              <a:rPr lang="pl-PL" altLang="en-US" sz="1800" dirty="0"/>
              <a:t>: zmienić tytuł na </a:t>
            </a:r>
            <a:r>
              <a:rPr lang="pl-PL" altLang="en-US" sz="1800" dirty="0">
                <a:solidFill>
                  <a:srgbClr val="0000FF"/>
                </a:solidFill>
              </a:rPr>
              <a:t>WYKAZ KSIĄŻEK W BIBLIOTECE</a:t>
            </a:r>
            <a:r>
              <a:rPr lang="pl-PL" altLang="en-US" sz="1800" dirty="0"/>
              <a:t>, wpisać objaśnienie: </a:t>
            </a:r>
            <a:r>
              <a:rPr lang="pl-PL" altLang="en-US" sz="1800" dirty="0">
                <a:solidFill>
                  <a:srgbClr val="0000FF"/>
                </a:solidFill>
              </a:rPr>
              <a:t>Wykonano w dniu:</a:t>
            </a:r>
            <a:r>
              <a:rPr lang="pl-PL" altLang="en-US" sz="1800" dirty="0"/>
              <a:t> (wprowadzić niezwiązane pole tekstowe z wartością </a:t>
            </a:r>
            <a:r>
              <a:rPr lang="pl-PL" altLang="en-US" sz="1800" i="1" dirty="0" err="1">
                <a:solidFill>
                  <a:srgbClr val="0000FF"/>
                </a:solidFill>
              </a:rPr>
              <a:t>Now</a:t>
            </a:r>
            <a:r>
              <a:rPr lang="pl-PL" altLang="en-US" sz="1800" dirty="0">
                <a:solidFill>
                  <a:srgbClr val="0000FF"/>
                </a:solidFill>
              </a:rPr>
              <a:t>()</a:t>
            </a:r>
            <a:r>
              <a:rPr lang="pl-PL" altLang="en-US" sz="1800" dirty="0"/>
              <a:t>).</a:t>
            </a:r>
          </a:p>
          <a:p>
            <a:pPr marL="225425" indent="-225425">
              <a:lnSpc>
                <a:spcPts val="2200"/>
              </a:lnSpc>
              <a:buFont typeface="Arial" pitchFamily="34" charset="0"/>
              <a:buChar char="•"/>
            </a:pPr>
            <a:r>
              <a:rPr lang="pl-PL" altLang="en-US" sz="1800" dirty="0">
                <a:solidFill>
                  <a:srgbClr val="C00000"/>
                </a:solidFill>
              </a:rPr>
              <a:t>Pasmo nagłówka strony</a:t>
            </a:r>
            <a:r>
              <a:rPr lang="pl-PL" altLang="en-US" sz="1800" dirty="0"/>
              <a:t>: tytuły kolumn: </a:t>
            </a:r>
            <a:r>
              <a:rPr lang="pl-PL" altLang="en-US" sz="1800" dirty="0">
                <a:solidFill>
                  <a:srgbClr val="0000FF"/>
                </a:solidFill>
              </a:rPr>
              <a:t>Lp.</a:t>
            </a:r>
            <a:r>
              <a:rPr lang="pl-PL" altLang="en-US" sz="1800" dirty="0"/>
              <a:t>, </a:t>
            </a:r>
            <a:r>
              <a:rPr lang="pl-PL" altLang="en-US" sz="1800" dirty="0">
                <a:solidFill>
                  <a:srgbClr val="0000FF"/>
                </a:solidFill>
              </a:rPr>
              <a:t>Tytuł książki</a:t>
            </a:r>
            <a:r>
              <a:rPr lang="pl-PL" altLang="en-US" sz="1800" dirty="0"/>
              <a:t>, </a:t>
            </a:r>
            <a:r>
              <a:rPr lang="pl-PL" altLang="en-US" sz="1800" dirty="0">
                <a:solidFill>
                  <a:srgbClr val="0000FF"/>
                </a:solidFill>
              </a:rPr>
              <a:t>Nazwisko</a:t>
            </a:r>
            <a:r>
              <a:rPr lang="pl-PL" altLang="en-US" sz="1800" dirty="0"/>
              <a:t> </a:t>
            </a:r>
            <a:r>
              <a:rPr lang="pl-PL" altLang="en-US" sz="1800" dirty="0">
                <a:solidFill>
                  <a:srgbClr val="0000FF"/>
                </a:solidFill>
              </a:rPr>
              <a:t>autora</a:t>
            </a:r>
            <a:r>
              <a:rPr lang="pl-PL" altLang="en-US" sz="1800" dirty="0"/>
              <a:t>, </a:t>
            </a:r>
            <a:r>
              <a:rPr lang="pl-PL" altLang="en-US" sz="1800" dirty="0">
                <a:solidFill>
                  <a:srgbClr val="0000FF"/>
                </a:solidFill>
              </a:rPr>
              <a:t>Cena</a:t>
            </a:r>
            <a:r>
              <a:rPr lang="pl-PL" altLang="en-US" sz="1800" dirty="0"/>
              <a:t>, </a:t>
            </a:r>
            <a:r>
              <a:rPr lang="pl-PL" altLang="en-US" sz="1800" dirty="0">
                <a:solidFill>
                  <a:srgbClr val="0000FF"/>
                </a:solidFill>
              </a:rPr>
              <a:t>Typ książki, Wiek książki</a:t>
            </a:r>
          </a:p>
          <a:p>
            <a:pPr marL="225425" indent="-225425">
              <a:lnSpc>
                <a:spcPts val="2200"/>
              </a:lnSpc>
              <a:buFont typeface="Arial" pitchFamily="34" charset="0"/>
              <a:buChar char="•"/>
            </a:pPr>
            <a:r>
              <a:rPr lang="pl-PL" altLang="en-US" sz="1800" dirty="0">
                <a:solidFill>
                  <a:srgbClr val="C00000"/>
                </a:solidFill>
              </a:rPr>
              <a:t>Pasmo szczegółów</a:t>
            </a:r>
            <a:r>
              <a:rPr lang="pl-PL" altLang="en-US" sz="1800" dirty="0"/>
              <a:t>: liczbę porządkową wprowadzić przed każdą pozycją, dodać obliczenie wieku książki</a:t>
            </a:r>
          </a:p>
          <a:p>
            <a:pPr marL="225425" indent="-225425">
              <a:lnSpc>
                <a:spcPts val="2200"/>
              </a:lnSpc>
              <a:buFont typeface="Arial" pitchFamily="34" charset="0"/>
              <a:buChar char="•"/>
            </a:pPr>
            <a:r>
              <a:rPr lang="pl-PL" altLang="en-US" sz="1800" dirty="0">
                <a:solidFill>
                  <a:srgbClr val="C00000"/>
                </a:solidFill>
              </a:rPr>
              <a:t>Pasmo stopki strony</a:t>
            </a:r>
            <a:r>
              <a:rPr lang="pl-PL" altLang="en-US" sz="1800" dirty="0"/>
              <a:t>: zachować nr strony</a:t>
            </a:r>
          </a:p>
          <a:p>
            <a:pPr marL="225425" indent="-225425">
              <a:lnSpc>
                <a:spcPts val="2200"/>
              </a:lnSpc>
              <a:buFont typeface="Arial" pitchFamily="34" charset="0"/>
              <a:buChar char="•"/>
            </a:pPr>
            <a:r>
              <a:rPr lang="pl-PL" altLang="en-US" sz="1800" dirty="0">
                <a:solidFill>
                  <a:srgbClr val="C00000"/>
                </a:solidFill>
              </a:rPr>
              <a:t>Pasmo stopki raportu</a:t>
            </a:r>
            <a:r>
              <a:rPr lang="pl-PL" altLang="en-US" sz="1800" dirty="0"/>
              <a:t>: dodać opis wartości pozycji agregującej: etykieta </a:t>
            </a:r>
            <a:r>
              <a:rPr lang="pl-PL" altLang="en-US" sz="1800" dirty="0">
                <a:solidFill>
                  <a:srgbClr val="0000FF"/>
                </a:solidFill>
              </a:rPr>
              <a:t>Wartość księgozbioru</a:t>
            </a:r>
            <a:r>
              <a:rPr lang="pl-PL" altLang="en-US" sz="1800" dirty="0"/>
              <a:t> oraz pole tekstowe (jeżeli nie zostało utworzone): </a:t>
            </a:r>
            <a:r>
              <a:rPr lang="pl-PL" altLang="en-US" sz="1800" dirty="0">
                <a:solidFill>
                  <a:srgbClr val="0000FF"/>
                </a:solidFill>
              </a:rPr>
              <a:t>Sum([cena]) </a:t>
            </a:r>
          </a:p>
          <a:p>
            <a:pPr>
              <a:lnSpc>
                <a:spcPts val="2200"/>
              </a:lnSpc>
            </a:pPr>
            <a:r>
              <a:rPr lang="pl-PL" altLang="en-US" sz="1800" dirty="0"/>
              <a:t>Jeżeli są jakieś zbędne elementy należy je usunąć.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10668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400" b="1"/>
              <a:t>Raport tabelaryczny </a:t>
            </a:r>
            <a:br>
              <a:rPr lang="pl-PL" altLang="en-US" sz="3400" b="1"/>
            </a:br>
            <a:r>
              <a:rPr lang="pl-PL" altLang="en-US" sz="3400" b="1"/>
              <a:t>z grupowaniem informacji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888" y="1340768"/>
            <a:ext cx="8610600" cy="504056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pl-PL" sz="2100" dirty="0"/>
              <a:t>Umożliwia zdefiniowanie w paśmie szczegółów zestawienia takiego jak w raporcie prostym (bez grupowania), z tą różnicą, że przedstawione zestawienie dotyczy grupy. </a:t>
            </a:r>
          </a:p>
          <a:p>
            <a:pPr marL="0" indent="0">
              <a:buFontTx/>
              <a:buNone/>
            </a:pPr>
            <a:r>
              <a:rPr lang="pl-PL" sz="2100" dirty="0"/>
              <a:t>Grupa jest definiowana przez wybrane pole. W szczegółach grupy podawane są informacje dla tych rekordów ze źródła danych, które mają taka samą wartość wybranego pola (definiującego grupę). </a:t>
            </a:r>
          </a:p>
          <a:p>
            <a:pPr marL="0" indent="0">
              <a:buFontTx/>
              <a:buNone/>
            </a:pPr>
            <a:r>
              <a:rPr lang="pl-PL" sz="2100" u="sng" dirty="0"/>
              <a:t>Sposoby definiowania grup</a:t>
            </a:r>
            <a:r>
              <a:rPr lang="pl-PL" sz="2100" dirty="0"/>
              <a:t>:</a:t>
            </a:r>
          </a:p>
          <a:p>
            <a:pPr marL="225425" indent="-225425"/>
            <a:r>
              <a:rPr lang="pl-PL" sz="2100" dirty="0"/>
              <a:t>za pomocą kreatora, w jednym z kroków przy określaniu poziomów grupowania,</a:t>
            </a:r>
          </a:p>
          <a:p>
            <a:pPr marL="225425" indent="-225425"/>
            <a:r>
              <a:rPr lang="pl-PL" sz="2100" dirty="0"/>
              <a:t>w widoku projektu poprzez wprowadzenie grupowania i wskazanie pola wyznaczającego grupę – menu </a:t>
            </a:r>
            <a:r>
              <a:rPr lang="pl-PL" sz="2100" i="1" dirty="0">
                <a:solidFill>
                  <a:srgbClr val="0000FF"/>
                </a:solidFill>
              </a:rPr>
              <a:t>Projekt</a:t>
            </a:r>
            <a:r>
              <a:rPr lang="pl-PL" sz="2100" dirty="0"/>
              <a:t>, panel</a:t>
            </a:r>
            <a:r>
              <a:rPr lang="pl-PL" sz="2100" i="1" dirty="0"/>
              <a:t> </a:t>
            </a:r>
            <a:r>
              <a:rPr lang="pl-PL" sz="2100" i="1" dirty="0">
                <a:solidFill>
                  <a:srgbClr val="0000FF"/>
                </a:solidFill>
              </a:rPr>
              <a:t>Grupowanie i sortowanie </a:t>
            </a:r>
            <a:r>
              <a:rPr lang="pl-PL" sz="2100" dirty="0"/>
              <a:t>i przycisk </a:t>
            </a:r>
            <a:r>
              <a:rPr lang="pl-PL" sz="2100" i="1" dirty="0">
                <a:solidFill>
                  <a:srgbClr val="0000FF"/>
                </a:solidFill>
              </a:rPr>
              <a:t>Grupuj i sortuj</a:t>
            </a:r>
            <a:br>
              <a:rPr lang="pl-PL" sz="2100" i="1" dirty="0"/>
            </a:br>
            <a:r>
              <a:rPr lang="pl-PL" sz="2100" i="1" dirty="0"/>
              <a:t>         </a:t>
            </a:r>
            <a:r>
              <a:rPr lang="pl-PL" sz="2100" dirty="0"/>
              <a:t>otwiera się okno </a:t>
            </a:r>
            <a:r>
              <a:rPr lang="pl-PL" sz="2100" i="1" dirty="0">
                <a:solidFill>
                  <a:srgbClr val="0000FF"/>
                </a:solidFill>
              </a:rPr>
              <a:t>Grupowanie i sortowanie</a:t>
            </a:r>
            <a:r>
              <a:rPr lang="pl-PL" sz="2100" i="1" dirty="0"/>
              <a:t>, </a:t>
            </a:r>
            <a:br>
              <a:rPr lang="pl-PL" sz="2100" i="1" dirty="0"/>
            </a:br>
            <a:r>
              <a:rPr lang="pl-PL" sz="2100" dirty="0"/>
              <a:t>         w którym definiuje się właściwe  opcje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49BC9BD-4DC7-4D8D-9A8C-C519DAA341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1438"/>
            <a:ext cx="9108504" cy="765274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pl-PL" sz="3400" b="1" dirty="0"/>
              <a:t>Tworzenie raportu z grupowaniem informacji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3EBEDFE-DA4F-4760-9A36-FD6A7EFA4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908720"/>
            <a:ext cx="9001000" cy="2430586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 dirty="0"/>
              <a:t>	Wykonać w raporcie </a:t>
            </a:r>
            <a:r>
              <a:rPr lang="pl-PL" altLang="pl-PL" sz="2000" i="1" dirty="0">
                <a:solidFill>
                  <a:srgbClr val="0000FF"/>
                </a:solidFill>
              </a:rPr>
              <a:t>Książki i ich czytelnicy </a:t>
            </a:r>
            <a:r>
              <a:rPr lang="pl-PL" altLang="pl-PL" sz="2000" dirty="0"/>
              <a:t>zestawienie podające dla każdej książki następujące dane: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 dirty="0"/>
              <a:t>		cenę i rok wydania,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 dirty="0"/>
              <a:t>		wykaz czytelników tej książki wraz z czasem trwania wypożyczenia,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 dirty="0"/>
              <a:t>		w stopce grupy podać liczbę </a:t>
            </a:r>
            <a:r>
              <a:rPr lang="pl-PL" altLang="pl-PL" sz="2000" dirty="0" err="1"/>
              <a:t>wypożyczeń</a:t>
            </a:r>
            <a:r>
              <a:rPr lang="pl-PL" altLang="pl-PL" sz="2000" dirty="0"/>
              <a:t> książki oraz średni czas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 dirty="0"/>
              <a:t>		wypożyczenia.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 dirty="0"/>
              <a:t>	W podsumowaniu raportu podać liczbę wszystkich </a:t>
            </a:r>
            <a:r>
              <a:rPr lang="pl-PL" altLang="pl-PL" sz="2000" dirty="0" err="1"/>
              <a:t>wypożyczeń</a:t>
            </a:r>
            <a:r>
              <a:rPr lang="pl-PL" altLang="pl-PL" sz="2000" dirty="0"/>
              <a:t> oraz średni czas trwania wypożyczenia książki w bibliotece. </a:t>
            </a:r>
          </a:p>
        </p:txBody>
      </p:sp>
      <p:sp>
        <p:nvSpPr>
          <p:cNvPr id="33796" name="Text Box 4">
            <a:extLst>
              <a:ext uri="{FF2B5EF4-FFF2-40B4-BE49-F238E27FC236}">
                <a16:creationId xmlns:a16="http://schemas.microsoft.com/office/drawing/2014/main" id="{65A46F0B-E12E-4BD2-A5A5-0BB08A518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414" y="3212976"/>
            <a:ext cx="8750586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2000" u="sng" dirty="0"/>
              <a:t>Wskazówki</a:t>
            </a:r>
            <a:endParaRPr lang="pl-PL" altLang="pl-PL" sz="2000" dirty="0"/>
          </a:p>
          <a:p>
            <a:pPr>
              <a:buFontTx/>
              <a:buChar char="•"/>
            </a:pPr>
            <a:r>
              <a:rPr lang="pl-PL" altLang="pl-PL" sz="2000" dirty="0"/>
              <a:t>   Źródłem danych do raportu jest kwerenda o tej samej nazwie</a:t>
            </a:r>
            <a:endParaRPr lang="pl-PL" altLang="pl-PL" sz="2000" i="1" dirty="0"/>
          </a:p>
          <a:p>
            <a:pPr>
              <a:buFontTx/>
              <a:buChar char="•"/>
            </a:pPr>
            <a:r>
              <a:rPr lang="pl-PL" altLang="pl-PL" sz="2000" dirty="0"/>
              <a:t>   Wykorzystać kreatora raportów; określić sposób grupowania</a:t>
            </a:r>
            <a:br>
              <a:rPr lang="pl-PL" altLang="pl-PL" sz="2000" dirty="0"/>
            </a:br>
            <a:r>
              <a:rPr lang="pl-PL" altLang="pl-PL" sz="2000" dirty="0"/>
              <a:t>    informacji wg książki (pole wyznaczające grupę: </a:t>
            </a:r>
            <a:r>
              <a:rPr lang="pl-PL" altLang="pl-PL" sz="2000" i="1" dirty="0" err="1">
                <a:solidFill>
                  <a:schemeClr val="accent1">
                    <a:lumMod val="75000"/>
                  </a:schemeClr>
                </a:solidFill>
              </a:rPr>
              <a:t>Syg</a:t>
            </a:r>
            <a:r>
              <a:rPr lang="pl-PL" altLang="pl-PL" sz="2000" dirty="0"/>
              <a:t>)</a:t>
            </a:r>
          </a:p>
          <a:p>
            <a:pPr marL="266700" indent="-266700">
              <a:buFontTx/>
              <a:buChar char="•"/>
            </a:pPr>
            <a:r>
              <a:rPr lang="pl-PL" altLang="pl-PL" sz="2000" dirty="0"/>
              <a:t>Zdefiniować pole obliczeniowe w sekcji szczegółów. Umieścić w raporcie pole tekstowe (przybornik) i zdefiniować dla niego źródło formantu: </a:t>
            </a:r>
            <a:r>
              <a:rPr lang="pl-PL" altLang="pl-PL" sz="20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pl-PL" altLang="pl-PL" sz="2000" i="1" dirty="0" err="1">
                <a:solidFill>
                  <a:schemeClr val="accent1">
                    <a:lumMod val="75000"/>
                  </a:schemeClr>
                </a:solidFill>
              </a:rPr>
              <a:t>data_zw-data_wyp</a:t>
            </a:r>
            <a:r>
              <a:rPr lang="pl-PL" altLang="pl-PL" sz="2000" dirty="0">
                <a:solidFill>
                  <a:schemeClr val="accent1">
                    <a:lumMod val="75000"/>
                  </a:schemeClr>
                </a:solidFill>
              </a:rPr>
              <a:t>)\7</a:t>
            </a:r>
          </a:p>
          <a:p>
            <a:pPr>
              <a:buFontTx/>
              <a:buChar char="•"/>
            </a:pPr>
            <a:r>
              <a:rPr lang="pl-PL" altLang="pl-PL" sz="2000" dirty="0"/>
              <a:t>   Zdefiniować podsumowujące pola obliczeniowe w stopce grupy i stopce raportu.</a:t>
            </a:r>
          </a:p>
          <a:p>
            <a:pPr marL="266700"/>
            <a:r>
              <a:rPr lang="pl-PL" altLang="pl-PL" sz="2000" dirty="0"/>
              <a:t>Umieścić w raporcie dwa pola tekstowe i zdefiniować źródła formantu: </a:t>
            </a:r>
            <a:br>
              <a:rPr lang="pl-PL" altLang="pl-PL" sz="2000" dirty="0"/>
            </a:br>
            <a:r>
              <a:rPr lang="pl-PL" altLang="pl-PL" sz="2000" i="1" dirty="0">
                <a:solidFill>
                  <a:schemeClr val="accent1">
                    <a:lumMod val="75000"/>
                  </a:schemeClr>
                </a:solidFill>
              </a:rPr>
              <a:t>Policz([</a:t>
            </a:r>
            <a:r>
              <a:rPr lang="pl-PL" altLang="pl-PL" sz="2000" i="1" dirty="0" err="1">
                <a:solidFill>
                  <a:schemeClr val="accent1">
                    <a:lumMod val="75000"/>
                  </a:schemeClr>
                </a:solidFill>
              </a:rPr>
              <a:t>Syg</a:t>
            </a:r>
            <a:r>
              <a:rPr lang="pl-PL" altLang="pl-PL" sz="2000" i="1" dirty="0">
                <a:solidFill>
                  <a:schemeClr val="accent1">
                    <a:lumMod val="75000"/>
                  </a:schemeClr>
                </a:solidFill>
              </a:rPr>
              <a:t>]) </a:t>
            </a:r>
            <a:r>
              <a:rPr lang="pl-PL" altLang="pl-PL" sz="2000" dirty="0"/>
              <a:t>oraz </a:t>
            </a:r>
            <a:r>
              <a:rPr lang="pl-PL" altLang="pl-PL" sz="2000" i="1" dirty="0">
                <a:solidFill>
                  <a:schemeClr val="accent1">
                    <a:lumMod val="75000"/>
                  </a:schemeClr>
                </a:solidFill>
              </a:rPr>
              <a:t>Średnia(([</a:t>
            </a:r>
            <a:r>
              <a:rPr lang="pl-PL" altLang="pl-PL" sz="2000" i="1" dirty="0" err="1">
                <a:solidFill>
                  <a:schemeClr val="accent1">
                    <a:lumMod val="75000"/>
                  </a:schemeClr>
                </a:solidFill>
              </a:rPr>
              <a:t>Data_zw</a:t>
            </a:r>
            <a:r>
              <a:rPr lang="pl-PL" altLang="pl-PL" sz="2000" i="1" dirty="0">
                <a:solidFill>
                  <a:schemeClr val="accent1">
                    <a:lumMod val="75000"/>
                  </a:schemeClr>
                </a:solidFill>
              </a:rPr>
              <a:t>]-[</a:t>
            </a:r>
            <a:r>
              <a:rPr lang="pl-PL" altLang="pl-PL" sz="2000" i="1" dirty="0" err="1">
                <a:solidFill>
                  <a:schemeClr val="accent1">
                    <a:lumMod val="75000"/>
                  </a:schemeClr>
                </a:solidFill>
              </a:rPr>
              <a:t>Data_wyp</a:t>
            </a:r>
            <a:r>
              <a:rPr lang="pl-PL" altLang="pl-PL" sz="2000" i="1" dirty="0">
                <a:solidFill>
                  <a:schemeClr val="accent1">
                    <a:lumMod val="75000"/>
                  </a:schemeClr>
                </a:solidFill>
              </a:rPr>
              <a:t>])\7)</a:t>
            </a:r>
          </a:p>
          <a:p>
            <a:pPr>
              <a:buFontTx/>
              <a:buChar char="•"/>
            </a:pPr>
            <a:r>
              <a:rPr lang="pl-PL" altLang="pl-PL" sz="2000" dirty="0"/>
              <a:t>   opisać (etykieta) wszystkie utworzone pola obliczeniowe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utoUpdateAnimBg="0"/>
    </p:bldLst>
  </p:timing>
</p:sld>
</file>

<file path=ppt/theme/theme1.xml><?xml version="1.0" encoding="utf-8"?>
<a:theme xmlns:a="http://schemas.openxmlformats.org/drawingml/2006/main" name="Teori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BFFFBF"/>
      </a:accent2>
      <a:accent3>
        <a:srgbClr val="FFFFFF"/>
      </a:accent3>
      <a:accent4>
        <a:srgbClr val="000000"/>
      </a:accent4>
      <a:accent5>
        <a:srgbClr val="B7C6FE"/>
      </a:accent5>
      <a:accent6>
        <a:srgbClr val="ADE7AD"/>
      </a:accent6>
      <a:hlink>
        <a:srgbClr val="FC0128"/>
      </a:hlink>
      <a:folHlink>
        <a:srgbClr val="CECECE"/>
      </a:folHlink>
    </a:clrScheme>
    <a:fontScheme name="Teori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or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ori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</TotalTime>
  <Pages>13</Pages>
  <Words>1155</Words>
  <Application>Microsoft Office PowerPoint</Application>
  <PresentationFormat>Pokaz na ekranie (4:3)</PresentationFormat>
  <Paragraphs>119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Teoria</vt:lpstr>
      <vt:lpstr>Raportowanie baz danych MS Access   Marzena Nowakowska WZiMK, PŚk</vt:lpstr>
      <vt:lpstr>Pojęcia podstawowe raportu</vt:lpstr>
      <vt:lpstr>Struktura raportu</vt:lpstr>
      <vt:lpstr>Właściwości raportu i jego składowych</vt:lpstr>
      <vt:lpstr>Wykorzystanie przybornika</vt:lpstr>
      <vt:lpstr>Automatyczne tworzenie raportu</vt:lpstr>
      <vt:lpstr>Własny raport tabelaryczny</vt:lpstr>
      <vt:lpstr>Raport tabelaryczny  z grupowaniem informacji</vt:lpstr>
      <vt:lpstr>Tworzenie raportu z grupowaniem informacji</vt:lpstr>
      <vt:lpstr>Projekt raportu z grupowaniem informacji</vt:lpstr>
      <vt:lpstr>Korespondencja seryjna</vt:lpstr>
      <vt:lpstr>Korespondencja seryjna - projekt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baz danych</dc:title>
  <dc:creator>Studium Podstaw Informatyki</dc:creator>
  <cp:lastModifiedBy>Marzena</cp:lastModifiedBy>
  <cp:revision>262</cp:revision>
  <cp:lastPrinted>1601-01-01T00:00:00Z</cp:lastPrinted>
  <dcterms:created xsi:type="dcterms:W3CDTF">1999-02-27T14:34:46Z</dcterms:created>
  <dcterms:modified xsi:type="dcterms:W3CDTF">2024-04-12T14:49:44Z</dcterms:modified>
</cp:coreProperties>
</file>