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60" r:id="rId4"/>
    <p:sldId id="261" r:id="rId5"/>
    <p:sldId id="258" r:id="rId6"/>
    <p:sldId id="262" r:id="rId7"/>
    <p:sldId id="278" r:id="rId8"/>
    <p:sldId id="267" r:id="rId9"/>
    <p:sldId id="279" r:id="rId10"/>
    <p:sldId id="264" r:id="rId11"/>
    <p:sldId id="263" r:id="rId12"/>
    <p:sldId id="280" r:id="rId13"/>
    <p:sldId id="272" r:id="rId14"/>
    <p:sldId id="273" r:id="rId15"/>
    <p:sldId id="274" r:id="rId1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99"/>
    <a:srgbClr val="660033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58683" autoAdjust="0"/>
  </p:normalViewPr>
  <p:slideViewPr>
    <p:cSldViewPr>
      <p:cViewPr varScale="1">
        <p:scale>
          <a:sx n="82" d="100"/>
          <a:sy n="82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3" Type="http://schemas.openxmlformats.org/officeDocument/2006/relationships/slide" Target="slides/slide8.xml"/><Relationship Id="rId7" Type="http://schemas.openxmlformats.org/officeDocument/2006/relationships/slide" Target="slides/slide13.xml"/><Relationship Id="rId2" Type="http://schemas.openxmlformats.org/officeDocument/2006/relationships/slide" Target="slides/slide7.xml"/><Relationship Id="rId1" Type="http://schemas.openxmlformats.org/officeDocument/2006/relationships/slide" Target="slides/slide2.xml"/><Relationship Id="rId6" Type="http://schemas.openxmlformats.org/officeDocument/2006/relationships/slide" Target="slides/slide12.xml"/><Relationship Id="rId5" Type="http://schemas.openxmlformats.org/officeDocument/2006/relationships/slide" Target="slides/slide11.xml"/><Relationship Id="rId4" Type="http://schemas.openxmlformats.org/officeDocument/2006/relationships/slide" Target="slides/slide10.xml"/><Relationship Id="rId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18421827-8F12-45F8-B427-CB3746E2FC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1FA89BBC-B6F6-437F-AC56-39B5F252FB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295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74769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2FB66A9-A96F-431C-B58E-ED807A599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7532D4DD-BA1C-469A-B81E-F40B2F94B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66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85BFCC85-6438-4F8D-ACF7-C802858E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21F1D0B5-0DBA-4877-BBFC-153244DFF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52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85BFCC85-6438-4F8D-ACF7-C802858E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21F1D0B5-0DBA-4877-BBFC-153244DFF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697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827903B1-9A0F-49EE-A9B5-0ECC489DC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0A12B23C-F8D7-407D-9B10-EB591E55B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69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19328E15-A79E-46E8-8BB1-480682D42D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044BBEF2-CE14-42A9-B5E1-4A9DA059D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68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830C7FE0-5C81-4205-877F-74BAC48424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="" xmlns:a16="http://schemas.microsoft.com/office/drawing/2014/main" id="{7F3B80E1-1AFA-424C-921D-FDEE8F436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08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2ACA9091-5989-4315-A340-984FB53BBA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BF828E96-EB82-4483-860E-263D9F918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90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87A559E7-B537-46E3-B0DA-645C7A926E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AFD4422B-7435-42FD-B5C3-4A7E6A68A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070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33EAECDD-D79A-4F56-84B5-38F3C31EA2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EE4A13F2-29BE-4941-A16A-0168AE5D5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610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40831812-3B4A-4B20-95B2-A260A3362C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2217407C-7581-49C3-8D0A-923AC7B74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7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33D97D98-0378-471D-912D-4766BFF51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B4A9305E-9CF6-4437-B395-A535F2AB6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32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1DBB40A5-0AC2-4331-A56E-2967645F1C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636DE34C-406A-4656-BCA0-80E825B70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22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AD0555-EDB0-4F1C-B6A3-AF0A833AD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08E6D2DA-31A5-4CBD-A400-24303D3DB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70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31E97222-CDCE-46D9-9B5D-022B0C04C2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13BDFA03-E87E-4127-839E-E8B309D69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64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89614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7494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9824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43595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6325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86560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82199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93056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07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3552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4408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504EB454-2552-4A4B-809A-16B4725E6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D30AEE32-B17A-4D5D-A55A-BB145F807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509C778A-6DAD-438B-8542-9B0F72F41F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76250"/>
            <a:ext cx="8280400" cy="60483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b="1" dirty="0"/>
              <a:t/>
            </a:r>
            <a:br>
              <a:rPr lang="pl-PL" altLang="en-US" b="1" dirty="0"/>
            </a:br>
            <a:r>
              <a:rPr lang="pl-PL" altLang="en-US" b="1" dirty="0"/>
              <a:t>Automatyzacja pracy z bazą danych</a:t>
            </a:r>
            <a:br>
              <a:rPr lang="pl-PL" altLang="en-US" b="1" dirty="0"/>
            </a:br>
            <a:r>
              <a:rPr lang="pl-PL" altLang="en-US" b="1" dirty="0"/>
              <a:t/>
            </a:r>
            <a:br>
              <a:rPr lang="pl-PL" altLang="en-US" b="1" dirty="0"/>
            </a:br>
            <a:r>
              <a:rPr lang="pl-PL" altLang="en-US" sz="3600" b="1" dirty="0"/>
              <a:t>Marzena Nowakowska</a:t>
            </a:r>
            <a:br>
              <a:rPr lang="pl-PL" altLang="en-US" sz="3600" b="1" dirty="0"/>
            </a:br>
            <a:r>
              <a:rPr lang="pl-PL" altLang="en-US" sz="3600" b="1" dirty="0"/>
              <a:t>WZiMK, PŚk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az 13">
            <a:extLst>
              <a:ext uri="{FF2B5EF4-FFF2-40B4-BE49-F238E27FC236}">
                <a16:creationId xmlns="" xmlns:a16="http://schemas.microsoft.com/office/drawing/2014/main" id="{D1D63817-95EA-49F1-8CC7-CCED4B3FC0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900" t="32799" r="8961" b="46200"/>
          <a:stretch/>
        </p:blipFill>
        <p:spPr>
          <a:xfrm>
            <a:off x="1237792" y="3977083"/>
            <a:ext cx="5933115" cy="1899451"/>
          </a:xfrm>
          <a:prstGeom prst="rect">
            <a:avLst/>
          </a:prstGeom>
        </p:spPr>
      </p:pic>
      <p:sp>
        <p:nvSpPr>
          <p:cNvPr id="25602" name="Rectangle 4">
            <a:extLst>
              <a:ext uri="{FF2B5EF4-FFF2-40B4-BE49-F238E27FC236}">
                <a16:creationId xmlns="" xmlns:a16="http://schemas.microsoft.com/office/drawing/2014/main" id="{99AFDAE2-2D2D-4ED1-9E77-2BB102488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 dirty="0"/>
              <a:t>Parametry akcji</a:t>
            </a:r>
          </a:p>
        </p:txBody>
      </p:sp>
      <p:sp>
        <p:nvSpPr>
          <p:cNvPr id="21507" name="pole tekstowe 2">
            <a:extLst>
              <a:ext uri="{FF2B5EF4-FFF2-40B4-BE49-F238E27FC236}">
                <a16:creationId xmlns="" xmlns:a16="http://schemas.microsoft.com/office/drawing/2014/main" id="{B5DF6046-CC4A-4656-A7FB-AA261D5D6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836613"/>
            <a:ext cx="8748712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SzTx/>
              <a:buFontTx/>
              <a:buNone/>
            </a:pPr>
            <a:r>
              <a:rPr lang="pl-PL" altLang="en-US" sz="1800" dirty="0"/>
              <a:t>Akcja może mieć parametry (zwane również argumentami), które są specyficzne dla wykonywanej przez nią operacji. Wartości parametrów podaje się w oknach edycyjnych wybranej akcji.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800" u="sng" dirty="0"/>
              <a:t>Przykład 1</a:t>
            </a:r>
            <a:r>
              <a:rPr lang="pl-PL" altLang="en-US" sz="1800" dirty="0"/>
              <a:t>. 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800" dirty="0"/>
              <a:t>Dla akcji </a:t>
            </a:r>
            <a:r>
              <a:rPr lang="pl-PL" altLang="en-US" sz="1800" i="1" dirty="0" err="1">
                <a:solidFill>
                  <a:srgbClr val="0000FF"/>
                </a:solidFill>
              </a:rPr>
              <a:t>UstawWartość</a:t>
            </a:r>
            <a:r>
              <a:rPr lang="pl-PL" altLang="en-US" sz="1800" dirty="0"/>
              <a:t> należy w parametrze </a:t>
            </a:r>
            <a:r>
              <a:rPr lang="pl-PL" altLang="en-US" sz="1800" i="1" dirty="0">
                <a:solidFill>
                  <a:srgbClr val="0000FF"/>
                </a:solidFill>
              </a:rPr>
              <a:t>Element</a:t>
            </a:r>
            <a:r>
              <a:rPr lang="pl-PL" altLang="en-US" sz="1800" dirty="0"/>
              <a:t> podać, jaki element (czyli zmienna) ma być wartościowany. Akcji tej odpowiada instrukcja przypisania:  </a:t>
            </a:r>
            <a:r>
              <a:rPr lang="pl-PL" altLang="en-US" sz="1800" i="1" dirty="0">
                <a:solidFill>
                  <a:srgbClr val="0000FF"/>
                </a:solidFill>
              </a:rPr>
              <a:t>Element</a:t>
            </a:r>
            <a:r>
              <a:rPr lang="pl-PL" altLang="en-US" sz="1800" dirty="0"/>
              <a:t> </a:t>
            </a:r>
            <a:r>
              <a:rPr lang="pl-PL" altLang="en-US" sz="1800" i="1" dirty="0">
                <a:solidFill>
                  <a:srgbClr val="0000FF"/>
                </a:solidFill>
              </a:rPr>
              <a:t>= Wyrażenie</a:t>
            </a:r>
            <a:r>
              <a:rPr lang="pl-PL" altLang="en-US" sz="1800" i="1" dirty="0"/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800" u="sng" dirty="0"/>
              <a:t>Przykład 2.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 dirty="0"/>
          </a:p>
        </p:txBody>
      </p:sp>
      <p:sp>
        <p:nvSpPr>
          <p:cNvPr id="21510" name="Prostokąt 6">
            <a:extLst>
              <a:ext uri="{FF2B5EF4-FFF2-40B4-BE49-F238E27FC236}">
                <a16:creationId xmlns="" xmlns:a16="http://schemas.microsoft.com/office/drawing/2014/main" id="{3678F6BD-0A31-4723-A9A6-1934DD6E1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876925"/>
            <a:ext cx="8497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800"/>
              <a:t>Dla akcji </a:t>
            </a:r>
            <a:r>
              <a:rPr lang="pl-PL" altLang="en-US" sz="1800" i="1">
                <a:solidFill>
                  <a:srgbClr val="0000FF"/>
                </a:solidFill>
              </a:rPr>
              <a:t>PrzejdźDoRekordu </a:t>
            </a:r>
            <a:r>
              <a:rPr lang="pl-PL" altLang="en-US" sz="1800"/>
              <a:t>należy z podanych polach kombi wybrać wartości dla parametrów: </a:t>
            </a:r>
            <a:r>
              <a:rPr lang="pl-PL" altLang="en-US" sz="1800" i="1">
                <a:solidFill>
                  <a:srgbClr val="0000FF"/>
                </a:solidFill>
              </a:rPr>
              <a:t>Typ obiektu</a:t>
            </a:r>
            <a:r>
              <a:rPr lang="pl-PL" altLang="en-US" sz="1800"/>
              <a:t>, </a:t>
            </a:r>
            <a:r>
              <a:rPr lang="pl-PL" altLang="en-US" sz="1800" i="1">
                <a:solidFill>
                  <a:srgbClr val="0000FF"/>
                </a:solidFill>
              </a:rPr>
              <a:t>Nazwa obiektu</a:t>
            </a:r>
            <a:r>
              <a:rPr lang="pl-PL" altLang="en-US" sz="1800"/>
              <a:t>, </a:t>
            </a:r>
            <a:r>
              <a:rPr lang="pl-PL" altLang="en-US" sz="1800" i="1">
                <a:solidFill>
                  <a:srgbClr val="0000FF"/>
                </a:solidFill>
              </a:rPr>
              <a:t>Rekord</a:t>
            </a:r>
            <a:r>
              <a:rPr lang="pl-PL" altLang="en-US" sz="1800"/>
              <a:t>, </a:t>
            </a:r>
            <a:r>
              <a:rPr lang="pl-PL" altLang="en-US" sz="1800" i="1">
                <a:solidFill>
                  <a:srgbClr val="0000FF"/>
                </a:solidFill>
              </a:rPr>
              <a:t>Przesuniecie</a:t>
            </a:r>
            <a:r>
              <a:rPr lang="pl-PL" altLang="en-US" sz="1800"/>
              <a:t>.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="" xmlns:a16="http://schemas.microsoft.com/office/drawing/2014/main" id="{1FB8A646-75AA-49BC-BA6B-CF635214E758}"/>
              </a:ext>
            </a:extLst>
          </p:cNvPr>
          <p:cNvGrpSpPr/>
          <p:nvPr/>
        </p:nvGrpSpPr>
        <p:grpSpPr>
          <a:xfrm>
            <a:off x="7020272" y="4347934"/>
            <a:ext cx="719807" cy="431800"/>
            <a:chOff x="6732016" y="4149725"/>
            <a:chExt cx="1008063" cy="431800"/>
          </a:xfrm>
        </p:grpSpPr>
        <p:cxnSp>
          <p:nvCxnSpPr>
            <p:cNvPr id="21511" name="Łącznik prosty ze strzałką 10">
              <a:extLst>
                <a:ext uri="{FF2B5EF4-FFF2-40B4-BE49-F238E27FC236}">
                  <a16:creationId xmlns="" xmlns:a16="http://schemas.microsoft.com/office/drawing/2014/main" id="{0FBE5052-4E05-48B5-B68E-1909CB8C3A7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732016" y="4581525"/>
              <a:ext cx="1008063" cy="0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2" name="Łącznik prosty ze strzałką 11">
              <a:extLst>
                <a:ext uri="{FF2B5EF4-FFF2-40B4-BE49-F238E27FC236}">
                  <a16:creationId xmlns="" xmlns:a16="http://schemas.microsoft.com/office/drawing/2014/main" id="{443F40B9-4B1A-4BD1-BC0D-8943CB9A5F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732016" y="4365625"/>
              <a:ext cx="1008063" cy="0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3" name="Łącznik prosty ze strzałką 12">
              <a:extLst>
                <a:ext uri="{FF2B5EF4-FFF2-40B4-BE49-F238E27FC236}">
                  <a16:creationId xmlns="" xmlns:a16="http://schemas.microsoft.com/office/drawing/2014/main" id="{FFF1F3FE-A067-4773-AF9C-36C204E8986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732016" y="4149725"/>
              <a:ext cx="1008063" cy="0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pole tekstowe 3">
            <a:extLst>
              <a:ext uri="{FF2B5EF4-FFF2-40B4-BE49-F238E27FC236}">
                <a16:creationId xmlns="" xmlns:a16="http://schemas.microsoft.com/office/drawing/2014/main" id="{B826BACE-289A-49EA-B4FB-6E52B0FFB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4541" y="4417169"/>
            <a:ext cx="1079947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Pola kombi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D280E2A7-4CBE-4D9A-B722-F59051EA1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164" y="2015332"/>
            <a:ext cx="4229004" cy="86558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>
            <a:extLst>
              <a:ext uri="{FF2B5EF4-FFF2-40B4-BE49-F238E27FC236}">
                <a16:creationId xmlns="" xmlns:a16="http://schemas.microsoft.com/office/drawing/2014/main" id="{447BBE2E-91A0-40ED-9F16-B6159EBB5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124744"/>
            <a:ext cx="2808312" cy="388843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pl-PL" altLang="en-US" sz="3200" b="1" dirty="0" err="1"/>
              <a:t>Podmakro</a:t>
            </a:r>
            <a:r>
              <a:rPr lang="pl-PL" altLang="en-US" sz="3200" b="1" dirty="0"/>
              <a:t/>
            </a:r>
            <a:br>
              <a:rPr lang="pl-PL" altLang="en-US" sz="3200" b="1" dirty="0"/>
            </a:br>
            <a:r>
              <a:rPr lang="pl-PL" altLang="en-US" sz="3200" b="1" i="1" dirty="0"/>
              <a:t>Szukaj książkę</a:t>
            </a:r>
            <a:r>
              <a:rPr lang="pl-PL" altLang="en-US" sz="3200" b="1" dirty="0"/>
              <a:t/>
            </a:r>
            <a:br>
              <a:rPr lang="pl-PL" altLang="en-US" sz="3200" b="1" dirty="0"/>
            </a:br>
            <a:r>
              <a:rPr lang="pl-PL" altLang="en-US" sz="3200" b="1" dirty="0"/>
              <a:t>do wyszukania książki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88BE4A89-2481-4AB2-9004-C6BDA412C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0"/>
            <a:ext cx="3816424" cy="681504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>
            <a:extLst>
              <a:ext uri="{FF2B5EF4-FFF2-40B4-BE49-F238E27FC236}">
                <a16:creationId xmlns="" xmlns:a16="http://schemas.microsoft.com/office/drawing/2014/main" id="{447BBE2E-91A0-40ED-9F16-B6159EBB5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6119" y="44624"/>
            <a:ext cx="9144000" cy="93610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 dirty="0" err="1"/>
              <a:t>Podmakro</a:t>
            </a:r>
            <a:r>
              <a:rPr lang="pl-PL" altLang="en-US" sz="3200" b="1" dirty="0"/>
              <a:t> </a:t>
            </a:r>
            <a:r>
              <a:rPr lang="pl-PL" altLang="en-US" sz="3200" b="1" i="1" dirty="0"/>
              <a:t>Pokaż kaucję </a:t>
            </a:r>
            <a:br>
              <a:rPr lang="pl-PL" altLang="en-US" sz="3200" b="1" i="1" dirty="0"/>
            </a:br>
            <a:r>
              <a:rPr lang="pl-PL" altLang="en-US" sz="3200" b="1" dirty="0"/>
              <a:t>do wyświetlania lub wygaszania informacji o kaucji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DE312CE1-536F-4069-8966-0E70DEAF8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412776"/>
            <a:ext cx="4896544" cy="502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73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="" xmlns:a16="http://schemas.microsoft.com/office/drawing/2014/main" id="{A9968B82-AC30-4165-844D-50E3D7497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Testowanie makra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7D76E6C1-9CFB-4011-B27A-A4B3603B8345}"/>
              </a:ext>
            </a:extLst>
          </p:cNvPr>
          <p:cNvSpPr txBox="1"/>
          <p:nvPr/>
        </p:nvSpPr>
        <p:spPr>
          <a:xfrm>
            <a:off x="250825" y="1125538"/>
            <a:ext cx="8785225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 Zanim rozpocznie się prace z makrami, które ingerują w treść bazy, należy zrobić kopię bezpieczeństwa bazy.</a:t>
            </a:r>
          </a:p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Testowanie makra polega na wygenerowaniu zdarzenia, które to makro obsługuje i sprawdzeniu poprawności działania makra.</a:t>
            </a:r>
          </a:p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Zasadą jest budowania makra etapami i weryfikacja po każdym nowym etapie.</a:t>
            </a:r>
          </a:p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Czasami, w celu zdiagnozowania problemu, jest potrzeba umieszczania w treści makra komunikatów kontrolnych lub wyświetlania wartości wybranych elementów (wyrażeń, w szczególności pól obliczeniowych, nazw wybranych obiektów). Do tego celu można wykorzystać np. akcje odpowiednio: </a:t>
            </a:r>
            <a:r>
              <a:rPr lang="pl-PL" i="1" dirty="0" err="1">
                <a:latin typeface="Times New Roman" charset="0"/>
              </a:rPr>
              <a:t>OknoKomunikatu</a:t>
            </a:r>
            <a:r>
              <a:rPr lang="pl-PL" dirty="0">
                <a:latin typeface="Times New Roman" charset="0"/>
              </a:rPr>
              <a:t> oraz </a:t>
            </a:r>
            <a:r>
              <a:rPr lang="pl-PL" i="1" dirty="0" err="1">
                <a:latin typeface="Times New Roman" charset="0"/>
              </a:rPr>
              <a:t>UstawWartość</a:t>
            </a:r>
            <a:r>
              <a:rPr lang="pl-PL" dirty="0">
                <a:latin typeface="Times New Roman" charset="0"/>
              </a:rPr>
              <a:t>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pl-PL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>
            <a:extLst>
              <a:ext uri="{FF2B5EF4-FFF2-40B4-BE49-F238E27FC236}">
                <a16:creationId xmlns="" xmlns:a16="http://schemas.microsoft.com/office/drawing/2014/main" id="{0502F86B-A718-4AA5-8526-F799767789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768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 dirty="0"/>
              <a:t>Definiowanie własnych procedur i funkcji</a:t>
            </a:r>
          </a:p>
        </p:txBody>
      </p:sp>
      <p:sp>
        <p:nvSpPr>
          <p:cNvPr id="35844" name="pole tekstowe 5">
            <a:extLst>
              <a:ext uri="{FF2B5EF4-FFF2-40B4-BE49-F238E27FC236}">
                <a16:creationId xmlns="" xmlns:a16="http://schemas.microsoft.com/office/drawing/2014/main" id="{3298DA72-65DF-455F-A8AB-0F750F910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653136"/>
            <a:ext cx="8424862" cy="206210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Wygenerowana procedura </a:t>
            </a:r>
            <a:r>
              <a:rPr lang="pl-PL" altLang="en-US" sz="1600" i="1" dirty="0">
                <a:solidFill>
                  <a:srgbClr val="0000CC"/>
                </a:solidFill>
              </a:rPr>
              <a:t>Polecenie15_Click</a:t>
            </a:r>
            <a:r>
              <a:rPr lang="pl-PL" altLang="en-US" sz="1600" dirty="0">
                <a:solidFill>
                  <a:srgbClr val="0000CC"/>
                </a:solidFill>
              </a:rPr>
              <a:t> obsługuje zdarzenie kliknięcia na przycisk </a:t>
            </a:r>
            <a:r>
              <a:rPr lang="pl-PL" altLang="en-US" sz="1600" i="1" dirty="0">
                <a:solidFill>
                  <a:srgbClr val="0000CC"/>
                </a:solidFill>
              </a:rPr>
              <a:t>Informacja o książce</a:t>
            </a:r>
            <a:r>
              <a:rPr lang="pl-PL" altLang="en-US" sz="1600" dirty="0">
                <a:solidFill>
                  <a:srgbClr val="0000CC"/>
                </a:solidFill>
              </a:rPr>
              <a:t> w formularzu </a:t>
            </a:r>
            <a:r>
              <a:rPr lang="pl-PL" altLang="en-US" sz="1600" i="1" dirty="0">
                <a:solidFill>
                  <a:srgbClr val="0000CC"/>
                </a:solidFill>
              </a:rPr>
              <a:t>KSIĄŻKI</a:t>
            </a:r>
            <a:r>
              <a:rPr lang="pl-PL" altLang="en-US" sz="1600" dirty="0">
                <a:solidFill>
                  <a:srgbClr val="0000CC"/>
                </a:solidFill>
              </a:rPr>
              <a:t>. Wykorzystany </a:t>
            </a:r>
            <a:r>
              <a:rPr lang="pl-PL" altLang="en-US" sz="1600" i="1" dirty="0">
                <a:solidFill>
                  <a:srgbClr val="0000CC"/>
                </a:solidFill>
              </a:rPr>
              <a:t>konstruktor kodu</a:t>
            </a:r>
            <a:r>
              <a:rPr lang="pl-PL" altLang="en-US" sz="1600" dirty="0">
                <a:solidFill>
                  <a:srgbClr val="0000CC"/>
                </a:solidFill>
              </a:rPr>
              <a:t> po wyborze … dla określonego zdarzenia).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Procedura wywołuje inną procedurę o nazwie </a:t>
            </a:r>
            <a:r>
              <a:rPr lang="pl-PL" altLang="en-US" sz="1600" i="1" dirty="0" err="1">
                <a:solidFill>
                  <a:srgbClr val="0000CC"/>
                </a:solidFill>
              </a:rPr>
              <a:t>Informacja_o_ksiazce</a:t>
            </a:r>
            <a:r>
              <a:rPr lang="pl-PL" altLang="en-US" sz="1600" dirty="0">
                <a:solidFill>
                  <a:srgbClr val="0000CC"/>
                </a:solidFill>
              </a:rPr>
              <a:t>, która wyprowadza okna komunikatów (</a:t>
            </a:r>
            <a:r>
              <a:rPr lang="pl-PL" altLang="en-US" sz="1600" i="1" dirty="0" err="1">
                <a:solidFill>
                  <a:srgbClr val="0000CC"/>
                </a:solidFill>
              </a:rPr>
              <a:t>MsgBox</a:t>
            </a:r>
            <a:r>
              <a:rPr lang="pl-PL" altLang="en-US" sz="1600" dirty="0">
                <a:solidFill>
                  <a:srgbClr val="0000CC"/>
                </a:solidFill>
              </a:rPr>
              <a:t>):  (1) jaka jest średnia liczba </a:t>
            </a:r>
            <a:r>
              <a:rPr lang="pl-PL" altLang="en-US" sz="1600" dirty="0" err="1">
                <a:solidFill>
                  <a:srgbClr val="0000CC"/>
                </a:solidFill>
              </a:rPr>
              <a:t>wypożyczeń</a:t>
            </a:r>
            <a:r>
              <a:rPr lang="pl-PL" altLang="en-US" sz="1600" dirty="0">
                <a:solidFill>
                  <a:srgbClr val="0000CC"/>
                </a:solidFill>
              </a:rPr>
              <a:t> w bibliotece przypadająca na książę, (2) ile razy była wypożyczona książka, której sygnatura wyświetla się na bieżącej stronie formularza, (3) czy książka, o której jest wyświetlana informacja w formularzu, cieszy się popularnością u czytelników.</a:t>
            </a:r>
          </a:p>
        </p:txBody>
      </p:sp>
      <p:pic>
        <p:nvPicPr>
          <p:cNvPr id="35845" name="Obraz 1">
            <a:extLst>
              <a:ext uri="{FF2B5EF4-FFF2-40B4-BE49-F238E27FC236}">
                <a16:creationId xmlns="" xmlns:a16="http://schemas.microsoft.com/office/drawing/2014/main" id="{B4389EA9-E586-4641-9758-542A4D384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3121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843" name="Grupa 10">
            <a:extLst>
              <a:ext uri="{FF2B5EF4-FFF2-40B4-BE49-F238E27FC236}">
                <a16:creationId xmlns="" xmlns:a16="http://schemas.microsoft.com/office/drawing/2014/main" id="{5F7EC226-6416-4240-A575-C612602BB30C}"/>
              </a:ext>
            </a:extLst>
          </p:cNvPr>
          <p:cNvGrpSpPr>
            <a:grpSpLocks/>
          </p:cNvGrpSpPr>
          <p:nvPr/>
        </p:nvGrpSpPr>
        <p:grpSpPr bwMode="auto">
          <a:xfrm>
            <a:off x="107950" y="4077072"/>
            <a:ext cx="431800" cy="1152525"/>
            <a:chOff x="539552" y="4149080"/>
            <a:chExt cx="720080" cy="1152128"/>
          </a:xfrm>
        </p:grpSpPr>
        <p:cxnSp>
          <p:nvCxnSpPr>
            <p:cNvPr id="35846" name="Łącznik prosty 7">
              <a:extLst>
                <a:ext uri="{FF2B5EF4-FFF2-40B4-BE49-F238E27FC236}">
                  <a16:creationId xmlns="" xmlns:a16="http://schemas.microsoft.com/office/drawing/2014/main" id="{A7E1A3B5-11B1-490E-8D6B-FD8EE1AAB0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9552" y="4149080"/>
              <a:ext cx="0" cy="1152128"/>
            </a:xfrm>
            <a:prstGeom prst="line">
              <a:avLst/>
            </a:prstGeom>
            <a:noFill/>
            <a:ln w="25400" algn="ctr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7" name="Łącznik prosty ze strzałką 9">
              <a:extLst>
                <a:ext uri="{FF2B5EF4-FFF2-40B4-BE49-F238E27FC236}">
                  <a16:creationId xmlns="" xmlns:a16="http://schemas.microsoft.com/office/drawing/2014/main" id="{C46B072E-CD02-426F-94C3-5B1DE903040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9552" y="4149080"/>
              <a:ext cx="720080" cy="0"/>
            </a:xfrm>
            <a:prstGeom prst="straightConnector1">
              <a:avLst/>
            </a:prstGeom>
            <a:noFill/>
            <a:ln w="25400" algn="ctr">
              <a:solidFill>
                <a:srgbClr val="0000CC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>
            <a:extLst>
              <a:ext uri="{FF2B5EF4-FFF2-40B4-BE49-F238E27FC236}">
                <a16:creationId xmlns="" xmlns:a16="http://schemas.microsoft.com/office/drawing/2014/main" id="{8E499FB4-B007-4EDC-B3CE-B3FC84581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Włączanie i wyłączanie zabezpieczeń</a:t>
            </a:r>
          </a:p>
        </p:txBody>
      </p:sp>
      <p:sp>
        <p:nvSpPr>
          <p:cNvPr id="37891" name="pole tekstowe 2">
            <a:extLst>
              <a:ext uri="{FF2B5EF4-FFF2-40B4-BE49-F238E27FC236}">
                <a16:creationId xmlns="" xmlns:a16="http://schemas.microsoft.com/office/drawing/2014/main" id="{379022D1-61BF-47BD-AF4F-05CC70D9D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31913"/>
            <a:ext cx="8856662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Baza danych utworzona i zarządzana w środowisku programu MS Access ma włączone zabezpieczenia – jest domyślnie ustawiona jako zasób niezaufany, wskutek czego operacje aktywne na bazie danych są zablokowane (np. nie można uruchamiać makr). W takim przypadku, po otwarciu bazy wyświetla się pasek komunikatów z treścią: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en-US" sz="2000"/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en-US" sz="200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Za pomocą przycisku na tym pasku można ustawić bazę danych jako zaufaną 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en-US" sz="200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Niezależnie od tego, można sterować opcjami zabezpieczeń (i włączać lub wyłączać zawartość ):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menu </a:t>
            </a:r>
            <a:r>
              <a:rPr lang="pl-PL" altLang="en-US" sz="2000" i="1">
                <a:solidFill>
                  <a:srgbClr val="000099"/>
                </a:solidFill>
              </a:rPr>
              <a:t>Plik</a:t>
            </a:r>
            <a:r>
              <a:rPr lang="pl-PL" altLang="en-US" sz="2000"/>
              <a:t> </a:t>
            </a:r>
            <a:r>
              <a:rPr lang="pl-PL" altLang="en-US" sz="2000">
                <a:sym typeface="Symbol" panose="05050102010706020507" pitchFamily="18" charset="2"/>
              </a:rPr>
              <a:t></a:t>
            </a:r>
            <a:r>
              <a:rPr lang="pl-PL" altLang="en-US" sz="2000"/>
              <a:t> </a:t>
            </a:r>
            <a:r>
              <a:rPr lang="pl-PL" altLang="en-US" sz="2000" i="1">
                <a:solidFill>
                  <a:srgbClr val="000099"/>
                </a:solidFill>
              </a:rPr>
              <a:t>Opcje</a:t>
            </a:r>
            <a:r>
              <a:rPr lang="pl-PL" altLang="en-US" sz="2000"/>
              <a:t> </a:t>
            </a:r>
            <a:r>
              <a:rPr lang="pl-PL" altLang="en-US" sz="2000">
                <a:sym typeface="Symbol" panose="05050102010706020507" pitchFamily="18" charset="2"/>
              </a:rPr>
              <a:t></a:t>
            </a:r>
            <a:r>
              <a:rPr lang="pl-PL" altLang="en-US" sz="2000"/>
              <a:t> </a:t>
            </a:r>
            <a:r>
              <a:rPr lang="pl-PL" altLang="en-US" sz="2000" i="1">
                <a:solidFill>
                  <a:srgbClr val="000099"/>
                </a:solidFill>
              </a:rPr>
              <a:t>Centrum zaufania </a:t>
            </a:r>
            <a:endParaRPr lang="pl-PL" altLang="en-US" sz="2000"/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przycisk  </a:t>
            </a:r>
            <a:r>
              <a:rPr lang="pl-PL" altLang="en-US" sz="2000" i="1">
                <a:solidFill>
                  <a:srgbClr val="000099"/>
                </a:solidFill>
              </a:rPr>
              <a:t>Ustawienia centrum zaufania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jeden z przycisków radiowych w pozycji </a:t>
            </a:r>
            <a:r>
              <a:rPr lang="pl-PL" altLang="en-US" sz="2000" i="1">
                <a:solidFill>
                  <a:srgbClr val="000099"/>
                </a:solidFill>
              </a:rPr>
              <a:t>Pokazywanie paska komunikatów</a:t>
            </a:r>
          </a:p>
        </p:txBody>
      </p:sp>
      <p:pic>
        <p:nvPicPr>
          <p:cNvPr id="37892" name="Picture 2">
            <a:extLst>
              <a:ext uri="{FF2B5EF4-FFF2-40B4-BE49-F238E27FC236}">
                <a16:creationId xmlns="" xmlns:a16="http://schemas.microsoft.com/office/drawing/2014/main" id="{D15E92D6-926B-4703-B67E-65B3A80FD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43238"/>
            <a:ext cx="86963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="" xmlns:a16="http://schemas.microsoft.com/office/drawing/2014/main" id="{BC254DCE-B43B-4321-B475-58A606773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4313" y="692150"/>
            <a:ext cx="8929687" cy="4800600"/>
          </a:xfrm>
        </p:spPr>
        <p:txBody>
          <a:bodyPr/>
          <a:lstStyle/>
          <a:p>
            <a:r>
              <a:rPr lang="pl-PL" altLang="en-US" sz="1800" b="1"/>
              <a:t>DLookup(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DLookup(</a:t>
            </a:r>
            <a:r>
              <a:rPr lang="pl-PL" altLang="en-US" sz="1800"/>
              <a:t>"[nazwisko] &amp; </a:t>
            </a:r>
            <a:r>
              <a:rPr lang="en-US" altLang="en-US" sz="1800"/>
              <a:t>'</a:t>
            </a:r>
            <a:r>
              <a:rPr lang="pl-PL" altLang="en-US" sz="1800"/>
              <a:t>: ' &amp; [tytuł]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książki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"[</a:t>
            </a:r>
            <a:r>
              <a:rPr lang="pl-PL" altLang="en-US" sz="1800"/>
              <a:t>Syg</a:t>
            </a:r>
            <a:r>
              <a:rPr lang="en-US" altLang="en-US" sz="1800"/>
              <a:t>] = '</a:t>
            </a:r>
            <a:r>
              <a:rPr lang="pl-PL" altLang="en-US" sz="1800"/>
              <a:t>0015</a:t>
            </a:r>
            <a:r>
              <a:rPr lang="en-US" altLang="en-US" sz="1800"/>
              <a:t>'")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DSum(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DSum</a:t>
            </a:r>
            <a:r>
              <a:rPr lang="en-US" altLang="en-US" sz="1800" b="1"/>
              <a:t>(</a:t>
            </a:r>
            <a:r>
              <a:rPr lang="en-US" altLang="en-US" sz="1800"/>
              <a:t>"[</a:t>
            </a:r>
            <a:r>
              <a:rPr lang="pl-PL" altLang="en-US" sz="1800"/>
              <a:t>Cena</a:t>
            </a:r>
            <a:r>
              <a:rPr lang="en-US" altLang="en-US" sz="1800"/>
              <a:t>]"</a:t>
            </a:r>
            <a:r>
              <a:rPr lang="pl-PL" altLang="en-US" sz="1800"/>
              <a:t> ;</a:t>
            </a:r>
            <a:r>
              <a:rPr lang="en-US" altLang="en-US" sz="1800"/>
              <a:t> "</a:t>
            </a:r>
            <a:r>
              <a:rPr lang="pl-PL" altLang="en-US" sz="1800"/>
              <a:t>książki</a:t>
            </a:r>
            <a:r>
              <a:rPr lang="en-US" altLang="en-US" sz="1800"/>
              <a:t>"</a:t>
            </a:r>
            <a:r>
              <a:rPr lang="pl-PL" altLang="en-US" sz="1800"/>
              <a:t> ;</a:t>
            </a:r>
            <a:r>
              <a:rPr lang="en-US" altLang="en-US" sz="1800"/>
              <a:t> "[</a:t>
            </a:r>
            <a:r>
              <a:rPr lang="pl-PL" altLang="en-US" sz="1800"/>
              <a:t>Nazwisko</a:t>
            </a:r>
            <a:r>
              <a:rPr lang="en-US" altLang="en-US" sz="1800"/>
              <a:t>] = Forms![KSIĄŻKI]![</a:t>
            </a:r>
            <a:r>
              <a:rPr lang="pl-PL" altLang="en-US" sz="1800"/>
              <a:t>Nazwisko</a:t>
            </a:r>
            <a:r>
              <a:rPr lang="en-US" altLang="en-US" sz="1800"/>
              <a:t>]</a:t>
            </a:r>
            <a:r>
              <a:rPr lang="pl-PL" altLang="en-US" sz="1800"/>
              <a:t>"</a:t>
            </a:r>
            <a:r>
              <a:rPr lang="en-US" altLang="en-US" sz="1800" b="1"/>
              <a:t>)</a:t>
            </a:r>
            <a:r>
              <a:rPr lang="en-US" altLang="en-US" sz="1800"/>
              <a:t>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DMin(</a:t>
            </a:r>
            <a:r>
              <a:rPr lang="pl-PL" altLang="en-US" sz="1800" b="1" i="1"/>
              <a:t>wyrażenie; domena </a:t>
            </a:r>
            <a:r>
              <a:rPr lang="pl-PL" altLang="en-US" sz="1800"/>
              <a:t>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DM</a:t>
            </a:r>
            <a:r>
              <a:rPr lang="pl-PL" altLang="en-US" sz="1800"/>
              <a:t>in</a:t>
            </a:r>
            <a:r>
              <a:rPr lang="en-US" altLang="en-US" sz="1800"/>
              <a:t>("[</a:t>
            </a:r>
            <a:r>
              <a:rPr lang="pl-PL" altLang="en-US" sz="1800"/>
              <a:t>Data_zap</a:t>
            </a:r>
            <a:r>
              <a:rPr lang="en-US" altLang="en-US" sz="1800"/>
              <a:t>]"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Czytelnicy</a:t>
            </a:r>
            <a:r>
              <a:rPr lang="en-US" altLang="en-US" sz="1800"/>
              <a:t>")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DMax(</a:t>
            </a:r>
            <a:r>
              <a:rPr lang="pl-PL" altLang="en-US" sz="1800" b="1" i="1"/>
              <a:t>wyrażenie; domena </a:t>
            </a:r>
            <a:r>
              <a:rPr lang="pl-PL" altLang="en-US" sz="1800"/>
              <a:t>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DMax("[</a:t>
            </a:r>
            <a:r>
              <a:rPr lang="pl-PL" altLang="en-US" sz="1800"/>
              <a:t>Data_wyp</a:t>
            </a:r>
            <a:r>
              <a:rPr lang="en-US" altLang="en-US" sz="1800"/>
              <a:t>]"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wypożyczenia</a:t>
            </a:r>
            <a:r>
              <a:rPr lang="en-US" altLang="en-US" sz="1800"/>
              <a:t>")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DCount(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DCount("[</a:t>
            </a:r>
            <a:r>
              <a:rPr lang="pl-PL" altLang="en-US" sz="1800"/>
              <a:t>Syg</a:t>
            </a:r>
            <a:r>
              <a:rPr lang="en-US" altLang="en-US" sz="1800"/>
              <a:t>]"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Zwroty</a:t>
            </a:r>
            <a:r>
              <a:rPr lang="en-US" altLang="en-US" sz="1800"/>
              <a:t>")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DAvg(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DA</a:t>
            </a:r>
            <a:r>
              <a:rPr lang="pl-PL" altLang="en-US" sz="1800"/>
              <a:t>vg</a:t>
            </a:r>
            <a:r>
              <a:rPr lang="en-US" altLang="en-US" sz="1800"/>
              <a:t>("</a:t>
            </a:r>
            <a:r>
              <a:rPr lang="pl-PL" altLang="en-US" sz="1800"/>
              <a:t>?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?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?</a:t>
            </a:r>
            <a:r>
              <a:rPr lang="en-US" altLang="en-US" sz="1800"/>
              <a:t>") </a:t>
            </a:r>
            <a:endParaRPr lang="pl-PL" altLang="en-US" sz="1800"/>
          </a:p>
        </p:txBody>
      </p:sp>
      <p:sp>
        <p:nvSpPr>
          <p:cNvPr id="17411" name="Rectangle 4">
            <a:extLst>
              <a:ext uri="{FF2B5EF4-FFF2-40B4-BE49-F238E27FC236}">
                <a16:creationId xmlns="" xmlns:a16="http://schemas.microsoft.com/office/drawing/2014/main" id="{C0A9E7AA-F022-41E7-A047-815ECD596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70485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/>
              <a:t>Agregaty domeny</a:t>
            </a:r>
          </a:p>
        </p:txBody>
      </p:sp>
      <p:sp>
        <p:nvSpPr>
          <p:cNvPr id="5124" name="pole tekstowe 3">
            <a:extLst>
              <a:ext uri="{FF2B5EF4-FFF2-40B4-BE49-F238E27FC236}">
                <a16:creationId xmlns="" xmlns:a16="http://schemas.microsoft.com/office/drawing/2014/main" id="{7D956782-1805-41FC-8CF3-2061CBD8C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889625"/>
            <a:ext cx="7866063" cy="7080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 b="1">
                <a:solidFill>
                  <a:srgbClr val="C00000"/>
                </a:solidFill>
              </a:rPr>
              <a:t>Wszystkie parametry agregatów domeny są tekstami. </a:t>
            </a:r>
            <a:br>
              <a:rPr lang="pl-PL" altLang="en-US" sz="2000" b="1">
                <a:solidFill>
                  <a:srgbClr val="C00000"/>
                </a:solidFill>
              </a:rPr>
            </a:br>
            <a:r>
              <a:rPr lang="pl-PL" altLang="en-US" sz="2000" b="1">
                <a:solidFill>
                  <a:srgbClr val="C00000"/>
                </a:solidFill>
              </a:rPr>
              <a:t>Jeżeli domena jest zbiorem pustym, to agregat zwraca wartość </a:t>
            </a:r>
            <a:r>
              <a:rPr lang="pl-PL" altLang="en-US" sz="2000" b="1" i="1">
                <a:solidFill>
                  <a:srgbClr val="C00000"/>
                </a:solidFill>
              </a:rPr>
              <a:t>Null</a:t>
            </a:r>
            <a:r>
              <a:rPr lang="pl-PL" altLang="en-US" sz="2000" b="1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5125" name="pole tekstowe 4">
            <a:extLst>
              <a:ext uri="{FF2B5EF4-FFF2-40B4-BE49-F238E27FC236}">
                <a16:creationId xmlns="" xmlns:a16="http://schemas.microsoft.com/office/drawing/2014/main" id="{C1E7A2A1-AE62-4524-8730-FBFCCE5C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438525"/>
            <a:ext cx="3762375" cy="13239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>
                <a:solidFill>
                  <a:srgbClr val="0000CC"/>
                </a:solidFill>
              </a:rPr>
              <a:t>Uwaga: jeżeli agregat jest wywoływany w programie w VBA, to separatorem parametrów jest przecinek a nie średnik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22370DB1-E72E-4E34-9D6D-E0969F4AC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844550"/>
            <a:ext cx="8785225" cy="1216025"/>
          </a:xfrm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pl-PL" altLang="en-US" sz="2800" b="1">
                <a:solidFill>
                  <a:srgbClr val="0000CC"/>
                </a:solidFill>
              </a:rPr>
              <a:t>Zdarzenie</a:t>
            </a:r>
            <a:r>
              <a:rPr lang="pl-PL" altLang="en-US" sz="2800">
                <a:solidFill>
                  <a:srgbClr val="0000CC"/>
                </a:solidFill>
              </a:rPr>
              <a:t> zawsze zachodzi w kontekście pewnego obiektu. </a:t>
            </a:r>
            <a:br>
              <a:rPr lang="pl-PL" altLang="en-US" sz="2800">
                <a:solidFill>
                  <a:srgbClr val="0000CC"/>
                </a:solidFill>
              </a:rPr>
            </a:br>
            <a:r>
              <a:rPr lang="pl-PL" altLang="en-US" sz="2800">
                <a:solidFill>
                  <a:srgbClr val="0000CC"/>
                </a:solidFill>
              </a:rPr>
              <a:t>Projektując </a:t>
            </a:r>
            <a:r>
              <a:rPr lang="pl-PL" altLang="en-US" sz="2800" b="1">
                <a:solidFill>
                  <a:srgbClr val="0000CC"/>
                </a:solidFill>
              </a:rPr>
              <a:t>procedurę obsługi zdarzenia</a:t>
            </a:r>
            <a:r>
              <a:rPr lang="pl-PL" altLang="en-US" sz="2800">
                <a:solidFill>
                  <a:srgbClr val="0000CC"/>
                </a:solidFill>
              </a:rPr>
              <a:t> należy dokładnie wiedzieć, z którym obiektem ją powiązać.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50FD4883-733F-4469-A2C4-63E546EC4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</a:pPr>
            <a:endParaRPr lang="en-US" altLang="en-US" sz="2400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262AC19D-4410-44C4-842E-79ED6346E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6988"/>
            <a:ext cx="9144000" cy="647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lIns="90488" tIns="44450" rIns="90488" bIns="4445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pl-PL" altLang="en-US" sz="3200" b="1" kern="0" dirty="0"/>
              <a:t>Obsługa zdarzeń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6D34B04B-C685-477E-BE63-3BC286C54714}"/>
              </a:ext>
            </a:extLst>
          </p:cNvPr>
          <p:cNvSpPr txBox="1">
            <a:spLocks noChangeArrowheads="1"/>
          </p:cNvSpPr>
          <p:nvPr/>
        </p:nvSpPr>
        <p:spPr>
          <a:xfrm>
            <a:off x="266700" y="2349500"/>
            <a:ext cx="8610600" cy="374332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pl-PL" altLang="en-US" sz="2800" kern="0" dirty="0"/>
              <a:t>Makropolecenia (makra):</a:t>
            </a:r>
          </a:p>
          <a:p>
            <a:pPr lvl="1">
              <a:defRPr/>
            </a:pPr>
            <a:r>
              <a:rPr lang="pl-PL" altLang="en-US" kern="0" dirty="0"/>
              <a:t>makra osadzone - tworzone automatycznie przy pomocy kreatora formantów</a:t>
            </a:r>
          </a:p>
          <a:p>
            <a:pPr lvl="1">
              <a:defRPr/>
            </a:pPr>
            <a:r>
              <a:rPr lang="pl-PL" altLang="en-US" kern="0" dirty="0"/>
              <a:t>własne projektanta - zbudowane w oparciu listę akcji i ich składnię </a:t>
            </a:r>
          </a:p>
          <a:p>
            <a:pPr>
              <a:defRPr/>
            </a:pPr>
            <a:r>
              <a:rPr lang="pl-PL" altLang="en-US" sz="2800" kern="0" dirty="0"/>
              <a:t>Programy VBA- procedury lub funkcje napisane przez programistę z wykorzystaniem znajomości języka programowania Visual Basic for Application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95ACAB49-1B46-4B87-A4A1-3A6A2A035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152400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 dirty="0"/>
              <a:t>Przykładowe zdarzenia i typowe obiekty</a:t>
            </a:r>
            <a:br>
              <a:rPr lang="pl-PL" altLang="en-US" sz="3600" b="1" dirty="0"/>
            </a:br>
            <a:r>
              <a:rPr lang="pl-PL" altLang="en-US" sz="3600" b="1" dirty="0"/>
              <a:t>z nimi skojarzone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C60D2BDB-7708-49D0-912E-00EFB2ED8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505200"/>
          </a:xfrm>
          <a:noFill/>
        </p:spPr>
        <p:txBody>
          <a:bodyPr/>
          <a:lstStyle/>
          <a:p>
            <a:r>
              <a:rPr lang="pl-PL" altLang="en-US" i="1"/>
              <a:t>Przy kliknięciu</a:t>
            </a:r>
            <a:r>
              <a:rPr lang="pl-PL" altLang="en-US"/>
              <a:t> - dla przycisku</a:t>
            </a:r>
          </a:p>
          <a:p>
            <a:r>
              <a:rPr lang="pl-PL" altLang="en-US" i="1"/>
              <a:t>Przy uzyskaniu fokusu</a:t>
            </a:r>
            <a:r>
              <a:rPr lang="pl-PL" altLang="en-US"/>
              <a:t> - dla pola tekstowego</a:t>
            </a:r>
          </a:p>
          <a:p>
            <a:r>
              <a:rPr lang="pl-PL" altLang="en-US" i="1"/>
              <a:t>Przy otwarciu</a:t>
            </a:r>
            <a:r>
              <a:rPr lang="pl-PL" altLang="en-US"/>
              <a:t> - dla formularza i raportu</a:t>
            </a:r>
          </a:p>
          <a:p>
            <a:r>
              <a:rPr lang="pl-PL" altLang="en-US" i="1"/>
              <a:t>Przy zamknięciu</a:t>
            </a:r>
            <a:r>
              <a:rPr lang="pl-PL" altLang="en-US"/>
              <a:t> - dla formularza i raportu</a:t>
            </a:r>
          </a:p>
          <a:p>
            <a:r>
              <a:rPr lang="pl-PL" altLang="en-US" i="1"/>
              <a:t>Po aktualizacji</a:t>
            </a:r>
            <a:r>
              <a:rPr lang="pl-PL" altLang="en-US"/>
              <a:t> - dla formantu lub rekordu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269D9B40-9403-4F5B-B596-A6E89B4E6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85725"/>
            <a:ext cx="9144000" cy="635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 dirty="0"/>
              <a:t>Makro w MS Access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F0D062AF-96A9-44F5-9B43-4163CCE39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642350" cy="5400675"/>
          </a:xfrm>
          <a:noFill/>
        </p:spPr>
        <p:txBody>
          <a:bodyPr/>
          <a:lstStyle/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pl-PL" altLang="en-US" sz="2800"/>
              <a:t>Zapisany ciąg operacji, zwanych akcjami, które są wykonywane w kolejności zapisu od góry do dołu po uruchomieniu makra.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altLang="en-US" sz="2800"/>
              <a:t>Celem makra jest automatyzacja pewnych, określonych przez projektanta zadań, związanych najczęściej z formularzem lub raportem. Przykłady: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połączenie działania formularzy i raportów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automatyczne wyszukiwanie i filtrowanie rekordów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nadawanie wartości formantom (wybranym elementom sterującym)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sprawdzanie poprawności danych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ustawianie właściwości formularzy, raportów  i formantów</a:t>
            </a:r>
          </a:p>
          <a:p>
            <a:pPr>
              <a:spcBef>
                <a:spcPct val="0"/>
              </a:spcBef>
            </a:pPr>
            <a:endParaRPr lang="pl-PL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7337BC30-7CCA-49D3-8DFA-443784005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/>
              <a:t>Najczęściej stosowane akcje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B8763DF-C3D9-4611-B816-CDAFA93EB0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41438"/>
            <a:ext cx="3810000" cy="4648200"/>
          </a:xfrm>
          <a:noFill/>
        </p:spPr>
        <p:txBody>
          <a:bodyPr/>
          <a:lstStyle/>
          <a:p>
            <a:r>
              <a:rPr lang="pl-PL" altLang="en-US" i="1"/>
              <a:t>PrzejdźDoFormantu</a:t>
            </a:r>
          </a:p>
          <a:p>
            <a:r>
              <a:rPr lang="pl-PL" altLang="en-US" i="1"/>
              <a:t>PrzejdźDoRekordu</a:t>
            </a:r>
          </a:p>
          <a:p>
            <a:r>
              <a:rPr lang="pl-PL" altLang="en-US" i="1"/>
              <a:t>Zakończ</a:t>
            </a:r>
          </a:p>
          <a:p>
            <a:r>
              <a:rPr lang="pl-PL" altLang="en-US" i="1"/>
              <a:t>OknoKomunikatu</a:t>
            </a:r>
          </a:p>
          <a:p>
            <a:r>
              <a:rPr lang="pl-PL" altLang="en-US" i="1"/>
              <a:t>OtwórzFormularz</a:t>
            </a:r>
          </a:p>
          <a:p>
            <a:r>
              <a:rPr lang="pl-PL" altLang="en-US" i="1"/>
              <a:t>OtwórzRaport</a:t>
            </a:r>
          </a:p>
          <a:p>
            <a:r>
              <a:rPr lang="pl-PL" altLang="en-US" i="1"/>
              <a:t>OtwórzKwerendę</a:t>
            </a:r>
          </a:p>
          <a:p>
            <a:r>
              <a:rPr lang="pl-PL" altLang="en-US" i="1"/>
              <a:t>Maksymalizuj </a:t>
            </a:r>
          </a:p>
          <a:p>
            <a:r>
              <a:rPr lang="pl-PL" altLang="en-US" i="1"/>
              <a:t>Przywróć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794D41EF-176D-4A8A-A03D-0DBAC14B7D7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114800" cy="4648200"/>
          </a:xfrm>
          <a:noFill/>
        </p:spPr>
        <p:txBody>
          <a:bodyPr/>
          <a:lstStyle/>
          <a:p>
            <a:r>
              <a:rPr lang="pl-PL" altLang="en-US" i="1"/>
              <a:t>UruchomKod</a:t>
            </a:r>
          </a:p>
          <a:p>
            <a:r>
              <a:rPr lang="pl-PL" altLang="en-US" i="1"/>
              <a:t>UruchomMakro</a:t>
            </a:r>
          </a:p>
          <a:p>
            <a:r>
              <a:rPr lang="pl-PL" altLang="en-US" i="1"/>
              <a:t>UruchomSQL</a:t>
            </a:r>
          </a:p>
          <a:p>
            <a:r>
              <a:rPr lang="pl-PL" altLang="en-US" i="1"/>
              <a:t>UstawWartość</a:t>
            </a:r>
          </a:p>
          <a:p>
            <a:r>
              <a:rPr lang="pl-PL" altLang="en-US" i="1"/>
              <a:t>UruchomPolecenie</a:t>
            </a:r>
          </a:p>
          <a:p>
            <a:r>
              <a:rPr lang="pl-PL" altLang="en-US" i="1"/>
              <a:t>Odśwież</a:t>
            </a:r>
          </a:p>
          <a:p>
            <a:r>
              <a:rPr lang="pl-PL" altLang="en-US" i="1"/>
              <a:t>Zamknij</a:t>
            </a:r>
          </a:p>
          <a:p>
            <a:r>
              <a:rPr lang="pl-PL" altLang="en-US" i="1"/>
              <a:t>ZatrzymajMakro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392FB5F0-A9D6-4323-B708-19689E340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35" y="752078"/>
            <a:ext cx="8993569" cy="5727386"/>
          </a:xfrm>
          <a:prstGeom prst="rect">
            <a:avLst/>
          </a:prstGeom>
        </p:spPr>
      </p:pic>
      <p:sp>
        <p:nvSpPr>
          <p:cNvPr id="19459" name="Rectangle 4">
            <a:extLst>
              <a:ext uri="{FF2B5EF4-FFF2-40B4-BE49-F238E27FC236}">
                <a16:creationId xmlns="" xmlns:a16="http://schemas.microsoft.com/office/drawing/2014/main" id="{D94EBD0A-5FF8-4E87-8E74-CB5492A16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925" y="0"/>
            <a:ext cx="9109075" cy="549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2800" b="1" dirty="0"/>
              <a:t>Zintegrowane środowisko projektowe makr </a:t>
            </a:r>
          </a:p>
        </p:txBody>
      </p:sp>
      <p:sp>
        <p:nvSpPr>
          <p:cNvPr id="8" name="pole tekstowe 3">
            <a:extLst>
              <a:ext uri="{FF2B5EF4-FFF2-40B4-BE49-F238E27FC236}">
                <a16:creationId xmlns="" xmlns:a16="http://schemas.microsoft.com/office/drawing/2014/main" id="{D529D708-731C-4A41-A701-43A962531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013325"/>
            <a:ext cx="12239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Wykaz akcji</a:t>
            </a:r>
          </a:p>
        </p:txBody>
      </p:sp>
      <p:sp>
        <p:nvSpPr>
          <p:cNvPr id="9220" name="pole tekstowe 3">
            <a:extLst>
              <a:ext uri="{FF2B5EF4-FFF2-40B4-BE49-F238E27FC236}">
                <a16:creationId xmlns="" xmlns:a16="http://schemas.microsoft.com/office/drawing/2014/main" id="{E05CDCF0-0546-4655-83A9-86FB8FB5B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7" y="1331994"/>
            <a:ext cx="2268535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Narzędzia do sterowania przebiegiem programu </a:t>
            </a:r>
          </a:p>
        </p:txBody>
      </p:sp>
      <p:sp>
        <p:nvSpPr>
          <p:cNvPr id="10" name="pole tekstowe 3">
            <a:extLst>
              <a:ext uri="{FF2B5EF4-FFF2-40B4-BE49-F238E27FC236}">
                <a16:creationId xmlns="" xmlns:a16="http://schemas.microsoft.com/office/drawing/2014/main" id="{C20BF146-F4DE-4BC6-9BB5-544487260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5661025"/>
            <a:ext cx="2268537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Makro </a:t>
            </a:r>
            <a:r>
              <a:rPr lang="pl-PL" sz="1400" b="1" dirty="0">
                <a:solidFill>
                  <a:srgbClr val="660033"/>
                </a:solidFill>
                <a:latin typeface="Times New Roman" charset="0"/>
              </a:rPr>
              <a:t>Książki</a:t>
            </a: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 - obsługa formularza </a:t>
            </a:r>
            <a:r>
              <a:rPr lang="pl-PL" sz="1400" i="1" dirty="0">
                <a:solidFill>
                  <a:srgbClr val="660033"/>
                </a:solidFill>
                <a:latin typeface="Times New Roman" charset="0"/>
              </a:rPr>
              <a:t>Książki</a:t>
            </a:r>
          </a:p>
        </p:txBody>
      </p:sp>
      <p:sp>
        <p:nvSpPr>
          <p:cNvPr id="11" name="pole tekstowe 3">
            <a:extLst>
              <a:ext uri="{FF2B5EF4-FFF2-40B4-BE49-F238E27FC236}">
                <a16:creationId xmlns="" xmlns:a16="http://schemas.microsoft.com/office/drawing/2014/main" id="{2511E086-6F10-49CB-A871-F376A0E37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7056" y="2279208"/>
            <a:ext cx="129698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 err="1">
                <a:solidFill>
                  <a:srgbClr val="660033"/>
                </a:solidFill>
                <a:latin typeface="Times New Roman" charset="0"/>
              </a:rPr>
              <a:t>Podmakra</a:t>
            </a: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 makra </a:t>
            </a:r>
            <a:r>
              <a:rPr lang="pl-PL" sz="1400" b="1" dirty="0">
                <a:solidFill>
                  <a:srgbClr val="660033"/>
                </a:solidFill>
                <a:latin typeface="Times New Roman" charset="0"/>
              </a:rPr>
              <a:t>Książki</a:t>
            </a:r>
            <a:endParaRPr lang="pl-PL" sz="1400" dirty="0">
              <a:solidFill>
                <a:srgbClr val="660033"/>
              </a:solidFill>
              <a:latin typeface="Times New Roman" charset="0"/>
            </a:endParaRPr>
          </a:p>
        </p:txBody>
      </p:sp>
      <p:sp>
        <p:nvSpPr>
          <p:cNvPr id="13" name="pole tekstowe 3">
            <a:extLst>
              <a:ext uri="{FF2B5EF4-FFF2-40B4-BE49-F238E27FC236}">
                <a16:creationId xmlns="" xmlns:a16="http://schemas.microsoft.com/office/drawing/2014/main" id="{5BB22B05-239D-4A2E-821C-18F761C7C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312" y="896429"/>
            <a:ext cx="1365250" cy="306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Ważne przyciski</a:t>
            </a:r>
          </a:p>
        </p:txBody>
      </p:sp>
      <p:grpSp>
        <p:nvGrpSpPr>
          <p:cNvPr id="15369" name="Grupa 1">
            <a:extLst>
              <a:ext uri="{FF2B5EF4-FFF2-40B4-BE49-F238E27FC236}">
                <a16:creationId xmlns="" xmlns:a16="http://schemas.microsoft.com/office/drawing/2014/main" id="{C5B29004-D5C3-43E2-927C-A4EF6A5016E1}"/>
              </a:ext>
            </a:extLst>
          </p:cNvPr>
          <p:cNvGrpSpPr>
            <a:grpSpLocks/>
          </p:cNvGrpSpPr>
          <p:nvPr/>
        </p:nvGrpSpPr>
        <p:grpSpPr bwMode="auto">
          <a:xfrm>
            <a:off x="5220071" y="1084982"/>
            <a:ext cx="2088233" cy="348532"/>
            <a:chOff x="4886325" y="708025"/>
            <a:chExt cx="1989138" cy="884238"/>
          </a:xfrm>
        </p:grpSpPr>
        <p:cxnSp>
          <p:nvCxnSpPr>
            <p:cNvPr id="15377" name="Łącznik prosty ze strzałką 14">
              <a:extLst>
                <a:ext uri="{FF2B5EF4-FFF2-40B4-BE49-F238E27FC236}">
                  <a16:creationId xmlns="" xmlns:a16="http://schemas.microsoft.com/office/drawing/2014/main" id="{C8659127-F722-4613-8BF1-024347C825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886325" y="708025"/>
              <a:ext cx="1989138" cy="677863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8" name="Łącznik prosty ze strzałką 16">
              <a:extLst>
                <a:ext uri="{FF2B5EF4-FFF2-40B4-BE49-F238E27FC236}">
                  <a16:creationId xmlns="" xmlns:a16="http://schemas.microsoft.com/office/drawing/2014/main" id="{8B36E892-87B3-4C4E-914A-26D7B878BF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508625" y="708025"/>
              <a:ext cx="1366838" cy="884238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370" name="Łącznik prosty ze strzałką 18">
            <a:extLst>
              <a:ext uri="{FF2B5EF4-FFF2-40B4-BE49-F238E27FC236}">
                <a16:creationId xmlns="" xmlns:a16="http://schemas.microsoft.com/office/drawing/2014/main" id="{049F8556-F8AE-4DE7-815A-4BA971E9445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28384" y="1851619"/>
            <a:ext cx="0" cy="719137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Łącznik prosty ze strzałką 20">
            <a:extLst>
              <a:ext uri="{FF2B5EF4-FFF2-40B4-BE49-F238E27FC236}">
                <a16:creationId xmlns="" xmlns:a16="http://schemas.microsoft.com/office/drawing/2014/main" id="{6040F3BE-6D49-4802-AE6F-FB795CB4702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40200" y="4005263"/>
            <a:ext cx="1223963" cy="1008062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Łącznik prosty ze strzałką 22">
            <a:extLst>
              <a:ext uri="{FF2B5EF4-FFF2-40B4-BE49-F238E27FC236}">
                <a16:creationId xmlns="" xmlns:a16="http://schemas.microsoft.com/office/drawing/2014/main" id="{2AE5CD45-D876-4E23-B93A-19722C314B1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64163" y="3789363"/>
            <a:ext cx="1152525" cy="1223962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3" name="Nawias klamrowy zamykający 23">
            <a:extLst>
              <a:ext uri="{FF2B5EF4-FFF2-40B4-BE49-F238E27FC236}">
                <a16:creationId xmlns="" xmlns:a16="http://schemas.microsoft.com/office/drawing/2014/main" id="{D7A9C31F-3552-4A11-8D57-246E892A8A44}"/>
              </a:ext>
            </a:extLst>
          </p:cNvPr>
          <p:cNvSpPr>
            <a:spLocks/>
          </p:cNvSpPr>
          <p:nvPr/>
        </p:nvSpPr>
        <p:spPr bwMode="auto">
          <a:xfrm>
            <a:off x="4643438" y="2320418"/>
            <a:ext cx="288925" cy="648072"/>
          </a:xfrm>
          <a:prstGeom prst="rightBrace">
            <a:avLst>
              <a:gd name="adj1" fmla="val 8310"/>
              <a:gd name="adj2" fmla="val 50000"/>
            </a:avLst>
          </a:prstGeom>
          <a:noFill/>
          <a:ln w="12700" algn="ctr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15375" name="Łącznik prosty ze strzałką 25">
            <a:extLst>
              <a:ext uri="{FF2B5EF4-FFF2-40B4-BE49-F238E27FC236}">
                <a16:creationId xmlns="" xmlns:a16="http://schemas.microsoft.com/office/drawing/2014/main" id="{33830B0F-C8D4-4CE4-92C9-7164E6F7E3CE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592" y="5445224"/>
            <a:ext cx="899839" cy="296367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Łącznik prosty ze strzałką 27">
            <a:extLst>
              <a:ext uri="{FF2B5EF4-FFF2-40B4-BE49-F238E27FC236}">
                <a16:creationId xmlns="" xmlns:a16="http://schemas.microsoft.com/office/drawing/2014/main" id="{454D3DF8-753C-494F-80F5-ED7144B4D84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799430" y="2068513"/>
            <a:ext cx="1367633" cy="3673077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671529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="" xmlns:a16="http://schemas.microsoft.com/office/drawing/2014/main" id="{A5BC130C-7E1F-44E9-8E25-8D7E4CA9E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2603500" algn="l">
              <a:defRPr/>
            </a:pPr>
            <a:r>
              <a:rPr lang="pl-PL" altLang="en-US" sz="3600" b="1" dirty="0"/>
              <a:t>Objaśnienia akcji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1ED5FE6A-FE2E-4F89-A58D-0AB1480EF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176212"/>
            <a:ext cx="2600325" cy="6505575"/>
          </a:xfrm>
          <a:prstGeom prst="rect">
            <a:avLst/>
          </a:prstGeom>
        </p:spPr>
      </p:pic>
      <p:sp>
        <p:nvSpPr>
          <p:cNvPr id="17411" name="pole tekstowe 2">
            <a:extLst>
              <a:ext uri="{FF2B5EF4-FFF2-40B4-BE49-F238E27FC236}">
                <a16:creationId xmlns="" xmlns:a16="http://schemas.microsoft.com/office/drawing/2014/main" id="{3D47231F-1F20-4B53-B337-3BFCF4B24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4826000" cy="92392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pl-PL" altLang="pl-PL" sz="2000">
                <a:solidFill>
                  <a:srgbClr val="0000CC"/>
                </a:solidFill>
              </a:rPr>
              <a:t>MS Access ułatwia definiowanie makr, wyświetlając podpowiedź, opisującą działanie wskazanej akcji.</a:t>
            </a:r>
          </a:p>
        </p:txBody>
      </p:sp>
      <p:cxnSp>
        <p:nvCxnSpPr>
          <p:cNvPr id="17413" name="Łącznik prosty ze strzałką 7">
            <a:extLst>
              <a:ext uri="{FF2B5EF4-FFF2-40B4-BE49-F238E27FC236}">
                <a16:creationId xmlns="" xmlns:a16="http://schemas.microsoft.com/office/drawing/2014/main" id="{E08F86A3-0744-4FA8-B5E6-416F05A189E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76825" y="2781300"/>
            <a:ext cx="1582713" cy="1066923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4" name="Łącznik prosty ze strzałką 9">
            <a:extLst>
              <a:ext uri="{FF2B5EF4-FFF2-40B4-BE49-F238E27FC236}">
                <a16:creationId xmlns="" xmlns:a16="http://schemas.microsoft.com/office/drawing/2014/main" id="{C3E130ED-3365-49D1-B7B2-B3EFFFD8CA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79838" y="2781300"/>
            <a:ext cx="2520354" cy="2663924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B7A1912B-DD12-43F0-8DD8-FB4832CE7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1675"/>
          </a:xfrm>
          <a:solidFill>
            <a:schemeClr val="accent6">
              <a:lumMod val="20000"/>
              <a:lumOff val="80000"/>
            </a:schemeClr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 dirty="0"/>
              <a:t>Formularz </a:t>
            </a:r>
            <a:r>
              <a:rPr lang="pl-PL" altLang="en-US" sz="3400" b="1" i="1" dirty="0"/>
              <a:t>Książki</a:t>
            </a:r>
            <a:r>
              <a:rPr lang="pl-PL" altLang="en-US" sz="3400" b="1" dirty="0"/>
              <a:t> – obsługa zdarzeń</a:t>
            </a:r>
          </a:p>
        </p:txBody>
      </p:sp>
      <p:pic>
        <p:nvPicPr>
          <p:cNvPr id="16387" name="Obraz 3">
            <a:extLst>
              <a:ext uri="{FF2B5EF4-FFF2-40B4-BE49-F238E27FC236}">
                <a16:creationId xmlns="" xmlns:a16="http://schemas.microsoft.com/office/drawing/2014/main" id="{1D517CD7-AD93-4B5D-B523-02780AC61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15" y="765175"/>
            <a:ext cx="6119813" cy="546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pole tekstowe 4">
            <a:extLst>
              <a:ext uri="{FF2B5EF4-FFF2-40B4-BE49-F238E27FC236}">
                <a16:creationId xmlns="" xmlns:a16="http://schemas.microsoft.com/office/drawing/2014/main" id="{DE798870-DA3A-4B55-B74B-A019FA47D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5883" y="1484785"/>
            <a:ext cx="20882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projektanta</a:t>
            </a:r>
          </a:p>
          <a:p>
            <a:r>
              <a:rPr lang="pl-PL" altLang="pl-PL" sz="1600" b="1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Szukaj książkę</a:t>
            </a:r>
          </a:p>
        </p:txBody>
      </p:sp>
      <p:sp>
        <p:nvSpPr>
          <p:cNvPr id="16389" name="pole tekstowe 8">
            <a:extLst>
              <a:ext uri="{FF2B5EF4-FFF2-40B4-BE49-F238E27FC236}">
                <a16:creationId xmlns="" xmlns:a16="http://schemas.microsoft.com/office/drawing/2014/main" id="{41A4C377-4580-4C30-85A7-AF1EB4E4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2348880"/>
            <a:ext cx="1835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projektanta</a:t>
            </a:r>
          </a:p>
          <a:p>
            <a:r>
              <a:rPr lang="pl-PL" altLang="pl-PL" sz="1600" b="1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Pokaż kaucję</a:t>
            </a:r>
          </a:p>
        </p:txBody>
      </p:sp>
      <p:sp>
        <p:nvSpPr>
          <p:cNvPr id="16390" name="pole tekstowe 9">
            <a:extLst>
              <a:ext uri="{FF2B5EF4-FFF2-40B4-BE49-F238E27FC236}">
                <a16:creationId xmlns="" xmlns:a16="http://schemas.microsoft.com/office/drawing/2014/main" id="{44406F89-0632-464E-9ACC-7D184704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3436" y="6435918"/>
            <a:ext cx="34608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osadzone; zamyka formularz</a:t>
            </a:r>
          </a:p>
        </p:txBody>
      </p:sp>
      <p:sp>
        <p:nvSpPr>
          <p:cNvPr id="16391" name="pole tekstowe 10">
            <a:extLst>
              <a:ext uri="{FF2B5EF4-FFF2-40B4-BE49-F238E27FC236}">
                <a16:creationId xmlns="" xmlns:a16="http://schemas.microsoft.com/office/drawing/2014/main" id="{9CB9E183-17A6-4841-8AD8-72C9F917A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6431339"/>
            <a:ext cx="278458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Przycisk nieoprogramowany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="" xmlns:a16="http://schemas.microsoft.com/office/drawing/2014/main" id="{A5F67CFD-A523-453C-B0C6-820D026C13B2}"/>
              </a:ext>
            </a:extLst>
          </p:cNvPr>
          <p:cNvCxnSpPr/>
          <p:nvPr/>
        </p:nvCxnSpPr>
        <p:spPr bwMode="auto">
          <a:xfrm flipV="1">
            <a:off x="2124075" y="6013450"/>
            <a:ext cx="0" cy="439738"/>
          </a:xfrm>
          <a:prstGeom prst="straightConnector1">
            <a:avLst/>
          </a:prstGeom>
          <a:ln w="25400">
            <a:solidFill>
              <a:srgbClr val="0033CC"/>
            </a:solidFill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393" name="Łącznik prosty ze strzałką 11">
            <a:extLst>
              <a:ext uri="{FF2B5EF4-FFF2-40B4-BE49-F238E27FC236}">
                <a16:creationId xmlns="" xmlns:a16="http://schemas.microsoft.com/office/drawing/2014/main" id="{7F6B8BE6-4FF0-422B-8D0B-3EFCF0D4F0E0}"/>
              </a:ext>
            </a:extLst>
          </p:cNvPr>
          <p:cNvCxnSpPr>
            <a:cxnSpLocks noChangeShapeType="1"/>
            <a:stCxn id="16388" idx="1"/>
          </p:cNvCxnSpPr>
          <p:nvPr/>
        </p:nvCxnSpPr>
        <p:spPr bwMode="auto">
          <a:xfrm flipH="1" flipV="1">
            <a:off x="4693859" y="1776885"/>
            <a:ext cx="2232024" cy="288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triangle" w="med" len="med"/>
          </a:ln>
        </p:spPr>
      </p:cxnSp>
      <p:grpSp>
        <p:nvGrpSpPr>
          <p:cNvPr id="16395" name="Grupa 24">
            <a:extLst>
              <a:ext uri="{FF2B5EF4-FFF2-40B4-BE49-F238E27FC236}">
                <a16:creationId xmlns="" xmlns:a16="http://schemas.microsoft.com/office/drawing/2014/main" id="{6777E405-7EA0-4EC8-8B8C-61F88D7D8C30}"/>
              </a:ext>
            </a:extLst>
          </p:cNvPr>
          <p:cNvGrpSpPr>
            <a:grpSpLocks/>
          </p:cNvGrpSpPr>
          <p:nvPr/>
        </p:nvGrpSpPr>
        <p:grpSpPr bwMode="auto">
          <a:xfrm>
            <a:off x="3956821" y="2626940"/>
            <a:ext cx="3168650" cy="153988"/>
            <a:chOff x="4010674" y="2637961"/>
            <a:chExt cx="3168352" cy="154690"/>
          </a:xfrm>
        </p:grpSpPr>
        <p:cxnSp>
          <p:nvCxnSpPr>
            <p:cNvPr id="16396" name="Łącznik prosty ze strzałką 15">
              <a:extLst>
                <a:ext uri="{FF2B5EF4-FFF2-40B4-BE49-F238E27FC236}">
                  <a16:creationId xmlns="" xmlns:a16="http://schemas.microsoft.com/office/drawing/2014/main" id="{53E19CEA-2E63-4B6E-A665-59ACBBD60A0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10674" y="2638850"/>
              <a:ext cx="3168352" cy="0"/>
            </a:xfrm>
            <a:prstGeom prst="straightConnector1">
              <a:avLst/>
            </a:prstGeom>
            <a:noFill/>
            <a:ln w="25400" algn="ctr">
              <a:solidFill>
                <a:srgbClr val="0033CC"/>
              </a:solidFill>
              <a:round/>
              <a:headEnd/>
              <a:tailEnd/>
            </a:ln>
          </p:spPr>
        </p:cxnSp>
        <p:cxnSp>
          <p:nvCxnSpPr>
            <p:cNvPr id="16397" name="Łącznik prosty ze strzałką 23">
              <a:extLst>
                <a:ext uri="{FF2B5EF4-FFF2-40B4-BE49-F238E27FC236}">
                  <a16:creationId xmlns="" xmlns:a16="http://schemas.microsoft.com/office/drawing/2014/main" id="{82B2C211-E46D-4A2D-B534-D8035590BB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21052" y="2637961"/>
              <a:ext cx="0" cy="154690"/>
            </a:xfrm>
            <a:prstGeom prst="straightConnector1">
              <a:avLst/>
            </a:prstGeom>
            <a:noFill/>
            <a:ln w="25400" algn="ctr">
              <a:solidFill>
                <a:srgbClr val="0033CC"/>
              </a:solidFill>
              <a:round/>
              <a:headEnd/>
              <a:tailEnd type="triangle" w="med" len="med"/>
            </a:ln>
          </p:spPr>
        </p:cxnSp>
      </p:grpSp>
      <p:sp>
        <p:nvSpPr>
          <p:cNvPr id="15" name="Elipsa 7">
            <a:extLst>
              <a:ext uri="{FF2B5EF4-FFF2-40B4-BE49-F238E27FC236}">
                <a16:creationId xmlns="" xmlns:a16="http://schemas.microsoft.com/office/drawing/2014/main" id="{64BEC0E6-56F3-4AD2-87EB-66C50E5293E4}"/>
              </a:ext>
            </a:extLst>
          </p:cNvPr>
          <p:cNvSpPr/>
          <p:nvPr/>
        </p:nvSpPr>
        <p:spPr bwMode="auto">
          <a:xfrm>
            <a:off x="3875881" y="1414020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1</a:t>
            </a:r>
          </a:p>
        </p:txBody>
      </p:sp>
      <p:sp>
        <p:nvSpPr>
          <p:cNvPr id="16" name="Elipsa 7">
            <a:extLst>
              <a:ext uri="{FF2B5EF4-FFF2-40B4-BE49-F238E27FC236}">
                <a16:creationId xmlns="" xmlns:a16="http://schemas.microsoft.com/office/drawing/2014/main" id="{5167BB6D-4DC9-427D-9D51-7A705FD06FA7}"/>
              </a:ext>
            </a:extLst>
          </p:cNvPr>
          <p:cNvSpPr/>
          <p:nvPr/>
        </p:nvSpPr>
        <p:spPr bwMode="auto">
          <a:xfrm>
            <a:off x="3558016" y="3155159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3</a:t>
            </a:r>
          </a:p>
        </p:txBody>
      </p:sp>
      <p:sp>
        <p:nvSpPr>
          <p:cNvPr id="17" name="Elipsa 7">
            <a:extLst>
              <a:ext uri="{FF2B5EF4-FFF2-40B4-BE49-F238E27FC236}">
                <a16:creationId xmlns="" xmlns:a16="http://schemas.microsoft.com/office/drawing/2014/main" id="{CC03B0BF-F175-47F0-B780-7CCB79D23540}"/>
              </a:ext>
            </a:extLst>
          </p:cNvPr>
          <p:cNvSpPr/>
          <p:nvPr/>
        </p:nvSpPr>
        <p:spPr bwMode="auto">
          <a:xfrm>
            <a:off x="3643357" y="2557328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2</a:t>
            </a:r>
          </a:p>
        </p:txBody>
      </p:sp>
      <p:cxnSp>
        <p:nvCxnSpPr>
          <p:cNvPr id="18" name="Łącznik prosty ze strzałką 17">
            <a:extLst>
              <a:ext uri="{FF2B5EF4-FFF2-40B4-BE49-F238E27FC236}">
                <a16:creationId xmlns="" xmlns:a16="http://schemas.microsoft.com/office/drawing/2014/main" id="{11F5E695-49DD-4A27-8A4D-E7DEC80F5B0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31745" y="6067169"/>
            <a:ext cx="0" cy="386019"/>
          </a:xfrm>
          <a:prstGeom prst="straightConnector1">
            <a:avLst/>
          </a:prstGeom>
          <a:ln w="25400">
            <a:solidFill>
              <a:srgbClr val="0033CC"/>
            </a:solidFill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="" xmlns:a16="http://schemas.microsoft.com/office/drawing/2014/main" id="{68230FE1-0963-4C31-8C83-08DC4B3491B3}"/>
              </a:ext>
            </a:extLst>
          </p:cNvPr>
          <p:cNvSpPr txBox="1"/>
          <p:nvPr/>
        </p:nvSpPr>
        <p:spPr>
          <a:xfrm>
            <a:off x="6660232" y="4161862"/>
            <a:ext cx="2411214" cy="978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wyboru </a:t>
            </a:r>
            <a:r>
              <a:rPr lang="pl-PL" sz="1600" i="1" dirty="0" err="1">
                <a:solidFill>
                  <a:srgbClr val="660033"/>
                </a:solidFill>
                <a:latin typeface="Times New Roman" charset="0"/>
              </a:rPr>
              <a:t>Pokaż_kaucję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 Zaznaczone ma wartość 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PRAWDA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, w pp. – wartość 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FAŁSZ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="" xmlns:a16="http://schemas.microsoft.com/office/drawing/2014/main" id="{684C3C9D-A5A5-44DA-A5C1-3BBFFD8D0724}"/>
              </a:ext>
            </a:extLst>
          </p:cNvPr>
          <p:cNvSpPr txBox="1"/>
          <p:nvPr/>
        </p:nvSpPr>
        <p:spPr>
          <a:xfrm>
            <a:off x="6660232" y="5243081"/>
            <a:ext cx="2417313" cy="978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(niepowiązane)  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Kaucja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 </a:t>
            </a:r>
            <a:br>
              <a:rPr lang="pl-PL" sz="1600" dirty="0">
                <a:solidFill>
                  <a:srgbClr val="660033"/>
                </a:solidFill>
                <a:latin typeface="Times New Roman" charset="0"/>
              </a:rPr>
            </a:b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Do wyprowadzania informacji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="" xmlns:a16="http://schemas.microsoft.com/office/drawing/2014/main" id="{4076A377-4A96-40C3-8024-375716CFA354}"/>
              </a:ext>
            </a:extLst>
          </p:cNvPr>
          <p:cNvSpPr txBox="1"/>
          <p:nvPr/>
        </p:nvSpPr>
        <p:spPr>
          <a:xfrm>
            <a:off x="6660232" y="3300188"/>
            <a:ext cx="2411213" cy="757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Książka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Do wprowadzania informacji</a:t>
            </a:r>
            <a:endParaRPr lang="pl-PL" sz="1600" i="1" dirty="0">
              <a:solidFill>
                <a:srgbClr val="660033"/>
              </a:solidFill>
              <a:latin typeface="Times New Roman" charset="0"/>
            </a:endParaRPr>
          </a:p>
        </p:txBody>
      </p:sp>
      <p:sp>
        <p:nvSpPr>
          <p:cNvPr id="23" name="Elipsa 7">
            <a:extLst>
              <a:ext uri="{FF2B5EF4-FFF2-40B4-BE49-F238E27FC236}">
                <a16:creationId xmlns="" xmlns:a16="http://schemas.microsoft.com/office/drawing/2014/main" id="{41F04C41-333C-41CD-8ADF-BAF884641211}"/>
              </a:ext>
            </a:extLst>
          </p:cNvPr>
          <p:cNvSpPr/>
          <p:nvPr/>
        </p:nvSpPr>
        <p:spPr bwMode="auto">
          <a:xfrm>
            <a:off x="6333134" y="3512952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1</a:t>
            </a:r>
          </a:p>
        </p:txBody>
      </p:sp>
      <p:sp>
        <p:nvSpPr>
          <p:cNvPr id="24" name="Elipsa 7">
            <a:extLst>
              <a:ext uri="{FF2B5EF4-FFF2-40B4-BE49-F238E27FC236}">
                <a16:creationId xmlns="" xmlns:a16="http://schemas.microsoft.com/office/drawing/2014/main" id="{99248AFB-3265-4ABD-8E54-2D28FF457A86}"/>
              </a:ext>
            </a:extLst>
          </p:cNvPr>
          <p:cNvSpPr/>
          <p:nvPr/>
        </p:nvSpPr>
        <p:spPr bwMode="auto">
          <a:xfrm>
            <a:off x="6333134" y="4487493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2</a:t>
            </a:r>
          </a:p>
        </p:txBody>
      </p:sp>
      <p:sp>
        <p:nvSpPr>
          <p:cNvPr id="25" name="Elipsa 7">
            <a:extLst>
              <a:ext uri="{FF2B5EF4-FFF2-40B4-BE49-F238E27FC236}">
                <a16:creationId xmlns="" xmlns:a16="http://schemas.microsoft.com/office/drawing/2014/main" id="{F696A735-B900-4397-A2E1-BCC97F6E4C50}"/>
              </a:ext>
            </a:extLst>
          </p:cNvPr>
          <p:cNvSpPr/>
          <p:nvPr/>
        </p:nvSpPr>
        <p:spPr bwMode="auto">
          <a:xfrm>
            <a:off x="6343656" y="5461377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3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akr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akr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k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kr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</TotalTime>
  <Pages>7</Pages>
  <Words>678</Words>
  <Application>Microsoft Office PowerPoint</Application>
  <PresentationFormat>Pokaz na ekranie (4:3)</PresentationFormat>
  <Paragraphs>119</Paragraphs>
  <Slides>15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Symbol</vt:lpstr>
      <vt:lpstr>Times New Roman</vt:lpstr>
      <vt:lpstr>Makra</vt:lpstr>
      <vt:lpstr> Automatyzacja pracy z bazą danych  Marzena Nowakowska WZiMK, PŚk</vt:lpstr>
      <vt:lpstr>Agregaty domeny</vt:lpstr>
      <vt:lpstr>Zdarzenie zawsze zachodzi w kontekście pewnego obiektu.  Projektując procedurę obsługi zdarzenia należy dokładnie wiedzieć, z którym obiektem ją powiązać.</vt:lpstr>
      <vt:lpstr>Przykładowe zdarzenia i typowe obiekty z nimi skojarzone</vt:lpstr>
      <vt:lpstr>Makro w MS Access</vt:lpstr>
      <vt:lpstr>Najczęściej stosowane akcje </vt:lpstr>
      <vt:lpstr>Zintegrowane środowisko projektowe makr </vt:lpstr>
      <vt:lpstr>Objaśnienia akcji</vt:lpstr>
      <vt:lpstr>Formularz Książki – obsługa zdarzeń</vt:lpstr>
      <vt:lpstr>Parametry akcji</vt:lpstr>
      <vt:lpstr>Podmakro Szukaj książkę do wyszukania książki</vt:lpstr>
      <vt:lpstr>Podmakro Pokaż kaucję  do wyświetlania lub wygaszania informacji o kaucji</vt:lpstr>
      <vt:lpstr>Testowanie makra</vt:lpstr>
      <vt:lpstr>Definiowanie własnych procedur i funkcji</vt:lpstr>
      <vt:lpstr>Włączanie i wyłączanie zabezpieczeń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OBSŁUGA ZDARZEŃ PRZY POMOCY MAKR</dc:title>
  <dc:creator>Studium Podstaw Informatyki</dc:creator>
  <cp:lastModifiedBy>HP2</cp:lastModifiedBy>
  <cp:revision>240</cp:revision>
  <cp:lastPrinted>1601-01-01T00:00:00Z</cp:lastPrinted>
  <dcterms:created xsi:type="dcterms:W3CDTF">1998-10-15T14:17:04Z</dcterms:created>
  <dcterms:modified xsi:type="dcterms:W3CDTF">2024-04-20T13:20:07Z</dcterms:modified>
</cp:coreProperties>
</file>