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2" r:id="rId3"/>
    <p:sldId id="273" r:id="rId4"/>
    <p:sldId id="274" r:id="rId5"/>
    <p:sldId id="270" r:id="rId6"/>
    <p:sldId id="282" r:id="rId7"/>
    <p:sldId id="257" r:id="rId8"/>
    <p:sldId id="284" r:id="rId9"/>
    <p:sldId id="277" r:id="rId10"/>
    <p:sldId id="286" r:id="rId11"/>
    <p:sldId id="285" r:id="rId12"/>
    <p:sldId id="287" r:id="rId13"/>
    <p:sldId id="288" r:id="rId14"/>
    <p:sldId id="278" r:id="rId15"/>
    <p:sldId id="276" r:id="rId16"/>
    <p:sldId id="280" r:id="rId1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99FFCC"/>
    <a:srgbClr val="CC3300"/>
    <a:srgbClr val="CCFFCC"/>
    <a:srgbClr val="FFFF99"/>
    <a:srgbClr val="FF0000"/>
    <a:srgbClr val="00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3336" y="852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9A68047-4962-46E7-B15A-9669A5AB571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857C12B-37F5-4997-866F-5EC3AA2D3E8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36283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22049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43141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28440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52087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07284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72078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72984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822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00256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7422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8829A36-CAB2-4C04-9976-F5367EF57F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FF8437-100A-4975-AE92-6A2976E4F5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Click to edit Master text styles</a:t>
            </a:r>
          </a:p>
          <a:p>
            <a:pPr lvl="1"/>
            <a:r>
              <a:rPr lang="pl-PL" altLang="pl-PL"/>
              <a:t>Second level</a:t>
            </a:r>
          </a:p>
          <a:p>
            <a:pPr lvl="2"/>
            <a:r>
              <a:rPr lang="pl-PL" altLang="pl-PL"/>
              <a:t>Third level</a:t>
            </a:r>
          </a:p>
          <a:p>
            <a:pPr lvl="3"/>
            <a:r>
              <a:rPr lang="pl-PL" altLang="pl-PL"/>
              <a:t>Fourth level</a:t>
            </a:r>
          </a:p>
          <a:p>
            <a:pPr lvl="4"/>
            <a:r>
              <a:rPr lang="pl-PL" altLang="pl-PL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FBCB002-ED98-4E34-B1E5-EBD1DAB478B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5626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b="1"/>
              <a:t>Ms Access</a:t>
            </a:r>
            <a:br>
              <a:rPr lang="pl-PL" altLang="pl-PL" b="1"/>
            </a:br>
            <a:r>
              <a:rPr lang="pl-PL" altLang="pl-PL" b="1"/>
              <a:t>Raporty i formularze</a:t>
            </a:r>
            <a:br>
              <a:rPr lang="pl-PL" altLang="pl-PL" b="1"/>
            </a:br>
            <a:br>
              <a:rPr lang="pl-PL" altLang="pl-PL" b="1"/>
            </a:br>
            <a:r>
              <a:rPr lang="pl-PL" altLang="pl-PL" sz="3200" b="1"/>
              <a:t>Marzena Nowakowska</a:t>
            </a:r>
            <a:br>
              <a:rPr lang="pl-PL" altLang="pl-PL" sz="3200" b="1"/>
            </a:br>
            <a:r>
              <a:rPr lang="pl-PL" altLang="pl-PL" sz="3200" b="1"/>
              <a:t>WZiMK, PŚk</a:t>
            </a:r>
            <a:endParaRPr lang="pl-PL" altLang="pl-PL" b="1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1D13879-0EF1-4006-803E-A57860998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1438"/>
            <a:ext cx="9109075" cy="765175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pl-PL" sz="3400" b="1"/>
              <a:t>Projekt raportu z grupowaniem informacji</a:t>
            </a:r>
          </a:p>
        </p:txBody>
      </p:sp>
      <p:pic>
        <p:nvPicPr>
          <p:cNvPr id="12291" name="Obraz 3">
            <a:extLst>
              <a:ext uri="{FF2B5EF4-FFF2-40B4-BE49-F238E27FC236}">
                <a16:creationId xmlns:a16="http://schemas.microsoft.com/office/drawing/2014/main" id="{FB0F8B81-9A54-4D86-AF78-64AE02BD4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852488"/>
            <a:ext cx="7423150" cy="567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A503952-2CFB-4C8E-A5DE-D27C5AD2E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71438"/>
            <a:ext cx="8178800" cy="10668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pl-PL" sz="3400" b="1"/>
              <a:t>Korespondencja seryjna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A942940-40F8-496F-B242-4D7207CFC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4438"/>
            <a:ext cx="8610600" cy="12065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 b="1"/>
              <a:t>Zadanie 3</a:t>
            </a:r>
            <a:endParaRPr lang="pl-PL" altLang="pl-PL" sz="200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/>
              <a:t>Przygotować korespondencje seryjną do wysyłania ponaglenia do czytelników przetrzymujących książki. Korespondencja jest zdefiniowania w raporcie  </a:t>
            </a:r>
            <a:r>
              <a:rPr lang="pl-PL" altLang="pl-PL" sz="2000" i="1">
                <a:solidFill>
                  <a:srgbClr val="0000FF"/>
                </a:solidFill>
              </a:rPr>
              <a:t>Przetrzymywanie – ponaglenia</a:t>
            </a:r>
            <a:r>
              <a:rPr lang="pl-PL" altLang="pl-PL" sz="2000"/>
              <a:t>.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E7B9AFC-D46D-470B-B50B-C33624FC550E}"/>
              </a:ext>
            </a:extLst>
          </p:cNvPr>
          <p:cNvSpPr txBox="1"/>
          <p:nvPr/>
        </p:nvSpPr>
        <p:spPr>
          <a:xfrm>
            <a:off x="539750" y="2636838"/>
            <a:ext cx="3744913" cy="39703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pl-PL" sz="1800" dirty="0">
                <a:solidFill>
                  <a:srgbClr val="000099"/>
                </a:solidFill>
                <a:latin typeface="Calibri" pitchFamily="34" charset="0"/>
              </a:rPr>
              <a:t>Dane adresowe czytelnika</a:t>
            </a:r>
          </a:p>
          <a:p>
            <a:pPr algn="r">
              <a:defRPr/>
            </a:pPr>
            <a:r>
              <a:rPr lang="pl-PL" sz="1800" dirty="0">
                <a:solidFill>
                  <a:srgbClr val="000099"/>
                </a:solidFill>
                <a:latin typeface="Calibri" pitchFamily="34" charset="0"/>
              </a:rPr>
              <a:t>w układzie kolumnowym </a:t>
            </a: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r>
              <a:rPr lang="pl-PL" sz="1800" dirty="0">
                <a:solidFill>
                  <a:srgbClr val="000099"/>
                </a:solidFill>
                <a:latin typeface="Calibri" pitchFamily="34" charset="0"/>
              </a:rPr>
              <a:t>Treść ponaglenia</a:t>
            </a: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  <a:p>
            <a:pPr>
              <a:defRPr/>
            </a:pPr>
            <a:endParaRPr lang="pl-PL" sz="1800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3317" name="pole tekstowe 6">
            <a:extLst>
              <a:ext uri="{FF2B5EF4-FFF2-40B4-BE49-F238E27FC236}">
                <a16:creationId xmlns:a16="http://schemas.microsoft.com/office/drawing/2014/main" id="{A45279B1-9673-4250-936A-29D7BA97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4149725"/>
            <a:ext cx="3455987" cy="2030413"/>
          </a:xfrm>
          <a:prstGeom prst="rect">
            <a:avLst/>
          </a:prstGeom>
          <a:solidFill>
            <a:srgbClr val="FFCC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pl-PL" sz="1800">
                <a:solidFill>
                  <a:srgbClr val="FF0000"/>
                </a:solidFill>
                <a:latin typeface="Calibri" panose="020F0502020204030204" pitchFamily="34" charset="0"/>
              </a:rPr>
              <a:t>Wykaz przetrzymywanych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pl-PL" sz="1800">
                <a:solidFill>
                  <a:srgbClr val="FF0000"/>
                </a:solidFill>
                <a:latin typeface="Calibri" panose="020F0502020204030204" pitchFamily="34" charset="0"/>
              </a:rPr>
              <a:t>książek  w układzie tabelarycznym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pl-PL" altLang="pl-PL" sz="180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endParaRPr lang="pl-PL" altLang="pl-PL" sz="180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pl-PL" sz="1800">
                <a:solidFill>
                  <a:srgbClr val="FF0000"/>
                </a:solidFill>
                <a:latin typeface="Calibri" panose="020F0502020204030204" pitchFamily="34" charset="0"/>
              </a:rPr>
              <a:t>W podsumowaniu: całkowita opłata za nieoddanie książek w terminie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F633CC13-6F5E-4F27-B023-B05B805518F8}"/>
              </a:ext>
            </a:extLst>
          </p:cNvPr>
          <p:cNvSpPr txBox="1"/>
          <p:nvPr/>
        </p:nvSpPr>
        <p:spPr>
          <a:xfrm>
            <a:off x="5219700" y="2276475"/>
            <a:ext cx="38163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>
                <a:latin typeface="+mj-lt"/>
              </a:rPr>
              <a:t>Raport główny (nadrzędny) </a:t>
            </a:r>
            <a:r>
              <a:rPr lang="pl-PL" sz="1800" i="1" dirty="0">
                <a:solidFill>
                  <a:srgbClr val="0000FF"/>
                </a:solidFill>
                <a:latin typeface="+mj-lt"/>
              </a:rPr>
              <a:t>Przetrzymywanie – ponaglenia</a:t>
            </a:r>
          </a:p>
          <a:p>
            <a:pPr>
              <a:defRPr/>
            </a:pPr>
            <a:r>
              <a:rPr lang="pl-PL" sz="1800" dirty="0">
                <a:latin typeface="+mj-lt"/>
              </a:rPr>
              <a:t>Źródło danych: kwerenda nadrzędna </a:t>
            </a:r>
            <a:r>
              <a:rPr lang="pl-PL" sz="1800" i="1" dirty="0">
                <a:latin typeface="+mj-lt"/>
              </a:rPr>
              <a:t>Przetrzymywanie – lista czytelników</a:t>
            </a:r>
            <a:endParaRPr lang="pl-PL" sz="1800" dirty="0">
              <a:latin typeface="+mj-lt"/>
            </a:endParaRP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6506A50C-0C5A-43C0-9BF9-18F1554504CA}"/>
              </a:ext>
            </a:extLst>
          </p:cNvPr>
          <p:cNvSpPr txBox="1"/>
          <p:nvPr/>
        </p:nvSpPr>
        <p:spPr>
          <a:xfrm>
            <a:off x="5148263" y="5181600"/>
            <a:ext cx="38163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 err="1">
                <a:latin typeface="+mj-lt"/>
              </a:rPr>
              <a:t>Podraport</a:t>
            </a:r>
            <a:r>
              <a:rPr lang="pl-PL" sz="1800" dirty="0">
                <a:latin typeface="+mj-lt"/>
              </a:rPr>
              <a:t> (raport podrzędny) </a:t>
            </a:r>
            <a:r>
              <a:rPr lang="pl-PL" sz="1800" i="1" dirty="0">
                <a:solidFill>
                  <a:srgbClr val="0000FF"/>
                </a:solidFill>
                <a:latin typeface="+mj-lt"/>
              </a:rPr>
              <a:t>Przetrzymywanie – lista książek</a:t>
            </a:r>
          </a:p>
          <a:p>
            <a:pPr>
              <a:defRPr/>
            </a:pPr>
            <a:r>
              <a:rPr lang="pl-PL" sz="1800" dirty="0">
                <a:latin typeface="+mj-lt"/>
              </a:rPr>
              <a:t>Źródło danych: kwerenda podrzędna </a:t>
            </a:r>
            <a:r>
              <a:rPr lang="pl-PL" sz="1800" i="1" dirty="0">
                <a:latin typeface="+mj-lt"/>
              </a:rPr>
              <a:t>Przetrzymywanie – lista książek</a:t>
            </a:r>
            <a:endParaRPr lang="pl-PL" sz="1800" dirty="0">
              <a:latin typeface="+mj-lt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AE74065D-49F8-4C89-92F5-C2B9030E821E}"/>
              </a:ext>
            </a:extLst>
          </p:cNvPr>
          <p:cNvSpPr txBox="1"/>
          <p:nvPr/>
        </p:nvSpPr>
        <p:spPr>
          <a:xfrm>
            <a:off x="4500563" y="3644900"/>
            <a:ext cx="3816350" cy="1200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>
                <a:latin typeface="+mj-lt"/>
              </a:rPr>
              <a:t>Pole łączące oba raporty </a:t>
            </a:r>
            <a:r>
              <a:rPr lang="pl-PL" sz="1800" i="1" dirty="0" err="1">
                <a:solidFill>
                  <a:srgbClr val="0000FF"/>
                </a:solidFill>
                <a:latin typeface="+mj-lt"/>
              </a:rPr>
              <a:t>Id_czyt</a:t>
            </a:r>
            <a:r>
              <a:rPr lang="pl-PL" sz="1800" dirty="0">
                <a:latin typeface="+mj-lt"/>
              </a:rPr>
              <a:t>  zostało wcześniej umieszczone w kwerendach dostarczających dane do tych raportów</a:t>
            </a:r>
          </a:p>
        </p:txBody>
      </p:sp>
      <p:cxnSp>
        <p:nvCxnSpPr>
          <p:cNvPr id="13321" name="Łącznik prosty ze strzałką 12">
            <a:extLst>
              <a:ext uri="{FF2B5EF4-FFF2-40B4-BE49-F238E27FC236}">
                <a16:creationId xmlns:a16="http://schemas.microsoft.com/office/drawing/2014/main" id="{FA97F6E0-ADE5-45F2-A959-85547F8E48E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284663" y="2492375"/>
            <a:ext cx="935037" cy="215900"/>
          </a:xfrm>
          <a:prstGeom prst="straightConnector1">
            <a:avLst/>
          </a:prstGeom>
          <a:noFill/>
          <a:ln w="22225" algn="ctr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2" name="Łącznik prosty ze strzałką 13">
            <a:extLst>
              <a:ext uri="{FF2B5EF4-FFF2-40B4-BE49-F238E27FC236}">
                <a16:creationId xmlns:a16="http://schemas.microsoft.com/office/drawing/2014/main" id="{15A4E170-4E00-42D6-8E00-F9C49D2CBFD8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40200" y="5445125"/>
            <a:ext cx="1008063" cy="0"/>
          </a:xfrm>
          <a:prstGeom prst="straightConnector1">
            <a:avLst/>
          </a:prstGeom>
          <a:noFill/>
          <a:ln w="22225" algn="ctr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BE73125-93CC-4DAC-A9EB-A1828AECF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251950" cy="6477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pl-PL" sz="3400" b="1"/>
              <a:t>Korespondencja seryjna - projekt</a:t>
            </a:r>
          </a:p>
        </p:txBody>
      </p:sp>
      <p:pic>
        <p:nvPicPr>
          <p:cNvPr id="14339" name="Obraz 3">
            <a:extLst>
              <a:ext uri="{FF2B5EF4-FFF2-40B4-BE49-F238E27FC236}">
                <a16:creationId xmlns:a16="http://schemas.microsoft.com/office/drawing/2014/main" id="{DBFA8206-E55B-47D7-B151-20972BB6E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836613"/>
            <a:ext cx="7124700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DF905A8-9954-430F-8D12-3D0E6261F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0"/>
            <a:ext cx="8178800" cy="8382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400" b="1"/>
              <a:t>Formularz kolumnowy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F69EDC92-C67F-47C9-9216-9A282C5EE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2875" y="857250"/>
            <a:ext cx="8848725" cy="198120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pl-PL" altLang="en-US" sz="2200" b="1"/>
              <a:t>	Zadanie 1</a:t>
            </a:r>
            <a:r>
              <a:rPr lang="pl-PL" altLang="en-US" sz="220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en-US" sz="2200"/>
              <a:t>	Zdefiniować formularz </a:t>
            </a:r>
            <a:r>
              <a:rPr lang="pl-PL" altLang="en-US" sz="2200" i="1">
                <a:solidFill>
                  <a:srgbClr val="0000FF"/>
                </a:solidFill>
              </a:rPr>
              <a:t>Książki </a:t>
            </a:r>
            <a:r>
              <a:rPr lang="pl-PL" altLang="en-US" sz="2200"/>
              <a:t>do obsługi tabeli </a:t>
            </a:r>
            <a:r>
              <a:rPr lang="pl-PL" altLang="en-US" sz="2200" i="1">
                <a:solidFill>
                  <a:srgbClr val="0000FF"/>
                </a:solidFill>
              </a:rPr>
              <a:t>Książki</a:t>
            </a:r>
            <a:r>
              <a:rPr lang="pl-PL" altLang="en-US" sz="2200"/>
              <a:t>. Wprowadzić do formularza elementy sterujące, tak aby podstawowe operacje </a:t>
            </a:r>
            <a:br>
              <a:rPr lang="pl-PL" altLang="en-US" sz="2200"/>
            </a:br>
            <a:r>
              <a:rPr lang="pl-PL" altLang="en-US" sz="2200"/>
              <a:t>w formularzu były realizowane przy pomocy przycisków poleceń umieszczanych w stopce formularza. Usunąć lub ukryć elementy zbędne w formularzu.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F8A17602-6C23-498E-99C1-1E23671FC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2951163"/>
            <a:ext cx="90011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 u="sng"/>
              <a:t>Wskazówki</a:t>
            </a:r>
            <a:r>
              <a:rPr lang="pl-PL" altLang="en-US" sz="2200"/>
              <a:t>: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zdefiniować formularz przy pomocy narzędzia </a:t>
            </a:r>
            <a:r>
              <a:rPr lang="pl-PL" altLang="en-US" sz="2200" i="1">
                <a:solidFill>
                  <a:srgbClr val="0000FF"/>
                </a:solidFill>
              </a:rPr>
              <a:t>Formularz</a:t>
            </a:r>
            <a:r>
              <a:rPr lang="pl-PL" altLang="en-US" sz="2200"/>
              <a:t> z menu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/>
              <a:t>     </a:t>
            </a:r>
            <a:r>
              <a:rPr lang="pl-PL" altLang="en-US" sz="2200" i="1">
                <a:solidFill>
                  <a:srgbClr val="0000FF"/>
                </a:solidFill>
              </a:rPr>
              <a:t>Tworzenie</a:t>
            </a:r>
            <a:r>
              <a:rPr lang="pl-PL" altLang="en-US" sz="2200"/>
              <a:t> i karty </a:t>
            </a:r>
            <a:r>
              <a:rPr lang="pl-PL" altLang="en-US" sz="2200" i="1">
                <a:solidFill>
                  <a:srgbClr val="0000FF"/>
                </a:solidFill>
              </a:rPr>
              <a:t>Formularze</a:t>
            </a:r>
            <a:r>
              <a:rPr lang="pl-PL" altLang="en-US" sz="2200"/>
              <a:t>   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wyświetlić formularz w widoku projektu </a:t>
            </a:r>
            <a:r>
              <a:rPr lang="pl-PL" altLang="en-US" sz="2200">
                <a:solidFill>
                  <a:srgbClr val="0033CC"/>
                </a:solidFill>
              </a:rPr>
              <a:t>(</a:t>
            </a:r>
            <a:r>
              <a:rPr lang="pl-PL" altLang="en-US" sz="2200" i="1">
                <a:solidFill>
                  <a:srgbClr val="0033CC"/>
                </a:solidFill>
              </a:rPr>
              <a:t>Narzędzia główne </a:t>
            </a:r>
            <a:r>
              <a:rPr lang="pl-PL" altLang="en-US" sz="2200">
                <a:solidFill>
                  <a:srgbClr val="0033CC"/>
                </a:solidFill>
                <a:sym typeface="Symbol" panose="05050102010706020507" pitchFamily="18" charset="2"/>
              </a:rPr>
              <a:t></a:t>
            </a:r>
            <a:r>
              <a:rPr lang="pl-PL" altLang="en-US" sz="2200" i="1">
                <a:solidFill>
                  <a:srgbClr val="0033CC"/>
                </a:solidFill>
              </a:rPr>
              <a:t> Widok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 i="1">
                <a:solidFill>
                  <a:srgbClr val="0033CC"/>
                </a:solidFill>
              </a:rPr>
              <a:t>     projektu</a:t>
            </a:r>
            <a:r>
              <a:rPr lang="pl-PL" altLang="en-US" sz="2200"/>
              <a:t>)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wprowadzić własną kolorystykę formularza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umieścić w sekcji stopki formularza przycisk polecenia realizujący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/>
              <a:t>    przejście do następnego rekordu; skorzystać z kreatora formantów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analogicznie jak wyżej umieścić pozostałe przyciski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200"/>
              <a:t>   w oknie właściwości formularza wprowadzić ustawienia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200"/>
              <a:t>    usuwające/ukrywające wybrane standardowe elementy sterujące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7A1912B-DD12-43F0-8DD8-FB4832CE7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2600" y="0"/>
            <a:ext cx="8178800" cy="701675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400" b="1"/>
              <a:t>Formularz </a:t>
            </a:r>
            <a:r>
              <a:rPr lang="pl-PL" altLang="en-US" sz="3400" b="1" i="1"/>
              <a:t>Książki</a:t>
            </a:r>
            <a:r>
              <a:rPr lang="pl-PL" altLang="en-US" sz="3400" b="1"/>
              <a:t> - projekt</a:t>
            </a:r>
          </a:p>
        </p:txBody>
      </p:sp>
      <p:pic>
        <p:nvPicPr>
          <p:cNvPr id="16387" name="Obraz 3">
            <a:extLst>
              <a:ext uri="{FF2B5EF4-FFF2-40B4-BE49-F238E27FC236}">
                <a16:creationId xmlns:a16="http://schemas.microsoft.com/office/drawing/2014/main" id="{1D517CD7-AD93-4B5D-B523-02780AC61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5175"/>
            <a:ext cx="6119813" cy="546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pole tekstowe 4">
            <a:extLst>
              <a:ext uri="{FF2B5EF4-FFF2-40B4-BE49-F238E27FC236}">
                <a16:creationId xmlns:a16="http://schemas.microsoft.com/office/drawing/2014/main" id="{DE798870-DA3A-4B55-B74B-A019FA47D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1484313"/>
            <a:ext cx="165576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 projektanta</a:t>
            </a:r>
          </a:p>
        </p:txBody>
      </p:sp>
      <p:sp>
        <p:nvSpPr>
          <p:cNvPr id="16389" name="pole tekstowe 8">
            <a:extLst>
              <a:ext uri="{FF2B5EF4-FFF2-40B4-BE49-F238E27FC236}">
                <a16:creationId xmlns:a16="http://schemas.microsoft.com/office/drawing/2014/main" id="{41A4C377-4580-4C30-85A7-AF1EB4E48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850" y="2339975"/>
            <a:ext cx="129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 projektanta</a:t>
            </a:r>
          </a:p>
        </p:txBody>
      </p:sp>
      <p:sp>
        <p:nvSpPr>
          <p:cNvPr id="16390" name="pole tekstowe 9">
            <a:extLst>
              <a:ext uri="{FF2B5EF4-FFF2-40B4-BE49-F238E27FC236}">
                <a16:creationId xmlns:a16="http://schemas.microsoft.com/office/drawing/2014/main" id="{44406F89-0632-464E-9ACC-7D1847040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5721350"/>
            <a:ext cx="1655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 osadzone</a:t>
            </a:r>
          </a:p>
        </p:txBody>
      </p:sp>
      <p:sp>
        <p:nvSpPr>
          <p:cNvPr id="16391" name="pole tekstowe 10">
            <a:extLst>
              <a:ext uri="{FF2B5EF4-FFF2-40B4-BE49-F238E27FC236}">
                <a16:creationId xmlns:a16="http://schemas.microsoft.com/office/drawing/2014/main" id="{9CB9E183-17A6-4841-8AD8-72C9F917A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6453188"/>
            <a:ext cx="48244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Przycisk nieoprogramowany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A5F67CFD-A523-453C-B0C6-820D026C13B2}"/>
              </a:ext>
            </a:extLst>
          </p:cNvPr>
          <p:cNvCxnSpPr/>
          <p:nvPr/>
        </p:nvCxnSpPr>
        <p:spPr bwMode="auto">
          <a:xfrm flipV="1">
            <a:off x="2124075" y="6013450"/>
            <a:ext cx="0" cy="439738"/>
          </a:xfrm>
          <a:prstGeom prst="straightConnector1">
            <a:avLst/>
          </a:prstGeom>
          <a:ln w="25400">
            <a:solidFill>
              <a:srgbClr val="0033CC"/>
            </a:solidFill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393" name="Łącznik prosty ze strzałką 11">
            <a:extLst>
              <a:ext uri="{FF2B5EF4-FFF2-40B4-BE49-F238E27FC236}">
                <a16:creationId xmlns:a16="http://schemas.microsoft.com/office/drawing/2014/main" id="{7F6B8BE6-4FF0-422B-8D0B-3EFCF0D4F0E0}"/>
              </a:ext>
            </a:extLst>
          </p:cNvPr>
          <p:cNvCxnSpPr>
            <a:cxnSpLocks noChangeShapeType="1"/>
            <a:stCxn id="16388" idx="1"/>
          </p:cNvCxnSpPr>
          <p:nvPr/>
        </p:nvCxnSpPr>
        <p:spPr bwMode="auto">
          <a:xfrm flipH="1">
            <a:off x="4572000" y="1776413"/>
            <a:ext cx="2232025" cy="0"/>
          </a:xfrm>
          <a:prstGeom prst="straightConnector1">
            <a:avLst/>
          </a:prstGeom>
          <a:noFill/>
          <a:ln w="25400" algn="ctr">
            <a:solidFill>
              <a:srgbClr val="0033CC"/>
            </a:solidFill>
            <a:round/>
            <a:headEnd/>
            <a:tailEnd type="triangle" w="med" len="med"/>
          </a:ln>
        </p:spPr>
      </p:cxnSp>
      <p:cxnSp>
        <p:nvCxnSpPr>
          <p:cNvPr id="16394" name="Łącznik prosty ze strzałką 17">
            <a:extLst>
              <a:ext uri="{FF2B5EF4-FFF2-40B4-BE49-F238E27FC236}">
                <a16:creationId xmlns:a16="http://schemas.microsoft.com/office/drawing/2014/main" id="{8DC030C8-7682-4EBE-A56C-D4783DB68D6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572000" y="5876925"/>
            <a:ext cx="2232025" cy="0"/>
          </a:xfrm>
          <a:prstGeom prst="straightConnector1">
            <a:avLst/>
          </a:prstGeom>
          <a:noFill/>
          <a:ln w="25400" algn="ctr">
            <a:solidFill>
              <a:srgbClr val="0033CC"/>
            </a:solidFill>
            <a:round/>
            <a:headEnd/>
            <a:tailEnd type="triangle" w="med" len="med"/>
          </a:ln>
        </p:spPr>
      </p:cxnSp>
      <p:grpSp>
        <p:nvGrpSpPr>
          <p:cNvPr id="16395" name="Grupa 24">
            <a:extLst>
              <a:ext uri="{FF2B5EF4-FFF2-40B4-BE49-F238E27FC236}">
                <a16:creationId xmlns:a16="http://schemas.microsoft.com/office/drawing/2014/main" id="{6777E405-7EA0-4EC8-8B8C-61F88D7D8C30}"/>
              </a:ext>
            </a:extLst>
          </p:cNvPr>
          <p:cNvGrpSpPr>
            <a:grpSpLocks/>
          </p:cNvGrpSpPr>
          <p:nvPr/>
        </p:nvGrpSpPr>
        <p:grpSpPr bwMode="auto">
          <a:xfrm>
            <a:off x="4019550" y="2638425"/>
            <a:ext cx="3168650" cy="153988"/>
            <a:chOff x="4019382" y="2637961"/>
            <a:chExt cx="3168352" cy="154690"/>
          </a:xfrm>
        </p:grpSpPr>
        <p:cxnSp>
          <p:nvCxnSpPr>
            <p:cNvPr id="16396" name="Łącznik prosty ze strzałką 15">
              <a:extLst>
                <a:ext uri="{FF2B5EF4-FFF2-40B4-BE49-F238E27FC236}">
                  <a16:creationId xmlns:a16="http://schemas.microsoft.com/office/drawing/2014/main" id="{53E19CEA-2E63-4B6E-A665-59ACBBD60A0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19382" y="2638850"/>
              <a:ext cx="3168352" cy="0"/>
            </a:xfrm>
            <a:prstGeom prst="straightConnector1">
              <a:avLst/>
            </a:prstGeom>
            <a:noFill/>
            <a:ln w="25400" algn="ctr">
              <a:solidFill>
                <a:srgbClr val="0033CC"/>
              </a:solidFill>
              <a:round/>
              <a:headEnd/>
              <a:tailEnd/>
            </a:ln>
          </p:spPr>
        </p:cxnSp>
        <p:cxnSp>
          <p:nvCxnSpPr>
            <p:cNvPr id="16397" name="Łącznik prosty ze strzałką 23">
              <a:extLst>
                <a:ext uri="{FF2B5EF4-FFF2-40B4-BE49-F238E27FC236}">
                  <a16:creationId xmlns:a16="http://schemas.microsoft.com/office/drawing/2014/main" id="{82B2C211-E46D-4A2D-B534-D8035590BB4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021052" y="2637961"/>
              <a:ext cx="0" cy="154690"/>
            </a:xfrm>
            <a:prstGeom prst="straightConnector1">
              <a:avLst/>
            </a:prstGeom>
            <a:noFill/>
            <a:ln w="25400" algn="ctr">
              <a:solidFill>
                <a:srgbClr val="0033CC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48AE929-6A70-44D2-9A17-CD0606095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7620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600" b="1"/>
              <a:t>Formularze sprzężone 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C4B1ABD-A4C9-41DB-B6E8-A3F79D8D8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495675"/>
            <a:ext cx="8724900" cy="29337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1800"/>
              <a:t>	</a:t>
            </a:r>
            <a:r>
              <a:rPr lang="pl-PL" altLang="en-US" sz="1800" b="1"/>
              <a:t>Zadanie 3</a:t>
            </a:r>
            <a:endParaRPr lang="pl-PL" altLang="en-US" sz="1800"/>
          </a:p>
          <a:p>
            <a:pPr>
              <a:buFontTx/>
              <a:buNone/>
            </a:pPr>
            <a:r>
              <a:rPr lang="pl-PL" altLang="en-US" sz="1800"/>
              <a:t>	Zdefiniować formularz </a:t>
            </a:r>
            <a:r>
              <a:rPr lang="pl-PL" altLang="en-US" sz="1800" i="1">
                <a:solidFill>
                  <a:srgbClr val="0000FF"/>
                </a:solidFill>
              </a:rPr>
              <a:t>Książki i ich czytelnicy</a:t>
            </a:r>
            <a:r>
              <a:rPr lang="pl-PL" altLang="en-US" sz="1800"/>
              <a:t>, który na każdej stronie wyświetli dane o książce z tabeli </a:t>
            </a:r>
            <a:r>
              <a:rPr lang="pl-PL" altLang="en-US" sz="1800" i="1">
                <a:solidFill>
                  <a:srgbClr val="0000FF"/>
                </a:solidFill>
              </a:rPr>
              <a:t>Książki </a:t>
            </a:r>
            <a:r>
              <a:rPr lang="pl-PL" altLang="en-US" sz="1800"/>
              <a:t>oraz informujące o czytelnikach wypożyczających książkach w formie zestawienia tabelarycznego (w postaci podformularza). </a:t>
            </a:r>
          </a:p>
          <a:p>
            <a:pPr>
              <a:buFontTx/>
              <a:buNone/>
            </a:pPr>
            <a:r>
              <a:rPr lang="pl-PL" altLang="en-US" sz="1800"/>
              <a:t>	</a:t>
            </a:r>
            <a:r>
              <a:rPr lang="pl-PL" altLang="en-US" sz="1800" u="sng"/>
              <a:t>Wskazówka</a:t>
            </a:r>
            <a:endParaRPr lang="pl-PL" altLang="en-US" sz="1800"/>
          </a:p>
          <a:p>
            <a:pPr>
              <a:buFontTx/>
              <a:buNone/>
            </a:pPr>
            <a:r>
              <a:rPr lang="pl-PL" altLang="en-US" sz="1800"/>
              <a:t>	Zdefiniować autoformularz kolumnowy dla tabeli </a:t>
            </a:r>
            <a:r>
              <a:rPr lang="pl-PL" altLang="en-US" sz="1800" i="1">
                <a:solidFill>
                  <a:srgbClr val="0000FF"/>
                </a:solidFill>
              </a:rPr>
              <a:t>Książki</a:t>
            </a:r>
            <a:r>
              <a:rPr lang="pl-PL" altLang="en-US" sz="1800"/>
              <a:t>. Zmienić położenie pól, tak aby możliwe było wstawienie podformularza. Wstawić podformularz </a:t>
            </a:r>
            <a:r>
              <a:rPr lang="pl-PL" altLang="en-US" sz="1800" i="1">
                <a:solidFill>
                  <a:srgbClr val="0000FF"/>
                </a:solidFill>
              </a:rPr>
              <a:t>Wypożyczenia  czytelnicze </a:t>
            </a:r>
            <a:r>
              <a:rPr lang="pl-PL" altLang="en-US" sz="1800"/>
              <a:t>korzystając z przybornika (jeżeli nie został automatycznie dodany przez system).  Usunąć selektory rekordów i przyciski nawigacyjne z podformularza.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FCD59A06-ED4D-468B-A459-97901940C0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4588"/>
            <a:ext cx="8153400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Formularze sprzężone realizują połączenie typu </a:t>
            </a:r>
            <a:r>
              <a:rPr lang="pl-PL" altLang="en-US" sz="2000" i="1">
                <a:solidFill>
                  <a:srgbClr val="0000FF"/>
                </a:solidFill>
              </a:rPr>
              <a:t>jeden-do-wiele</a:t>
            </a:r>
            <a:r>
              <a:rPr lang="pl-PL" altLang="en-US" sz="2000"/>
              <a:t> między tabelami. Dane z tabeli nadrzędnej są umieszczane w formularzu nadrzędnym. Formularz ten zawiera w sobie formularz podrzędny, wyświetlający dane </a:t>
            </a:r>
            <a:br>
              <a:rPr lang="pl-PL" altLang="en-US" sz="2000"/>
            </a:br>
            <a:r>
              <a:rPr lang="pl-PL" altLang="en-US" sz="2000"/>
              <a:t>z tabeli podrzędnej. Najczęściej formularz nadrzędny jest kolumnowym, </a:t>
            </a:r>
            <a:br>
              <a:rPr lang="pl-PL" altLang="en-US" sz="2000"/>
            </a:br>
            <a:r>
              <a:rPr lang="pl-PL" altLang="en-US" sz="2000"/>
              <a:t>a podrzędny tabelarycznym. Przy konstruowaniu formularzy sprzężonych należy właściwie ustalić pola definiujące sprzężenia między formularzami (nadrzędne i podrzędne pole łączące).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A3530FC-FAF6-46E4-AC31-7AC151F42D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100013"/>
            <a:ext cx="9036050" cy="684213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600" b="1">
                <a:solidFill>
                  <a:schemeClr val="tx1"/>
                </a:solidFill>
              </a:rPr>
              <a:t>Formularz </a:t>
            </a:r>
            <a:r>
              <a:rPr lang="pl-PL" altLang="en-US" sz="3600" b="1" i="1">
                <a:solidFill>
                  <a:schemeClr val="tx1"/>
                </a:solidFill>
              </a:rPr>
              <a:t>Książki i ich czytelnicy </a:t>
            </a:r>
            <a:r>
              <a:rPr lang="pl-PL" altLang="en-US" sz="3600" b="1">
                <a:solidFill>
                  <a:schemeClr val="tx1"/>
                </a:solidFill>
              </a:rPr>
              <a:t>- projekt </a:t>
            </a:r>
          </a:p>
        </p:txBody>
      </p:sp>
      <p:pic>
        <p:nvPicPr>
          <p:cNvPr id="18435" name="Obraz 3">
            <a:extLst>
              <a:ext uri="{FF2B5EF4-FFF2-40B4-BE49-F238E27FC236}">
                <a16:creationId xmlns:a16="http://schemas.microsoft.com/office/drawing/2014/main" id="{A96FBEB8-E512-469F-8A8A-E1553D33F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65175"/>
            <a:ext cx="662940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pole tekstowe 7">
            <a:extLst>
              <a:ext uri="{FF2B5EF4-FFF2-40B4-BE49-F238E27FC236}">
                <a16:creationId xmlns:a16="http://schemas.microsoft.com/office/drawing/2014/main" id="{32A7C628-5810-40AE-91A7-14CF06BD4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2925" y="692150"/>
            <a:ext cx="21240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Formularz nadrzędny (kolumnowy)</a:t>
            </a:r>
          </a:p>
          <a:p>
            <a:r>
              <a:rPr lang="pl-PL" altLang="pl-PL" sz="16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Źródło danych: tabela </a:t>
            </a:r>
            <a:r>
              <a:rPr lang="pl-PL" altLang="pl-PL" sz="1600" i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Czytelnicy</a:t>
            </a:r>
          </a:p>
        </p:txBody>
      </p:sp>
      <p:sp>
        <p:nvSpPr>
          <p:cNvPr id="18437" name="pole tekstowe 8">
            <a:extLst>
              <a:ext uri="{FF2B5EF4-FFF2-40B4-BE49-F238E27FC236}">
                <a16:creationId xmlns:a16="http://schemas.microsoft.com/office/drawing/2014/main" id="{A32FC2BE-7ADC-4A8F-9ABA-72B2CA07D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975" y="3429000"/>
            <a:ext cx="21240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Formularz podrzędny (tabelaryczny)</a:t>
            </a:r>
          </a:p>
          <a:p>
            <a:r>
              <a:rPr lang="pl-PL" altLang="pl-PL" sz="160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Źródło danych: kwerenda </a:t>
            </a:r>
            <a:r>
              <a:rPr lang="pl-PL" altLang="pl-PL" sz="1600" i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Wypożyczenia czytelnicze</a:t>
            </a:r>
          </a:p>
        </p:txBody>
      </p:sp>
      <p:cxnSp>
        <p:nvCxnSpPr>
          <p:cNvPr id="18438" name="Łącznik prosty ze strzałką 9">
            <a:extLst>
              <a:ext uri="{FF2B5EF4-FFF2-40B4-BE49-F238E27FC236}">
                <a16:creationId xmlns:a16="http://schemas.microsoft.com/office/drawing/2014/main" id="{7FC56897-2163-4F44-8F86-ADAFBD4C3281}"/>
              </a:ext>
            </a:extLst>
          </p:cNvPr>
          <p:cNvCxnSpPr>
            <a:cxnSpLocks/>
          </p:cNvCxnSpPr>
          <p:nvPr/>
        </p:nvCxnSpPr>
        <p:spPr bwMode="auto">
          <a:xfrm flipH="1">
            <a:off x="5776913" y="3649663"/>
            <a:ext cx="1116012" cy="0"/>
          </a:xfrm>
          <a:prstGeom prst="straightConnector1">
            <a:avLst/>
          </a:prstGeom>
          <a:noFill/>
          <a:ln w="25400" algn="ctr">
            <a:solidFill>
              <a:srgbClr val="0033CC"/>
            </a:solidFill>
            <a:round/>
            <a:headEnd/>
            <a:tailEnd type="triangle" w="med" len="med"/>
          </a:ln>
        </p:spPr>
      </p:cxnSp>
      <p:cxnSp>
        <p:nvCxnSpPr>
          <p:cNvPr id="18439" name="Łącznik prosty ze strzałką 11">
            <a:extLst>
              <a:ext uri="{FF2B5EF4-FFF2-40B4-BE49-F238E27FC236}">
                <a16:creationId xmlns:a16="http://schemas.microsoft.com/office/drawing/2014/main" id="{571304B4-B3AE-45B1-AA30-64422E0E373D}"/>
              </a:ext>
            </a:extLst>
          </p:cNvPr>
          <p:cNvCxnSpPr>
            <a:cxnSpLocks/>
          </p:cNvCxnSpPr>
          <p:nvPr/>
        </p:nvCxnSpPr>
        <p:spPr bwMode="auto">
          <a:xfrm flipH="1">
            <a:off x="1763713" y="836613"/>
            <a:ext cx="5129212" cy="0"/>
          </a:xfrm>
          <a:prstGeom prst="straightConnector1">
            <a:avLst/>
          </a:prstGeom>
          <a:noFill/>
          <a:ln w="25400" algn="ctr">
            <a:solidFill>
              <a:srgbClr val="0033CC"/>
            </a:solidFill>
            <a:round/>
            <a:headEnd/>
            <a:tailEnd type="triangle" w="med" len="med"/>
          </a:ln>
        </p:spPr>
      </p:cxnSp>
      <p:sp>
        <p:nvSpPr>
          <p:cNvPr id="18440" name="pole tekstowe 13">
            <a:extLst>
              <a:ext uri="{FF2B5EF4-FFF2-40B4-BE49-F238E27FC236}">
                <a16:creationId xmlns:a16="http://schemas.microsoft.com/office/drawing/2014/main" id="{94879682-D171-42A6-A9DA-8D8F40C1C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0313" y="6021388"/>
            <a:ext cx="568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 łączące oba formularze: </a:t>
            </a:r>
            <a:r>
              <a:rPr lang="pl-PL" altLang="pl-PL" sz="1600" b="1" i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Syg</a:t>
            </a:r>
          </a:p>
          <a:p>
            <a:r>
              <a:rPr lang="pl-PL" altLang="pl-PL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Pole musi być w źródle danych do obu formularzy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7">
            <a:extLst>
              <a:ext uri="{FF2B5EF4-FFF2-40B4-BE49-F238E27FC236}">
                <a16:creationId xmlns:a16="http://schemas.microsoft.com/office/drawing/2014/main" id="{D68C88CA-ED82-41A5-B456-DD388B4184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15888"/>
            <a:ext cx="8458200" cy="8509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Pojęcia podstawowe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F268D32-CC5E-48F2-8A9F-4697CF7C1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981075"/>
            <a:ext cx="8750300" cy="2357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SzPct val="100000"/>
              <a:defRPr/>
            </a:pPr>
            <a:r>
              <a:rPr lang="pl-PL" sz="2000" dirty="0">
                <a:latin typeface="Times New Roman" charset="0"/>
              </a:rPr>
              <a:t> Raport to narzędzie, za pomocą którego definiuje się sposób prezentacji danych na papierze. </a:t>
            </a:r>
          </a:p>
          <a:p>
            <a:pPr marL="342900" indent="-342900">
              <a:spcBef>
                <a:spcPct val="20000"/>
              </a:spcBef>
              <a:buSzPct val="100000"/>
              <a:defRPr/>
            </a:pPr>
            <a:r>
              <a:rPr lang="pl-PL" sz="2000" kern="0" dirty="0">
                <a:latin typeface="+mn-lt"/>
              </a:rPr>
              <a:t>Formularz to interfejs między użytkownikiem i bazą danych służący do prezentacji, edycji i wprowadzania danych. Wykorzystując narzędzia formularza można zautomatyzować pracę aplikacji obsługującej bazę danych.</a:t>
            </a:r>
          </a:p>
          <a:p>
            <a:pPr marL="342900" indent="-342900">
              <a:spcBef>
                <a:spcPct val="20000"/>
              </a:spcBef>
              <a:buSzPct val="100000"/>
              <a:defRPr/>
            </a:pPr>
            <a:r>
              <a:rPr lang="pl-PL" sz="2000" dirty="0">
                <a:latin typeface="Times New Roman" charset="0"/>
              </a:rPr>
              <a:t>Źródłem raportu lub formularza jest tabela lub kwerenda wybierająca bazy danych.</a:t>
            </a:r>
          </a:p>
          <a:p>
            <a:pPr marL="342900" indent="-342900">
              <a:spcBef>
                <a:spcPct val="20000"/>
              </a:spcBef>
              <a:buSzPct val="100000"/>
              <a:defRPr/>
            </a:pPr>
            <a:endParaRPr lang="pl-PL" sz="2000" kern="0" dirty="0">
              <a:latin typeface="+mn-lt"/>
            </a:endParaRPr>
          </a:p>
        </p:txBody>
      </p:sp>
      <p:sp>
        <p:nvSpPr>
          <p:cNvPr id="4100" name="Text Box 18">
            <a:extLst>
              <a:ext uri="{FF2B5EF4-FFF2-40B4-BE49-F238E27FC236}">
                <a16:creationId xmlns:a16="http://schemas.microsoft.com/office/drawing/2014/main" id="{A2006D9B-2E3E-4BAD-BC0F-37BF4EDD3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3338513"/>
            <a:ext cx="3810000" cy="2984500"/>
          </a:xfrm>
          <a:prstGeom prst="rect">
            <a:avLst/>
          </a:prstGeom>
          <a:solidFill>
            <a:srgbClr val="FFFF99"/>
          </a:solidFill>
          <a:ln w="12700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Tx/>
              <a:buFontTx/>
              <a:buNone/>
            </a:pPr>
            <a:r>
              <a:rPr lang="pl-PL" altLang="pl-PL" sz="2000"/>
              <a:t>Tryby wyświetlanie raportu:</a:t>
            </a:r>
          </a:p>
          <a:p>
            <a:pPr lvl="1">
              <a:buSzTx/>
              <a:buFontTx/>
              <a:buChar char="•"/>
            </a:pPr>
            <a:r>
              <a:rPr lang="pl-PL" altLang="pl-PL" sz="2000" i="1">
                <a:solidFill>
                  <a:srgbClr val="0000FF"/>
                </a:solidFill>
              </a:rPr>
              <a:t>  Widok projektu</a:t>
            </a:r>
          </a:p>
          <a:p>
            <a:pPr lvl="1">
              <a:buSzTx/>
              <a:buFontTx/>
              <a:buChar char="•"/>
            </a:pPr>
            <a:r>
              <a:rPr lang="pl-PL" altLang="pl-PL" sz="2000" i="1">
                <a:solidFill>
                  <a:srgbClr val="0000FF"/>
                </a:solidFill>
              </a:rPr>
              <a:t> Widok raportu</a:t>
            </a:r>
            <a:endParaRPr lang="pl-PL" altLang="pl-PL" sz="2000">
              <a:solidFill>
                <a:srgbClr val="0000FF"/>
              </a:solidFill>
            </a:endParaRPr>
          </a:p>
          <a:p>
            <a:pPr lvl="1">
              <a:buSzTx/>
              <a:buFontTx/>
              <a:buChar char="•"/>
            </a:pPr>
            <a:r>
              <a:rPr lang="pl-PL" altLang="pl-PL" sz="2000">
                <a:solidFill>
                  <a:srgbClr val="0000FF"/>
                </a:solidFill>
              </a:rPr>
              <a:t> </a:t>
            </a:r>
            <a:r>
              <a:rPr lang="pl-PL" altLang="pl-PL" sz="2000" i="1">
                <a:solidFill>
                  <a:srgbClr val="0000FF"/>
                </a:solidFill>
              </a:rPr>
              <a:t>Podgląd wydruku</a:t>
            </a:r>
            <a:endParaRPr lang="pl-PL" altLang="pl-PL" sz="2000"/>
          </a:p>
          <a:p>
            <a:pPr>
              <a:buSzTx/>
              <a:buFontTx/>
              <a:buNone/>
            </a:pPr>
            <a:r>
              <a:rPr lang="pl-PL" altLang="pl-PL" sz="2000"/>
              <a:t>Tryby wyświetlania formularza:</a:t>
            </a:r>
          </a:p>
          <a:p>
            <a:pPr lvl="1">
              <a:buSzTx/>
              <a:buFontTx/>
              <a:buChar char="•"/>
            </a:pPr>
            <a:r>
              <a:rPr lang="pl-PL" altLang="pl-PL" sz="2000" i="1">
                <a:solidFill>
                  <a:srgbClr val="0000FF"/>
                </a:solidFill>
              </a:rPr>
              <a:t> Widok projektu</a:t>
            </a:r>
            <a:endParaRPr lang="pl-PL" altLang="pl-PL" sz="2000">
              <a:solidFill>
                <a:srgbClr val="0000FF"/>
              </a:solidFill>
            </a:endParaRPr>
          </a:p>
          <a:p>
            <a:pPr lvl="1">
              <a:buSzTx/>
              <a:buFontTx/>
              <a:buChar char="•"/>
            </a:pPr>
            <a:r>
              <a:rPr lang="pl-PL" altLang="pl-PL" sz="2000">
                <a:solidFill>
                  <a:srgbClr val="0000FF"/>
                </a:solidFill>
              </a:rPr>
              <a:t> </a:t>
            </a:r>
            <a:r>
              <a:rPr lang="pl-PL" altLang="pl-PL" sz="2000" i="1">
                <a:solidFill>
                  <a:srgbClr val="0000FF"/>
                </a:solidFill>
              </a:rPr>
              <a:t>Widok formularza</a:t>
            </a:r>
            <a:endParaRPr lang="pl-PL" altLang="pl-PL" sz="2000">
              <a:solidFill>
                <a:srgbClr val="0000FF"/>
              </a:solidFill>
            </a:endParaRPr>
          </a:p>
          <a:p>
            <a:pPr lvl="1">
              <a:buSzTx/>
              <a:buFontTx/>
              <a:buChar char="•"/>
            </a:pPr>
            <a:r>
              <a:rPr lang="pl-PL" altLang="pl-PL" sz="2000">
                <a:solidFill>
                  <a:srgbClr val="0000FF"/>
                </a:solidFill>
              </a:rPr>
              <a:t> </a:t>
            </a:r>
            <a:r>
              <a:rPr lang="pl-PL" altLang="pl-PL" sz="2000" i="1">
                <a:solidFill>
                  <a:srgbClr val="0000FF"/>
                </a:solidFill>
              </a:rPr>
              <a:t>Widok układu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0175C569-8C68-4B52-B55D-F77590268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3338513"/>
            <a:ext cx="4062413" cy="29845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pl-PL" sz="2000" dirty="0">
                <a:latin typeface="Times New Roman" charset="0"/>
              </a:rPr>
              <a:t>Podstawowe typy raportów: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pl-PL" sz="2000" dirty="0">
                <a:latin typeface="Times New Roman" charset="0"/>
              </a:rPr>
              <a:t> kolumnowy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pl-PL" sz="2000" dirty="0">
                <a:latin typeface="Times New Roman" charset="0"/>
              </a:rPr>
              <a:t> tabelaryczny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pl-PL" sz="2000" dirty="0">
                <a:latin typeface="Times New Roman" charset="0"/>
              </a:rPr>
              <a:t> etykiety</a:t>
            </a:r>
          </a:p>
          <a:p>
            <a:pPr>
              <a:spcBef>
                <a:spcPct val="20000"/>
              </a:spcBef>
              <a:defRPr/>
            </a:pPr>
            <a:r>
              <a:rPr lang="pl-PL" sz="2000" dirty="0">
                <a:latin typeface="Times New Roman" charset="0"/>
              </a:rPr>
              <a:t>Podstawowe typy formularzy (</a:t>
            </a:r>
            <a:r>
              <a:rPr lang="pl-PL" sz="2000" i="1" dirty="0">
                <a:latin typeface="Times New Roman" charset="0"/>
              </a:rPr>
              <a:t>demo</a:t>
            </a:r>
            <a:r>
              <a:rPr lang="pl-PL" sz="2000" dirty="0">
                <a:latin typeface="Times New Roman" charset="0"/>
              </a:rPr>
              <a:t>):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pl-PL" sz="2000" dirty="0">
                <a:latin typeface="Times New Roman" charset="0"/>
              </a:rPr>
              <a:t> kolumnowy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pl-PL" sz="2000" dirty="0">
                <a:latin typeface="Times New Roman" charset="0"/>
              </a:rPr>
              <a:t> wiele elementów (tabelaryczny)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pl-PL" sz="2000" dirty="0">
                <a:latin typeface="Times New Roman" charset="0"/>
              </a:rPr>
              <a:t> dzielony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7C284A35-63DA-420E-B10D-A64C96744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7620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Struktura raportu i formularza</a:t>
            </a:r>
          </a:p>
        </p:txBody>
      </p:sp>
      <p:sp>
        <p:nvSpPr>
          <p:cNvPr id="5123" name="Rectangle 19">
            <a:extLst>
              <a:ext uri="{FF2B5EF4-FFF2-40B4-BE49-F238E27FC236}">
                <a16:creationId xmlns:a16="http://schemas.microsoft.com/office/drawing/2014/main" id="{54863653-4B46-4997-B54D-0EF2DD1B1A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86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1900" b="1" i="1">
                <a:solidFill>
                  <a:srgbClr val="0000FF"/>
                </a:solidFill>
              </a:rPr>
              <a:t>Nagłówek formularza/raportu</a:t>
            </a:r>
            <a:r>
              <a:rPr lang="pl-PL" altLang="pl-PL" sz="1900"/>
              <a:t> – pojawia się raz, na początku raportu, pełni rolę ramki z informacją ogólną (np. wprowadzenie, objaśnienie zawartości raportu)</a:t>
            </a:r>
          </a:p>
          <a:p>
            <a:pPr>
              <a:lnSpc>
                <a:spcPct val="90000"/>
              </a:lnSpc>
            </a:pPr>
            <a:r>
              <a:rPr lang="pl-PL" altLang="pl-PL" sz="1900" b="1" i="1">
                <a:solidFill>
                  <a:srgbClr val="0000FF"/>
                </a:solidFill>
              </a:rPr>
              <a:t>Nagłówek strony</a:t>
            </a:r>
            <a:r>
              <a:rPr lang="pl-PL" altLang="pl-PL" sz="1900"/>
              <a:t> – pojawia się na górze każdej strony formularza/raportu, np. tytuł</a:t>
            </a:r>
          </a:p>
          <a:p>
            <a:pPr>
              <a:lnSpc>
                <a:spcPct val="90000"/>
              </a:lnSpc>
            </a:pPr>
            <a:r>
              <a:rPr lang="pl-PL" altLang="pl-PL" sz="1900" b="1" i="1">
                <a:solidFill>
                  <a:srgbClr val="0000FF"/>
                </a:solidFill>
              </a:rPr>
              <a:t>Szczegóły</a:t>
            </a:r>
            <a:r>
              <a:rPr lang="pl-PL" altLang="pl-PL" sz="1900"/>
              <a:t> – zawiera pola ze źródła danych do formularza/raportu, może zawierać pola wyliczane</a:t>
            </a:r>
          </a:p>
          <a:p>
            <a:pPr>
              <a:lnSpc>
                <a:spcPct val="90000"/>
              </a:lnSpc>
            </a:pPr>
            <a:r>
              <a:rPr lang="pl-PL" altLang="pl-PL" sz="1900" b="1" i="1">
                <a:solidFill>
                  <a:srgbClr val="0000FF"/>
                </a:solidFill>
              </a:rPr>
              <a:t>Stopka strony</a:t>
            </a:r>
            <a:r>
              <a:rPr lang="pl-PL" altLang="pl-PL" sz="1900"/>
              <a:t> – pojawia się na dole każdej strony formularza/raportu, np. numer strony</a:t>
            </a:r>
          </a:p>
          <a:p>
            <a:pPr>
              <a:lnSpc>
                <a:spcPct val="90000"/>
              </a:lnSpc>
            </a:pPr>
            <a:r>
              <a:rPr lang="pl-PL" altLang="pl-PL" sz="1900" b="1" i="1">
                <a:solidFill>
                  <a:srgbClr val="0000FF"/>
                </a:solidFill>
              </a:rPr>
              <a:t>Stopka formularza/raportu</a:t>
            </a:r>
            <a:r>
              <a:rPr lang="pl-PL" altLang="pl-PL" sz="1900"/>
              <a:t> – pojawia się raz na końcu formularza/raportu, może zawierać informacje dodatkowe (np. data utworzenia, autor), może też zawierać informację podsumowującą (wykorzystuje się funkcje agregujące)</a:t>
            </a:r>
          </a:p>
          <a:p>
            <a:pPr>
              <a:lnSpc>
                <a:spcPct val="90000"/>
              </a:lnSpc>
            </a:pPr>
            <a:r>
              <a:rPr lang="pl-PL" altLang="pl-PL" sz="1900"/>
              <a:t>Dodatkowo, gdy jest potrzebne grupowanie danych wg wskazanego kryterium w formularzu/raporcie są zawarte sekcje: </a:t>
            </a:r>
          </a:p>
          <a:p>
            <a:pPr lvl="1">
              <a:lnSpc>
                <a:spcPct val="90000"/>
              </a:lnSpc>
            </a:pPr>
            <a:r>
              <a:rPr lang="pl-PL" altLang="pl-PL" sz="1900" b="1" i="1">
                <a:solidFill>
                  <a:srgbClr val="0000FF"/>
                </a:solidFill>
              </a:rPr>
              <a:t>nagłówek grupy</a:t>
            </a:r>
            <a:r>
              <a:rPr lang="pl-PL" altLang="pl-PL" sz="1900"/>
              <a:t>,</a:t>
            </a:r>
          </a:p>
          <a:p>
            <a:pPr lvl="1">
              <a:lnSpc>
                <a:spcPct val="90000"/>
              </a:lnSpc>
            </a:pPr>
            <a:r>
              <a:rPr lang="pl-PL" altLang="pl-PL" sz="1900" b="1" i="1">
                <a:solidFill>
                  <a:srgbClr val="0000FF"/>
                </a:solidFill>
              </a:rPr>
              <a:t>stopka grupy</a:t>
            </a:r>
            <a:r>
              <a:rPr lang="pl-PL" altLang="pl-PL" sz="1900"/>
              <a:t>,</a:t>
            </a:r>
            <a:br>
              <a:rPr lang="pl-PL" altLang="pl-PL" sz="1900"/>
            </a:br>
            <a:r>
              <a:rPr lang="pl-PL" altLang="pl-PL" sz="1900"/>
              <a:t>które pełnią funkcje analogiczne jak nagłówek i stopka formularza/raportu, tylko w odniesieniu do grupy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E01C2E46-FBC7-4D7B-A6B6-4856F73C0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8438"/>
            <a:ext cx="9144000" cy="11430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Arkusz właściwości raportu/formularza jego sekcji i jego formantów</a:t>
            </a:r>
          </a:p>
        </p:txBody>
      </p:sp>
      <p:sp>
        <p:nvSpPr>
          <p:cNvPr id="6147" name="Rectangle 24">
            <a:extLst>
              <a:ext uri="{FF2B5EF4-FFF2-40B4-BE49-F238E27FC236}">
                <a16:creationId xmlns:a16="http://schemas.microsoft.com/office/drawing/2014/main" id="{F0D6762D-3A2F-4245-9639-5D2DDCA910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1828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altLang="pl-PL" sz="2000"/>
              <a:t>Dostęp do okna właściwości przy zaznaczonym obiekcie: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pl-PL" sz="2000"/>
              <a:t>menu podrzędne i pozycja </a:t>
            </a:r>
            <a:r>
              <a:rPr lang="pl-PL" altLang="pl-PL" sz="2000" i="1">
                <a:solidFill>
                  <a:srgbClr val="0000FF"/>
                </a:solidFill>
              </a:rPr>
              <a:t>Właściwości</a:t>
            </a:r>
            <a:r>
              <a:rPr lang="pl-PL" altLang="pl-PL" sz="2000"/>
              <a:t> lub  menu główne </a:t>
            </a:r>
            <a:r>
              <a:rPr lang="pl-PL" altLang="pl-PL" sz="2000" i="1">
                <a:solidFill>
                  <a:srgbClr val="0000FF"/>
                </a:solidFill>
              </a:rPr>
              <a:t>Widok</a:t>
            </a:r>
            <a:r>
              <a:rPr lang="pl-PL" altLang="pl-PL" sz="2000" i="1"/>
              <a:t> </a:t>
            </a:r>
            <a:r>
              <a:rPr lang="pl-PL" altLang="pl-PL" sz="2000" i="1">
                <a:solidFill>
                  <a:srgbClr val="0000FF"/>
                </a:solidFill>
                <a:sym typeface="Symbol" panose="05050102010706020507" pitchFamily="18" charset="2"/>
              </a:rPr>
              <a:t></a:t>
            </a:r>
            <a:r>
              <a:rPr lang="pl-PL" altLang="pl-PL" sz="2000" i="1"/>
              <a:t> </a:t>
            </a:r>
            <a:r>
              <a:rPr lang="pl-PL" altLang="pl-PL" sz="2000" i="1">
                <a:solidFill>
                  <a:srgbClr val="0000FF"/>
                </a:solidFill>
              </a:rPr>
              <a:t>Właściwości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000"/>
              <a:t>Zmiana właściciela okna właściwości: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pl-PL" altLang="pl-PL" sz="2000"/>
              <a:t>przy otwartym oknie właściwości zaznaczyć wybrany obiekt raportu lub sam raport</a:t>
            </a:r>
          </a:p>
        </p:txBody>
      </p:sp>
      <p:sp>
        <p:nvSpPr>
          <p:cNvPr id="6148" name="Text Box 26">
            <a:extLst>
              <a:ext uri="{FF2B5EF4-FFF2-40B4-BE49-F238E27FC236}">
                <a16:creationId xmlns:a16="http://schemas.microsoft.com/office/drawing/2014/main" id="{234C8C04-C380-4197-BD7E-9446125CF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276600"/>
            <a:ext cx="876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pl-PL" altLang="pl-PL" sz="2000"/>
          </a:p>
        </p:txBody>
      </p:sp>
      <p:sp>
        <p:nvSpPr>
          <p:cNvPr id="6149" name="Text Box 27">
            <a:extLst>
              <a:ext uri="{FF2B5EF4-FFF2-40B4-BE49-F238E27FC236}">
                <a16:creationId xmlns:a16="http://schemas.microsoft.com/office/drawing/2014/main" id="{C6EE30E5-343B-422A-A289-20E9FBFE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43313"/>
            <a:ext cx="8229600" cy="256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spcAft>
                <a:spcPct val="10000"/>
              </a:spcAft>
              <a:buSzTx/>
              <a:buFontTx/>
              <a:buNone/>
            </a:pPr>
            <a:r>
              <a:rPr lang="pl-PL" altLang="pl-PL" sz="2000"/>
              <a:t>Najczęściej wykorzystywane właściwości formularza/raportu i jego formantów:</a:t>
            </a:r>
          </a:p>
          <a:p>
            <a:pPr>
              <a:lnSpc>
                <a:spcPct val="110000"/>
              </a:lnSpc>
              <a:spcBef>
                <a:spcPct val="0"/>
              </a:spcBef>
              <a:buSzTx/>
            </a:pPr>
            <a:r>
              <a:rPr lang="pl-PL" altLang="pl-PL" sz="2000"/>
              <a:t> </a:t>
            </a:r>
            <a:r>
              <a:rPr lang="pl-PL" altLang="pl-PL" sz="2000" i="1">
                <a:solidFill>
                  <a:srgbClr val="0000FF"/>
                </a:solidFill>
              </a:rPr>
              <a:t>format</a:t>
            </a:r>
            <a:r>
              <a:rPr lang="pl-PL" altLang="pl-PL" sz="2000"/>
              <a:t>: definiuje wygląd obiektu, kolor tła, parametry czcionki, sposób</a:t>
            </a:r>
          </a:p>
          <a:p>
            <a:pPr>
              <a:lnSpc>
                <a:spcPct val="11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pl-PL" sz="2000"/>
              <a:t>	formatowania informacji, sposób formatowania strony</a:t>
            </a:r>
          </a:p>
          <a:p>
            <a:pPr>
              <a:lnSpc>
                <a:spcPct val="110000"/>
              </a:lnSpc>
              <a:spcBef>
                <a:spcPct val="10000"/>
              </a:spcBef>
              <a:buSzTx/>
            </a:pPr>
            <a:r>
              <a:rPr lang="pl-PL" altLang="pl-PL" sz="2000"/>
              <a:t> </a:t>
            </a:r>
            <a:r>
              <a:rPr lang="pl-PL" altLang="pl-PL" sz="2000" i="1">
                <a:solidFill>
                  <a:srgbClr val="0000FF"/>
                </a:solidFill>
              </a:rPr>
              <a:t>dane</a:t>
            </a:r>
            <a:r>
              <a:rPr lang="pl-PL" altLang="pl-PL" sz="2000"/>
              <a:t>: określa źródło danych dla raportu (tabela, kwerenda, wynik </a:t>
            </a:r>
          </a:p>
          <a:p>
            <a:pPr>
              <a:lnSpc>
                <a:spcPct val="110000"/>
              </a:lnSpc>
              <a:spcBef>
                <a:spcPct val="10000"/>
              </a:spcBef>
              <a:buSzTx/>
              <a:buFontTx/>
              <a:buNone/>
            </a:pPr>
            <a:r>
              <a:rPr lang="pl-PL" altLang="pl-PL" sz="2000"/>
              <a:t>	polecenia SQL) lub pola tekstowego (pole ze źródła danych </a:t>
            </a:r>
          </a:p>
          <a:p>
            <a:pPr>
              <a:lnSpc>
                <a:spcPct val="110000"/>
              </a:lnSpc>
              <a:spcBef>
                <a:spcPct val="10000"/>
              </a:spcBef>
              <a:buSzTx/>
              <a:buFontTx/>
              <a:buNone/>
            </a:pPr>
            <a:r>
              <a:rPr lang="pl-PL" altLang="pl-PL" sz="2000"/>
              <a:t>	lub wyrażenie)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>
            <a:extLst>
              <a:ext uri="{FF2B5EF4-FFF2-40B4-BE49-F238E27FC236}">
                <a16:creationId xmlns:a16="http://schemas.microsoft.com/office/drawing/2014/main" id="{46D92C2F-0EDF-4902-A5A5-BA3FE3FB7C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71438"/>
            <a:ext cx="8458200" cy="850900"/>
          </a:xfrm>
          <a:solidFill>
            <a:srgbClr val="7FFF00"/>
          </a:solidFill>
        </p:spPr>
        <p:txBody>
          <a:bodyPr/>
          <a:lstStyle/>
          <a:p>
            <a:r>
              <a:rPr lang="pl-PL" altLang="pl-PL" sz="3600" b="1"/>
              <a:t>Wykorzystanie przybornika</a:t>
            </a: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4837B6B0-3B5C-4DC7-9AE2-4426726887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0288" y="1285875"/>
            <a:ext cx="6827837" cy="2357438"/>
          </a:xfrm>
        </p:spPr>
        <p:txBody>
          <a:bodyPr/>
          <a:lstStyle/>
          <a:p>
            <a:pPr>
              <a:buFontTx/>
              <a:buNone/>
            </a:pPr>
            <a:r>
              <a:rPr lang="pl-PL" altLang="pl-PL" sz="2400"/>
              <a:t>	</a:t>
            </a:r>
            <a:r>
              <a:rPr lang="pl-PL" altLang="pl-PL" sz="2000"/>
              <a:t>Stosuje się elementy, które nie pełnią roli elementów sterujących:</a:t>
            </a:r>
          </a:p>
          <a:p>
            <a:pPr lvl="1"/>
            <a:r>
              <a:rPr lang="pl-PL" altLang="pl-PL" sz="1800"/>
              <a:t>etykieta			 −   podział strony</a:t>
            </a:r>
          </a:p>
          <a:p>
            <a:pPr lvl="1"/>
            <a:r>
              <a:rPr lang="pl-PL" altLang="pl-PL" sz="1800"/>
              <a:t>pole tekstowe		 −   podformularz/podraport</a:t>
            </a:r>
          </a:p>
          <a:p>
            <a:pPr lvl="1"/>
            <a:r>
              <a:rPr lang="pl-PL" altLang="pl-PL" sz="1800">
                <a:solidFill>
                  <a:srgbClr val="006600"/>
                </a:solidFill>
              </a:rPr>
              <a:t>rysunek (np. logo firmy)	</a:t>
            </a:r>
            <a:r>
              <a:rPr lang="pl-PL" altLang="pl-PL" sz="1800"/>
              <a:t> −   elementy graficzne</a:t>
            </a:r>
            <a:endParaRPr lang="pl-PL" altLang="pl-PL" sz="1800">
              <a:solidFill>
                <a:srgbClr val="006600"/>
              </a:solidFill>
            </a:endParaRPr>
          </a:p>
          <a:p>
            <a:pPr lvl="1"/>
            <a:r>
              <a:rPr lang="pl-PL" altLang="pl-PL" sz="1800">
                <a:solidFill>
                  <a:srgbClr val="006600"/>
                </a:solidFill>
              </a:rPr>
              <a:t>ramka obiektu</a:t>
            </a:r>
            <a:r>
              <a:rPr lang="pl-PL" altLang="pl-PL" sz="1800">
                <a:solidFill>
                  <a:schemeClr val="hlink"/>
                </a:solidFill>
              </a:rPr>
              <a:t> </a:t>
            </a:r>
          </a:p>
        </p:txBody>
      </p:sp>
      <p:grpSp>
        <p:nvGrpSpPr>
          <p:cNvPr id="7172" name="Grupa 42">
            <a:extLst>
              <a:ext uri="{FF2B5EF4-FFF2-40B4-BE49-F238E27FC236}">
                <a16:creationId xmlns:a16="http://schemas.microsoft.com/office/drawing/2014/main" id="{B1BA5600-5563-407C-B230-814BF954BA33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857625"/>
            <a:ext cx="7331075" cy="2786063"/>
            <a:chOff x="1500188" y="3643313"/>
            <a:chExt cx="7331075" cy="2786062"/>
          </a:xfrm>
        </p:grpSpPr>
        <p:sp>
          <p:nvSpPr>
            <p:cNvPr id="7173" name="Rectangle 8">
              <a:extLst>
                <a:ext uri="{FF2B5EF4-FFF2-40B4-BE49-F238E27FC236}">
                  <a16:creationId xmlns:a16="http://schemas.microsoft.com/office/drawing/2014/main" id="{B8FC9D8E-4FF6-4789-B0DD-7FA4E3E5BF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7938" y="3643313"/>
              <a:ext cx="1544637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Przycisk</a:t>
              </a:r>
            </a:p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przełącznika</a:t>
              </a:r>
              <a:endParaRPr lang="pl-PL" altLang="pl-PL" sz="1400"/>
            </a:p>
          </p:txBody>
        </p:sp>
        <p:sp>
          <p:nvSpPr>
            <p:cNvPr id="7174" name="Rectangle 9">
              <a:extLst>
                <a:ext uri="{FF2B5EF4-FFF2-40B4-BE49-F238E27FC236}">
                  <a16:creationId xmlns:a16="http://schemas.microsoft.com/office/drawing/2014/main" id="{68EDF172-985E-42D8-9069-B78AD46C1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625" y="5541963"/>
              <a:ext cx="1544638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Pole wyboru</a:t>
              </a:r>
              <a:endParaRPr lang="pl-PL" altLang="pl-PL" sz="1400"/>
            </a:p>
          </p:txBody>
        </p:sp>
        <p:sp>
          <p:nvSpPr>
            <p:cNvPr id="7175" name="Rectangle 10">
              <a:extLst>
                <a:ext uri="{FF2B5EF4-FFF2-40B4-BE49-F238E27FC236}">
                  <a16:creationId xmlns:a16="http://schemas.microsoft.com/office/drawing/2014/main" id="{B52C274A-B75C-487E-A880-2172C30D1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6063" y="3786188"/>
              <a:ext cx="155416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Pole listy</a:t>
              </a:r>
            </a:p>
          </p:txBody>
        </p:sp>
        <p:sp>
          <p:nvSpPr>
            <p:cNvPr id="7176" name="Rectangle 12">
              <a:extLst>
                <a:ext uri="{FF2B5EF4-FFF2-40B4-BE49-F238E27FC236}">
                  <a16:creationId xmlns:a16="http://schemas.microsoft.com/office/drawing/2014/main" id="{A06F3D13-41E4-4D1E-9473-1FA4A5470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250" y="6000750"/>
              <a:ext cx="1574800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6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Związana ramka obiektu</a:t>
              </a:r>
              <a:endParaRPr lang="pl-PL" altLang="pl-PL" sz="1400"/>
            </a:p>
          </p:txBody>
        </p:sp>
        <p:sp>
          <p:nvSpPr>
            <p:cNvPr id="7177" name="Rectangle 13">
              <a:extLst>
                <a:ext uri="{FF2B5EF4-FFF2-40B4-BE49-F238E27FC236}">
                  <a16:creationId xmlns:a16="http://schemas.microsoft.com/office/drawing/2014/main" id="{9CBE96B7-F2B7-43E6-9C44-2ADEC9982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438" y="5786438"/>
              <a:ext cx="1857375" cy="214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Podformularz</a:t>
              </a:r>
              <a:r>
                <a:rPr lang="pl-PL" altLang="pl-PL" sz="1400"/>
                <a:t>/</a:t>
              </a:r>
              <a:r>
                <a:rPr lang="pl-PL" altLang="pl-PL" sz="1400" i="1"/>
                <a:t>Podraport</a:t>
              </a:r>
              <a:endParaRPr lang="pl-PL" altLang="pl-PL" sz="1400"/>
            </a:p>
          </p:txBody>
        </p:sp>
        <p:sp>
          <p:nvSpPr>
            <p:cNvPr id="7178" name="Rectangle 15">
              <a:extLst>
                <a:ext uri="{FF2B5EF4-FFF2-40B4-BE49-F238E27FC236}">
                  <a16:creationId xmlns:a16="http://schemas.microsoft.com/office/drawing/2014/main" id="{917FD4CE-5576-4C44-A8C7-64EB86234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375" y="6184900"/>
              <a:ext cx="15843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Prostokąt</a:t>
              </a:r>
              <a:endParaRPr lang="pl-PL" altLang="pl-PL" sz="1400"/>
            </a:p>
          </p:txBody>
        </p:sp>
        <p:sp>
          <p:nvSpPr>
            <p:cNvPr id="7179" name="Rectangle 17">
              <a:extLst>
                <a:ext uri="{FF2B5EF4-FFF2-40B4-BE49-F238E27FC236}">
                  <a16:creationId xmlns:a16="http://schemas.microsoft.com/office/drawing/2014/main" id="{9BB46367-2F7D-414D-92AA-A26518AF1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2063" y="3714750"/>
              <a:ext cx="1393825" cy="21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Grupa opcji</a:t>
              </a:r>
              <a:endParaRPr lang="pl-PL" altLang="pl-PL" sz="1400"/>
            </a:p>
          </p:txBody>
        </p:sp>
        <p:sp>
          <p:nvSpPr>
            <p:cNvPr id="7180" name="Rectangle 18">
              <a:extLst>
                <a:ext uri="{FF2B5EF4-FFF2-40B4-BE49-F238E27FC236}">
                  <a16:creationId xmlns:a16="http://schemas.microsoft.com/office/drawing/2014/main" id="{3A7D73E0-52E8-4E8D-8194-0DFC4D5B0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29375" y="5929313"/>
              <a:ext cx="13938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Przycisk opcji</a:t>
              </a:r>
              <a:endParaRPr lang="pl-PL" altLang="pl-PL" sz="1400"/>
            </a:p>
          </p:txBody>
        </p:sp>
        <p:sp>
          <p:nvSpPr>
            <p:cNvPr id="7181" name="Rectangle 19">
              <a:extLst>
                <a:ext uri="{FF2B5EF4-FFF2-40B4-BE49-F238E27FC236}">
                  <a16:creationId xmlns:a16="http://schemas.microsoft.com/office/drawing/2014/main" id="{169463DD-A81A-45E1-9461-9EF6F0940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3313" y="3786188"/>
              <a:ext cx="1382712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Pole kombi</a:t>
              </a:r>
              <a:endParaRPr lang="pl-PL" altLang="pl-PL" sz="1400"/>
            </a:p>
          </p:txBody>
        </p:sp>
        <p:sp>
          <p:nvSpPr>
            <p:cNvPr id="7182" name="Rectangle 22">
              <a:extLst>
                <a:ext uri="{FF2B5EF4-FFF2-40B4-BE49-F238E27FC236}">
                  <a16:creationId xmlns:a16="http://schemas.microsoft.com/office/drawing/2014/main" id="{76FDD6EA-3F08-4884-8D80-29939E555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29500" y="4286250"/>
              <a:ext cx="138271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Podział strony</a:t>
              </a:r>
              <a:endParaRPr lang="pl-PL" altLang="pl-PL" sz="1400"/>
            </a:p>
          </p:txBody>
        </p:sp>
        <p:sp>
          <p:nvSpPr>
            <p:cNvPr id="7183" name="Rectangle 24">
              <a:extLst>
                <a:ext uri="{FF2B5EF4-FFF2-40B4-BE49-F238E27FC236}">
                  <a16:creationId xmlns:a16="http://schemas.microsoft.com/office/drawing/2014/main" id="{581FD667-7A82-453D-8B99-C16116B9C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9125" y="3970338"/>
              <a:ext cx="1393825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SzPct val="100000"/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SzPct val="100000"/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SzPct val="100000"/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5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lang="pl-PL" altLang="pl-PL" sz="1400" i="1"/>
                <a:t>Linia</a:t>
              </a:r>
              <a:endParaRPr lang="pl-PL" altLang="pl-PL" sz="1400"/>
            </a:p>
          </p:txBody>
        </p:sp>
        <p:pic>
          <p:nvPicPr>
            <p:cNvPr id="7184" name="Picture 45">
              <a:extLst>
                <a:ext uri="{FF2B5EF4-FFF2-40B4-BE49-F238E27FC236}">
                  <a16:creationId xmlns:a16="http://schemas.microsoft.com/office/drawing/2014/main" id="{045B28E4-066D-4A2A-80EA-37FB4B55C1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0188" y="4143375"/>
              <a:ext cx="5903912" cy="1481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185" name="Łącznik prosty ze strzałką 45">
              <a:extLst>
                <a:ext uri="{FF2B5EF4-FFF2-40B4-BE49-F238E27FC236}">
                  <a16:creationId xmlns:a16="http://schemas.microsoft.com/office/drawing/2014/main" id="{34444159-3957-4192-A914-CC185BC750F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429000" y="3929063"/>
              <a:ext cx="1143000" cy="8572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6" name="Łącznik prosty ze strzałką 48">
              <a:extLst>
                <a:ext uri="{FF2B5EF4-FFF2-40B4-BE49-F238E27FC236}">
                  <a16:creationId xmlns:a16="http://schemas.microsoft.com/office/drawing/2014/main" id="{7E271152-4500-465B-BD20-295FC07294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4321969" y="3964781"/>
              <a:ext cx="428625" cy="214313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7" name="Łącznik prosty ze strzałką 50">
              <a:extLst>
                <a:ext uri="{FF2B5EF4-FFF2-40B4-BE49-F238E27FC236}">
                  <a16:creationId xmlns:a16="http://schemas.microsoft.com/office/drawing/2014/main" id="{0599246E-17EC-477A-B0EA-FC60286CF4F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430044" y="4072732"/>
              <a:ext cx="428625" cy="15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8" name="Łącznik prosty ze strzałką 52">
              <a:extLst>
                <a:ext uri="{FF2B5EF4-FFF2-40B4-BE49-F238E27FC236}">
                  <a16:creationId xmlns:a16="http://schemas.microsoft.com/office/drawing/2014/main" id="{BD598657-E73E-4DEC-BA44-FC496642B2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6215063" y="3929063"/>
              <a:ext cx="714375" cy="3571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9" name="Łącznik prosty ze strzałką 54">
              <a:extLst>
                <a:ext uri="{FF2B5EF4-FFF2-40B4-BE49-F238E27FC236}">
                  <a16:creationId xmlns:a16="http://schemas.microsoft.com/office/drawing/2014/main" id="{01464B8C-C1CE-46B9-86DC-8BAF74CEC70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7286625" y="4286250"/>
              <a:ext cx="357188" cy="14287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0" name="Łącznik prosty ze strzałką 56">
              <a:extLst>
                <a:ext uri="{FF2B5EF4-FFF2-40B4-BE49-F238E27FC236}">
                  <a16:creationId xmlns:a16="http://schemas.microsoft.com/office/drawing/2014/main" id="{0B638C51-3619-499E-98D9-96B527270E0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6792913" y="4857750"/>
              <a:ext cx="779462" cy="2063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1" name="Łącznik prosty ze strzałką 59">
              <a:extLst>
                <a:ext uri="{FF2B5EF4-FFF2-40B4-BE49-F238E27FC236}">
                  <a16:creationId xmlns:a16="http://schemas.microsoft.com/office/drawing/2014/main" id="{CF2D43AD-0CFC-4B89-A786-2406087D3BF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5786438" y="5000625"/>
              <a:ext cx="1785937" cy="57150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2" name="Łącznik prosty ze strzałką 61">
              <a:extLst>
                <a:ext uri="{FF2B5EF4-FFF2-40B4-BE49-F238E27FC236}">
                  <a16:creationId xmlns:a16="http://schemas.microsoft.com/office/drawing/2014/main" id="{503891AF-D090-468D-8911-6E797E100C5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5786438" y="5429250"/>
              <a:ext cx="1000125" cy="428625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3" name="Łącznik prosty ze strzałką 65">
              <a:extLst>
                <a:ext uri="{FF2B5EF4-FFF2-40B4-BE49-F238E27FC236}">
                  <a16:creationId xmlns:a16="http://schemas.microsoft.com/office/drawing/2014/main" id="{DBF1B67E-105B-4920-ABC7-EEBD97A45A2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001419" y="5728494"/>
              <a:ext cx="428625" cy="15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4" name="Łącznik prosty ze strzałką 67">
              <a:extLst>
                <a:ext uri="{FF2B5EF4-FFF2-40B4-BE49-F238E27FC236}">
                  <a16:creationId xmlns:a16="http://schemas.microsoft.com/office/drawing/2014/main" id="{0C190940-3CC5-4D0F-9875-D769FF3C661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786188" y="5429250"/>
              <a:ext cx="785812" cy="28575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5" name="Łącznik prosty ze strzałką 70">
              <a:extLst>
                <a:ext uri="{FF2B5EF4-FFF2-40B4-BE49-F238E27FC236}">
                  <a16:creationId xmlns:a16="http://schemas.microsoft.com/office/drawing/2014/main" id="{4CB201AE-5911-4CC4-B032-D713D9455E9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V="1">
              <a:off x="5107781" y="5250657"/>
              <a:ext cx="1000125" cy="642938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96" name="Łącznik prosty ze strzałką 75">
              <a:extLst>
                <a:ext uri="{FF2B5EF4-FFF2-40B4-BE49-F238E27FC236}">
                  <a16:creationId xmlns:a16="http://schemas.microsoft.com/office/drawing/2014/main" id="{683F364A-0E1B-4E56-B2AD-592D23CF468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5037138" y="4251325"/>
              <a:ext cx="357188" cy="1587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D4B783F-2C3D-4DD4-B2AD-9BE466FAE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8382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400" b="1"/>
              <a:t>Automatyczne tworzenie raportu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83381AD-1E3C-470E-833A-9A411D66E6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48650" cy="928688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en-US" sz="2000"/>
              <a:t>Utworzyć  automatycznie raport tabelaryczny  </a:t>
            </a:r>
            <a:r>
              <a:rPr lang="pl-PL" altLang="en-US" sz="2000" i="1"/>
              <a:t>Oferta biblioteki</a:t>
            </a:r>
            <a:r>
              <a:rPr lang="pl-PL" altLang="en-US" sz="2000"/>
              <a:t> </a:t>
            </a:r>
            <a:r>
              <a:rPr lang="pl-PL" altLang="en-US" sz="2000" i="1"/>
              <a:t>1 </a:t>
            </a:r>
            <a:r>
              <a:rPr lang="pl-PL" altLang="en-US" sz="2000"/>
              <a:t>zestawiający wykaz książek biblioteki. Źródłem danych jest tabela KSIĄŻKI.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7EFBB9C-92B9-4788-AB4F-06F1C54FE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133600"/>
            <a:ext cx="8424862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ts val="2500"/>
              </a:lnSpc>
            </a:pPr>
            <a:r>
              <a:rPr lang="pl-PL" altLang="en-US" sz="2000"/>
              <a:t>Zaznaczyć źródło raportu – tabelę KSIĄŻKI.</a:t>
            </a:r>
          </a:p>
          <a:p>
            <a:pPr>
              <a:lnSpc>
                <a:spcPts val="2500"/>
              </a:lnSpc>
            </a:pPr>
            <a:r>
              <a:rPr lang="pl-PL" altLang="en-US" sz="2000"/>
              <a:t>Z zakładki </a:t>
            </a:r>
            <a:r>
              <a:rPr lang="pl-PL" altLang="en-US" sz="2000" i="1"/>
              <a:t>Tworzenie</a:t>
            </a:r>
            <a:r>
              <a:rPr lang="pl-PL" altLang="en-US" sz="2000"/>
              <a:t> z panelu </a:t>
            </a:r>
            <a:r>
              <a:rPr lang="pl-PL" altLang="en-US" sz="2000" i="1"/>
              <a:t>Raporty</a:t>
            </a:r>
            <a:r>
              <a:rPr lang="pl-PL" altLang="en-US" sz="2000"/>
              <a:t> kliknąć przycisk </a:t>
            </a:r>
            <a:r>
              <a:rPr lang="pl-PL" altLang="en-US" sz="2000" i="1"/>
              <a:t>Raport </a:t>
            </a:r>
            <a:r>
              <a:rPr lang="pl-PL" altLang="en-US" sz="2000"/>
              <a:t>i poczekać na utworzenie raportu.</a:t>
            </a:r>
          </a:p>
          <a:p>
            <a:pPr>
              <a:lnSpc>
                <a:spcPts val="2500"/>
              </a:lnSpc>
            </a:pPr>
            <a:r>
              <a:rPr lang="pl-PL" altLang="en-US" sz="2000"/>
              <a:t>Raport można oglądać posługując się paskiem przewijania. Następne (poprzednie) strony prezentuje się naciskając strzałkę w prawo -&gt; (w lewo &lt;-).  </a:t>
            </a:r>
          </a:p>
          <a:p>
            <a:pPr>
              <a:lnSpc>
                <a:spcPts val="2500"/>
              </a:lnSpc>
            </a:pPr>
            <a:r>
              <a:rPr lang="pl-PL" altLang="en-US" sz="2000"/>
              <a:t>W pomniejszeniu raportu (lupa) można raport przeglądać za pomocą klawiszy </a:t>
            </a:r>
            <a:r>
              <a:rPr lang="pl-PL" altLang="en-US" sz="2000" i="1"/>
              <a:t>PgUp</a:t>
            </a:r>
            <a:r>
              <a:rPr lang="pl-PL" altLang="en-US" sz="2000"/>
              <a:t> i </a:t>
            </a:r>
            <a:r>
              <a:rPr lang="pl-PL" altLang="en-US" sz="2000" i="1"/>
              <a:t>PgDown</a:t>
            </a:r>
            <a:r>
              <a:rPr lang="pl-PL" altLang="en-US" sz="2000"/>
              <a:t>. </a:t>
            </a:r>
          </a:p>
          <a:p>
            <a:pPr>
              <a:lnSpc>
                <a:spcPts val="2500"/>
              </a:lnSpc>
            </a:pPr>
            <a:r>
              <a:rPr lang="pl-PL" altLang="en-US" sz="2000"/>
              <a:t>W przypadku takiego „autoraportu” projektant nie ma wpływu na jego wygląd na etapie tworzenie. Może potem wprowadzić do niego poprawki w </a:t>
            </a:r>
            <a:r>
              <a:rPr lang="pl-PL" altLang="en-US" sz="2000" i="1"/>
              <a:t>Widoku</a:t>
            </a:r>
            <a:r>
              <a:rPr lang="pl-PL" altLang="en-US" sz="2000"/>
              <a:t> </a:t>
            </a:r>
            <a:r>
              <a:rPr lang="pl-PL" altLang="en-US" sz="2000" i="1"/>
              <a:t>projektu.</a:t>
            </a:r>
          </a:p>
          <a:p>
            <a:pPr>
              <a:lnSpc>
                <a:spcPts val="2500"/>
              </a:lnSpc>
            </a:pPr>
            <a:r>
              <a:rPr lang="pl-PL" altLang="en-US" sz="2000"/>
              <a:t>System MS Access dodaje do raportu pewne pola wyliczane: sumy pól numerycznych, datę i czas utworzenia raportu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9780DA2-E37B-48B4-A4A1-6266C9CCC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178800" cy="8382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en-US" sz="3400" b="1"/>
              <a:t>Dostosowanie raportu tabelarycznego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5D122E9-3C2F-428D-AACF-A9E5EEE1E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569325" cy="1871663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en-US" sz="1800" dirty="0"/>
              <a:t>Utworzyć  raport tabelaryczny  </a:t>
            </a:r>
            <a:r>
              <a:rPr lang="pl-PL" altLang="en-US" sz="1800" i="1" dirty="0"/>
              <a:t>Oferta biblioteki</a:t>
            </a:r>
            <a:r>
              <a:rPr lang="pl-PL" altLang="en-US" sz="1800" dirty="0"/>
              <a:t> zestawiający wykaz książek biblioteki. Źródłem danych jest tabela KSIĄŻKI. Raport oprócz wykazu zawiera: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pl-PL" altLang="en-US" sz="1800" dirty="0"/>
              <a:t>opis pracy biblioteki (etykieta), 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pl-PL" altLang="en-US" sz="1800" dirty="0">
                <a:solidFill>
                  <a:schemeClr val="tx2"/>
                </a:solidFill>
              </a:rPr>
              <a:t>policzony wiek każdej książki (pole obliczeniowe </a:t>
            </a:r>
            <a:r>
              <a:rPr lang="pl-PL" altLang="en-US" sz="1800" dirty="0"/>
              <a:t>w sekcji szczegółów </a:t>
            </a:r>
            <a:r>
              <a:rPr lang="pl-PL" altLang="en-US" sz="1800" dirty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pl-PL" altLang="en-US" sz="1800" dirty="0"/>
              <a:t>liczbę porządkową przed każdą pozycją wykazu (pole obliczeniowe w sekcji szczegółów ),</a:t>
            </a:r>
          </a:p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pl-PL" altLang="en-US" sz="1800" dirty="0"/>
              <a:t>wartość księgozbioru (pole obliczeniowe z agregatem w sekcji stopki raportu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DB9F45C4-5580-4213-92D9-CAD5531BF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781300"/>
            <a:ext cx="8713788" cy="375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200"/>
              </a:lnSpc>
              <a:defRPr/>
            </a:pPr>
            <a:r>
              <a:rPr lang="pl-PL" altLang="en-US" sz="1800" dirty="0">
                <a:solidFill>
                  <a:schemeClr val="tx2"/>
                </a:solidFill>
              </a:rPr>
              <a:t>Skorzystać z kreatora raportów (bez poziomów grupowania, wprowadzić </a:t>
            </a:r>
            <a:r>
              <a:rPr lang="pl-PL" altLang="en-US" sz="1800" dirty="0" err="1">
                <a:solidFill>
                  <a:schemeClr val="tx2"/>
                </a:solidFill>
              </a:rPr>
              <a:t>porzadek</a:t>
            </a:r>
            <a:r>
              <a:rPr lang="pl-PL" altLang="en-US" sz="1800" dirty="0">
                <a:solidFill>
                  <a:schemeClr val="tx2"/>
                </a:solidFill>
              </a:rPr>
              <a:t>) i w oknie projektowym wprowadzić modyfikacje.  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pl-PL" altLang="en-US" sz="1800" dirty="0">
                <a:solidFill>
                  <a:srgbClr val="C00000"/>
                </a:solidFill>
              </a:rPr>
              <a:t>Pasmo nagłówka raportu</a:t>
            </a:r>
            <a:r>
              <a:rPr lang="pl-PL" altLang="en-US" sz="1800" dirty="0"/>
              <a:t>: zmienić tytuł na </a:t>
            </a:r>
            <a:r>
              <a:rPr lang="pl-PL" altLang="en-US" sz="1800" dirty="0">
                <a:solidFill>
                  <a:srgbClr val="0000FF"/>
                </a:solidFill>
              </a:rPr>
              <a:t>WYKAZ KSIĄŻEK W BIBLIOTECE</a:t>
            </a:r>
            <a:r>
              <a:rPr lang="pl-PL" altLang="en-US" sz="1800" dirty="0"/>
              <a:t>, wpisać objaśnienie: </a:t>
            </a:r>
            <a:r>
              <a:rPr lang="pl-PL" altLang="en-US" sz="1800" dirty="0">
                <a:solidFill>
                  <a:srgbClr val="0000FF"/>
                </a:solidFill>
              </a:rPr>
              <a:t>Wykonano w dniu:</a:t>
            </a:r>
            <a:r>
              <a:rPr lang="pl-PL" altLang="en-US" sz="1800" dirty="0"/>
              <a:t> (wprowadzić niezwiązane pole tekstowe z wartością </a:t>
            </a:r>
            <a:r>
              <a:rPr lang="pl-PL" altLang="en-US" sz="1800" i="1" dirty="0" err="1">
                <a:solidFill>
                  <a:srgbClr val="0000FF"/>
                </a:solidFill>
              </a:rPr>
              <a:t>Now</a:t>
            </a:r>
            <a:r>
              <a:rPr lang="pl-PL" altLang="en-US" sz="1800" dirty="0">
                <a:solidFill>
                  <a:srgbClr val="0000FF"/>
                </a:solidFill>
              </a:rPr>
              <a:t>()</a:t>
            </a:r>
            <a:r>
              <a:rPr lang="pl-PL" altLang="en-US" sz="1800" dirty="0"/>
              <a:t>).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pl-PL" altLang="en-US" sz="1800" dirty="0">
                <a:solidFill>
                  <a:srgbClr val="C00000"/>
                </a:solidFill>
              </a:rPr>
              <a:t>Pasmo nagłówka strony</a:t>
            </a:r>
            <a:r>
              <a:rPr lang="pl-PL" altLang="en-US" sz="1800" dirty="0"/>
              <a:t>: tytuły kolumn: </a:t>
            </a:r>
            <a:r>
              <a:rPr lang="pl-PL" altLang="en-US" sz="1800" dirty="0">
                <a:solidFill>
                  <a:srgbClr val="0000FF"/>
                </a:solidFill>
              </a:rPr>
              <a:t>Lp.</a:t>
            </a:r>
            <a:r>
              <a:rPr lang="pl-PL" altLang="en-US" sz="1800" dirty="0"/>
              <a:t>, </a:t>
            </a:r>
            <a:r>
              <a:rPr lang="pl-PL" altLang="en-US" sz="1800" dirty="0">
                <a:solidFill>
                  <a:srgbClr val="0000FF"/>
                </a:solidFill>
              </a:rPr>
              <a:t>Tytuł książki</a:t>
            </a:r>
            <a:r>
              <a:rPr lang="pl-PL" altLang="en-US" sz="1800" dirty="0"/>
              <a:t>, </a:t>
            </a:r>
            <a:r>
              <a:rPr lang="pl-PL" altLang="en-US" sz="1800" dirty="0">
                <a:solidFill>
                  <a:srgbClr val="0000FF"/>
                </a:solidFill>
              </a:rPr>
              <a:t>Nazwisko</a:t>
            </a:r>
            <a:r>
              <a:rPr lang="pl-PL" altLang="en-US" sz="1800" dirty="0"/>
              <a:t> </a:t>
            </a:r>
            <a:r>
              <a:rPr lang="pl-PL" altLang="en-US" sz="1800" dirty="0">
                <a:solidFill>
                  <a:srgbClr val="0000FF"/>
                </a:solidFill>
              </a:rPr>
              <a:t>autora</a:t>
            </a:r>
            <a:r>
              <a:rPr lang="pl-PL" altLang="en-US" sz="1800" dirty="0"/>
              <a:t>, </a:t>
            </a:r>
            <a:r>
              <a:rPr lang="pl-PL" altLang="en-US" sz="1800" dirty="0">
                <a:solidFill>
                  <a:srgbClr val="0000FF"/>
                </a:solidFill>
              </a:rPr>
              <a:t>Cena</a:t>
            </a:r>
            <a:r>
              <a:rPr lang="pl-PL" altLang="en-US" sz="1800" dirty="0"/>
              <a:t>, </a:t>
            </a:r>
            <a:r>
              <a:rPr lang="pl-PL" altLang="en-US" sz="1800" dirty="0">
                <a:solidFill>
                  <a:srgbClr val="0000FF"/>
                </a:solidFill>
              </a:rPr>
              <a:t>Typ książki, Wiek książki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pl-PL" altLang="en-US" sz="1800" dirty="0">
                <a:solidFill>
                  <a:srgbClr val="C00000"/>
                </a:solidFill>
              </a:rPr>
              <a:t>Pasmo szczegółów</a:t>
            </a:r>
            <a:r>
              <a:rPr lang="pl-PL" altLang="en-US" sz="1800" dirty="0"/>
              <a:t>: liczbę porządkową wprowadzić przed każdą pozycją, dodać obliczenie wieku książki (pola tekstowe)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pl-PL" altLang="en-US" sz="1800" dirty="0">
                <a:solidFill>
                  <a:srgbClr val="C00000"/>
                </a:solidFill>
              </a:rPr>
              <a:t>Pasmo stopki strony</a:t>
            </a:r>
            <a:r>
              <a:rPr lang="pl-PL" altLang="en-US" sz="1800" dirty="0"/>
              <a:t>: zachować nr strony</a:t>
            </a:r>
          </a:p>
          <a:p>
            <a:pPr marL="225425" indent="-225425">
              <a:lnSpc>
                <a:spcPts val="2200"/>
              </a:lnSpc>
              <a:buFont typeface="Arial" pitchFamily="34" charset="0"/>
              <a:buChar char="•"/>
              <a:defRPr/>
            </a:pPr>
            <a:r>
              <a:rPr lang="pl-PL" altLang="en-US" sz="1800" dirty="0">
                <a:solidFill>
                  <a:srgbClr val="C00000"/>
                </a:solidFill>
              </a:rPr>
              <a:t>Pasmo stopki raportu</a:t>
            </a:r>
            <a:r>
              <a:rPr lang="pl-PL" altLang="en-US" sz="1800" dirty="0"/>
              <a:t>: dodać opis wartości pozycji agregującej: etykieta </a:t>
            </a:r>
            <a:r>
              <a:rPr lang="pl-PL" altLang="en-US" sz="1800" dirty="0">
                <a:solidFill>
                  <a:srgbClr val="0000FF"/>
                </a:solidFill>
              </a:rPr>
              <a:t>Wartość księgozbioru</a:t>
            </a:r>
            <a:r>
              <a:rPr lang="pl-PL" altLang="en-US" sz="1800" dirty="0"/>
              <a:t> oraz pole tekstowe (jeżeli nie zostało utworzone): </a:t>
            </a:r>
            <a:r>
              <a:rPr lang="pl-PL" altLang="en-US" sz="1800" dirty="0">
                <a:solidFill>
                  <a:srgbClr val="0000FF"/>
                </a:solidFill>
              </a:rPr>
              <a:t>Sum([cena]) </a:t>
            </a:r>
          </a:p>
          <a:p>
            <a:pPr>
              <a:lnSpc>
                <a:spcPts val="2200"/>
              </a:lnSpc>
              <a:defRPr/>
            </a:pPr>
            <a:r>
              <a:rPr lang="pl-PL" altLang="en-US" sz="1800" dirty="0"/>
              <a:t>Jeżeli są jakieś zbędne elementy należy je usunąć.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8D65CBD-BCC4-4D46-8700-DE561349F2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152400"/>
            <a:ext cx="8178800" cy="1066800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pl-PL" sz="3400" b="1"/>
              <a:t>Raport tabelaryczny </a:t>
            </a:r>
            <a:br>
              <a:rPr lang="pl-PL" altLang="pl-PL" sz="3400" b="1"/>
            </a:br>
            <a:r>
              <a:rPr lang="pl-PL" altLang="pl-PL" sz="3400" b="1"/>
              <a:t>z grupowaniem informacji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621C224-17F4-4744-AC14-CBF551F5CA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10600" cy="51244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pl-PL" sz="2100" b="1" dirty="0"/>
              <a:t>	</a:t>
            </a:r>
            <a:r>
              <a:rPr lang="pl-PL" sz="2100" dirty="0"/>
              <a:t>Umożliwia zdefiniowanie w paśmie szczegółów zestawienia takiego jak w raporcie prostym, z tą różnicą, że przedstawione zestawienie dotyczy grupy. </a:t>
            </a:r>
          </a:p>
          <a:p>
            <a:pPr>
              <a:buFontTx/>
              <a:buNone/>
              <a:defRPr/>
            </a:pPr>
            <a:r>
              <a:rPr lang="pl-PL" sz="2100" dirty="0"/>
              <a:t>	Grupa jest definiowana przez wybrane atrybuty. W szczegółach grupy podawane są informacje dla tych rekordów ze źródła danych, które mają taką samą wartość wybranego pola (tworzą grupę) związane z tym atrybutem. </a:t>
            </a:r>
          </a:p>
          <a:p>
            <a:pPr>
              <a:buFontTx/>
              <a:buNone/>
              <a:defRPr/>
            </a:pPr>
            <a:r>
              <a:rPr lang="pl-PL" sz="2100" dirty="0"/>
              <a:t>	</a:t>
            </a:r>
            <a:r>
              <a:rPr lang="pl-PL" sz="2100" u="sng" dirty="0"/>
              <a:t>Sposoby definiowania grup</a:t>
            </a:r>
            <a:r>
              <a:rPr lang="pl-PL" sz="2100" dirty="0"/>
              <a:t>:</a:t>
            </a:r>
          </a:p>
          <a:p>
            <a:pPr marL="622300" indent="0">
              <a:defRPr/>
            </a:pPr>
            <a:r>
              <a:rPr lang="pl-PL" sz="2100" dirty="0"/>
              <a:t>	w jednym z kroków przy definiowaniu raportu za pomocą</a:t>
            </a:r>
            <a:br>
              <a:rPr lang="pl-PL" sz="2100" dirty="0"/>
            </a:br>
            <a:r>
              <a:rPr lang="pl-PL" sz="2100" dirty="0"/>
              <a:t>    kreatora</a:t>
            </a:r>
          </a:p>
          <a:p>
            <a:pPr marL="622300" indent="0">
              <a:defRPr/>
            </a:pPr>
            <a:r>
              <a:rPr lang="pl-PL" sz="2100" dirty="0"/>
              <a:t>   w widoku projektu poprzez wprowadzenie grupowania </a:t>
            </a:r>
            <a:br>
              <a:rPr lang="pl-PL" sz="2100" dirty="0"/>
            </a:br>
            <a:r>
              <a:rPr lang="pl-PL" sz="2100" dirty="0"/>
              <a:t>    i wskazanie pola wyznaczającego grupę – menu </a:t>
            </a:r>
            <a:r>
              <a:rPr lang="pl-PL" sz="2100" i="1" dirty="0">
                <a:solidFill>
                  <a:srgbClr val="0000FF"/>
                </a:solidFill>
              </a:rPr>
              <a:t>Projekt</a:t>
            </a:r>
            <a:r>
              <a:rPr lang="pl-PL" sz="2100" dirty="0"/>
              <a:t>, panel</a:t>
            </a:r>
            <a:r>
              <a:rPr lang="pl-PL" sz="2100" i="1" dirty="0"/>
              <a:t> </a:t>
            </a:r>
            <a:r>
              <a:rPr lang="pl-PL" sz="2100" i="1" dirty="0">
                <a:solidFill>
                  <a:srgbClr val="0000FF"/>
                </a:solidFill>
              </a:rPr>
              <a:t>Grupowanie i sortowanie </a:t>
            </a:r>
            <a:r>
              <a:rPr lang="pl-PL" sz="2100" dirty="0"/>
              <a:t>i przycisk </a:t>
            </a:r>
            <a:r>
              <a:rPr lang="pl-PL" sz="2100" i="1" dirty="0">
                <a:solidFill>
                  <a:srgbClr val="0000FF"/>
                </a:solidFill>
              </a:rPr>
              <a:t>Grupuj i sortuj</a:t>
            </a:r>
            <a:br>
              <a:rPr lang="pl-PL" sz="2100" i="1" dirty="0"/>
            </a:br>
            <a:r>
              <a:rPr lang="pl-PL" sz="2100" i="1" dirty="0"/>
              <a:t>         </a:t>
            </a:r>
            <a:r>
              <a:rPr lang="pl-PL" sz="2100" dirty="0"/>
              <a:t>otwiera się okno </a:t>
            </a:r>
            <a:r>
              <a:rPr lang="pl-PL" sz="2100" i="1" dirty="0">
                <a:solidFill>
                  <a:srgbClr val="0000FF"/>
                </a:solidFill>
              </a:rPr>
              <a:t>Grupowanie i sortowanie</a:t>
            </a:r>
            <a:r>
              <a:rPr lang="pl-PL" sz="2100" i="1" dirty="0"/>
              <a:t>, </a:t>
            </a:r>
            <a:br>
              <a:rPr lang="pl-PL" sz="2100" i="1" dirty="0"/>
            </a:br>
            <a:r>
              <a:rPr lang="pl-PL" sz="2100" dirty="0"/>
              <a:t>         w którym definiuje się właściwe  opcje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E43299F-B6F1-4FF8-8E99-480A190EF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1438"/>
            <a:ext cx="9109075" cy="765175"/>
          </a:xfrm>
          <a:solidFill>
            <a:srgbClr val="7FFF00"/>
          </a:solidFill>
          <a:ln w="50800" cap="flat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l-PL" altLang="pl-PL" sz="3400" b="1"/>
              <a:t>Tworzenie raportu z grupowaniem informacji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29C3D7E-F7C6-49CB-B479-6AC27DB82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908050"/>
            <a:ext cx="9001125" cy="2430463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/>
              <a:t>	Wykonać w raporcie </a:t>
            </a:r>
            <a:r>
              <a:rPr lang="pl-PL" altLang="pl-PL" sz="2000" i="1">
                <a:solidFill>
                  <a:srgbClr val="0000FF"/>
                </a:solidFill>
              </a:rPr>
              <a:t>Książki i ich czytelnicy </a:t>
            </a:r>
            <a:r>
              <a:rPr lang="pl-PL" altLang="pl-PL" sz="2000"/>
              <a:t>zestawienie podające dla każdej książki następujące dane: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/>
              <a:t>		cenę i rok wydania,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/>
              <a:t>		wykaz czytelników tej książki wraz z czasem trwania wypożyczenia,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/>
              <a:t>		w stopce grupy podać liczbę wypożyczeń książki oraz średni czas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/>
              <a:t>		wypożyczenia.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pl-PL" altLang="pl-PL" sz="2000"/>
              <a:t>	W podsumowaniu raportu podać liczbę wszystkich wypożyczeń oraz średni czas trwania wypożyczenia książki w bibliotece. </a:t>
            </a:r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5EDF759F-3DBD-41F7-AF07-48386EF8E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3213100"/>
            <a:ext cx="8750300" cy="34782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pl-PL" altLang="pl-PL" sz="2000" u="sng" dirty="0"/>
              <a:t>Wskazówki</a:t>
            </a:r>
            <a:endParaRPr lang="pl-PL" altLang="pl-PL" sz="2000" dirty="0"/>
          </a:p>
          <a:p>
            <a:pPr>
              <a:buFontTx/>
              <a:buChar char="•"/>
              <a:defRPr/>
            </a:pPr>
            <a:r>
              <a:rPr lang="pl-PL" altLang="pl-PL" sz="2000" dirty="0"/>
              <a:t>   Źródłem danych do raportu jest kwerenda o tej samej nazwie</a:t>
            </a:r>
            <a:endParaRPr lang="pl-PL" altLang="pl-PL" sz="2000" i="1" dirty="0"/>
          </a:p>
          <a:p>
            <a:pPr>
              <a:buFontTx/>
              <a:buChar char="•"/>
              <a:defRPr/>
            </a:pPr>
            <a:r>
              <a:rPr lang="pl-PL" altLang="pl-PL" sz="2000" dirty="0"/>
              <a:t>   Wykorzystać kreatora raportów; określić sposób grupowania</a:t>
            </a:r>
            <a:br>
              <a:rPr lang="pl-PL" altLang="pl-PL" sz="2000" dirty="0"/>
            </a:br>
            <a:r>
              <a:rPr lang="pl-PL" altLang="pl-PL" sz="2000" dirty="0"/>
              <a:t>    informacji wg książki (pole wyznaczające grupę: 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Syg</a:t>
            </a:r>
            <a:r>
              <a:rPr lang="pl-PL" altLang="pl-PL" sz="2000" dirty="0"/>
              <a:t>)</a:t>
            </a:r>
          </a:p>
          <a:p>
            <a:pPr marL="266700" indent="-266700">
              <a:buFontTx/>
              <a:buChar char="•"/>
              <a:defRPr/>
            </a:pPr>
            <a:r>
              <a:rPr lang="pl-PL" altLang="pl-PL" sz="2000" dirty="0"/>
              <a:t>Zdefiniować pole obliczeniowe w sekcji szczegółów. Umieścić w raporcie pole tekstowe (przybornik) i zdefiniować dla niego źródło formantu: </a:t>
            </a:r>
            <a:r>
              <a:rPr lang="pl-PL" altLang="pl-PL" sz="20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data_zw-data_wyp</a:t>
            </a:r>
            <a:r>
              <a:rPr lang="pl-PL" altLang="pl-PL" sz="2000" dirty="0">
                <a:solidFill>
                  <a:schemeClr val="accent1">
                    <a:lumMod val="75000"/>
                  </a:schemeClr>
                </a:solidFill>
              </a:rPr>
              <a:t>)\7</a:t>
            </a:r>
          </a:p>
          <a:p>
            <a:pPr>
              <a:buFontTx/>
              <a:buChar char="•"/>
              <a:defRPr/>
            </a:pPr>
            <a:r>
              <a:rPr lang="pl-PL" altLang="pl-PL" sz="2000" dirty="0"/>
              <a:t>   Zdefiniować podsumowujące pola obliczeniowe w stopce grupy i stopce raportu.</a:t>
            </a:r>
          </a:p>
          <a:p>
            <a:pPr marL="266700">
              <a:defRPr/>
            </a:pPr>
            <a:r>
              <a:rPr lang="pl-PL" altLang="pl-PL" sz="2000" dirty="0"/>
              <a:t>Umieścić w raporcie dwa pola tekstowe i zdefiniować źródła formantu: </a:t>
            </a:r>
            <a:br>
              <a:rPr lang="pl-PL" altLang="pl-PL" sz="2000" dirty="0"/>
            </a:b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Policz([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Syg</a:t>
            </a: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]) </a:t>
            </a:r>
            <a:r>
              <a:rPr lang="pl-PL" altLang="pl-PL" sz="2000" dirty="0"/>
              <a:t>oraz </a:t>
            </a: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Średnia(([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Data_zw</a:t>
            </a: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]-[</a:t>
            </a:r>
            <a:r>
              <a:rPr lang="pl-PL" altLang="pl-PL" sz="2000" i="1" dirty="0" err="1">
                <a:solidFill>
                  <a:schemeClr val="accent1">
                    <a:lumMod val="75000"/>
                  </a:schemeClr>
                </a:solidFill>
              </a:rPr>
              <a:t>Data_wyp</a:t>
            </a:r>
            <a:r>
              <a:rPr lang="pl-PL" altLang="pl-PL" sz="2000" i="1" dirty="0">
                <a:solidFill>
                  <a:schemeClr val="accent1">
                    <a:lumMod val="75000"/>
                  </a:schemeClr>
                </a:solidFill>
              </a:rPr>
              <a:t>])\7)</a:t>
            </a:r>
          </a:p>
          <a:p>
            <a:pPr>
              <a:buFontTx/>
              <a:buChar char="•"/>
              <a:defRPr/>
            </a:pPr>
            <a:r>
              <a:rPr lang="pl-PL" altLang="pl-PL" sz="2000" dirty="0"/>
              <a:t>   opisać (etykieta) wszystkie utworzone pola obliczeniowe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</p:bldLst>
  </p:timing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BFFFBF"/>
      </a:accent2>
      <a:accent3>
        <a:srgbClr val="FFFFFF"/>
      </a:accent3>
      <a:accent4>
        <a:srgbClr val="000000"/>
      </a:accent4>
      <a:accent5>
        <a:srgbClr val="B7C6FE"/>
      </a:accent5>
      <a:accent6>
        <a:srgbClr val="ADE7AD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</TotalTime>
  <Pages>13</Pages>
  <Words>1529</Words>
  <Application>Microsoft Office PowerPoint</Application>
  <PresentationFormat>Pokaz na ekranie (4:3)</PresentationFormat>
  <Paragraphs>159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Teoria</vt:lpstr>
      <vt:lpstr>Ms Access Raporty i formularze  Marzena Nowakowska WZiMK, PŚk</vt:lpstr>
      <vt:lpstr>Pojęcia podstawowe</vt:lpstr>
      <vt:lpstr>Struktura raportu i formularza</vt:lpstr>
      <vt:lpstr>Arkusz właściwości raportu/formularza jego sekcji i jego formantów</vt:lpstr>
      <vt:lpstr>Wykorzystanie przybornika</vt:lpstr>
      <vt:lpstr>Automatyczne tworzenie raportu</vt:lpstr>
      <vt:lpstr>Dostosowanie raportu tabelarycznego</vt:lpstr>
      <vt:lpstr>Raport tabelaryczny  z grupowaniem informacji</vt:lpstr>
      <vt:lpstr>Tworzenie raportu z grupowaniem informacji</vt:lpstr>
      <vt:lpstr>Projekt raportu z grupowaniem informacji</vt:lpstr>
      <vt:lpstr>Korespondencja seryjna</vt:lpstr>
      <vt:lpstr>Korespondencja seryjna - projekt</vt:lpstr>
      <vt:lpstr>Formularz kolumnowy</vt:lpstr>
      <vt:lpstr>Formularz Książki - projekt</vt:lpstr>
      <vt:lpstr>Formularze sprzężone </vt:lpstr>
      <vt:lpstr>Formularz Książki i ich czytelnicy - projekt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subject/>
  <dc:creator>Studium Podstaw Informatyki</dc:creator>
  <cp:keywords/>
  <dc:description/>
  <cp:lastModifiedBy>Marzena</cp:lastModifiedBy>
  <cp:revision>217</cp:revision>
  <cp:lastPrinted>1601-01-01T00:00:00Z</cp:lastPrinted>
  <dcterms:created xsi:type="dcterms:W3CDTF">1999-02-27T14:34:46Z</dcterms:created>
  <dcterms:modified xsi:type="dcterms:W3CDTF">2024-04-22T09:30:44Z</dcterms:modified>
</cp:coreProperties>
</file>