
<file path=[Content_Types].xml><?xml version="1.0" encoding="utf-8"?>
<Types xmlns="http://schemas.openxmlformats.org/package/2006/content-types">
  <Default Extension="bin" ContentType="application/vnd.openxmlformats-officedocument.oleObject"/>
  <Default Extension="docx" ContentType="application/vnd.openxmlformats-officedocument.wordprocessingml.document"/>
  <Default Extension="emf" ContentType="image/x-emf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256" r:id="rId2"/>
    <p:sldId id="275" r:id="rId3"/>
    <p:sldId id="276" r:id="rId4"/>
    <p:sldId id="289" r:id="rId5"/>
    <p:sldId id="292" r:id="rId6"/>
    <p:sldId id="278" r:id="rId7"/>
    <p:sldId id="287" r:id="rId8"/>
    <p:sldId id="277" r:id="rId9"/>
    <p:sldId id="285" r:id="rId10"/>
    <p:sldId id="286" r:id="rId11"/>
    <p:sldId id="282" r:id="rId12"/>
    <p:sldId id="288" r:id="rId13"/>
    <p:sldId id="293" r:id="rId14"/>
    <p:sldId id="279" r:id="rId15"/>
    <p:sldId id="294" r:id="rId16"/>
    <p:sldId id="280" r:id="rId17"/>
    <p:sldId id="281" r:id="rId18"/>
    <p:sldId id="290" r:id="rId19"/>
    <p:sldId id="295" r:id="rId20"/>
  </p:sldIdLst>
  <p:sldSz cx="9144000" cy="6858000" type="screen4x3"/>
  <p:notesSz cx="6858000" cy="9144000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pl-PL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52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00"/>
    <a:srgbClr val="0000FF"/>
    <a:srgbClr val="FFFF99"/>
    <a:srgbClr val="FFFF00"/>
    <a:srgbClr val="006600"/>
    <a:srgbClr val="006000"/>
    <a:srgbClr val="CC3300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yl pośredni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Styl pośredni 2 — Ak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Styl pośredni 2 — Ak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Styl pośredni 2 — Ak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Styl pośredni 2 — Ak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Styl pośredni 2 — Ak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8382" autoAdjust="0"/>
    <p:restoredTop sz="90860" autoAdjust="0"/>
  </p:normalViewPr>
  <p:slideViewPr>
    <p:cSldViewPr>
      <p:cViewPr varScale="1">
        <p:scale>
          <a:sx n="110" d="100"/>
          <a:sy n="110" d="100"/>
        </p:scale>
        <p:origin x="936" y="132"/>
      </p:cViewPr>
      <p:guideLst>
        <p:guide orient="horz" pos="2352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noProof="0"/>
              <a:t>Click to edit Master text styles</a:t>
            </a:r>
          </a:p>
          <a:p>
            <a:pPr lvl="1"/>
            <a:r>
              <a:rPr lang="pl-PL" noProof="0"/>
              <a:t>Second level</a:t>
            </a:r>
          </a:p>
          <a:p>
            <a:pPr lvl="2"/>
            <a:r>
              <a:rPr lang="pl-PL" noProof="0"/>
              <a:t>Third level</a:t>
            </a:r>
          </a:p>
          <a:p>
            <a:pPr lvl="3"/>
            <a:r>
              <a:rPr lang="pl-PL" noProof="0"/>
              <a:t>Fourth level</a:t>
            </a:r>
          </a:p>
          <a:p>
            <a:pPr lvl="4"/>
            <a:r>
              <a:rPr lang="pl-PL" noProof="0"/>
              <a:t>Fifth level</a:t>
            </a:r>
          </a:p>
        </p:txBody>
      </p:sp>
      <p:sp>
        <p:nvSpPr>
          <p:cNvPr id="16387" name="Rectangle 3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9350" y="692150"/>
            <a:ext cx="4559300" cy="34163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l-PL"/>
              <a:t>Kliknij, aby edytować styl wzorca podtytułu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l-PL" noProof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en-US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en-US"/>
              <a:t>Click to edit Master text styles</a:t>
            </a:r>
          </a:p>
          <a:p>
            <a:pPr lvl="1"/>
            <a:r>
              <a:rPr lang="pl-PL" altLang="en-US"/>
              <a:t>Second level</a:t>
            </a:r>
          </a:p>
          <a:p>
            <a:pPr lvl="2"/>
            <a:r>
              <a:rPr lang="pl-PL" altLang="en-US"/>
              <a:t>Third level</a:t>
            </a:r>
          </a:p>
          <a:p>
            <a:pPr lvl="3"/>
            <a:r>
              <a:rPr lang="pl-PL" altLang="en-US"/>
              <a:t>Fourth level</a:t>
            </a:r>
          </a:p>
          <a:p>
            <a:pPr lvl="4"/>
            <a:r>
              <a:rPr lang="pl-PL" altLang="en-US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SzPct val="100000"/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4.em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5.emf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85750" y="285750"/>
            <a:ext cx="8558213" cy="5848350"/>
          </a:xfrm>
          <a:solidFill>
            <a:srgbClr val="7FFF00"/>
          </a:solidFill>
        </p:spPr>
        <p:txBody>
          <a:bodyPr/>
          <a:lstStyle/>
          <a:p>
            <a:br>
              <a:rPr lang="pl-PL" altLang="en-US" sz="3800" b="1"/>
            </a:br>
            <a:br>
              <a:rPr lang="pl-PL" altLang="en-US" sz="3800" b="1"/>
            </a:br>
            <a:r>
              <a:rPr lang="pl-PL" altLang="en-US" sz="3600" b="1"/>
              <a:t>Wyprowadzanie informacji </a:t>
            </a:r>
            <a:br>
              <a:rPr lang="pl-PL" altLang="en-US" sz="3600" b="1"/>
            </a:br>
            <a:r>
              <a:rPr lang="pl-PL" altLang="en-US" sz="3600" b="1"/>
              <a:t>z bazy danych - kwerendy wybierające</a:t>
            </a:r>
            <a:br>
              <a:rPr lang="pl-PL" altLang="en-US" sz="3600" b="1"/>
            </a:br>
            <a:br>
              <a:rPr lang="pl-PL" altLang="en-US" sz="3600" b="1"/>
            </a:br>
            <a:br>
              <a:rPr lang="pl-PL" altLang="en-US" sz="3600" b="1"/>
            </a:br>
            <a:br>
              <a:rPr lang="pl-PL" altLang="en-US" b="1"/>
            </a:br>
            <a:r>
              <a:rPr lang="pl-PL" altLang="en-US" sz="2800" b="1"/>
              <a:t>Marzena Nowakowska</a:t>
            </a:r>
            <a:br>
              <a:rPr lang="pl-PL" altLang="en-US" sz="2800" b="1"/>
            </a:br>
            <a:r>
              <a:rPr lang="pl-PL" altLang="en-US" sz="2800" b="1"/>
              <a:t>WZiMK, PŚk</a:t>
            </a:r>
            <a:br>
              <a:rPr lang="pl-PL" altLang="en-US" sz="3200" b="1"/>
            </a:br>
            <a:br>
              <a:rPr lang="pl-PL" altLang="en-US" sz="3200" b="1"/>
            </a:br>
            <a:endParaRPr lang="pl-PL" altLang="en-US" sz="3200" b="1"/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508000" y="71438"/>
            <a:ext cx="8178800" cy="776287"/>
          </a:xfrm>
          <a:solidFill>
            <a:srgbClr val="7FFF00"/>
          </a:solidFill>
          <a:ln w="50800" cap="flat">
            <a:solidFill>
              <a:schemeClr val="bg1"/>
            </a:solidFill>
          </a:ln>
        </p:spPr>
        <p:txBody>
          <a:bodyPr/>
          <a:lstStyle/>
          <a:p>
            <a:r>
              <a:rPr lang="pl-PL" altLang="en-US" sz="3600" b="1"/>
              <a:t>Zestawienia statystyczne </a:t>
            </a:r>
          </a:p>
        </p:txBody>
      </p:sp>
      <p:sp>
        <p:nvSpPr>
          <p:cNvPr id="11267" name="Rectangle 179"/>
          <p:cNvSpPr>
            <a:spLocks noChangeArrowheads="1"/>
          </p:cNvSpPr>
          <p:nvPr/>
        </p:nvSpPr>
        <p:spPr bwMode="auto">
          <a:xfrm>
            <a:off x="5437188" y="3354388"/>
            <a:ext cx="6350" cy="558800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altLang="en-US"/>
          </a:p>
        </p:txBody>
      </p:sp>
      <p:sp>
        <p:nvSpPr>
          <p:cNvPr id="11268" name="Rectangle 186"/>
          <p:cNvSpPr>
            <a:spLocks noChangeArrowheads="1"/>
          </p:cNvSpPr>
          <p:nvPr/>
        </p:nvSpPr>
        <p:spPr bwMode="auto">
          <a:xfrm>
            <a:off x="6351588" y="3354388"/>
            <a:ext cx="6350" cy="558800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altLang="en-US"/>
          </a:p>
        </p:txBody>
      </p:sp>
      <p:sp>
        <p:nvSpPr>
          <p:cNvPr id="11269" name="Rectangle 193"/>
          <p:cNvSpPr>
            <a:spLocks noChangeArrowheads="1"/>
          </p:cNvSpPr>
          <p:nvPr/>
        </p:nvSpPr>
        <p:spPr bwMode="auto">
          <a:xfrm>
            <a:off x="7264400" y="3354388"/>
            <a:ext cx="6350" cy="558800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altLang="en-US"/>
          </a:p>
        </p:txBody>
      </p:sp>
      <p:sp>
        <p:nvSpPr>
          <p:cNvPr id="11270" name="Rectangle 200"/>
          <p:cNvSpPr>
            <a:spLocks noChangeArrowheads="1"/>
          </p:cNvSpPr>
          <p:nvPr/>
        </p:nvSpPr>
        <p:spPr bwMode="auto">
          <a:xfrm>
            <a:off x="8140700" y="3354388"/>
            <a:ext cx="4763" cy="558800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altLang="en-US"/>
          </a:p>
        </p:txBody>
      </p:sp>
      <p:sp>
        <p:nvSpPr>
          <p:cNvPr id="11271" name="Text Box 4"/>
          <p:cNvSpPr txBox="1">
            <a:spLocks noChangeArrowheads="1"/>
          </p:cNvSpPr>
          <p:nvPr/>
        </p:nvSpPr>
        <p:spPr bwMode="auto">
          <a:xfrm>
            <a:off x="357188" y="908050"/>
            <a:ext cx="8429625" cy="22923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Aft>
                <a:spcPts val="600"/>
              </a:spcAft>
            </a:pPr>
            <a:r>
              <a:rPr lang="pl-PL" altLang="en-US" sz="1900" dirty="0"/>
              <a:t>SZBS oferują agregaty (funkcje podsumowujące, </a:t>
            </a:r>
            <a:r>
              <a:rPr lang="pl-PL" altLang="en-US" sz="1900" b="1" dirty="0">
                <a:solidFill>
                  <a:srgbClr val="0000FF"/>
                </a:solidFill>
              </a:rPr>
              <a:t>agregaty SQL</a:t>
            </a:r>
            <a:r>
              <a:rPr lang="pl-PL" altLang="en-US" sz="1900" dirty="0"/>
              <a:t>), dzięki którym można wykonywać w kwerendzie zestawienia statystyczne. </a:t>
            </a:r>
          </a:p>
          <a:p>
            <a:pPr>
              <a:spcAft>
                <a:spcPts val="600"/>
              </a:spcAft>
            </a:pPr>
            <a:r>
              <a:rPr lang="pl-PL" altLang="en-US" sz="1900" dirty="0"/>
              <a:t>Agregaty w MS Access: </a:t>
            </a:r>
            <a:r>
              <a:rPr lang="pl-PL" altLang="en-US" sz="1900" i="1" dirty="0">
                <a:solidFill>
                  <a:srgbClr val="6600FF"/>
                </a:solidFill>
              </a:rPr>
              <a:t>Suma</a:t>
            </a:r>
            <a:r>
              <a:rPr lang="pl-PL" altLang="en-US" sz="1900" dirty="0"/>
              <a:t>, </a:t>
            </a:r>
            <a:r>
              <a:rPr lang="pl-PL" altLang="en-US" sz="1900" i="1" dirty="0">
                <a:solidFill>
                  <a:srgbClr val="6600FF"/>
                </a:solidFill>
              </a:rPr>
              <a:t>Średnia</a:t>
            </a:r>
            <a:r>
              <a:rPr lang="pl-PL" altLang="en-US" sz="1900" dirty="0"/>
              <a:t>, </a:t>
            </a:r>
            <a:r>
              <a:rPr lang="pl-PL" altLang="en-US" sz="1900" i="1" dirty="0">
                <a:solidFill>
                  <a:srgbClr val="6600FF"/>
                </a:solidFill>
              </a:rPr>
              <a:t>Minimum</a:t>
            </a:r>
            <a:r>
              <a:rPr lang="pl-PL" altLang="en-US" sz="1900" dirty="0"/>
              <a:t>, </a:t>
            </a:r>
            <a:r>
              <a:rPr lang="pl-PL" altLang="en-US" sz="1900" i="1" dirty="0">
                <a:solidFill>
                  <a:srgbClr val="6600FF"/>
                </a:solidFill>
              </a:rPr>
              <a:t>Maksimum</a:t>
            </a:r>
            <a:r>
              <a:rPr lang="pl-PL" altLang="en-US" sz="1900" dirty="0"/>
              <a:t>, </a:t>
            </a:r>
            <a:r>
              <a:rPr lang="pl-PL" altLang="en-US" sz="1900" i="1" dirty="0">
                <a:solidFill>
                  <a:srgbClr val="6600FF"/>
                </a:solidFill>
              </a:rPr>
              <a:t>Policz</a:t>
            </a:r>
            <a:r>
              <a:rPr lang="pl-PL" altLang="en-US" sz="1900" dirty="0"/>
              <a:t>, </a:t>
            </a:r>
            <a:r>
              <a:rPr lang="pl-PL" altLang="en-US" sz="1900" i="1" dirty="0" err="1">
                <a:solidFill>
                  <a:srgbClr val="6600FF"/>
                </a:solidFill>
              </a:rPr>
              <a:t>OdchStd</a:t>
            </a:r>
            <a:r>
              <a:rPr lang="pl-PL" altLang="en-US" sz="1900" dirty="0"/>
              <a:t>, </a:t>
            </a:r>
            <a:r>
              <a:rPr lang="pl-PL" altLang="en-US" sz="1900" i="1" dirty="0">
                <a:solidFill>
                  <a:srgbClr val="6600FF"/>
                </a:solidFill>
              </a:rPr>
              <a:t>Wariancja</a:t>
            </a:r>
            <a:r>
              <a:rPr lang="pl-PL" altLang="en-US" sz="1900" dirty="0"/>
              <a:t>, </a:t>
            </a:r>
            <a:r>
              <a:rPr lang="pl-PL" altLang="en-US" sz="1900" i="1" dirty="0">
                <a:solidFill>
                  <a:srgbClr val="6600FF"/>
                </a:solidFill>
              </a:rPr>
              <a:t>Pierwszy</a:t>
            </a:r>
            <a:r>
              <a:rPr lang="pl-PL" altLang="en-US" sz="1900" dirty="0"/>
              <a:t>, </a:t>
            </a:r>
            <a:r>
              <a:rPr lang="pl-PL" altLang="en-US" sz="1900" i="1" dirty="0">
                <a:solidFill>
                  <a:srgbClr val="6600FF"/>
                </a:solidFill>
              </a:rPr>
              <a:t>Ostatni</a:t>
            </a:r>
            <a:endParaRPr lang="pl-PL" altLang="en-US" sz="1900" dirty="0">
              <a:solidFill>
                <a:srgbClr val="FF0000"/>
              </a:solidFill>
            </a:endParaRPr>
          </a:p>
          <a:p>
            <a:pPr>
              <a:spcAft>
                <a:spcPts val="600"/>
              </a:spcAft>
            </a:pPr>
            <a:r>
              <a:rPr lang="pl-PL" altLang="en-US" sz="1900" dirty="0"/>
              <a:t>Należy określić źródło danych. Na siatce projektowej umieścić wszystkie pola potrzebne do zestawienia. Wprowadzić podsumowania i określić, które agregaty mają działać na pozostałe pola umieszczone na siatce. </a:t>
            </a:r>
          </a:p>
        </p:txBody>
      </p:sp>
      <p:pic>
        <p:nvPicPr>
          <p:cNvPr id="11272" name="Picture 16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8313" y="3141663"/>
            <a:ext cx="8348662" cy="24479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  <p:sp>
        <p:nvSpPr>
          <p:cNvPr id="11273" name="Nawias klamrowy zamykający 12"/>
          <p:cNvSpPr>
            <a:spLocks/>
          </p:cNvSpPr>
          <p:nvPr/>
        </p:nvSpPr>
        <p:spPr bwMode="auto">
          <a:xfrm rot="5400000">
            <a:off x="6257131" y="2348707"/>
            <a:ext cx="358775" cy="4392612"/>
          </a:xfrm>
          <a:prstGeom prst="rightBrace">
            <a:avLst>
              <a:gd name="adj1" fmla="val 8389"/>
              <a:gd name="adj2" fmla="val 50000"/>
            </a:avLst>
          </a:prstGeom>
          <a:noFill/>
          <a:ln w="19050" algn="ctr">
            <a:solidFill>
              <a:srgbClr val="C00000"/>
            </a:solidFill>
            <a:round/>
            <a:headEnd/>
            <a:tailEnd/>
          </a:ln>
        </p:spPr>
        <p:txBody>
          <a:bodyPr/>
          <a:lstStyle/>
          <a:p>
            <a:endParaRPr lang="en-US" altLang="en-US"/>
          </a:p>
        </p:txBody>
      </p:sp>
      <p:sp>
        <p:nvSpPr>
          <p:cNvPr id="11274" name="Nawias klamrowy zamykający 13"/>
          <p:cNvSpPr>
            <a:spLocks/>
          </p:cNvSpPr>
          <p:nvPr/>
        </p:nvSpPr>
        <p:spPr bwMode="auto">
          <a:xfrm rot="5400000">
            <a:off x="2087562" y="2744788"/>
            <a:ext cx="288925" cy="3384550"/>
          </a:xfrm>
          <a:prstGeom prst="rightBrace">
            <a:avLst>
              <a:gd name="adj1" fmla="val 8298"/>
              <a:gd name="adj2" fmla="val 50000"/>
            </a:avLst>
          </a:prstGeom>
          <a:noFill/>
          <a:ln w="19050" algn="ctr">
            <a:solidFill>
              <a:srgbClr val="0033CC"/>
            </a:solidFill>
            <a:round/>
            <a:headEnd/>
            <a:tailEnd/>
          </a:ln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508000" y="71438"/>
            <a:ext cx="8178800" cy="776287"/>
          </a:xfrm>
          <a:solidFill>
            <a:srgbClr val="7FFF00"/>
          </a:solidFill>
          <a:ln w="50800" cap="flat">
            <a:solidFill>
              <a:schemeClr val="bg1"/>
            </a:solidFill>
          </a:ln>
        </p:spPr>
        <p:txBody>
          <a:bodyPr/>
          <a:lstStyle/>
          <a:p>
            <a:r>
              <a:rPr lang="pl-PL" altLang="en-US" sz="3600" b="1"/>
              <a:t>Kwerenda grupująca </a:t>
            </a:r>
          </a:p>
        </p:txBody>
      </p:sp>
      <p:sp>
        <p:nvSpPr>
          <p:cNvPr id="12291" name="Rectangle 179"/>
          <p:cNvSpPr>
            <a:spLocks noChangeArrowheads="1"/>
          </p:cNvSpPr>
          <p:nvPr/>
        </p:nvSpPr>
        <p:spPr bwMode="auto">
          <a:xfrm>
            <a:off x="5437188" y="3354388"/>
            <a:ext cx="6350" cy="558800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altLang="en-US"/>
          </a:p>
        </p:txBody>
      </p:sp>
      <p:sp>
        <p:nvSpPr>
          <p:cNvPr id="12292" name="Rectangle 181"/>
          <p:cNvSpPr>
            <a:spLocks noChangeArrowheads="1"/>
          </p:cNvSpPr>
          <p:nvPr/>
        </p:nvSpPr>
        <p:spPr bwMode="auto">
          <a:xfrm>
            <a:off x="5437188" y="3913188"/>
            <a:ext cx="6350" cy="6350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altLang="en-US"/>
          </a:p>
        </p:txBody>
      </p:sp>
      <p:sp>
        <p:nvSpPr>
          <p:cNvPr id="12293" name="Rectangle 186"/>
          <p:cNvSpPr>
            <a:spLocks noChangeArrowheads="1"/>
          </p:cNvSpPr>
          <p:nvPr/>
        </p:nvSpPr>
        <p:spPr bwMode="auto">
          <a:xfrm>
            <a:off x="6351588" y="3354388"/>
            <a:ext cx="6350" cy="558800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altLang="en-US"/>
          </a:p>
        </p:txBody>
      </p:sp>
      <p:sp>
        <p:nvSpPr>
          <p:cNvPr id="12294" name="Rectangle 188"/>
          <p:cNvSpPr>
            <a:spLocks noChangeArrowheads="1"/>
          </p:cNvSpPr>
          <p:nvPr/>
        </p:nvSpPr>
        <p:spPr bwMode="auto">
          <a:xfrm>
            <a:off x="6351588" y="3913188"/>
            <a:ext cx="6350" cy="6350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altLang="en-US"/>
          </a:p>
        </p:txBody>
      </p:sp>
      <p:sp>
        <p:nvSpPr>
          <p:cNvPr id="12295" name="Rectangle 193"/>
          <p:cNvSpPr>
            <a:spLocks noChangeArrowheads="1"/>
          </p:cNvSpPr>
          <p:nvPr/>
        </p:nvSpPr>
        <p:spPr bwMode="auto">
          <a:xfrm>
            <a:off x="7264400" y="3354388"/>
            <a:ext cx="6350" cy="558800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altLang="en-US"/>
          </a:p>
        </p:txBody>
      </p:sp>
      <p:sp>
        <p:nvSpPr>
          <p:cNvPr id="12296" name="Rectangle 195"/>
          <p:cNvSpPr>
            <a:spLocks noChangeArrowheads="1"/>
          </p:cNvSpPr>
          <p:nvPr/>
        </p:nvSpPr>
        <p:spPr bwMode="auto">
          <a:xfrm>
            <a:off x="7264400" y="3913188"/>
            <a:ext cx="6350" cy="6350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altLang="en-US"/>
          </a:p>
        </p:txBody>
      </p:sp>
      <p:sp>
        <p:nvSpPr>
          <p:cNvPr id="12297" name="Rectangle 200"/>
          <p:cNvSpPr>
            <a:spLocks noChangeArrowheads="1"/>
          </p:cNvSpPr>
          <p:nvPr/>
        </p:nvSpPr>
        <p:spPr bwMode="auto">
          <a:xfrm>
            <a:off x="8140700" y="3354388"/>
            <a:ext cx="4763" cy="558800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altLang="en-US"/>
          </a:p>
        </p:txBody>
      </p:sp>
      <p:sp>
        <p:nvSpPr>
          <p:cNvPr id="12298" name="Rectangle 202"/>
          <p:cNvSpPr>
            <a:spLocks noChangeArrowheads="1"/>
          </p:cNvSpPr>
          <p:nvPr/>
        </p:nvSpPr>
        <p:spPr bwMode="auto">
          <a:xfrm>
            <a:off x="8140700" y="3913188"/>
            <a:ext cx="4763" cy="6350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altLang="en-US"/>
          </a:p>
        </p:txBody>
      </p:sp>
      <p:sp>
        <p:nvSpPr>
          <p:cNvPr id="12299" name="Rectangle 205"/>
          <p:cNvSpPr>
            <a:spLocks noChangeArrowheads="1"/>
          </p:cNvSpPr>
          <p:nvPr/>
        </p:nvSpPr>
        <p:spPr bwMode="auto">
          <a:xfrm>
            <a:off x="8140700" y="3913188"/>
            <a:ext cx="4763" cy="6350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altLang="en-US"/>
          </a:p>
        </p:txBody>
      </p:sp>
      <p:sp>
        <p:nvSpPr>
          <p:cNvPr id="12300" name="Rectangle 208"/>
          <p:cNvSpPr>
            <a:spLocks noChangeArrowheads="1"/>
          </p:cNvSpPr>
          <p:nvPr/>
        </p:nvSpPr>
        <p:spPr bwMode="auto">
          <a:xfrm>
            <a:off x="987425" y="3917950"/>
            <a:ext cx="7938" cy="19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pl-PL" altLang="en-US" sz="100">
                <a:solidFill>
                  <a:srgbClr val="000000"/>
                </a:solidFill>
              </a:rPr>
              <a:t> </a:t>
            </a:r>
            <a:endParaRPr lang="pl-PL" altLang="en-US"/>
          </a:p>
        </p:txBody>
      </p:sp>
      <p:sp>
        <p:nvSpPr>
          <p:cNvPr id="12301" name="Text Box 4"/>
          <p:cNvSpPr txBox="1">
            <a:spLocks noChangeArrowheads="1"/>
          </p:cNvSpPr>
          <p:nvPr/>
        </p:nvSpPr>
        <p:spPr bwMode="auto">
          <a:xfrm>
            <a:off x="179388" y="1066800"/>
            <a:ext cx="8786812" cy="20923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Aft>
                <a:spcPts val="600"/>
              </a:spcAft>
            </a:pPr>
            <a:r>
              <a:rPr lang="pl-PL" altLang="en-US" sz="2000"/>
              <a:t>Zestawienia statystyczne można wykonywać dla rekordów przynależących do grup. Grupy to podzbiory (warstwy) utworzone wg wybranego atrybutu. W obrębie każdej grupy wartość tego atrybutu jest taka sama.</a:t>
            </a:r>
          </a:p>
          <a:p>
            <a:pPr>
              <a:spcAft>
                <a:spcPts val="600"/>
              </a:spcAft>
            </a:pPr>
            <a:r>
              <a:rPr lang="pl-PL" altLang="en-US" sz="2000"/>
              <a:t>W zestawieniu  grupującym należy zawsze określić pole (pola), wg którego nastąpi tworzenie grup. Następnie podać, które agregaty mają działać na pozostałe pola umieszczone na siatce projektowej.</a:t>
            </a:r>
          </a:p>
        </p:txBody>
      </p:sp>
      <p:pic>
        <p:nvPicPr>
          <p:cNvPr id="12302" name="Picture 16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388" y="3357563"/>
            <a:ext cx="8669337" cy="2159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</p:spTree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508000" y="152400"/>
            <a:ext cx="8178800" cy="762000"/>
          </a:xfrm>
          <a:solidFill>
            <a:srgbClr val="7FFF00"/>
          </a:solidFill>
          <a:ln w="50800" cap="flat">
            <a:solidFill>
              <a:schemeClr val="bg1"/>
            </a:solidFill>
          </a:ln>
        </p:spPr>
        <p:txBody>
          <a:bodyPr/>
          <a:lstStyle/>
          <a:p>
            <a:r>
              <a:rPr lang="pl-PL" altLang="en-US" sz="3600" b="1"/>
              <a:t>Schemat rozwiązań</a:t>
            </a:r>
          </a:p>
        </p:txBody>
      </p:sp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57872986"/>
              </p:ext>
            </p:extLst>
          </p:nvPr>
        </p:nvGraphicFramePr>
        <p:xfrm>
          <a:off x="1043608" y="1930400"/>
          <a:ext cx="6852259" cy="1605225"/>
        </p:xfrm>
        <a:graphic>
          <a:graphicData uri="http://schemas.openxmlformats.org/drawingml/2006/table">
            <a:tbl>
              <a:tblPr/>
              <a:tblGrid>
                <a:gridCol w="7662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231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954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6860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9876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8504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Pole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LiczbaKsiążek</a:t>
                      </a:r>
                      <a:r>
                        <a:rPr kumimoji="0" lang="pl-PL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: 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Syg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CenaMinimalna</a:t>
                      </a:r>
                      <a:r>
                        <a:rPr kumimoji="0" lang="pl-PL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: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Cena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CenaMaksymalna</a:t>
                      </a:r>
                      <a:r>
                        <a:rPr kumimoji="0" lang="pl-PL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: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Cena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CenaŚrednia</a:t>
                      </a:r>
                      <a:r>
                        <a:rPr kumimoji="0" lang="pl-PL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: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Cena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8327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Suma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Policz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M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inimum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M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aksimum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Średnia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8327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Sortuj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0406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Kryteria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8" name="Tabela 7"/>
          <p:cNvGraphicFramePr>
            <a:graphicFrameLocks noGrp="1"/>
          </p:cNvGraphicFramePr>
          <p:nvPr/>
        </p:nvGraphicFramePr>
        <p:xfrm>
          <a:off x="1141413" y="4905375"/>
          <a:ext cx="6911975" cy="1511300"/>
        </p:xfrm>
        <a:graphic>
          <a:graphicData uri="http://schemas.openxmlformats.org/drawingml/2006/table">
            <a:tbl>
              <a:tblPr/>
              <a:tblGrid>
                <a:gridCol w="10874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743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874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49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398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6043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782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Pole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Typ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Syg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Cena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Cena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Cena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782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Suma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Grupuj wg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Policz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minimum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maksimum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średnia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782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Sortuj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782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Kryteria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3384" name="pole tekstowe 14"/>
          <p:cNvSpPr txBox="1">
            <a:spLocks noChangeArrowheads="1"/>
          </p:cNvSpPr>
          <p:nvPr/>
        </p:nvSpPr>
        <p:spPr bwMode="auto">
          <a:xfrm>
            <a:off x="358775" y="914400"/>
            <a:ext cx="8785225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altLang="en-US" sz="2000" i="1" dirty="0"/>
              <a:t>Statystyki biblioteczne </a:t>
            </a:r>
            <a:r>
              <a:rPr lang="pl-PL" altLang="en-US" sz="2000" dirty="0"/>
              <a:t>- kwerenda zestawiająca statystyki książek w bibliotece:</a:t>
            </a:r>
          </a:p>
          <a:p>
            <a:pPr marL="0" lvl="1"/>
            <a:r>
              <a:rPr lang="pl-PL" altLang="en-US" sz="2000" dirty="0"/>
              <a:t>liczba książek (</a:t>
            </a:r>
            <a:r>
              <a:rPr lang="pl-PL" altLang="en-US" sz="2000" i="1" dirty="0"/>
              <a:t>Policz</a:t>
            </a:r>
            <a:r>
              <a:rPr lang="pl-PL" altLang="en-US" sz="2000" dirty="0"/>
              <a:t>), cena najniższa (</a:t>
            </a:r>
            <a:r>
              <a:rPr lang="pl-PL" altLang="en-US" sz="2000" i="1" dirty="0"/>
              <a:t>Minimum</a:t>
            </a:r>
            <a:r>
              <a:rPr lang="pl-PL" altLang="en-US" sz="2000" dirty="0"/>
              <a:t>), najwyższa (</a:t>
            </a:r>
            <a:r>
              <a:rPr lang="pl-PL" altLang="en-US" sz="2000" i="1" dirty="0"/>
              <a:t>Maksimum</a:t>
            </a:r>
            <a:r>
              <a:rPr lang="pl-PL" altLang="en-US" sz="2000" dirty="0"/>
              <a:t>) i średnia (</a:t>
            </a:r>
            <a:r>
              <a:rPr lang="pl-PL" altLang="en-US" sz="2000" i="1" dirty="0"/>
              <a:t>Średnia</a:t>
            </a:r>
            <a:r>
              <a:rPr lang="pl-PL" altLang="en-US" sz="2000" dirty="0"/>
              <a:t>)</a:t>
            </a:r>
          </a:p>
        </p:txBody>
      </p:sp>
      <p:sp>
        <p:nvSpPr>
          <p:cNvPr id="13385" name="pole tekstowe 9"/>
          <p:cNvSpPr txBox="1">
            <a:spLocks noChangeArrowheads="1"/>
          </p:cNvSpPr>
          <p:nvPr/>
        </p:nvSpPr>
        <p:spPr bwMode="auto">
          <a:xfrm>
            <a:off x="358775" y="3852863"/>
            <a:ext cx="8785225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altLang="en-US" sz="2000" i="1" dirty="0"/>
              <a:t>Statystyki biblioteczne wg typu </a:t>
            </a:r>
            <a:r>
              <a:rPr lang="pl-PL" altLang="en-US" sz="2000" dirty="0"/>
              <a:t>- kwerenda zestawiająca statystyki książek w bibliotece wg typu: liczba książek (</a:t>
            </a:r>
            <a:r>
              <a:rPr lang="pl-PL" altLang="en-US" sz="2000" i="1" dirty="0"/>
              <a:t>Policz</a:t>
            </a:r>
            <a:r>
              <a:rPr lang="pl-PL" altLang="en-US" sz="2000" dirty="0"/>
              <a:t>), cena najniższa (</a:t>
            </a:r>
            <a:r>
              <a:rPr lang="pl-PL" altLang="en-US" sz="2000" i="1" dirty="0"/>
              <a:t>Minimum</a:t>
            </a:r>
            <a:r>
              <a:rPr lang="pl-PL" altLang="en-US" sz="2000" dirty="0"/>
              <a:t>), najwyższa (</a:t>
            </a:r>
            <a:r>
              <a:rPr lang="pl-PL" altLang="en-US" sz="2000" i="1" dirty="0"/>
              <a:t>Maksimum</a:t>
            </a:r>
            <a:r>
              <a:rPr lang="pl-PL" altLang="en-US" sz="2000" dirty="0"/>
              <a:t>) i średnia (</a:t>
            </a:r>
            <a:r>
              <a:rPr lang="pl-PL" altLang="en-US" sz="2000" i="1" dirty="0"/>
              <a:t>Średnia</a:t>
            </a:r>
            <a:r>
              <a:rPr lang="pl-PL" altLang="en-US" sz="2000" dirty="0"/>
              <a:t>)</a:t>
            </a:r>
          </a:p>
        </p:txBody>
      </p:sp>
    </p:spTree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508000" y="152400"/>
            <a:ext cx="8178800" cy="762000"/>
          </a:xfrm>
          <a:solidFill>
            <a:srgbClr val="7FFF00"/>
          </a:solidFill>
          <a:ln w="50800" cap="flat">
            <a:solidFill>
              <a:schemeClr val="bg1"/>
            </a:solidFill>
          </a:ln>
        </p:spPr>
        <p:txBody>
          <a:bodyPr/>
          <a:lstStyle/>
          <a:p>
            <a:r>
              <a:rPr lang="pl-PL" altLang="en-US" sz="3600" b="1" dirty="0"/>
              <a:t>Podsumowania SQL</a:t>
            </a:r>
          </a:p>
        </p:txBody>
      </p:sp>
      <p:sp>
        <p:nvSpPr>
          <p:cNvPr id="13384" name="pole tekstowe 14"/>
          <p:cNvSpPr txBox="1">
            <a:spLocks noChangeArrowheads="1"/>
          </p:cNvSpPr>
          <p:nvPr/>
        </p:nvSpPr>
        <p:spPr bwMode="auto">
          <a:xfrm>
            <a:off x="358775" y="914400"/>
            <a:ext cx="8785225" cy="20159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altLang="en-US" sz="2000" i="1" dirty="0"/>
              <a:t>Statystyki biblioteczne</a:t>
            </a:r>
          </a:p>
          <a:p>
            <a:pPr lvl="1">
              <a:spcBef>
                <a:spcPts val="600"/>
              </a:spcBef>
            </a:pPr>
            <a:r>
              <a:rPr lang="pl-PL" altLang="en-US" sz="2000" dirty="0">
                <a:solidFill>
                  <a:srgbClr val="0000FF"/>
                </a:solidFill>
              </a:rPr>
              <a:t>SELECT </a:t>
            </a:r>
            <a:r>
              <a:rPr lang="pl-PL" altLang="en-US" sz="2000" dirty="0" err="1">
                <a:solidFill>
                  <a:srgbClr val="0000FF"/>
                </a:solidFill>
              </a:rPr>
              <a:t>Count</a:t>
            </a:r>
            <a:r>
              <a:rPr lang="pl-PL" altLang="en-US" sz="2000" dirty="0">
                <a:solidFill>
                  <a:srgbClr val="0000FF"/>
                </a:solidFill>
              </a:rPr>
              <a:t>(KSIĄŻKI.[SYG]) AS </a:t>
            </a:r>
            <a:r>
              <a:rPr lang="pl-PL" altLang="en-US" sz="2000" dirty="0" err="1">
                <a:solidFill>
                  <a:srgbClr val="0000FF"/>
                </a:solidFill>
              </a:rPr>
              <a:t>LiczbaKsiążek</a:t>
            </a:r>
            <a:r>
              <a:rPr lang="pl-PL" altLang="en-US" sz="2000" dirty="0">
                <a:solidFill>
                  <a:srgbClr val="0000FF"/>
                </a:solidFill>
              </a:rPr>
              <a:t>, </a:t>
            </a:r>
          </a:p>
          <a:p>
            <a:pPr lvl="2"/>
            <a:r>
              <a:rPr lang="pl-PL" altLang="en-US" sz="2000" dirty="0">
                <a:solidFill>
                  <a:srgbClr val="0000FF"/>
                </a:solidFill>
              </a:rPr>
              <a:t>Min(KSIĄŻKI.[CENA]) AS </a:t>
            </a:r>
            <a:r>
              <a:rPr lang="pl-PL" altLang="en-US" sz="2000" dirty="0" err="1">
                <a:solidFill>
                  <a:srgbClr val="0000FF"/>
                </a:solidFill>
              </a:rPr>
              <a:t>CenaMinimalna</a:t>
            </a:r>
            <a:r>
              <a:rPr lang="pl-PL" altLang="en-US" sz="2000" dirty="0">
                <a:solidFill>
                  <a:srgbClr val="0000FF"/>
                </a:solidFill>
              </a:rPr>
              <a:t>, </a:t>
            </a:r>
          </a:p>
          <a:p>
            <a:pPr lvl="2"/>
            <a:r>
              <a:rPr lang="pl-PL" altLang="en-US" sz="2000" dirty="0">
                <a:solidFill>
                  <a:srgbClr val="0000FF"/>
                </a:solidFill>
              </a:rPr>
              <a:t>Max(KSIĄŻKI.[CENA]) AS </a:t>
            </a:r>
            <a:r>
              <a:rPr lang="pl-PL" altLang="en-US" sz="2000" dirty="0" err="1">
                <a:solidFill>
                  <a:srgbClr val="0000FF"/>
                </a:solidFill>
              </a:rPr>
              <a:t>CenaMaksymalna</a:t>
            </a:r>
            <a:r>
              <a:rPr lang="pl-PL" altLang="en-US" sz="2000" dirty="0">
                <a:solidFill>
                  <a:srgbClr val="0000FF"/>
                </a:solidFill>
              </a:rPr>
              <a:t>, </a:t>
            </a:r>
          </a:p>
          <a:p>
            <a:pPr lvl="2"/>
            <a:r>
              <a:rPr lang="pl-PL" altLang="en-US" sz="2000" dirty="0" err="1">
                <a:solidFill>
                  <a:srgbClr val="0000FF"/>
                </a:solidFill>
              </a:rPr>
              <a:t>Avg</a:t>
            </a:r>
            <a:r>
              <a:rPr lang="pl-PL" altLang="en-US" sz="2000" dirty="0">
                <a:solidFill>
                  <a:srgbClr val="0000FF"/>
                </a:solidFill>
              </a:rPr>
              <a:t>(KSIĄŻKI.[CENA]) AS </a:t>
            </a:r>
            <a:r>
              <a:rPr lang="pl-PL" altLang="en-US" sz="2000" dirty="0" err="1">
                <a:solidFill>
                  <a:srgbClr val="0000FF"/>
                </a:solidFill>
              </a:rPr>
              <a:t>CenaŚrednia</a:t>
            </a:r>
            <a:endParaRPr lang="pl-PL" altLang="en-US" sz="2000" dirty="0">
              <a:solidFill>
                <a:srgbClr val="0000FF"/>
              </a:solidFill>
            </a:endParaRPr>
          </a:p>
          <a:p>
            <a:pPr lvl="1"/>
            <a:r>
              <a:rPr lang="pl-PL" altLang="en-US" sz="2000" dirty="0">
                <a:solidFill>
                  <a:srgbClr val="0000FF"/>
                </a:solidFill>
              </a:rPr>
              <a:t>FROM KSIĄŻKI;</a:t>
            </a:r>
          </a:p>
        </p:txBody>
      </p:sp>
      <p:sp>
        <p:nvSpPr>
          <p:cNvPr id="13385" name="pole tekstowe 9"/>
          <p:cNvSpPr txBox="1">
            <a:spLocks noChangeArrowheads="1"/>
          </p:cNvSpPr>
          <p:nvPr/>
        </p:nvSpPr>
        <p:spPr bwMode="auto">
          <a:xfrm>
            <a:off x="358774" y="3068960"/>
            <a:ext cx="8785225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altLang="en-US" sz="2000" i="1" dirty="0"/>
              <a:t>Statystyki biblioteczne wg typu</a:t>
            </a:r>
          </a:p>
          <a:p>
            <a:endParaRPr lang="pl-PL" altLang="en-US" sz="2000" dirty="0"/>
          </a:p>
        </p:txBody>
      </p:sp>
      <p:sp>
        <p:nvSpPr>
          <p:cNvPr id="2" name="pole tekstowe 1">
            <a:extLst>
              <a:ext uri="{FF2B5EF4-FFF2-40B4-BE49-F238E27FC236}">
                <a16:creationId xmlns:a16="http://schemas.microsoft.com/office/drawing/2014/main" id="{D6BB5FC9-FFB6-4BA2-9061-F24037851E51}"/>
              </a:ext>
            </a:extLst>
          </p:cNvPr>
          <p:cNvSpPr txBox="1"/>
          <p:nvPr/>
        </p:nvSpPr>
        <p:spPr>
          <a:xfrm>
            <a:off x="683568" y="3679368"/>
            <a:ext cx="684076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000" dirty="0">
                <a:solidFill>
                  <a:srgbClr val="0000FF"/>
                </a:solidFill>
              </a:rPr>
              <a:t>SELECT </a:t>
            </a:r>
            <a:r>
              <a:rPr lang="pl-PL" sz="2000" dirty="0" err="1">
                <a:solidFill>
                  <a:srgbClr val="0000FF"/>
                </a:solidFill>
              </a:rPr>
              <a:t>książki.typ</a:t>
            </a:r>
            <a:r>
              <a:rPr lang="pl-PL" sz="2000" dirty="0">
                <a:solidFill>
                  <a:srgbClr val="0000FF"/>
                </a:solidFill>
              </a:rPr>
              <a:t>, </a:t>
            </a:r>
            <a:r>
              <a:rPr lang="pl-PL" sz="2000" dirty="0" err="1">
                <a:solidFill>
                  <a:srgbClr val="0000FF"/>
                </a:solidFill>
              </a:rPr>
              <a:t>Count</a:t>
            </a:r>
            <a:r>
              <a:rPr lang="pl-PL" sz="2000" dirty="0">
                <a:solidFill>
                  <a:srgbClr val="0000FF"/>
                </a:solidFill>
              </a:rPr>
              <a:t>(</a:t>
            </a:r>
            <a:r>
              <a:rPr lang="pl-PL" sz="2000" dirty="0" err="1">
                <a:solidFill>
                  <a:srgbClr val="0000FF"/>
                </a:solidFill>
              </a:rPr>
              <a:t>książki.syg</a:t>
            </a:r>
            <a:r>
              <a:rPr lang="pl-PL" sz="2000" dirty="0">
                <a:solidFill>
                  <a:srgbClr val="0000FF"/>
                </a:solidFill>
              </a:rPr>
              <a:t>) AS </a:t>
            </a:r>
            <a:r>
              <a:rPr lang="pl-PL" sz="2000" dirty="0" err="1">
                <a:solidFill>
                  <a:srgbClr val="0000FF"/>
                </a:solidFill>
              </a:rPr>
              <a:t>LiczbaKsiążek</a:t>
            </a:r>
            <a:r>
              <a:rPr lang="pl-PL" sz="2000" dirty="0">
                <a:solidFill>
                  <a:srgbClr val="0000FF"/>
                </a:solidFill>
              </a:rPr>
              <a:t>,</a:t>
            </a:r>
          </a:p>
          <a:p>
            <a:pPr lvl="2"/>
            <a:r>
              <a:rPr lang="pl-PL" altLang="en-US" sz="2000" dirty="0">
                <a:solidFill>
                  <a:srgbClr val="0000FF"/>
                </a:solidFill>
              </a:rPr>
              <a:t>Min(KSIĄŻKI.[CENA]) AS </a:t>
            </a:r>
            <a:r>
              <a:rPr lang="pl-PL" altLang="en-US" sz="2000" dirty="0" err="1">
                <a:solidFill>
                  <a:srgbClr val="0000FF"/>
                </a:solidFill>
              </a:rPr>
              <a:t>CenaMinimalna</a:t>
            </a:r>
            <a:r>
              <a:rPr lang="pl-PL" altLang="en-US" sz="2000" dirty="0">
                <a:solidFill>
                  <a:srgbClr val="0000FF"/>
                </a:solidFill>
              </a:rPr>
              <a:t>, </a:t>
            </a:r>
          </a:p>
          <a:p>
            <a:pPr lvl="2"/>
            <a:r>
              <a:rPr lang="pl-PL" altLang="en-US" sz="2000" dirty="0">
                <a:solidFill>
                  <a:srgbClr val="0000FF"/>
                </a:solidFill>
              </a:rPr>
              <a:t>Max(KSIĄŻKI.[CENA]) AS </a:t>
            </a:r>
            <a:r>
              <a:rPr lang="pl-PL" altLang="en-US" sz="2000" dirty="0" err="1">
                <a:solidFill>
                  <a:srgbClr val="0000FF"/>
                </a:solidFill>
              </a:rPr>
              <a:t>CenaMaksymalna</a:t>
            </a:r>
            <a:r>
              <a:rPr lang="pl-PL" altLang="en-US" sz="2000" dirty="0">
                <a:solidFill>
                  <a:srgbClr val="0000FF"/>
                </a:solidFill>
              </a:rPr>
              <a:t>, </a:t>
            </a:r>
          </a:p>
          <a:p>
            <a:pPr lvl="2"/>
            <a:r>
              <a:rPr lang="pl-PL" altLang="en-US" sz="2000" dirty="0" err="1">
                <a:solidFill>
                  <a:srgbClr val="0000FF"/>
                </a:solidFill>
              </a:rPr>
              <a:t>Avg</a:t>
            </a:r>
            <a:r>
              <a:rPr lang="pl-PL" altLang="en-US" sz="2000" dirty="0">
                <a:solidFill>
                  <a:srgbClr val="0000FF"/>
                </a:solidFill>
              </a:rPr>
              <a:t>(KSIĄŻKI.[CENA]) AS </a:t>
            </a:r>
            <a:r>
              <a:rPr lang="pl-PL" altLang="en-US" sz="2000" dirty="0" err="1">
                <a:solidFill>
                  <a:srgbClr val="0000FF"/>
                </a:solidFill>
              </a:rPr>
              <a:t>CenaŚrednia</a:t>
            </a:r>
            <a:endParaRPr lang="pl-PL" altLang="en-US" sz="2000" dirty="0">
              <a:solidFill>
                <a:srgbClr val="0000FF"/>
              </a:solidFill>
            </a:endParaRPr>
          </a:p>
          <a:p>
            <a:r>
              <a:rPr lang="pl-PL" altLang="en-US" sz="2000" dirty="0">
                <a:solidFill>
                  <a:srgbClr val="0000FF"/>
                </a:solidFill>
              </a:rPr>
              <a:t>FROM KSIĄŻKI</a:t>
            </a:r>
          </a:p>
          <a:p>
            <a:r>
              <a:rPr lang="pl-PL" sz="2000" dirty="0">
                <a:solidFill>
                  <a:srgbClr val="0000FF"/>
                </a:solidFill>
              </a:rPr>
              <a:t>GROUP BY </a:t>
            </a:r>
            <a:r>
              <a:rPr lang="pl-PL" sz="2000" dirty="0" err="1">
                <a:solidFill>
                  <a:srgbClr val="0000FF"/>
                </a:solidFill>
              </a:rPr>
              <a:t>książki.typ</a:t>
            </a:r>
            <a:r>
              <a:rPr lang="pl-PL" sz="2000" dirty="0">
                <a:solidFill>
                  <a:srgbClr val="0000FF"/>
                </a:solidFill>
              </a:rPr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836843263"/>
      </p:ext>
    </p:extLst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08000" y="152400"/>
            <a:ext cx="8178800" cy="900336"/>
          </a:xfrm>
          <a:solidFill>
            <a:srgbClr val="7FFF00"/>
          </a:solidFill>
          <a:ln w="50800" cap="flat">
            <a:solidFill>
              <a:schemeClr val="bg1"/>
            </a:solidFill>
          </a:ln>
        </p:spPr>
        <p:txBody>
          <a:bodyPr/>
          <a:lstStyle/>
          <a:p>
            <a:r>
              <a:rPr lang="pl-PL" altLang="en-US" sz="3600" b="1" dirty="0" err="1"/>
              <a:t>Podkwerenda</a:t>
            </a:r>
            <a:r>
              <a:rPr lang="pl-PL" altLang="en-US" sz="3600" b="1" dirty="0"/>
              <a:t> w kwerendzie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528" y="1052736"/>
            <a:ext cx="8153400" cy="1080120"/>
          </a:xfrm>
        </p:spPr>
        <p:txBody>
          <a:bodyPr/>
          <a:lstStyle/>
          <a:p>
            <a:pPr>
              <a:buFontTx/>
              <a:buNone/>
            </a:pPr>
            <a:r>
              <a:rPr lang="pl-PL" sz="1900" dirty="0"/>
              <a:t>	</a:t>
            </a:r>
            <a:r>
              <a:rPr lang="pl-PL" sz="1900" b="1" dirty="0"/>
              <a:t>Zadanie</a:t>
            </a:r>
            <a:endParaRPr lang="pl-PL" sz="1900" dirty="0"/>
          </a:p>
          <a:p>
            <a:pPr>
              <a:spcBef>
                <a:spcPct val="0"/>
              </a:spcBef>
              <a:buFontTx/>
              <a:buNone/>
            </a:pPr>
            <a:r>
              <a:rPr lang="pl-PL" sz="1900" dirty="0"/>
              <a:t>	Zbudować kwerendę </a:t>
            </a:r>
            <a:r>
              <a:rPr lang="pl-PL" sz="1900" i="1" dirty="0">
                <a:solidFill>
                  <a:srgbClr val="0000FF"/>
                </a:solidFill>
              </a:rPr>
              <a:t>Zasoby powyżej średniej ceny</a:t>
            </a:r>
            <a:r>
              <a:rPr lang="pl-PL" sz="1900" dirty="0"/>
              <a:t>, która zestawi książki o cenie wyższej niż średnia cena książek w bibliotece. </a:t>
            </a:r>
          </a:p>
        </p:txBody>
      </p:sp>
      <p:pic>
        <p:nvPicPr>
          <p:cNvPr id="3" name="Obraz 2">
            <a:extLst>
              <a:ext uri="{FF2B5EF4-FFF2-40B4-BE49-F238E27FC236}">
                <a16:creationId xmlns:a16="http://schemas.microsoft.com/office/drawing/2014/main" id="{81A280A8-4404-4032-AFB4-191F07A8A9D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1560" y="2060848"/>
            <a:ext cx="7895114" cy="4356720"/>
          </a:xfrm>
          <a:prstGeom prst="rect">
            <a:avLst/>
          </a:prstGeom>
        </p:spPr>
      </p:pic>
    </p:spTree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08000" y="116632"/>
            <a:ext cx="8178800" cy="576064"/>
          </a:xfrm>
          <a:solidFill>
            <a:srgbClr val="7FFF00"/>
          </a:solidFill>
          <a:ln w="50800" cap="flat">
            <a:solidFill>
              <a:schemeClr val="bg1"/>
            </a:solidFill>
          </a:ln>
        </p:spPr>
        <p:txBody>
          <a:bodyPr/>
          <a:lstStyle/>
          <a:p>
            <a:r>
              <a:rPr lang="pl-PL" altLang="en-US" sz="3600" b="1" dirty="0"/>
              <a:t>Filtry w kwerendach podsumowujących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42811" y="908720"/>
            <a:ext cx="8712968" cy="5472608"/>
          </a:xfrm>
        </p:spPr>
        <p:txBody>
          <a:bodyPr/>
          <a:lstStyle/>
          <a:p>
            <a:pPr marL="0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l-PL" sz="20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Kolejność: </a:t>
            </a:r>
            <a:r>
              <a:rPr lang="pl-PL" sz="2000" dirty="0">
                <a:solidFill>
                  <a:srgbClr val="CC0000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najpierw filtr</a:t>
            </a:r>
            <a:r>
              <a:rPr lang="pl-PL" sz="20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pl-PL" sz="2000" dirty="0">
                <a:solidFill>
                  <a:srgbClr val="0000FF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potem podsumowania</a:t>
            </a:r>
          </a:p>
          <a:p>
            <a:pPr marL="457200" indent="-4572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pl-PL" sz="20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Rekordy zostają poddane selekcji na okoliczność pewnego kryterium </a:t>
            </a:r>
            <a:r>
              <a:rPr lang="pl-PL" sz="20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 Wynik: zazwyczaj zbiór o mniejszej liczbie rekordów niż przed selekcją </a:t>
            </a:r>
          </a:p>
          <a:p>
            <a:pPr marL="457200" indent="-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pl-PL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Wprowadzenie</a:t>
            </a:r>
            <a:r>
              <a:rPr lang="pl-PL" sz="20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 podsumowań w zbiorze odfiltrowanym z grupowaniem lub bez grupowania  Wynik: agregaty dla ww. zbioru rekordów</a:t>
            </a:r>
            <a:endParaRPr lang="pl-PL" sz="2000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pl-PL" sz="20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Kolejność: </a:t>
            </a:r>
            <a:r>
              <a:rPr lang="pl-PL" sz="2000" dirty="0">
                <a:solidFill>
                  <a:srgbClr val="0000FF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najpierw podsumowania</a:t>
            </a:r>
            <a:r>
              <a:rPr lang="pl-PL" sz="20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pl-PL" sz="2000" dirty="0">
                <a:solidFill>
                  <a:srgbClr val="CC0000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potem filtr </a:t>
            </a:r>
            <a:r>
              <a:rPr lang="pl-PL" sz="20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(ma sens, gdy jest grupowanie)</a:t>
            </a:r>
          </a:p>
          <a:p>
            <a:pPr marL="457200" indent="-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pl-PL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Wprowadzenie podsumowań w całym zbiorze lub wg grup  Wynik: Agregaty dla ww. zbioru rekordów (jeden wiersz lub tyle wierszy ile grup)</a:t>
            </a:r>
            <a:endParaRPr lang="pl-PL" sz="2000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pl-PL" sz="20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Agregaty zostają poddane selekcji na okoliczność pewnego kryterium </a:t>
            </a:r>
            <a:r>
              <a:rPr lang="pl-PL" sz="20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 Wynik: zazwyczaj mniej rekordów z agregatami niż przed selekcją (w szczególności </a:t>
            </a:r>
            <a:r>
              <a:rPr lang="pl-PL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pusty zbiór wynikowy)</a:t>
            </a:r>
            <a:endParaRPr lang="pl-PL" sz="20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marL="0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pl-PL" sz="20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pl-PL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Por. plik w Internecie: </a:t>
            </a:r>
            <a:r>
              <a:rPr lang="pl-PL" sz="2000" dirty="0">
                <a:highlight>
                  <a:srgbClr val="FFFF00"/>
                </a:highlight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DB_notatki.docx</a:t>
            </a:r>
            <a:r>
              <a:rPr lang="pl-PL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, s. 5: </a:t>
            </a:r>
            <a:r>
              <a:rPr lang="pl-PL" sz="2000" b="1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Filtrowanie w kwerendach podsumowujących</a:t>
            </a:r>
            <a:endParaRPr lang="pl-PL" sz="20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pl-PL" sz="20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8396992"/>
      </p:ext>
    </p:extLst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79375"/>
            <a:ext cx="9144000" cy="706438"/>
          </a:xfrm>
          <a:solidFill>
            <a:srgbClr val="7FFF00"/>
          </a:solidFill>
          <a:ln w="50800" cap="flat">
            <a:solidFill>
              <a:schemeClr val="bg1"/>
            </a:solidFill>
          </a:ln>
        </p:spPr>
        <p:txBody>
          <a:bodyPr/>
          <a:lstStyle/>
          <a:p>
            <a:r>
              <a:rPr lang="pl-PL" altLang="en-US" sz="3400" b="1"/>
              <a:t>Rodzaje połączeń między tabelami - kwerendy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1438" y="4786313"/>
            <a:ext cx="9001125" cy="1500187"/>
          </a:xfrm>
        </p:spPr>
        <p:txBody>
          <a:bodyPr/>
          <a:lstStyle/>
          <a:p>
            <a:pPr>
              <a:buFontTx/>
              <a:buNone/>
            </a:pPr>
            <a:r>
              <a:rPr lang="pl-PL" altLang="en-US" sz="2000" dirty="0"/>
              <a:t>	</a:t>
            </a:r>
            <a:r>
              <a:rPr lang="pl-PL" altLang="en-US" sz="2000" b="1" dirty="0"/>
              <a:t>Zadanie</a:t>
            </a:r>
            <a:endParaRPr lang="pl-PL" altLang="en-US" sz="2000" dirty="0"/>
          </a:p>
          <a:p>
            <a:pPr>
              <a:buFontTx/>
              <a:buNone/>
            </a:pPr>
            <a:r>
              <a:rPr lang="pl-PL" altLang="en-US" sz="2000" dirty="0"/>
              <a:t>	Zbudować kwerendę </a:t>
            </a:r>
            <a:r>
              <a:rPr lang="pl-PL" altLang="en-US" sz="2000" i="1" dirty="0">
                <a:solidFill>
                  <a:srgbClr val="0000FF"/>
                </a:solidFill>
              </a:rPr>
              <a:t>Książki niewypożyczone</a:t>
            </a:r>
            <a:r>
              <a:rPr lang="pl-PL" altLang="en-US" sz="2000" dirty="0"/>
              <a:t>, w której zostaną zestawione informacje o książkach (sygnatura, tytuł, autor), które można w danej chwili wypożyczyć. </a:t>
            </a:r>
          </a:p>
        </p:txBody>
      </p:sp>
      <p:sp>
        <p:nvSpPr>
          <p:cNvPr id="15364" name="Text Box 4"/>
          <p:cNvSpPr txBox="1">
            <a:spLocks noChangeArrowheads="1"/>
          </p:cNvSpPr>
          <p:nvPr/>
        </p:nvSpPr>
        <p:spPr bwMode="auto">
          <a:xfrm>
            <a:off x="242888" y="928688"/>
            <a:ext cx="8715375" cy="37861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l-PL" altLang="en-US" sz="2000" dirty="0"/>
              <a:t>W </a:t>
            </a:r>
            <a:r>
              <a:rPr lang="pl-PL" altLang="en-US" sz="2000" u="sng" dirty="0"/>
              <a:t>połączeniu wewnętrznym </a:t>
            </a:r>
            <a:r>
              <a:rPr lang="pl-PL" altLang="en-US" sz="2000" dirty="0"/>
              <a:t>rekordy jednej tabeli odpowiadają rekordom innej tabeli. Po uruchomieniu kwerendy ze sprzężeniem wewnętrznym w operacjach kwerendy zostaną uwzględnione tylko wiersze ze wspólnymi wartościami w polach odpowiedzialnych za połączenie.</a:t>
            </a:r>
          </a:p>
          <a:p>
            <a:pPr>
              <a:spcBef>
                <a:spcPct val="50000"/>
              </a:spcBef>
            </a:pPr>
            <a:r>
              <a:rPr lang="pl-PL" altLang="en-US" sz="2000" dirty="0">
                <a:solidFill>
                  <a:srgbClr val="0000FF"/>
                </a:solidFill>
              </a:rPr>
              <a:t>W </a:t>
            </a:r>
            <a:r>
              <a:rPr lang="pl-PL" altLang="en-US" sz="2000" u="sng" dirty="0">
                <a:solidFill>
                  <a:srgbClr val="0000FF"/>
                </a:solidFill>
              </a:rPr>
              <a:t>połączeniu zewnętrznym </a:t>
            </a:r>
            <a:r>
              <a:rPr lang="pl-PL" altLang="en-US" sz="2000" dirty="0">
                <a:solidFill>
                  <a:srgbClr val="0000FF"/>
                </a:solidFill>
              </a:rPr>
              <a:t>są wybierane wszystkie rekordy z jednej tabeli i tylko te rekordy z drugiej tabeli, których wartości w polach łączących występują w polach łączących pierwszej tabeli.</a:t>
            </a:r>
          </a:p>
          <a:p>
            <a:pPr>
              <a:spcBef>
                <a:spcPts val="600"/>
              </a:spcBef>
            </a:pPr>
            <a:r>
              <a:rPr lang="pl-PL" altLang="en-US" sz="2000" u="sng" dirty="0">
                <a:solidFill>
                  <a:srgbClr val="006600"/>
                </a:solidFill>
              </a:rPr>
              <a:t>Lewe (lewostronne) sprzężenie zewnętrzne</a:t>
            </a:r>
            <a:r>
              <a:rPr lang="pl-PL" altLang="en-US" sz="2000" dirty="0">
                <a:solidFill>
                  <a:srgbClr val="006600"/>
                </a:solidFill>
              </a:rPr>
              <a:t>: są pobierane wszystkie rekordy z tabeli lewej i odpowiadające im rekordy z tabeli prawej (SQL).</a:t>
            </a:r>
            <a:r>
              <a:rPr lang="pl-PL" altLang="en-US" sz="2000" u="sng" dirty="0">
                <a:solidFill>
                  <a:srgbClr val="006600"/>
                </a:solidFill>
              </a:rPr>
              <a:t> </a:t>
            </a:r>
          </a:p>
          <a:p>
            <a:pPr>
              <a:spcBef>
                <a:spcPts val="600"/>
              </a:spcBef>
            </a:pPr>
            <a:r>
              <a:rPr lang="pl-PL" altLang="en-US" sz="2000" u="sng" dirty="0">
                <a:solidFill>
                  <a:srgbClr val="CC0000"/>
                </a:solidFill>
              </a:rPr>
              <a:t>Prawe (prawostronne) sprzężenie zewnętrzne</a:t>
            </a:r>
            <a:r>
              <a:rPr lang="pl-PL" altLang="en-US" sz="2000" dirty="0">
                <a:solidFill>
                  <a:srgbClr val="CC0000"/>
                </a:solidFill>
              </a:rPr>
              <a:t>: są pobierane są wszystkie rekordy z tabeli prawej i odpowiadające im rekordy z tabeli lewej (SQL).</a:t>
            </a:r>
          </a:p>
        </p:txBody>
      </p:sp>
    </p:spTree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>
          <a:xfrm>
            <a:off x="508000" y="152400"/>
            <a:ext cx="8178800" cy="1066800"/>
          </a:xfrm>
          <a:solidFill>
            <a:srgbClr val="7FFF00"/>
          </a:solidFill>
          <a:ln w="50800" cap="flat">
            <a:solidFill>
              <a:schemeClr val="bg1"/>
            </a:solidFill>
          </a:ln>
        </p:spPr>
        <p:txBody>
          <a:bodyPr/>
          <a:lstStyle/>
          <a:p>
            <a:r>
              <a:rPr lang="pl-PL" altLang="en-US" sz="3400" b="1"/>
              <a:t>Kwerenda krzyżowa </a:t>
            </a:r>
          </a:p>
        </p:txBody>
      </p:sp>
      <p:grpSp>
        <p:nvGrpSpPr>
          <p:cNvPr id="1045" name="Group 17"/>
          <p:cNvGrpSpPr>
            <a:grpSpLocks/>
          </p:cNvGrpSpPr>
          <p:nvPr/>
        </p:nvGrpSpPr>
        <p:grpSpPr bwMode="auto">
          <a:xfrm>
            <a:off x="323528" y="3140968"/>
            <a:ext cx="329952" cy="2603500"/>
            <a:chOff x="336" y="1632"/>
            <a:chExt cx="288" cy="1640"/>
          </a:xfrm>
        </p:grpSpPr>
        <p:sp>
          <p:nvSpPr>
            <p:cNvPr id="1047" name="Line 15"/>
            <p:cNvSpPr>
              <a:spLocks noChangeShapeType="1"/>
            </p:cNvSpPr>
            <p:nvPr/>
          </p:nvSpPr>
          <p:spPr bwMode="auto">
            <a:xfrm>
              <a:off x="336" y="1632"/>
              <a:ext cx="288" cy="0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048" name="Line 16"/>
            <p:cNvSpPr>
              <a:spLocks noChangeShapeType="1"/>
            </p:cNvSpPr>
            <p:nvPr/>
          </p:nvSpPr>
          <p:spPr bwMode="auto">
            <a:xfrm>
              <a:off x="337" y="1640"/>
              <a:ext cx="0" cy="1632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</p:grpSp>
      <p:sp>
        <p:nvSpPr>
          <p:cNvPr id="1046" name="Text Box 20"/>
          <p:cNvSpPr txBox="1">
            <a:spLocks noChangeArrowheads="1"/>
          </p:cNvSpPr>
          <p:nvPr/>
        </p:nvSpPr>
        <p:spPr bwMode="auto">
          <a:xfrm>
            <a:off x="179512" y="5805264"/>
            <a:ext cx="3790950" cy="3667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l-PL" altLang="en-US" sz="1800" dirty="0">
                <a:solidFill>
                  <a:srgbClr val="0000FF"/>
                </a:solidFill>
              </a:rPr>
              <a:t>Definiowany przez wartości atrybutu B</a:t>
            </a:r>
          </a:p>
        </p:txBody>
      </p:sp>
      <p:grpSp>
        <p:nvGrpSpPr>
          <p:cNvPr id="1033" name="Group 27"/>
          <p:cNvGrpSpPr>
            <a:grpSpLocks/>
          </p:cNvGrpSpPr>
          <p:nvPr/>
        </p:nvGrpSpPr>
        <p:grpSpPr bwMode="auto">
          <a:xfrm>
            <a:off x="539552" y="1484784"/>
            <a:ext cx="8196263" cy="4073525"/>
            <a:chOff x="484" y="944"/>
            <a:chExt cx="5163" cy="2566"/>
          </a:xfrm>
        </p:grpSpPr>
        <p:grpSp>
          <p:nvGrpSpPr>
            <p:cNvPr id="1034" name="Group 18"/>
            <p:cNvGrpSpPr>
              <a:grpSpLocks/>
            </p:cNvGrpSpPr>
            <p:nvPr/>
          </p:nvGrpSpPr>
          <p:grpSpPr bwMode="auto">
            <a:xfrm>
              <a:off x="484" y="1398"/>
              <a:ext cx="5049" cy="1905"/>
              <a:chOff x="484" y="1398"/>
              <a:chExt cx="5049" cy="1905"/>
            </a:xfrm>
          </p:grpSpPr>
          <p:graphicFrame>
            <p:nvGraphicFramePr>
              <p:cNvPr id="1026" name="Object 6"/>
              <p:cNvGraphicFramePr>
                <a:graphicFrameLocks noChangeAspect="1"/>
              </p:cNvGraphicFramePr>
              <p:nvPr/>
            </p:nvGraphicFramePr>
            <p:xfrm>
              <a:off x="484" y="1398"/>
              <a:ext cx="5049" cy="1905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047" name="Document" r:id="rId3" imgW="8105709" imgH="3055374" progId="Word.Document.8">
                      <p:embed/>
                    </p:oleObj>
                  </mc:Choice>
                  <mc:Fallback>
                    <p:oleObj name="Document" r:id="rId3" imgW="8105709" imgH="3055374" progId="Word.Document.8">
                      <p:embed/>
                      <p:pic>
                        <p:nvPicPr>
                          <p:cNvPr id="0" name="Object 6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4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484" y="1398"/>
                            <a:ext cx="5049" cy="1905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1044" name="Line 7"/>
              <p:cNvSpPr>
                <a:spLocks noChangeShapeType="1"/>
              </p:cNvSpPr>
              <p:nvPr/>
            </p:nvSpPr>
            <p:spPr bwMode="auto">
              <a:xfrm>
                <a:off x="575" y="1488"/>
                <a:ext cx="1288" cy="48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GB"/>
              </a:p>
            </p:txBody>
          </p:sp>
        </p:grpSp>
        <p:grpSp>
          <p:nvGrpSpPr>
            <p:cNvPr id="1035" name="Group 21"/>
            <p:cNvGrpSpPr>
              <a:grpSpLocks/>
            </p:cNvGrpSpPr>
            <p:nvPr/>
          </p:nvGrpSpPr>
          <p:grpSpPr bwMode="auto">
            <a:xfrm>
              <a:off x="1728" y="944"/>
              <a:ext cx="3228" cy="400"/>
              <a:chOff x="1728" y="944"/>
              <a:chExt cx="3228" cy="400"/>
            </a:xfrm>
          </p:grpSpPr>
          <p:grpSp>
            <p:nvGrpSpPr>
              <p:cNvPr id="1040" name="Group 14"/>
              <p:cNvGrpSpPr>
                <a:grpSpLocks/>
              </p:cNvGrpSpPr>
              <p:nvPr/>
            </p:nvGrpSpPr>
            <p:grpSpPr bwMode="auto">
              <a:xfrm>
                <a:off x="1728" y="1056"/>
                <a:ext cx="816" cy="288"/>
                <a:chOff x="1728" y="1056"/>
                <a:chExt cx="816" cy="288"/>
              </a:xfrm>
            </p:grpSpPr>
            <p:sp>
              <p:nvSpPr>
                <p:cNvPr id="1042" name="Line 12"/>
                <p:cNvSpPr>
                  <a:spLocks noChangeShapeType="1"/>
                </p:cNvSpPr>
                <p:nvPr/>
              </p:nvSpPr>
              <p:spPr bwMode="auto">
                <a:xfrm>
                  <a:off x="1728" y="1056"/>
                  <a:ext cx="0" cy="288"/>
                </a:xfrm>
                <a:prstGeom prst="line">
                  <a:avLst/>
                </a:prstGeom>
                <a:noFill/>
                <a:ln w="25400">
                  <a:solidFill>
                    <a:srgbClr val="CC3300"/>
                  </a:solidFill>
                  <a:round/>
                  <a:headEnd/>
                  <a:tailEnd type="triangle" w="med" len="med"/>
                </a:ln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1043" name="Line 13"/>
                <p:cNvSpPr>
                  <a:spLocks noChangeShapeType="1"/>
                </p:cNvSpPr>
                <p:nvPr/>
              </p:nvSpPr>
              <p:spPr bwMode="auto">
                <a:xfrm>
                  <a:off x="1728" y="1056"/>
                  <a:ext cx="816" cy="0"/>
                </a:xfrm>
                <a:prstGeom prst="line">
                  <a:avLst/>
                </a:prstGeom>
                <a:noFill/>
                <a:ln w="25400">
                  <a:solidFill>
                    <a:srgbClr val="CC33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</p:grpSp>
          <p:sp>
            <p:nvSpPr>
              <p:cNvPr id="1041" name="Text Box 19"/>
              <p:cNvSpPr txBox="1">
                <a:spLocks noChangeArrowheads="1"/>
              </p:cNvSpPr>
              <p:nvPr/>
            </p:nvSpPr>
            <p:spPr bwMode="auto">
              <a:xfrm>
                <a:off x="2560" y="944"/>
                <a:ext cx="2396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pl-PL" altLang="en-US" sz="1800">
                    <a:solidFill>
                      <a:srgbClr val="CC3300"/>
                    </a:solidFill>
                  </a:rPr>
                  <a:t>Definiowany przez wartości atrybutu A</a:t>
                </a:r>
              </a:p>
            </p:txBody>
          </p:sp>
        </p:grpSp>
        <p:grpSp>
          <p:nvGrpSpPr>
            <p:cNvPr id="1036" name="Group 26"/>
            <p:cNvGrpSpPr>
              <a:grpSpLocks/>
            </p:cNvGrpSpPr>
            <p:nvPr/>
          </p:nvGrpSpPr>
          <p:grpSpPr bwMode="auto">
            <a:xfrm>
              <a:off x="3274" y="2076"/>
              <a:ext cx="2373" cy="1434"/>
              <a:chOff x="3274" y="2076"/>
              <a:chExt cx="2373" cy="1434"/>
            </a:xfrm>
          </p:grpSpPr>
          <p:sp>
            <p:nvSpPr>
              <p:cNvPr id="1037" name="Oval 23"/>
              <p:cNvSpPr>
                <a:spLocks noChangeArrowheads="1"/>
              </p:cNvSpPr>
              <p:nvPr/>
            </p:nvSpPr>
            <p:spPr bwMode="auto">
              <a:xfrm>
                <a:off x="3830" y="2076"/>
                <a:ext cx="491" cy="228"/>
              </a:xfrm>
              <a:prstGeom prst="ellipse">
                <a:avLst/>
              </a:prstGeom>
              <a:noFill/>
              <a:ln w="28575">
                <a:solidFill>
                  <a:srgbClr val="006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altLang="en-US"/>
              </a:p>
            </p:txBody>
          </p:sp>
          <p:sp>
            <p:nvSpPr>
              <p:cNvPr id="1038" name="Line 24"/>
              <p:cNvSpPr>
                <a:spLocks noChangeShapeType="1"/>
              </p:cNvSpPr>
              <p:nvPr/>
            </p:nvSpPr>
            <p:spPr bwMode="auto">
              <a:xfrm flipH="1" flipV="1">
                <a:off x="4113" y="2169"/>
                <a:ext cx="0" cy="759"/>
              </a:xfrm>
              <a:prstGeom prst="line">
                <a:avLst/>
              </a:prstGeom>
              <a:noFill/>
              <a:ln w="25400">
                <a:solidFill>
                  <a:srgbClr val="006000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1039" name="Text Box 25"/>
              <p:cNvSpPr txBox="1">
                <a:spLocks noChangeArrowheads="1"/>
              </p:cNvSpPr>
              <p:nvPr/>
            </p:nvSpPr>
            <p:spPr bwMode="auto">
              <a:xfrm>
                <a:off x="3274" y="2928"/>
                <a:ext cx="2373" cy="582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pl-PL" altLang="en-US" sz="1800" b="1">
                    <a:solidFill>
                      <a:srgbClr val="006600"/>
                    </a:solidFill>
                  </a:rPr>
                  <a:t>Funkcja agregująca wg dwóch atrybutów A i B </a:t>
                </a:r>
                <a:r>
                  <a:rPr lang="pl-PL" altLang="en-US" sz="1800" b="1">
                    <a:solidFill>
                      <a:srgbClr val="006000"/>
                    </a:solidFill>
                  </a:rPr>
                  <a:t>działająca</a:t>
                </a:r>
                <a:r>
                  <a:rPr lang="pl-PL" altLang="en-US" sz="1800" b="1">
                    <a:solidFill>
                      <a:srgbClr val="006600"/>
                    </a:solidFill>
                  </a:rPr>
                  <a:t> na atrybut C</a:t>
                </a:r>
              </a:p>
            </p:txBody>
          </p:sp>
        </p:grpSp>
      </p:grpSp>
      <p:sp>
        <p:nvSpPr>
          <p:cNvPr id="1029" name="Oval 23"/>
          <p:cNvSpPr>
            <a:spLocks noChangeArrowheads="1"/>
          </p:cNvSpPr>
          <p:nvPr/>
        </p:nvSpPr>
        <p:spPr bwMode="auto">
          <a:xfrm>
            <a:off x="3648635" y="3284984"/>
            <a:ext cx="792659" cy="360486"/>
          </a:xfrm>
          <a:prstGeom prst="ellips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altLang="en-US">
              <a:solidFill>
                <a:srgbClr val="0000FF"/>
              </a:solidFill>
            </a:endParaRPr>
          </a:p>
        </p:txBody>
      </p:sp>
      <p:sp>
        <p:nvSpPr>
          <p:cNvPr id="1030" name="Line 24"/>
          <p:cNvSpPr>
            <a:spLocks noChangeShapeType="1"/>
          </p:cNvSpPr>
          <p:nvPr/>
        </p:nvSpPr>
        <p:spPr bwMode="auto">
          <a:xfrm flipH="1" flipV="1">
            <a:off x="4067943" y="3429000"/>
            <a:ext cx="8757" cy="1171574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031" name="Text Box 20"/>
          <p:cNvSpPr txBox="1">
            <a:spLocks noChangeArrowheads="1"/>
          </p:cNvSpPr>
          <p:nvPr/>
        </p:nvSpPr>
        <p:spPr bwMode="auto">
          <a:xfrm>
            <a:off x="1908175" y="4508500"/>
            <a:ext cx="3240088" cy="6477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altLang="en-US" sz="1800">
                <a:solidFill>
                  <a:srgbClr val="0000FF"/>
                </a:solidFill>
              </a:rPr>
              <a:t>Funkcja agregująca wg atrybutu B działająca na atrybut  D</a:t>
            </a:r>
          </a:p>
        </p:txBody>
      </p:sp>
    </p:spTree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2"/>
          <p:cNvSpPr>
            <a:spLocks noGrp="1" noChangeArrowheads="1"/>
          </p:cNvSpPr>
          <p:nvPr>
            <p:ph type="title"/>
          </p:nvPr>
        </p:nvSpPr>
        <p:spPr>
          <a:xfrm>
            <a:off x="508000" y="116632"/>
            <a:ext cx="8178800" cy="1188368"/>
          </a:xfrm>
          <a:solidFill>
            <a:srgbClr val="7FFF00"/>
          </a:solidFill>
          <a:ln w="50800" cap="flat">
            <a:solidFill>
              <a:schemeClr val="bg1"/>
            </a:solidFill>
          </a:ln>
        </p:spPr>
        <p:txBody>
          <a:bodyPr/>
          <a:lstStyle/>
          <a:p>
            <a:r>
              <a:rPr lang="pl-PL" altLang="en-US" sz="3400" b="1" dirty="0"/>
              <a:t>Kwerenda krzyżowa</a:t>
            </a:r>
            <a:br>
              <a:rPr lang="pl-PL" altLang="en-US" sz="3400" b="1" dirty="0"/>
            </a:br>
            <a:r>
              <a:rPr lang="pl-PL" altLang="en-US" sz="3400" b="1" dirty="0"/>
              <a:t> </a:t>
            </a:r>
            <a:r>
              <a:rPr lang="pl-PL" altLang="en-US" sz="3400" b="1" i="1" dirty="0"/>
              <a:t>Wypożyczenia wg typu i roku</a:t>
            </a:r>
            <a:endParaRPr lang="pl-PL" altLang="en-US" sz="3400" b="1" dirty="0"/>
          </a:p>
        </p:txBody>
      </p:sp>
      <p:grpSp>
        <p:nvGrpSpPr>
          <p:cNvPr id="3" name="Group 22"/>
          <p:cNvGrpSpPr>
            <a:grpSpLocks/>
          </p:cNvGrpSpPr>
          <p:nvPr/>
        </p:nvGrpSpPr>
        <p:grpSpPr bwMode="auto">
          <a:xfrm>
            <a:off x="539552" y="2780928"/>
            <a:ext cx="5050290" cy="2780441"/>
            <a:chOff x="144" y="1971"/>
            <a:chExt cx="3329" cy="2494"/>
          </a:xfrm>
        </p:grpSpPr>
        <p:grpSp>
          <p:nvGrpSpPr>
            <p:cNvPr id="4" name="Group 17"/>
            <p:cNvGrpSpPr>
              <a:grpSpLocks/>
            </p:cNvGrpSpPr>
            <p:nvPr/>
          </p:nvGrpSpPr>
          <p:grpSpPr bwMode="auto">
            <a:xfrm>
              <a:off x="191" y="1971"/>
              <a:ext cx="255" cy="2286"/>
              <a:chOff x="191" y="1971"/>
              <a:chExt cx="255" cy="2286"/>
            </a:xfrm>
          </p:grpSpPr>
          <p:sp>
            <p:nvSpPr>
              <p:cNvPr id="2069" name="Line 15"/>
              <p:cNvSpPr>
                <a:spLocks noChangeShapeType="1"/>
              </p:cNvSpPr>
              <p:nvPr/>
            </p:nvSpPr>
            <p:spPr bwMode="auto">
              <a:xfrm>
                <a:off x="191" y="1971"/>
                <a:ext cx="255" cy="0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070" name="Line 16"/>
              <p:cNvSpPr>
                <a:spLocks noChangeShapeType="1"/>
              </p:cNvSpPr>
              <p:nvPr/>
            </p:nvSpPr>
            <p:spPr bwMode="auto">
              <a:xfrm flipH="1">
                <a:off x="191" y="1974"/>
                <a:ext cx="0" cy="2283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GB"/>
              </a:p>
            </p:txBody>
          </p:sp>
        </p:grpSp>
        <p:sp>
          <p:nvSpPr>
            <p:cNvPr id="2068" name="Text Box 20"/>
            <p:cNvSpPr txBox="1">
              <a:spLocks noChangeArrowheads="1"/>
            </p:cNvSpPr>
            <p:nvPr/>
          </p:nvSpPr>
          <p:spPr bwMode="auto">
            <a:xfrm>
              <a:off x="144" y="4232"/>
              <a:ext cx="3329" cy="23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pl-PL" altLang="en-US" sz="1800" dirty="0">
                  <a:solidFill>
                    <a:srgbClr val="0000FF"/>
                  </a:solidFill>
                </a:rPr>
                <a:t>Definiowany przez wartości atrybutu </a:t>
              </a:r>
              <a:r>
                <a:rPr lang="pl-PL" altLang="en-US" sz="1800" i="1" dirty="0" err="1">
                  <a:solidFill>
                    <a:srgbClr val="0000FF"/>
                  </a:solidFill>
                </a:rPr>
                <a:t>Year</a:t>
              </a:r>
              <a:r>
                <a:rPr lang="pl-PL" altLang="en-US" sz="1800" i="1" dirty="0">
                  <a:solidFill>
                    <a:srgbClr val="0000FF"/>
                  </a:solidFill>
                </a:rPr>
                <a:t>(</a:t>
              </a:r>
              <a:r>
                <a:rPr lang="pl-PL" altLang="en-US" sz="1800" i="1" dirty="0" err="1">
                  <a:solidFill>
                    <a:srgbClr val="0000FF"/>
                  </a:solidFill>
                </a:rPr>
                <a:t>Data_wyp</a:t>
              </a:r>
              <a:r>
                <a:rPr lang="pl-PL" altLang="en-US" sz="1800" i="1" dirty="0">
                  <a:solidFill>
                    <a:srgbClr val="0000FF"/>
                  </a:solidFill>
                </a:rPr>
                <a:t>)</a:t>
              </a:r>
            </a:p>
          </p:txBody>
        </p:sp>
      </p:grpSp>
      <p:grpSp>
        <p:nvGrpSpPr>
          <p:cNvPr id="7" name="Group 21"/>
          <p:cNvGrpSpPr>
            <a:grpSpLocks/>
          </p:cNvGrpSpPr>
          <p:nvPr/>
        </p:nvGrpSpPr>
        <p:grpSpPr bwMode="auto">
          <a:xfrm>
            <a:off x="2555776" y="1412776"/>
            <a:ext cx="5086699" cy="379825"/>
            <a:chOff x="1728" y="944"/>
            <a:chExt cx="3353" cy="301"/>
          </a:xfrm>
        </p:grpSpPr>
        <p:grpSp>
          <p:nvGrpSpPr>
            <p:cNvPr id="8" name="Group 14"/>
            <p:cNvGrpSpPr>
              <a:grpSpLocks/>
            </p:cNvGrpSpPr>
            <p:nvPr/>
          </p:nvGrpSpPr>
          <p:grpSpPr bwMode="auto">
            <a:xfrm>
              <a:off x="1728" y="1056"/>
              <a:ext cx="816" cy="189"/>
              <a:chOff x="1728" y="1056"/>
              <a:chExt cx="816" cy="189"/>
            </a:xfrm>
          </p:grpSpPr>
          <p:sp>
            <p:nvSpPr>
              <p:cNvPr id="2064" name="Line 12"/>
              <p:cNvSpPr>
                <a:spLocks noChangeShapeType="1"/>
              </p:cNvSpPr>
              <p:nvPr/>
            </p:nvSpPr>
            <p:spPr bwMode="auto">
              <a:xfrm>
                <a:off x="1728" y="1056"/>
                <a:ext cx="0" cy="189"/>
              </a:xfrm>
              <a:prstGeom prst="line">
                <a:avLst/>
              </a:prstGeom>
              <a:noFill/>
              <a:ln w="25400">
                <a:solidFill>
                  <a:srgbClr val="CC3300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065" name="Line 13"/>
              <p:cNvSpPr>
                <a:spLocks noChangeShapeType="1"/>
              </p:cNvSpPr>
              <p:nvPr/>
            </p:nvSpPr>
            <p:spPr bwMode="auto">
              <a:xfrm>
                <a:off x="1728" y="1056"/>
                <a:ext cx="816" cy="0"/>
              </a:xfrm>
              <a:prstGeom prst="line">
                <a:avLst/>
              </a:prstGeom>
              <a:noFill/>
              <a:ln w="25400">
                <a:solidFill>
                  <a:srgbClr val="CC33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GB"/>
              </a:p>
            </p:txBody>
          </p:sp>
        </p:grpSp>
        <p:sp>
          <p:nvSpPr>
            <p:cNvPr id="2063" name="Text Box 19"/>
            <p:cNvSpPr txBox="1">
              <a:spLocks noChangeArrowheads="1"/>
            </p:cNvSpPr>
            <p:nvPr/>
          </p:nvSpPr>
          <p:spPr bwMode="auto">
            <a:xfrm>
              <a:off x="2560" y="944"/>
              <a:ext cx="2521" cy="23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pl-PL" altLang="en-US" sz="1800" dirty="0">
                  <a:solidFill>
                    <a:srgbClr val="CC3300"/>
                  </a:solidFill>
                </a:rPr>
                <a:t>Definiowany przez wartości atrybutu </a:t>
              </a:r>
              <a:r>
                <a:rPr lang="pl-PL" altLang="en-US" sz="1800" i="1" dirty="0">
                  <a:solidFill>
                    <a:srgbClr val="CC3300"/>
                  </a:solidFill>
                </a:rPr>
                <a:t>Typ</a:t>
              </a:r>
            </a:p>
          </p:txBody>
        </p:sp>
      </p:grpSp>
      <p:sp>
        <p:nvSpPr>
          <p:cNvPr id="2061" name="Text Box 25"/>
          <p:cNvSpPr txBox="1">
            <a:spLocks noChangeArrowheads="1"/>
          </p:cNvSpPr>
          <p:nvPr/>
        </p:nvSpPr>
        <p:spPr bwMode="auto">
          <a:xfrm>
            <a:off x="6228184" y="5013176"/>
            <a:ext cx="2660922" cy="51358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l-PL" altLang="en-US" sz="1800" b="1" dirty="0">
                <a:solidFill>
                  <a:srgbClr val="006600"/>
                </a:solidFill>
              </a:rPr>
              <a:t>Funkcja agregująca </a:t>
            </a:r>
            <a:r>
              <a:rPr lang="pl-PL" altLang="en-US" sz="1800" b="1" i="1" dirty="0">
                <a:solidFill>
                  <a:srgbClr val="006600"/>
                </a:solidFill>
              </a:rPr>
              <a:t>Policz</a:t>
            </a:r>
            <a:br>
              <a:rPr lang="pl-PL" altLang="en-US" sz="1800" b="1" dirty="0">
                <a:solidFill>
                  <a:srgbClr val="006600"/>
                </a:solidFill>
              </a:rPr>
            </a:br>
            <a:r>
              <a:rPr lang="pl-PL" altLang="en-US" sz="1800" b="1" dirty="0">
                <a:solidFill>
                  <a:srgbClr val="006600"/>
                </a:solidFill>
              </a:rPr>
              <a:t>działająca na atrybut </a:t>
            </a:r>
            <a:r>
              <a:rPr lang="pl-PL" altLang="en-US" sz="1800" b="1" i="1" dirty="0" err="1">
                <a:solidFill>
                  <a:srgbClr val="006600"/>
                </a:solidFill>
              </a:rPr>
              <a:t>Syg</a:t>
            </a:r>
            <a:endParaRPr lang="pl-PL" altLang="en-US" sz="1800" b="1" i="1" dirty="0">
              <a:solidFill>
                <a:srgbClr val="006600"/>
              </a:solidFill>
            </a:endParaRPr>
          </a:p>
        </p:txBody>
      </p:sp>
      <p:sp>
        <p:nvSpPr>
          <p:cNvPr id="2053" name="Text Box 29"/>
          <p:cNvSpPr txBox="1">
            <a:spLocks noChangeArrowheads="1"/>
          </p:cNvSpPr>
          <p:nvPr/>
        </p:nvSpPr>
        <p:spPr bwMode="auto">
          <a:xfrm>
            <a:off x="899592" y="5877272"/>
            <a:ext cx="7128792" cy="70788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pl-PL" altLang="en-US" sz="2000" dirty="0"/>
              <a:t>Kwerenda (i raport): </a:t>
            </a:r>
            <a:br>
              <a:rPr lang="pl-PL" altLang="en-US" sz="2000" dirty="0"/>
            </a:br>
            <a:r>
              <a:rPr lang="pl-PL" altLang="en-US" sz="2000" i="1" dirty="0"/>
              <a:t>Wypożyczenia wg typu i roku wypożyczenia książki</a:t>
            </a:r>
          </a:p>
        </p:txBody>
      </p:sp>
      <p:graphicFrame>
        <p:nvGraphicFramePr>
          <p:cNvPr id="28676" name="Object 4"/>
          <p:cNvGraphicFramePr>
            <a:graphicFrameLocks noChangeAspect="1"/>
          </p:cNvGraphicFramePr>
          <p:nvPr/>
        </p:nvGraphicFramePr>
        <p:xfrm>
          <a:off x="968375" y="1990725"/>
          <a:ext cx="7145338" cy="3513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697" name="Dokument" r:id="rId3" imgW="7263398" imgH="3565865" progId="Word.Document.12">
                  <p:embed/>
                </p:oleObj>
              </mc:Choice>
              <mc:Fallback>
                <p:oleObj name="Dokument" r:id="rId3" imgW="7263398" imgH="3565865" progId="Word.Document.12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68375" y="1990725"/>
                        <a:ext cx="7145338" cy="35131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7" name="Grupa 26"/>
          <p:cNvGrpSpPr/>
          <p:nvPr/>
        </p:nvGrpSpPr>
        <p:grpSpPr>
          <a:xfrm>
            <a:off x="7884368" y="3861048"/>
            <a:ext cx="648072" cy="1038525"/>
            <a:chOff x="7884368" y="3861048"/>
            <a:chExt cx="648072" cy="1038525"/>
          </a:xfrm>
        </p:grpSpPr>
        <p:sp>
          <p:nvSpPr>
            <p:cNvPr id="2060" name="Line 24"/>
            <p:cNvSpPr>
              <a:spLocks noChangeShapeType="1"/>
            </p:cNvSpPr>
            <p:nvPr/>
          </p:nvSpPr>
          <p:spPr bwMode="auto">
            <a:xfrm flipV="1">
              <a:off x="8532440" y="3861048"/>
              <a:ext cx="0" cy="1038525"/>
            </a:xfrm>
            <a:prstGeom prst="line">
              <a:avLst/>
            </a:prstGeom>
            <a:noFill/>
            <a:ln w="25400">
              <a:solidFill>
                <a:srgbClr val="006600"/>
              </a:solidFill>
              <a:round/>
              <a:headEnd/>
              <a:tailEnd type="none" w="med" len="med"/>
            </a:ln>
          </p:spPr>
          <p:txBody>
            <a:bodyPr wrap="none" anchor="ctr"/>
            <a:lstStyle/>
            <a:p>
              <a:endParaRPr lang="en-GB"/>
            </a:p>
          </p:txBody>
        </p:sp>
        <p:cxnSp>
          <p:nvCxnSpPr>
            <p:cNvPr id="26" name="Łącznik prosty ze strzałką 25"/>
            <p:cNvCxnSpPr>
              <a:stCxn id="2060" idx="1"/>
            </p:cNvCxnSpPr>
            <p:nvPr/>
          </p:nvCxnSpPr>
          <p:spPr bwMode="auto">
            <a:xfrm flipH="1">
              <a:off x="7884368" y="3861048"/>
              <a:ext cx="648072" cy="0"/>
            </a:xfrm>
            <a:prstGeom prst="straightConnector1">
              <a:avLst/>
            </a:prstGeom>
            <a:noFill/>
            <a:ln w="25400">
              <a:solidFill>
                <a:srgbClr val="006600"/>
              </a:solidFill>
              <a:round/>
              <a:headEnd/>
              <a:tailEnd type="triangle" w="med" len="med"/>
            </a:ln>
          </p:spPr>
        </p:cxnSp>
      </p:grpSp>
    </p:spTree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44624"/>
            <a:ext cx="9144000" cy="541314"/>
          </a:xfrm>
          <a:solidFill>
            <a:srgbClr val="7FFF00"/>
          </a:solidFill>
          <a:ln w="50800" cap="flat">
            <a:solidFill>
              <a:schemeClr val="bg1"/>
            </a:solidFill>
          </a:ln>
        </p:spPr>
        <p:txBody>
          <a:bodyPr/>
          <a:lstStyle/>
          <a:p>
            <a:r>
              <a:rPr lang="pl-PL" altLang="en-US" sz="3400" b="1" dirty="0"/>
              <a:t>Połączenie zewnętrzne  w statystykach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652120" y="1609801"/>
            <a:ext cx="3240360" cy="4051447"/>
          </a:xfrm>
        </p:spPr>
        <p:txBody>
          <a:bodyPr/>
          <a:lstStyle/>
          <a:p>
            <a:pPr>
              <a:buFontTx/>
              <a:buNone/>
            </a:pPr>
            <a:r>
              <a:rPr lang="pl-PL" altLang="en-US" sz="2000" dirty="0"/>
              <a:t>	</a:t>
            </a:r>
            <a:r>
              <a:rPr lang="pl-PL" altLang="en-US" sz="2000" b="1" dirty="0"/>
              <a:t>Zadanie</a:t>
            </a:r>
            <a:endParaRPr lang="pl-PL" altLang="en-US" sz="2000" dirty="0"/>
          </a:p>
          <a:p>
            <a:pPr>
              <a:buFontTx/>
              <a:buNone/>
            </a:pPr>
            <a:r>
              <a:rPr lang="pl-PL" altLang="en-US" sz="2000" dirty="0"/>
              <a:t>	Zbudować kwerendę </a:t>
            </a:r>
            <a:r>
              <a:rPr lang="pl-PL" altLang="en-US" sz="2000" i="1" dirty="0">
                <a:solidFill>
                  <a:srgbClr val="0000FF"/>
                </a:solidFill>
              </a:rPr>
              <a:t>Wypożyczenia wg lat </a:t>
            </a:r>
            <a:r>
              <a:rPr lang="pl-PL" altLang="en-US" sz="2000" i="1" dirty="0" err="1">
                <a:solidFill>
                  <a:srgbClr val="0000FF"/>
                </a:solidFill>
              </a:rPr>
              <a:t>all</a:t>
            </a:r>
            <a:r>
              <a:rPr lang="pl-PL" altLang="en-US" sz="2000" dirty="0"/>
              <a:t>, w której zostaną zestawione informacje o liczbie wypożyczanych książek wg typu w kolejnych latach kalendarzowych, począwszy od roku pierwszego wypożyczenia.</a:t>
            </a:r>
          </a:p>
        </p:txBody>
      </p:sp>
      <p:pic>
        <p:nvPicPr>
          <p:cNvPr id="7" name="Obraz 6">
            <a:extLst>
              <a:ext uri="{FF2B5EF4-FFF2-40B4-BE49-F238E27FC236}">
                <a16:creationId xmlns:a16="http://schemas.microsoft.com/office/drawing/2014/main" id="{DE5A8C1B-241E-41B1-B3B5-F1398C8BD03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3528" y="4005064"/>
            <a:ext cx="4943475" cy="2628900"/>
          </a:xfrm>
          <a:prstGeom prst="rect">
            <a:avLst/>
          </a:prstGeom>
        </p:spPr>
      </p:pic>
      <p:pic>
        <p:nvPicPr>
          <p:cNvPr id="11" name="Obraz 10">
            <a:extLst>
              <a:ext uri="{FF2B5EF4-FFF2-40B4-BE49-F238E27FC236}">
                <a16:creationId xmlns:a16="http://schemas.microsoft.com/office/drawing/2014/main" id="{69A0DC10-6E08-4F85-8E7E-6835706C5420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2219"/>
          <a:stretch/>
        </p:blipFill>
        <p:spPr>
          <a:xfrm>
            <a:off x="107504" y="615741"/>
            <a:ext cx="5544616" cy="3173299"/>
          </a:xfrm>
          <a:prstGeom prst="rect">
            <a:avLst/>
          </a:prstGeom>
        </p:spPr>
      </p:pic>
      <p:sp>
        <p:nvSpPr>
          <p:cNvPr id="12" name="Prostokąt: zaokrąglone rogi 11">
            <a:extLst>
              <a:ext uri="{FF2B5EF4-FFF2-40B4-BE49-F238E27FC236}">
                <a16:creationId xmlns:a16="http://schemas.microsoft.com/office/drawing/2014/main" id="{403236C3-C3DC-4147-8DFA-027D2459024B}"/>
              </a:ext>
            </a:extLst>
          </p:cNvPr>
          <p:cNvSpPr/>
          <p:nvPr/>
        </p:nvSpPr>
        <p:spPr bwMode="auto">
          <a:xfrm>
            <a:off x="1933831" y="4733853"/>
            <a:ext cx="360040" cy="504056"/>
          </a:xfrm>
          <a:prstGeom prst="roundRect">
            <a:avLst/>
          </a:prstGeom>
          <a:noFill/>
          <a:ln w="22225" cap="flat" cmpd="sng" algn="ctr">
            <a:solidFill>
              <a:schemeClr val="accent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7904379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026"/>
          <p:cNvSpPr>
            <a:spLocks noGrp="1" noChangeArrowheads="1"/>
          </p:cNvSpPr>
          <p:nvPr>
            <p:ph type="title"/>
          </p:nvPr>
        </p:nvSpPr>
        <p:spPr>
          <a:xfrm>
            <a:off x="508000" y="152400"/>
            <a:ext cx="8178800" cy="1204913"/>
          </a:xfrm>
          <a:solidFill>
            <a:srgbClr val="7FFF00"/>
          </a:solidFill>
          <a:ln w="50800" cap="flat">
            <a:solidFill>
              <a:schemeClr val="bg1"/>
            </a:solidFill>
          </a:ln>
        </p:spPr>
        <p:txBody>
          <a:bodyPr/>
          <a:lstStyle/>
          <a:p>
            <a:r>
              <a:rPr lang="pl-PL" altLang="en-US" sz="3600" b="1"/>
              <a:t>Kwerendy wybierające</a:t>
            </a:r>
            <a:br>
              <a:rPr lang="pl-PL" altLang="en-US" sz="3600" b="1"/>
            </a:br>
            <a:r>
              <a:rPr lang="pl-PL" altLang="en-US" sz="3600" b="1"/>
              <a:t>(</a:t>
            </a:r>
            <a:r>
              <a:rPr lang="pl-PL" altLang="en-US" sz="3600" b="1" i="1"/>
              <a:t>Select queries</a:t>
            </a:r>
            <a:r>
              <a:rPr lang="pl-PL" altLang="en-US" sz="3600" b="1"/>
              <a:t>) </a:t>
            </a:r>
          </a:p>
        </p:txBody>
      </p:sp>
      <p:sp>
        <p:nvSpPr>
          <p:cNvPr id="4099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539750" y="1628775"/>
            <a:ext cx="8215313" cy="3040063"/>
          </a:xfrm>
        </p:spPr>
        <p:txBody>
          <a:bodyPr/>
          <a:lstStyle/>
          <a:p>
            <a:pPr marL="0" indent="0">
              <a:buFontTx/>
              <a:buNone/>
              <a:defRPr/>
            </a:pPr>
            <a:r>
              <a:rPr lang="pl-PL" sz="2000" b="1" dirty="0">
                <a:solidFill>
                  <a:srgbClr val="0000FF"/>
                </a:solidFill>
              </a:rPr>
              <a:t>Kwerenda wybierająca </a:t>
            </a:r>
            <a:r>
              <a:rPr lang="pl-PL" sz="2000" dirty="0">
                <a:solidFill>
                  <a:srgbClr val="0000FF"/>
                </a:solidFill>
              </a:rPr>
              <a:t>= polecenie wydane SZBD w celu wyszukania informacji w bazie danych i zestawienia jej w postaci tabeli wirtualnej.</a:t>
            </a:r>
          </a:p>
          <a:p>
            <a:pPr marL="0" indent="0">
              <a:buFontTx/>
              <a:buNone/>
              <a:defRPr/>
            </a:pPr>
            <a:r>
              <a:rPr lang="pl-PL" altLang="en-US" sz="2000" dirty="0"/>
              <a:t>Podstawą zdefiniowania kwerendy (zapytania) jest dobór dla niej  źródła danych. Dane mogą być dostarczone przez tabele bazy danych lub inne kwerendy wybierające.</a:t>
            </a:r>
          </a:p>
          <a:p>
            <a:pPr marL="0" indent="0">
              <a:spcBef>
                <a:spcPct val="55000"/>
              </a:spcBef>
              <a:buFontTx/>
              <a:buNone/>
              <a:defRPr/>
            </a:pPr>
            <a:r>
              <a:rPr lang="pl-PL" altLang="en-US" sz="2000" dirty="0"/>
              <a:t>Metody definiowania kwerend:</a:t>
            </a:r>
          </a:p>
          <a:p>
            <a:pPr lvl="1">
              <a:defRPr/>
            </a:pPr>
            <a:r>
              <a:rPr lang="pl-PL" altLang="en-US" sz="2000" dirty="0"/>
              <a:t>QBE (</a:t>
            </a:r>
            <a:r>
              <a:rPr lang="pl-PL" altLang="en-US" sz="2000" i="1" dirty="0" err="1"/>
              <a:t>Query</a:t>
            </a:r>
            <a:r>
              <a:rPr lang="pl-PL" altLang="en-US" sz="2000" i="1" dirty="0"/>
              <a:t> By </a:t>
            </a:r>
            <a:r>
              <a:rPr lang="pl-PL" altLang="en-US" sz="2000" i="1" dirty="0" err="1"/>
              <a:t>Example</a:t>
            </a:r>
            <a:r>
              <a:rPr lang="pl-PL" altLang="en-US" sz="2000" dirty="0"/>
              <a:t>); na bazie siatki projektowej,</a:t>
            </a:r>
          </a:p>
          <a:p>
            <a:pPr lvl="1">
              <a:defRPr/>
            </a:pPr>
            <a:r>
              <a:rPr lang="pl-PL" altLang="en-US" sz="2000" dirty="0"/>
              <a:t>w języku SQL (</a:t>
            </a:r>
            <a:r>
              <a:rPr lang="pl-PL" altLang="en-US" sz="2000" i="1" dirty="0" err="1"/>
              <a:t>Structured</a:t>
            </a:r>
            <a:r>
              <a:rPr lang="pl-PL" altLang="en-US" sz="2000" i="1" dirty="0"/>
              <a:t> </a:t>
            </a:r>
            <a:r>
              <a:rPr lang="pl-PL" altLang="en-US" sz="2000" i="1" dirty="0" err="1"/>
              <a:t>Query</a:t>
            </a:r>
            <a:r>
              <a:rPr lang="pl-PL" altLang="en-US" sz="2000" i="1" dirty="0"/>
              <a:t> </a:t>
            </a:r>
            <a:r>
              <a:rPr lang="pl-PL" altLang="en-US" sz="2000" i="1" dirty="0" err="1"/>
              <a:t>Language</a:t>
            </a:r>
            <a:r>
              <a:rPr lang="pl-PL" altLang="en-US" sz="2000" dirty="0"/>
              <a:t>); polecenie zdefiniowane w oparciu o właściwą składnię.</a:t>
            </a:r>
          </a:p>
          <a:p>
            <a:pPr>
              <a:spcBef>
                <a:spcPct val="55000"/>
              </a:spcBef>
              <a:buFontTx/>
              <a:buNone/>
              <a:defRPr/>
            </a:pPr>
            <a:endParaRPr lang="pl-PL" altLang="en-US" sz="2000" dirty="0"/>
          </a:p>
        </p:txBody>
      </p:sp>
      <p:sp>
        <p:nvSpPr>
          <p:cNvPr id="4" name="pole tekstowe 3"/>
          <p:cNvSpPr txBox="1"/>
          <p:nvPr/>
        </p:nvSpPr>
        <p:spPr>
          <a:xfrm>
            <a:off x="468313" y="5097239"/>
            <a:ext cx="8280400" cy="132343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spcBef>
                <a:spcPts val="1200"/>
              </a:spcBef>
              <a:defRPr/>
            </a:pPr>
            <a:r>
              <a:rPr lang="pl-PL" sz="2000" dirty="0">
                <a:solidFill>
                  <a:srgbClr val="CC0000"/>
                </a:solidFill>
                <a:latin typeface="+mn-lt"/>
              </a:rPr>
              <a:t>Kwerenda</a:t>
            </a:r>
            <a:r>
              <a:rPr lang="pl-PL" sz="2000" dirty="0">
                <a:solidFill>
                  <a:srgbClr val="CC0000"/>
                </a:solidFill>
              </a:rPr>
              <a:t> wybierająca realizuje operacje: projekcji (wybór pól), selekcji (wybór rekordów), porządkowania (narzucanie kolejności prezentacji), definiowania pola obliczeniowego (wyznaczanie nowych wartości dla każdego rekordu lub zbioru rekordów).</a:t>
            </a: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508000" y="152400"/>
            <a:ext cx="8178800" cy="762000"/>
          </a:xfrm>
          <a:solidFill>
            <a:srgbClr val="7FFF00"/>
          </a:solidFill>
          <a:ln w="50800" cap="flat">
            <a:solidFill>
              <a:schemeClr val="bg1"/>
            </a:solidFill>
          </a:ln>
        </p:spPr>
        <p:txBody>
          <a:bodyPr/>
          <a:lstStyle/>
          <a:p>
            <a:r>
              <a:rPr lang="pl-PL" altLang="en-US" sz="3600" b="1" dirty="0"/>
              <a:t>Wybieranie informacji – zadanie 1 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536" y="2924944"/>
            <a:ext cx="8381305" cy="3528392"/>
          </a:xfrm>
        </p:spPr>
        <p:txBody>
          <a:bodyPr/>
          <a:lstStyle/>
          <a:p>
            <a:pPr marL="0" indent="0">
              <a:spcBef>
                <a:spcPct val="0"/>
              </a:spcBef>
              <a:buFontTx/>
              <a:buNone/>
            </a:pPr>
            <a:r>
              <a:rPr lang="pl-PL" altLang="en-US" sz="2000" dirty="0"/>
              <a:t>Zdefiniować kwerendę </a:t>
            </a:r>
            <a:r>
              <a:rPr lang="pl-PL" altLang="en-US" sz="2000" i="1" dirty="0">
                <a:solidFill>
                  <a:srgbClr val="0000FF"/>
                </a:solidFill>
              </a:rPr>
              <a:t>Wykaz czytelników wg stażu, </a:t>
            </a:r>
            <a:r>
              <a:rPr lang="pl-PL" altLang="en-US" sz="2000" dirty="0"/>
              <a:t>w której zostaną zestawione nazwisko i imię oraz data zapisu do biblioteki czytelników zamieszkałych w Kielcach. Informacja ma być uporządkowana malejąco wg daty zapisu do biblioteki, a następnie wg nazwiska i imienia czytelnika.</a:t>
            </a:r>
            <a:br>
              <a:rPr lang="pl-PL" altLang="en-US" sz="2000" dirty="0"/>
            </a:br>
            <a:r>
              <a:rPr lang="pl-PL" altLang="en-US" sz="2000" dirty="0"/>
              <a:t>Pola </a:t>
            </a:r>
            <a:r>
              <a:rPr lang="pl-PL" altLang="en-US" sz="2000" i="1" dirty="0">
                <a:solidFill>
                  <a:srgbClr val="0000FF"/>
                </a:solidFill>
              </a:rPr>
              <a:t>Nazwisko</a:t>
            </a:r>
            <a:r>
              <a:rPr lang="pl-PL" altLang="en-US" sz="2000" dirty="0"/>
              <a:t> i </a:t>
            </a:r>
            <a:r>
              <a:rPr lang="pl-PL" altLang="en-US" sz="2000" i="1" dirty="0">
                <a:solidFill>
                  <a:srgbClr val="0000FF"/>
                </a:solidFill>
              </a:rPr>
              <a:t>Imię</a:t>
            </a:r>
            <a:r>
              <a:rPr lang="pl-PL" altLang="en-US" sz="2000" dirty="0"/>
              <a:t> mają tworzyć jedno pole o nazwie </a:t>
            </a:r>
            <a:r>
              <a:rPr lang="pl-PL" altLang="en-US" sz="2000" i="1" dirty="0">
                <a:solidFill>
                  <a:srgbClr val="0000FF"/>
                </a:solidFill>
              </a:rPr>
              <a:t>Czytelnik</a:t>
            </a:r>
            <a:r>
              <a:rPr lang="pl-PL" altLang="en-US" sz="2000" dirty="0"/>
              <a:t>, będące konkatenacją (złączeniem) nazwiska i imienia czytelnika. </a:t>
            </a:r>
          </a:p>
          <a:p>
            <a:pPr marL="0" indent="0">
              <a:spcBef>
                <a:spcPct val="0"/>
              </a:spcBef>
              <a:buFontTx/>
              <a:buNone/>
            </a:pPr>
            <a:r>
              <a:rPr lang="pl-PL" altLang="en-US" sz="2000" dirty="0"/>
              <a:t>	Zdefiniować dodatkowe pole </a:t>
            </a:r>
            <a:r>
              <a:rPr lang="pl-PL" altLang="en-US" sz="2000" i="1" dirty="0" err="1">
                <a:solidFill>
                  <a:srgbClr val="0000FF"/>
                </a:solidFill>
              </a:rPr>
              <a:t>Staż_czyt</a:t>
            </a:r>
            <a:r>
              <a:rPr lang="pl-PL" altLang="en-US" sz="2000" i="1" dirty="0">
                <a:solidFill>
                  <a:srgbClr val="0000FF"/>
                </a:solidFill>
              </a:rPr>
              <a:t> </a:t>
            </a:r>
            <a:r>
              <a:rPr lang="pl-PL" altLang="en-US" sz="2000" dirty="0"/>
              <a:t>(staż czytelniczy), które obliczy ile lat osoba jest czytelnikiem biblioteki. </a:t>
            </a:r>
          </a:p>
          <a:p>
            <a:pPr marL="0" indent="0">
              <a:spcBef>
                <a:spcPct val="0"/>
              </a:spcBef>
              <a:buFontTx/>
              <a:buNone/>
            </a:pPr>
            <a:r>
              <a:rPr lang="pl-PL" altLang="en-US" sz="2000" dirty="0"/>
              <a:t>	Po sprawdzeniu działania kwerendy zmodyfikować kwerendę, tak aby kryterium dotyczące miasta </a:t>
            </a:r>
            <a:r>
              <a:rPr lang="pl-PL" altLang="en-US" sz="2000" dirty="0">
                <a:solidFill>
                  <a:srgbClr val="CC0000"/>
                </a:solidFill>
              </a:rPr>
              <a:t>działało w sposób dynamiczny</a:t>
            </a:r>
            <a:r>
              <a:rPr lang="pl-PL" altLang="en-US" sz="2000" dirty="0"/>
              <a:t>. </a:t>
            </a:r>
          </a:p>
        </p:txBody>
      </p:sp>
      <p:sp>
        <p:nvSpPr>
          <p:cNvPr id="4" name="Prostokąt 3"/>
          <p:cNvSpPr/>
          <p:nvPr/>
        </p:nvSpPr>
        <p:spPr>
          <a:xfrm>
            <a:off x="395536" y="1052736"/>
            <a:ext cx="8208912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5000"/>
              </a:spcBef>
            </a:pPr>
            <a:r>
              <a:rPr lang="pl-PL" sz="2000" b="1" dirty="0">
                <a:solidFill>
                  <a:srgbClr val="CC0000"/>
                </a:solidFill>
              </a:rPr>
              <a:t>Parametr</a:t>
            </a:r>
            <a:r>
              <a:rPr lang="pl-PL" sz="2000" dirty="0"/>
              <a:t> w kwerendzie pełni rolę zmiennej. Definiuje się go podając w definicji kwerendy (w wyrażeniu pola obliczeniowego lub w kryteriach) w nawiasach kwadratowych treść zachęty. W chwili uruchomienia kwerendy otwiera się okno parametru z ww. treścią. Wartość wpisana przez użytkownika w polu edycyjnym okna parametru zastępuje w kwerendzie parametr.</a:t>
            </a: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508000" y="152400"/>
            <a:ext cx="8178800" cy="762000"/>
          </a:xfrm>
          <a:solidFill>
            <a:srgbClr val="7FFF00"/>
          </a:solidFill>
          <a:ln w="50800" cap="flat">
            <a:solidFill>
              <a:schemeClr val="bg1"/>
            </a:solidFill>
          </a:ln>
        </p:spPr>
        <p:txBody>
          <a:bodyPr/>
          <a:lstStyle/>
          <a:p>
            <a:r>
              <a:rPr lang="pl-PL" altLang="en-US" sz="3600" b="1" dirty="0"/>
              <a:t>Schemat rozwiązania zadania 1</a:t>
            </a:r>
          </a:p>
        </p:txBody>
      </p:sp>
      <p:graphicFrame>
        <p:nvGraphicFramePr>
          <p:cNvPr id="2" name="Tabela 1"/>
          <p:cNvGraphicFramePr>
            <a:graphicFrameLocks noGrp="1"/>
          </p:cNvGraphicFramePr>
          <p:nvPr/>
        </p:nvGraphicFramePr>
        <p:xfrm>
          <a:off x="323528" y="1685930"/>
          <a:ext cx="8701087" cy="1383030"/>
        </p:xfrm>
        <a:graphic>
          <a:graphicData uri="http://schemas.openxmlformats.org/drawingml/2006/table">
            <a:tbl>
              <a:tblPr/>
              <a:tblGrid>
                <a:gridCol w="10017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68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6698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8108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8829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Pole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Data_zap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Czytelnik:=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Nazwisko </a:t>
                      </a:r>
                      <a:r>
                        <a:rPr kumimoji="0" lang="pl-PL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Calibri" pitchFamily="34" charset="0"/>
                        </a:rPr>
                        <a:t>&amp;</a:t>
                      </a:r>
                      <a:r>
                        <a:rPr kumimoji="0" lang="pl-PL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  " " </a:t>
                      </a:r>
                      <a:r>
                        <a:rPr kumimoji="0" lang="pl-PL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Calibri" pitchFamily="34" charset="0"/>
                        </a:rPr>
                        <a:t>&amp;</a:t>
                      </a:r>
                      <a:r>
                        <a:rPr kumimoji="0" lang="pl-PL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 Imię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Miasto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CFFB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Staż_czyt:=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(date()-data_zap)\365,25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Sortuj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Malejąco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Rosnąco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CFFB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Kryteria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 "Kielce"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CFFB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8" name="Tabela 7"/>
          <p:cNvGraphicFramePr>
            <a:graphicFrameLocks noGrp="1"/>
          </p:cNvGraphicFramePr>
          <p:nvPr/>
        </p:nvGraphicFramePr>
        <p:xfrm>
          <a:off x="251520" y="4095338"/>
          <a:ext cx="8712968" cy="1565910"/>
        </p:xfrm>
        <a:graphic>
          <a:graphicData uri="http://schemas.openxmlformats.org/drawingml/2006/table">
            <a:tbl>
              <a:tblPr/>
              <a:tblGrid>
                <a:gridCol w="85485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282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3609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4108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40811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Pole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Data_zap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Czytelnik:=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Nazwisko &amp;  " " &amp; Imię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Miasto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CFFB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Staż_czyt:=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(date()-data_zap)\365,25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Sortuj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Malejąco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Rosnąco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CFFB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Kryteria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Calibri" pitchFamily="34" charset="0"/>
                        </a:rPr>
                        <a:t>Like</a:t>
                      </a:r>
                      <a:r>
                        <a:rPr kumimoji="0" lang="pl-PL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 </a:t>
                      </a:r>
                      <a:r>
                        <a:rPr kumimoji="0" lang="pl-PL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Calibri" pitchFamily="34" charset="0"/>
                        </a:rPr>
                        <a:t>[</a:t>
                      </a:r>
                      <a:r>
                        <a:rPr kumimoji="0" lang="pl-PL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Podaj miasto</a:t>
                      </a:r>
                      <a:r>
                        <a:rPr kumimoji="0" lang="pl-PL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Calibri" pitchFamily="34" charset="0"/>
                        </a:rPr>
                        <a:t>]</a:t>
                      </a:r>
                      <a:r>
                        <a:rPr kumimoji="0" lang="pl-PL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 &amp; "*"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CFFB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9" name="Prostokąt 8"/>
          <p:cNvSpPr/>
          <p:nvPr/>
        </p:nvSpPr>
        <p:spPr>
          <a:xfrm>
            <a:off x="251520" y="5661248"/>
            <a:ext cx="8568952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5000"/>
              </a:spcBef>
            </a:pPr>
            <a:r>
              <a:rPr lang="pl-PL" sz="2200" dirty="0"/>
              <a:t>Operator podobieństwa </a:t>
            </a:r>
            <a:r>
              <a:rPr lang="pl-PL" sz="2200" b="1" i="1" dirty="0" err="1">
                <a:solidFill>
                  <a:srgbClr val="0000FF"/>
                </a:solidFill>
              </a:rPr>
              <a:t>Like</a:t>
            </a:r>
            <a:r>
              <a:rPr lang="pl-PL" sz="2200" dirty="0"/>
              <a:t> stosuje się tylko dla danych typu tekstowego z symbolami wieloznacznymi (por. wykład 01, slajd 9).</a:t>
            </a:r>
          </a:p>
        </p:txBody>
      </p:sp>
      <p:sp>
        <p:nvSpPr>
          <p:cNvPr id="10" name="Prostokąt 9"/>
          <p:cNvSpPr/>
          <p:nvPr/>
        </p:nvSpPr>
        <p:spPr>
          <a:xfrm>
            <a:off x="323528" y="3091607"/>
            <a:ext cx="8568952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5000"/>
              </a:spcBef>
            </a:pPr>
            <a:r>
              <a:rPr lang="pl-PL" sz="2200" dirty="0"/>
              <a:t>Operator konkatencji (sklejenia) </a:t>
            </a:r>
            <a:r>
              <a:rPr lang="pl-PL" sz="2200" b="1" i="1" dirty="0">
                <a:solidFill>
                  <a:srgbClr val="0000FF"/>
                </a:solidFill>
              </a:rPr>
              <a:t>&amp; </a:t>
            </a:r>
            <a:r>
              <a:rPr lang="pl-PL" sz="2200" dirty="0"/>
              <a:t>stosuje się w celu złączenia tekstów (por. wykład 01, slajd 9).</a:t>
            </a:r>
          </a:p>
        </p:txBody>
      </p:sp>
      <p:sp>
        <p:nvSpPr>
          <p:cNvPr id="11" name="Prostokąt 10"/>
          <p:cNvSpPr/>
          <p:nvPr/>
        </p:nvSpPr>
        <p:spPr>
          <a:xfrm>
            <a:off x="395536" y="980728"/>
            <a:ext cx="828092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5000"/>
              </a:spcBef>
            </a:pPr>
            <a:r>
              <a:rPr lang="pl-PL" sz="2200" dirty="0"/>
              <a:t>Źródłem danych do kwerendy jest tabela </a:t>
            </a:r>
            <a:r>
              <a:rPr lang="pl-PL" sz="2200" i="1" dirty="0">
                <a:solidFill>
                  <a:srgbClr val="0000FF"/>
                </a:solidFill>
              </a:rPr>
              <a:t>Czytelnicy</a:t>
            </a:r>
            <a:r>
              <a:rPr lang="pl-PL" sz="2200" i="1" dirty="0"/>
              <a:t>.</a:t>
            </a:r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395536" y="152400"/>
            <a:ext cx="8178800" cy="900336"/>
          </a:xfrm>
          <a:solidFill>
            <a:srgbClr val="7FFF00"/>
          </a:solidFill>
          <a:ln w="50800" cap="flat">
            <a:solidFill>
              <a:schemeClr val="bg1"/>
            </a:solidFill>
          </a:ln>
        </p:spPr>
        <p:txBody>
          <a:bodyPr/>
          <a:lstStyle/>
          <a:p>
            <a:r>
              <a:rPr lang="pl-PL" altLang="en-US" sz="3600" b="1" dirty="0"/>
              <a:t>Rozwiązanie zadania 1 - SQL</a:t>
            </a:r>
          </a:p>
        </p:txBody>
      </p:sp>
      <p:sp>
        <p:nvSpPr>
          <p:cNvPr id="11" name="Prostokąt 10"/>
          <p:cNvSpPr/>
          <p:nvPr/>
        </p:nvSpPr>
        <p:spPr>
          <a:xfrm>
            <a:off x="405880" y="1196752"/>
            <a:ext cx="8280920" cy="1971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5000"/>
              </a:spcBef>
            </a:pPr>
            <a:r>
              <a:rPr lang="pl-PL" sz="2200" dirty="0"/>
              <a:t>Utworzenie kwerendy w środowisku QBE skutkuje wygenerowaniem polecenia SQL, przechowywanego w bazie danych i uruchamianego przy każdorazowym otwarciu kwerendy. Dostęp do polecania jest możliwy z menu głównego:</a:t>
            </a:r>
          </a:p>
          <a:p>
            <a:pPr>
              <a:spcBef>
                <a:spcPct val="55000"/>
              </a:spcBef>
            </a:pPr>
            <a:r>
              <a:rPr lang="pl-PL" sz="2200" dirty="0"/>
              <a:t>Opcja </a:t>
            </a:r>
            <a:r>
              <a:rPr lang="pl-PL" sz="2200" dirty="0">
                <a:sym typeface="Wingdings" panose="05000000000000000000" pitchFamily="2" charset="2"/>
              </a:rPr>
              <a:t></a:t>
            </a:r>
            <a:r>
              <a:rPr lang="pl-PL" sz="2200" i="1" dirty="0"/>
              <a:t> </a:t>
            </a:r>
            <a:r>
              <a:rPr lang="pl-PL" sz="2200" i="1" dirty="0">
                <a:solidFill>
                  <a:srgbClr val="0000FF"/>
                </a:solidFill>
              </a:rPr>
              <a:t>Projekt kwerendy</a:t>
            </a:r>
            <a:r>
              <a:rPr lang="pl-PL" sz="2200" dirty="0"/>
              <a:t>; Grupa </a:t>
            </a:r>
            <a:r>
              <a:rPr lang="pl-PL" sz="2200" dirty="0">
                <a:sym typeface="Wingdings" panose="05000000000000000000" pitchFamily="2" charset="2"/>
              </a:rPr>
              <a:t></a:t>
            </a:r>
            <a:r>
              <a:rPr lang="pl-PL" sz="2200" i="1" dirty="0">
                <a:solidFill>
                  <a:srgbClr val="0000FF"/>
                </a:solidFill>
                <a:sym typeface="Wingdings" panose="05000000000000000000" pitchFamily="2" charset="2"/>
              </a:rPr>
              <a:t>Wyniki</a:t>
            </a:r>
            <a:r>
              <a:rPr lang="pl-PL" sz="2200" dirty="0">
                <a:sym typeface="Wingdings" panose="05000000000000000000" pitchFamily="2" charset="2"/>
              </a:rPr>
              <a:t>; Widok  </a:t>
            </a:r>
            <a:r>
              <a:rPr lang="pl-PL" sz="2200" i="1" dirty="0">
                <a:solidFill>
                  <a:srgbClr val="0000FF"/>
                </a:solidFill>
                <a:sym typeface="Wingdings" panose="05000000000000000000" pitchFamily="2" charset="2"/>
              </a:rPr>
              <a:t>Widok SQL</a:t>
            </a:r>
            <a:endParaRPr lang="pl-PL" sz="2200" i="1" dirty="0">
              <a:solidFill>
                <a:srgbClr val="0000FF"/>
              </a:solidFill>
            </a:endParaRPr>
          </a:p>
        </p:txBody>
      </p:sp>
      <p:sp>
        <p:nvSpPr>
          <p:cNvPr id="3" name="pole tekstowe 2">
            <a:extLst>
              <a:ext uri="{FF2B5EF4-FFF2-40B4-BE49-F238E27FC236}">
                <a16:creationId xmlns:a16="http://schemas.microsoft.com/office/drawing/2014/main" id="{D0AA06AF-A901-46D4-9331-231F6AE7BC6D}"/>
              </a:ext>
            </a:extLst>
          </p:cNvPr>
          <p:cNvSpPr txBox="1"/>
          <p:nvPr/>
        </p:nvSpPr>
        <p:spPr>
          <a:xfrm>
            <a:off x="251520" y="3284984"/>
            <a:ext cx="8712968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000" dirty="0">
                <a:solidFill>
                  <a:srgbClr val="0000FF"/>
                </a:solidFill>
              </a:rPr>
              <a:t>SELECT </a:t>
            </a:r>
            <a:r>
              <a:rPr lang="pl-PL" sz="2000" dirty="0" err="1">
                <a:solidFill>
                  <a:srgbClr val="0000FF"/>
                </a:solidFill>
              </a:rPr>
              <a:t>czytelnicy.data_zap</a:t>
            </a:r>
            <a:r>
              <a:rPr lang="pl-PL" sz="2000" dirty="0">
                <a:solidFill>
                  <a:srgbClr val="0000FF"/>
                </a:solidFill>
              </a:rPr>
              <a:t>, </a:t>
            </a:r>
          </a:p>
          <a:p>
            <a:pPr lvl="1"/>
            <a:r>
              <a:rPr lang="pl-PL" sz="2000" dirty="0">
                <a:solidFill>
                  <a:srgbClr val="0000FF"/>
                </a:solidFill>
              </a:rPr>
              <a:t>[czytelnicy]![nazwisko] &amp; " " &amp; [czytelnicy]![imię] as czytelnik, </a:t>
            </a:r>
            <a:r>
              <a:rPr lang="pl-PL" sz="2000" dirty="0" err="1">
                <a:solidFill>
                  <a:srgbClr val="0000FF"/>
                </a:solidFill>
              </a:rPr>
              <a:t>czytelnicy.miasto</a:t>
            </a:r>
            <a:r>
              <a:rPr lang="pl-PL" sz="2000" dirty="0">
                <a:solidFill>
                  <a:srgbClr val="0000FF"/>
                </a:solidFill>
              </a:rPr>
              <a:t>, </a:t>
            </a:r>
          </a:p>
          <a:p>
            <a:pPr lvl="1"/>
            <a:r>
              <a:rPr lang="pl-PL" sz="2000" dirty="0">
                <a:solidFill>
                  <a:srgbClr val="0000FF"/>
                </a:solidFill>
              </a:rPr>
              <a:t>(</a:t>
            </a:r>
            <a:r>
              <a:rPr lang="pl-PL" sz="2000" dirty="0" err="1">
                <a:solidFill>
                  <a:srgbClr val="0000FF"/>
                </a:solidFill>
              </a:rPr>
              <a:t>date</a:t>
            </a:r>
            <a:r>
              <a:rPr lang="pl-PL" sz="2000" dirty="0">
                <a:solidFill>
                  <a:srgbClr val="0000FF"/>
                </a:solidFill>
              </a:rPr>
              <a:t>()-[czytelnicy]![</a:t>
            </a:r>
            <a:r>
              <a:rPr lang="pl-PL" sz="2000" dirty="0" err="1">
                <a:solidFill>
                  <a:srgbClr val="0000FF"/>
                </a:solidFill>
              </a:rPr>
              <a:t>data_zap</a:t>
            </a:r>
            <a:r>
              <a:rPr lang="pl-PL" sz="2000" dirty="0">
                <a:solidFill>
                  <a:srgbClr val="0000FF"/>
                </a:solidFill>
              </a:rPr>
              <a:t>])\365.25 as </a:t>
            </a:r>
            <a:r>
              <a:rPr lang="pl-PL" sz="2000" dirty="0" err="1">
                <a:solidFill>
                  <a:srgbClr val="0000FF"/>
                </a:solidFill>
              </a:rPr>
              <a:t>staż_czyt</a:t>
            </a:r>
            <a:endParaRPr lang="pl-PL" sz="2000" dirty="0">
              <a:solidFill>
                <a:srgbClr val="0000FF"/>
              </a:solidFill>
            </a:endParaRPr>
          </a:p>
          <a:p>
            <a:r>
              <a:rPr lang="pl-PL" sz="2000" dirty="0">
                <a:solidFill>
                  <a:srgbClr val="0000FF"/>
                </a:solidFill>
              </a:rPr>
              <a:t>FROM czytelnicy</a:t>
            </a:r>
          </a:p>
          <a:p>
            <a:r>
              <a:rPr lang="pl-PL" sz="2000" dirty="0">
                <a:solidFill>
                  <a:srgbClr val="0000FF"/>
                </a:solidFill>
              </a:rPr>
              <a:t>WHERE (</a:t>
            </a:r>
            <a:r>
              <a:rPr lang="pl-PL" sz="2000" dirty="0" err="1">
                <a:solidFill>
                  <a:srgbClr val="0000FF"/>
                </a:solidFill>
              </a:rPr>
              <a:t>czytelnicy.miasto</a:t>
            </a:r>
            <a:r>
              <a:rPr lang="pl-PL" sz="2000" dirty="0">
                <a:solidFill>
                  <a:srgbClr val="0000FF"/>
                </a:solidFill>
              </a:rPr>
              <a:t> </a:t>
            </a:r>
            <a:r>
              <a:rPr lang="pl-PL" sz="2000" dirty="0" err="1">
                <a:solidFill>
                  <a:srgbClr val="0000FF"/>
                </a:solidFill>
              </a:rPr>
              <a:t>like</a:t>
            </a:r>
            <a:r>
              <a:rPr lang="pl-PL" sz="2000" dirty="0">
                <a:solidFill>
                  <a:srgbClr val="0000FF"/>
                </a:solidFill>
              </a:rPr>
              <a:t> [podaj miasto] &amp; "*")</a:t>
            </a:r>
          </a:p>
          <a:p>
            <a:r>
              <a:rPr lang="pl-PL" sz="2000" dirty="0">
                <a:solidFill>
                  <a:srgbClr val="0000FF"/>
                </a:solidFill>
              </a:rPr>
              <a:t>ORDER BY </a:t>
            </a:r>
            <a:r>
              <a:rPr lang="pl-PL" sz="2000" dirty="0" err="1">
                <a:solidFill>
                  <a:srgbClr val="0000FF"/>
                </a:solidFill>
              </a:rPr>
              <a:t>czytelnicy.data_zap</a:t>
            </a:r>
            <a:r>
              <a:rPr lang="pl-PL" sz="2000" dirty="0">
                <a:solidFill>
                  <a:srgbClr val="0000FF"/>
                </a:solidFill>
              </a:rPr>
              <a:t> </a:t>
            </a:r>
            <a:r>
              <a:rPr lang="pl-PL" sz="2000" dirty="0" err="1">
                <a:solidFill>
                  <a:srgbClr val="0000FF"/>
                </a:solidFill>
              </a:rPr>
              <a:t>desc</a:t>
            </a:r>
            <a:r>
              <a:rPr lang="pl-PL" sz="2000" dirty="0">
                <a:solidFill>
                  <a:srgbClr val="0000FF"/>
                </a:solidFill>
              </a:rPr>
              <a:t> ,</a:t>
            </a:r>
          </a:p>
          <a:p>
            <a:pPr lvl="3"/>
            <a:r>
              <a:rPr lang="pl-PL" sz="2000" dirty="0">
                <a:solidFill>
                  <a:srgbClr val="0000FF"/>
                </a:solidFill>
              </a:rPr>
              <a:t>[czytelnicy]![nazwisko] &amp; " " &amp; [czytelnicy]![imię];</a:t>
            </a:r>
          </a:p>
        </p:txBody>
      </p:sp>
      <p:sp>
        <p:nvSpPr>
          <p:cNvPr id="4" name="pole tekstowe 3">
            <a:extLst>
              <a:ext uri="{FF2B5EF4-FFF2-40B4-BE49-F238E27FC236}">
                <a16:creationId xmlns:a16="http://schemas.microsoft.com/office/drawing/2014/main" id="{0FC4944D-DA11-4A82-9E21-74DD9A9A4CD9}"/>
              </a:ext>
            </a:extLst>
          </p:cNvPr>
          <p:cNvSpPr txBox="1"/>
          <p:nvPr/>
        </p:nvSpPr>
        <p:spPr>
          <a:xfrm>
            <a:off x="536330" y="6093296"/>
            <a:ext cx="73763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>
                <a:solidFill>
                  <a:srgbClr val="C00000"/>
                </a:solidFill>
              </a:rPr>
              <a:t>Uwaga: wielkość liter w poleceniu SQL nie ma znaczenia.</a:t>
            </a:r>
          </a:p>
        </p:txBody>
      </p:sp>
    </p:spTree>
    <p:extLst>
      <p:ext uri="{BB962C8B-B14F-4D97-AF65-F5344CB8AC3E}">
        <p14:creationId xmlns:p14="http://schemas.microsoft.com/office/powerpoint/2010/main" val="2870642887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395536" y="116632"/>
            <a:ext cx="8178800" cy="720080"/>
          </a:xfrm>
          <a:solidFill>
            <a:srgbClr val="7FFF00"/>
          </a:solidFill>
          <a:ln w="50800" cap="flat">
            <a:solidFill>
              <a:schemeClr val="bg1"/>
            </a:solidFill>
          </a:ln>
        </p:spPr>
        <p:txBody>
          <a:bodyPr/>
          <a:lstStyle/>
          <a:p>
            <a:r>
              <a:rPr lang="pl-PL" altLang="en-US" sz="3400" b="1" dirty="0"/>
              <a:t>Wybieranie informacji z wielu tabel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536" y="2564904"/>
            <a:ext cx="8280920" cy="1656184"/>
          </a:xfrm>
        </p:spPr>
        <p:txBody>
          <a:bodyPr/>
          <a:lstStyle/>
          <a:p>
            <a:pPr marL="0" indent="0">
              <a:spcBef>
                <a:spcPct val="0"/>
              </a:spcBef>
              <a:buFontTx/>
              <a:buNone/>
            </a:pPr>
            <a:r>
              <a:rPr lang="pl-PL" sz="2000" dirty="0"/>
              <a:t>Zdefiniować kwerendę </a:t>
            </a:r>
            <a:r>
              <a:rPr lang="pl-PL" sz="2000" i="1" dirty="0">
                <a:solidFill>
                  <a:srgbClr val="0000FF"/>
                </a:solidFill>
              </a:rPr>
              <a:t>Wykaz wypożyczeń</a:t>
            </a:r>
            <a:r>
              <a:rPr lang="pl-PL" sz="2000" dirty="0"/>
              <a:t>, która zestawi listę wypożyczonych książek, dane o czytelniku i jego miejscu zamieszkania, czas trwania wypożyczenia w tygodniach, typ książki. Kwerenda ma wyświetlać zestawienie dla książek o typie żądanym przez użytkownika. Wyświetlone mają być tylko wypożyczenia dla nauczycieli akademickich.</a:t>
            </a:r>
          </a:p>
        </p:txBody>
      </p:sp>
      <p:sp>
        <p:nvSpPr>
          <p:cNvPr id="4" name="Prostokąt 3"/>
          <p:cNvSpPr/>
          <p:nvPr/>
        </p:nvSpPr>
        <p:spPr>
          <a:xfrm>
            <a:off x="539552" y="4293096"/>
            <a:ext cx="7704856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2000" dirty="0"/>
              <a:t>Źródłem danych do kwerendy są tabele: </a:t>
            </a:r>
          </a:p>
          <a:p>
            <a:pPr marL="287338" indent="-287338">
              <a:buFont typeface="Arial" pitchFamily="34" charset="0"/>
              <a:buChar char="•"/>
            </a:pPr>
            <a:r>
              <a:rPr lang="pl-PL" sz="2000" i="1" dirty="0">
                <a:solidFill>
                  <a:srgbClr val="0000FF"/>
                </a:solidFill>
              </a:rPr>
              <a:t>Książki</a:t>
            </a:r>
            <a:r>
              <a:rPr lang="pl-PL" sz="2000" i="1" dirty="0"/>
              <a:t> </a:t>
            </a:r>
            <a:r>
              <a:rPr lang="pl-PL" sz="2000" dirty="0"/>
              <a:t>(lista wypożyczonych książek)</a:t>
            </a:r>
            <a:endParaRPr lang="pl-PL" sz="2000" i="1" dirty="0"/>
          </a:p>
          <a:p>
            <a:pPr marL="287338" indent="-287338">
              <a:buFont typeface="Arial" pitchFamily="34" charset="0"/>
              <a:buChar char="•"/>
            </a:pPr>
            <a:r>
              <a:rPr lang="pl-PL" sz="2000" i="1" dirty="0">
                <a:solidFill>
                  <a:srgbClr val="0000FF"/>
                </a:solidFill>
              </a:rPr>
              <a:t>Czytelnicy</a:t>
            </a:r>
            <a:r>
              <a:rPr lang="pl-PL" sz="2000" dirty="0"/>
              <a:t> (dane o czytelniku i jego miejscu zamieszkania)</a:t>
            </a:r>
            <a:endParaRPr lang="pl-PL" sz="2000" i="1" dirty="0">
              <a:solidFill>
                <a:srgbClr val="0000FF"/>
              </a:solidFill>
            </a:endParaRPr>
          </a:p>
          <a:p>
            <a:pPr marL="287338" indent="-287338">
              <a:buFont typeface="Arial" pitchFamily="34" charset="0"/>
              <a:buChar char="•"/>
            </a:pPr>
            <a:r>
              <a:rPr lang="pl-PL" sz="2000" i="1" dirty="0">
                <a:solidFill>
                  <a:srgbClr val="0000FF"/>
                </a:solidFill>
              </a:rPr>
              <a:t>Wypożyczenia </a:t>
            </a:r>
            <a:r>
              <a:rPr lang="pl-PL" sz="2000" dirty="0"/>
              <a:t>(czas trwania wypożyczenia w tygodniach)</a:t>
            </a:r>
            <a:endParaRPr lang="pl-PL" sz="2000" i="1" dirty="0">
              <a:solidFill>
                <a:srgbClr val="0000FF"/>
              </a:solidFill>
            </a:endParaRPr>
          </a:p>
          <a:p>
            <a:endParaRPr lang="pl-PL" sz="2000" dirty="0"/>
          </a:p>
          <a:p>
            <a:r>
              <a:rPr lang="pl-PL" sz="2000" dirty="0"/>
              <a:t>Do rozwiązania zadania należy zastosować operator konkatenacji, operator podobieństwa oraz parametr.</a:t>
            </a:r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395537" y="1052736"/>
            <a:ext cx="8496944" cy="13112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pl-PL" altLang="en-US" sz="2000" dirty="0">
                <a:solidFill>
                  <a:srgbClr val="0000FF"/>
                </a:solidFill>
              </a:rPr>
              <a:t>Źródłem danych może być jedna lub kilka tabel lub jedna lub kilka kwerend wybierających. Należy określić które z nich dostarczą pola potrzebne do zestawienia, a następnie na siatce projektowej wykonać operacje projekcji, selekcji, sortowania i definiowania nowych wyrażeń. </a:t>
            </a:r>
          </a:p>
        </p:txBody>
      </p:sp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508000" y="44624"/>
            <a:ext cx="8178800" cy="762000"/>
          </a:xfrm>
          <a:solidFill>
            <a:srgbClr val="7FFF00"/>
          </a:solidFill>
          <a:ln w="50800" cap="flat">
            <a:solidFill>
              <a:schemeClr val="bg1"/>
            </a:solidFill>
          </a:ln>
        </p:spPr>
        <p:txBody>
          <a:bodyPr/>
          <a:lstStyle/>
          <a:p>
            <a:r>
              <a:rPr lang="pl-PL" altLang="en-US" sz="3600" b="1" dirty="0"/>
              <a:t>Schemat rozwiązania zadania 2</a:t>
            </a:r>
          </a:p>
        </p:txBody>
      </p:sp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5506214"/>
              </p:ext>
            </p:extLst>
          </p:nvPr>
        </p:nvGraphicFramePr>
        <p:xfrm>
          <a:off x="251520" y="908720"/>
          <a:ext cx="8589315" cy="1466134"/>
        </p:xfrm>
        <a:graphic>
          <a:graphicData uri="http://schemas.openxmlformats.org/drawingml/2006/table">
            <a:tbl>
              <a:tblPr/>
              <a:tblGrid>
                <a:gridCol w="9361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798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77336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4209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Pole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Książka :=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Nazwisko_A</a:t>
                      </a:r>
                      <a:r>
                        <a:rPr kumimoji="0" lang="pl-PL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 &amp; " " </a:t>
                      </a:r>
                      <a:r>
                        <a:rPr kumimoji="0" lang="pl-PL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Imię_A</a:t>
                      </a:r>
                      <a:r>
                        <a:rPr kumimoji="0" lang="pl-PL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  &amp; "; " &amp; Tytuł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Czytelnik :=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Imię &amp; " "  &amp; Nazwisko &amp; "; "  &amp; Adres 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302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Sortuj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302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Kryteria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8" name="Tabe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34299993"/>
              </p:ext>
            </p:extLst>
          </p:nvPr>
        </p:nvGraphicFramePr>
        <p:xfrm>
          <a:off x="1831149" y="2476951"/>
          <a:ext cx="6855651" cy="1240083"/>
        </p:xfrm>
        <a:graphic>
          <a:graphicData uri="http://schemas.openxmlformats.org/drawingml/2006/table">
            <a:tbl>
              <a:tblPr/>
              <a:tblGrid>
                <a:gridCol w="32583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954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01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1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Czas_wyp</a:t>
                      </a:r>
                      <a:r>
                        <a:rPr kumimoji="0" lang="pl-PL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:= (</a:t>
                      </a:r>
                      <a:r>
                        <a:rPr kumimoji="0" lang="pl-PL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date</a:t>
                      </a:r>
                      <a:r>
                        <a:rPr kumimoji="0" lang="pl-PL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()-</a:t>
                      </a:r>
                      <a:r>
                        <a:rPr kumimoji="0" lang="pl-PL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data_wyp</a:t>
                      </a:r>
                      <a:r>
                        <a:rPr kumimoji="0" lang="pl-PL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)\7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Typ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Id_czyt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063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79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[Podaj typ książki]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Like</a:t>
                      </a:r>
                      <a:r>
                        <a:rPr kumimoji="0" lang="pl-PL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 "N" &amp;   "*" 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2" name="pole tekstowe 1">
            <a:extLst>
              <a:ext uri="{FF2B5EF4-FFF2-40B4-BE49-F238E27FC236}">
                <a16:creationId xmlns:a16="http://schemas.microsoft.com/office/drawing/2014/main" id="{1DB63CD5-891D-4279-8C4A-2BE70FA5E586}"/>
              </a:ext>
            </a:extLst>
          </p:cNvPr>
          <p:cNvSpPr txBox="1"/>
          <p:nvPr/>
        </p:nvSpPr>
        <p:spPr>
          <a:xfrm>
            <a:off x="252831" y="3819131"/>
            <a:ext cx="828092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000" dirty="0">
                <a:solidFill>
                  <a:srgbClr val="0000FF"/>
                </a:solidFill>
              </a:rPr>
              <a:t>SELECT [</a:t>
            </a:r>
            <a:r>
              <a:rPr lang="pl-PL" sz="2000" dirty="0" err="1">
                <a:solidFill>
                  <a:srgbClr val="0000FF"/>
                </a:solidFill>
              </a:rPr>
              <a:t>nazwisko_a</a:t>
            </a:r>
            <a:r>
              <a:rPr lang="pl-PL" sz="2000" dirty="0">
                <a:solidFill>
                  <a:srgbClr val="0000FF"/>
                </a:solidFill>
              </a:rPr>
              <a:t>] &amp; " " &amp; [</a:t>
            </a:r>
            <a:r>
              <a:rPr lang="pl-PL" sz="2000" dirty="0" err="1">
                <a:solidFill>
                  <a:srgbClr val="0000FF"/>
                </a:solidFill>
              </a:rPr>
              <a:t>imię_a</a:t>
            </a:r>
            <a:r>
              <a:rPr lang="pl-PL" sz="2000" dirty="0">
                <a:solidFill>
                  <a:srgbClr val="0000FF"/>
                </a:solidFill>
              </a:rPr>
              <a:t>] &amp; "; " &amp; [tytuł] as książka,</a:t>
            </a:r>
          </a:p>
          <a:p>
            <a:pPr lvl="2"/>
            <a:r>
              <a:rPr lang="pl-PL" sz="2000" dirty="0">
                <a:solidFill>
                  <a:srgbClr val="0000FF"/>
                </a:solidFill>
              </a:rPr>
              <a:t>[nazwisko] &amp; " " &amp; [imię] as czytelnik, </a:t>
            </a:r>
            <a:r>
              <a:rPr lang="pl-PL" sz="2000" dirty="0" err="1">
                <a:solidFill>
                  <a:srgbClr val="0000FF"/>
                </a:solidFill>
              </a:rPr>
              <a:t>książki.typ</a:t>
            </a:r>
            <a:r>
              <a:rPr lang="pl-PL" sz="2000" dirty="0">
                <a:solidFill>
                  <a:srgbClr val="0000FF"/>
                </a:solidFill>
              </a:rPr>
              <a:t>, </a:t>
            </a:r>
            <a:r>
              <a:rPr lang="pl-PL" sz="2000" dirty="0" err="1">
                <a:solidFill>
                  <a:srgbClr val="0000FF"/>
                </a:solidFill>
              </a:rPr>
              <a:t>czytelnicy.id_czyt</a:t>
            </a:r>
            <a:endParaRPr lang="pl-PL" sz="2000" dirty="0">
              <a:solidFill>
                <a:srgbClr val="0000FF"/>
              </a:solidFill>
            </a:endParaRPr>
          </a:p>
          <a:p>
            <a:r>
              <a:rPr lang="pl-PL" sz="2000" dirty="0">
                <a:solidFill>
                  <a:srgbClr val="0000FF"/>
                </a:solidFill>
              </a:rPr>
              <a:t>FROM książki INNER JOIN </a:t>
            </a:r>
          </a:p>
          <a:p>
            <a:pPr lvl="4"/>
            <a:r>
              <a:rPr lang="pl-PL" sz="2000" dirty="0">
                <a:solidFill>
                  <a:srgbClr val="0000FF"/>
                </a:solidFill>
              </a:rPr>
              <a:t>(czytelnicy INNER JOIN wypożyczenia</a:t>
            </a:r>
          </a:p>
          <a:p>
            <a:pPr lvl="7"/>
            <a:r>
              <a:rPr lang="pl-PL" sz="2000" dirty="0">
                <a:solidFill>
                  <a:srgbClr val="0000FF"/>
                </a:solidFill>
              </a:rPr>
              <a:t>ON </a:t>
            </a:r>
            <a:r>
              <a:rPr lang="pl-PL" sz="2000" dirty="0" err="1">
                <a:solidFill>
                  <a:srgbClr val="0000FF"/>
                </a:solidFill>
              </a:rPr>
              <a:t>czytelnicy.id_czyt</a:t>
            </a:r>
            <a:r>
              <a:rPr lang="pl-PL" sz="2000" dirty="0">
                <a:solidFill>
                  <a:srgbClr val="0000FF"/>
                </a:solidFill>
              </a:rPr>
              <a:t> = </a:t>
            </a:r>
            <a:r>
              <a:rPr lang="pl-PL" sz="2000" dirty="0" err="1">
                <a:solidFill>
                  <a:srgbClr val="0000FF"/>
                </a:solidFill>
              </a:rPr>
              <a:t>wypożyczenia.id_czyt</a:t>
            </a:r>
            <a:r>
              <a:rPr lang="pl-PL" sz="2000" dirty="0">
                <a:solidFill>
                  <a:srgbClr val="0000FF"/>
                </a:solidFill>
              </a:rPr>
              <a:t>) </a:t>
            </a:r>
          </a:p>
          <a:p>
            <a:pPr marL="1524000" lvl="4"/>
            <a:r>
              <a:rPr lang="pl-PL" sz="2000" dirty="0">
                <a:solidFill>
                  <a:srgbClr val="0000FF"/>
                </a:solidFill>
              </a:rPr>
              <a:t>ON </a:t>
            </a:r>
            <a:r>
              <a:rPr lang="pl-PL" sz="2000" dirty="0" err="1">
                <a:solidFill>
                  <a:srgbClr val="0000FF"/>
                </a:solidFill>
              </a:rPr>
              <a:t>książki.syg</a:t>
            </a:r>
            <a:r>
              <a:rPr lang="pl-PL" sz="2000" dirty="0">
                <a:solidFill>
                  <a:srgbClr val="0000FF"/>
                </a:solidFill>
              </a:rPr>
              <a:t> = </a:t>
            </a:r>
            <a:r>
              <a:rPr lang="pl-PL" sz="2000" dirty="0" err="1">
                <a:solidFill>
                  <a:srgbClr val="0000FF"/>
                </a:solidFill>
              </a:rPr>
              <a:t>wypożyczenia.syg</a:t>
            </a:r>
            <a:endParaRPr lang="pl-PL" sz="2000" dirty="0">
              <a:solidFill>
                <a:srgbClr val="0000FF"/>
              </a:solidFill>
            </a:endParaRPr>
          </a:p>
          <a:p>
            <a:r>
              <a:rPr lang="pl-PL" sz="2000" dirty="0">
                <a:solidFill>
                  <a:srgbClr val="0000FF"/>
                </a:solidFill>
              </a:rPr>
              <a:t>WHERE </a:t>
            </a:r>
          </a:p>
          <a:p>
            <a:r>
              <a:rPr lang="pl-PL" sz="2000" dirty="0" err="1">
                <a:solidFill>
                  <a:srgbClr val="0000FF"/>
                </a:solidFill>
              </a:rPr>
              <a:t>książki.typ</a:t>
            </a:r>
            <a:r>
              <a:rPr lang="pl-PL" sz="2000" dirty="0">
                <a:solidFill>
                  <a:srgbClr val="0000FF"/>
                </a:solidFill>
              </a:rPr>
              <a:t> = [Podaj typ książki] AND </a:t>
            </a:r>
            <a:r>
              <a:rPr lang="pl-PL" sz="2000" dirty="0" err="1">
                <a:solidFill>
                  <a:srgbClr val="0000FF"/>
                </a:solidFill>
              </a:rPr>
              <a:t>czytelnicy.id_czyt</a:t>
            </a:r>
            <a:r>
              <a:rPr lang="pl-PL" sz="2000" dirty="0">
                <a:solidFill>
                  <a:srgbClr val="0000FF"/>
                </a:solidFill>
              </a:rPr>
              <a:t> </a:t>
            </a:r>
            <a:r>
              <a:rPr lang="pl-PL" sz="2000" dirty="0" err="1">
                <a:solidFill>
                  <a:srgbClr val="0000FF"/>
                </a:solidFill>
              </a:rPr>
              <a:t>Like</a:t>
            </a:r>
            <a:r>
              <a:rPr lang="pl-PL" sz="2000" dirty="0">
                <a:solidFill>
                  <a:srgbClr val="0000FF"/>
                </a:solidFill>
              </a:rPr>
              <a:t> "N*";</a:t>
            </a:r>
          </a:p>
        </p:txBody>
      </p:sp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508000" y="152400"/>
            <a:ext cx="8178800" cy="762000"/>
          </a:xfrm>
          <a:solidFill>
            <a:srgbClr val="7FFF00"/>
          </a:solidFill>
          <a:ln w="50800" cap="flat">
            <a:solidFill>
              <a:schemeClr val="bg1"/>
            </a:solidFill>
          </a:ln>
        </p:spPr>
        <p:txBody>
          <a:bodyPr/>
          <a:lstStyle/>
          <a:p>
            <a:r>
              <a:rPr lang="pl-PL" altLang="en-US" sz="3600" b="1"/>
              <a:t>Sterowanie wynikiem obliczeń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528" y="2060848"/>
            <a:ext cx="8568952" cy="4197350"/>
          </a:xfrm>
        </p:spPr>
        <p:txBody>
          <a:bodyPr/>
          <a:lstStyle/>
          <a:p>
            <a:pPr marL="0" indent="0">
              <a:spcBef>
                <a:spcPct val="0"/>
              </a:spcBef>
              <a:buFontTx/>
              <a:buNone/>
            </a:pPr>
            <a:r>
              <a:rPr lang="pl-PL" sz="1900" dirty="0"/>
              <a:t>Zdefiniować kwerendę wybierającą </a:t>
            </a:r>
            <a:r>
              <a:rPr lang="pl-PL" sz="1900" i="1" dirty="0">
                <a:solidFill>
                  <a:srgbClr val="0000FF"/>
                </a:solidFill>
              </a:rPr>
              <a:t>Wypożyczenia czytelników</a:t>
            </a:r>
            <a:r>
              <a:rPr lang="pl-PL" sz="1900" dirty="0"/>
              <a:t>, zestawiająca listę czytelników i wypożyczonych im książek . Wyznaczyć dla każdej pozycji w zestawieniu wyliczone pole </a:t>
            </a:r>
            <a:r>
              <a:rPr lang="pl-PL" sz="1900" i="1" dirty="0">
                <a:solidFill>
                  <a:srgbClr val="0000FF"/>
                </a:solidFill>
              </a:rPr>
              <a:t>Czas wypożyczenia</a:t>
            </a:r>
            <a:r>
              <a:rPr lang="pl-PL" sz="1900" dirty="0"/>
              <a:t>, określające czas trwania wypożyczenia książki w tygodniach. Wyznaczyć pole </a:t>
            </a:r>
            <a:r>
              <a:rPr lang="pl-PL" sz="1900" i="1" dirty="0">
                <a:solidFill>
                  <a:srgbClr val="0000FF"/>
                </a:solidFill>
              </a:rPr>
              <a:t>Przetrzymywanie</a:t>
            </a:r>
            <a:r>
              <a:rPr lang="pl-PL" sz="1900" dirty="0"/>
              <a:t>, którego wartość zaznacza książki zbyt długo przetrzymywane przez czytelnika. Uporządkować informację wg nazwiska i imienia czytelnika a następnie wg autora książki.</a:t>
            </a:r>
          </a:p>
          <a:p>
            <a:pPr lvl="1">
              <a:spcBef>
                <a:spcPct val="0"/>
              </a:spcBef>
            </a:pPr>
            <a:r>
              <a:rPr lang="pl-PL" sz="1900" dirty="0"/>
              <a:t>Kwerenda wykorzystuje tabele: </a:t>
            </a:r>
            <a:r>
              <a:rPr lang="pl-PL" sz="1900" i="1" dirty="0">
                <a:solidFill>
                  <a:srgbClr val="0000FF"/>
                </a:solidFill>
              </a:rPr>
              <a:t>Czytelnicy</a:t>
            </a:r>
            <a:r>
              <a:rPr lang="pl-PL" sz="1900" dirty="0"/>
              <a:t>, </a:t>
            </a:r>
            <a:r>
              <a:rPr lang="pl-PL" sz="1900" i="1" dirty="0">
                <a:solidFill>
                  <a:srgbClr val="0000FF"/>
                </a:solidFill>
              </a:rPr>
              <a:t>Książki, Wypożyczenia, Kategorie</a:t>
            </a:r>
          </a:p>
          <a:p>
            <a:pPr lvl="1">
              <a:spcBef>
                <a:spcPct val="0"/>
              </a:spcBef>
            </a:pPr>
            <a:r>
              <a:rPr lang="pl-PL" sz="1900" dirty="0"/>
              <a:t>Zawiera pola:</a:t>
            </a:r>
          </a:p>
          <a:p>
            <a:pPr lvl="2">
              <a:spcBef>
                <a:spcPct val="0"/>
              </a:spcBef>
            </a:pPr>
            <a:r>
              <a:rPr lang="pl-PL" sz="1900" dirty="0"/>
              <a:t> zrzutowane z tabel: </a:t>
            </a:r>
            <a:r>
              <a:rPr lang="pl-PL" sz="1900" i="1" dirty="0">
                <a:solidFill>
                  <a:srgbClr val="0000FF"/>
                </a:solidFill>
              </a:rPr>
              <a:t>Czytelnicy</a:t>
            </a:r>
            <a:r>
              <a:rPr lang="pl-PL" sz="1900" dirty="0"/>
              <a:t>, </a:t>
            </a:r>
            <a:r>
              <a:rPr lang="pl-PL" sz="1900" i="1" dirty="0">
                <a:solidFill>
                  <a:srgbClr val="0000FF"/>
                </a:solidFill>
              </a:rPr>
              <a:t>Książki</a:t>
            </a:r>
            <a:r>
              <a:rPr lang="pl-PL" sz="1900" i="1" dirty="0">
                <a:solidFill>
                  <a:srgbClr val="6600FF"/>
                </a:solidFill>
              </a:rPr>
              <a:t> </a:t>
            </a:r>
            <a:endParaRPr lang="pl-PL" sz="1900" dirty="0"/>
          </a:p>
          <a:p>
            <a:pPr lvl="2">
              <a:spcBef>
                <a:spcPct val="0"/>
              </a:spcBef>
            </a:pPr>
            <a:r>
              <a:rPr lang="pl-PL" sz="1900" dirty="0"/>
              <a:t> obliczeniowe </a:t>
            </a:r>
            <a:r>
              <a:rPr lang="pl-PL" sz="1900" i="1" dirty="0">
                <a:solidFill>
                  <a:srgbClr val="0000FF"/>
                </a:solidFill>
              </a:rPr>
              <a:t>Czas wypożyczenia</a:t>
            </a:r>
            <a:r>
              <a:rPr lang="pl-PL" sz="1900" dirty="0"/>
              <a:t>, wykorzystujące funkcję standardową: </a:t>
            </a:r>
            <a:r>
              <a:rPr lang="pl-PL" sz="1900" i="1" dirty="0" err="1">
                <a:solidFill>
                  <a:srgbClr val="0000FF"/>
                </a:solidFill>
              </a:rPr>
              <a:t>Date</a:t>
            </a:r>
            <a:r>
              <a:rPr lang="pl-PL" sz="1900" i="1" dirty="0">
                <a:solidFill>
                  <a:srgbClr val="0000FF"/>
                </a:solidFill>
              </a:rPr>
              <a:t>() </a:t>
            </a:r>
            <a:r>
              <a:rPr lang="pl-PL" sz="1900" dirty="0"/>
              <a:t>(lub </a:t>
            </a:r>
            <a:r>
              <a:rPr lang="pl-PL" sz="1900" i="1" dirty="0" err="1">
                <a:solidFill>
                  <a:srgbClr val="0000FF"/>
                </a:solidFill>
              </a:rPr>
              <a:t>Now</a:t>
            </a:r>
            <a:r>
              <a:rPr lang="pl-PL" sz="1900" i="1" dirty="0">
                <a:solidFill>
                  <a:srgbClr val="0000FF"/>
                </a:solidFill>
              </a:rPr>
              <a:t>()</a:t>
            </a:r>
            <a:r>
              <a:rPr lang="pl-PL" sz="1900" dirty="0"/>
              <a:t>) </a:t>
            </a:r>
          </a:p>
          <a:p>
            <a:pPr lvl="2">
              <a:spcBef>
                <a:spcPct val="0"/>
              </a:spcBef>
            </a:pPr>
            <a:r>
              <a:rPr lang="pl-PL" sz="1900" dirty="0"/>
              <a:t>obliczeniowe </a:t>
            </a:r>
            <a:r>
              <a:rPr lang="pl-PL" sz="1900" i="1" dirty="0">
                <a:solidFill>
                  <a:srgbClr val="0000FF"/>
                </a:solidFill>
              </a:rPr>
              <a:t>Przetrzymywanie</a:t>
            </a:r>
            <a:r>
              <a:rPr lang="pl-PL" sz="1900" dirty="0"/>
              <a:t>, wykorzystujące funkcję standardową: </a:t>
            </a:r>
            <a:r>
              <a:rPr lang="pl-PL" sz="1900" i="1" dirty="0" err="1">
                <a:solidFill>
                  <a:srgbClr val="0000FF"/>
                </a:solidFill>
              </a:rPr>
              <a:t>iif</a:t>
            </a:r>
            <a:r>
              <a:rPr lang="pl-PL" sz="1900" i="1" dirty="0">
                <a:solidFill>
                  <a:srgbClr val="0000FF"/>
                </a:solidFill>
              </a:rPr>
              <a:t>(warunek; wartość dla prawdy; wartość dla fałszu)</a:t>
            </a:r>
          </a:p>
          <a:p>
            <a:pPr lvl="2">
              <a:spcBef>
                <a:spcPct val="0"/>
              </a:spcBef>
            </a:pPr>
            <a:endParaRPr lang="pl-PL" sz="1900" dirty="0">
              <a:solidFill>
                <a:srgbClr val="6600FF"/>
              </a:solidFill>
            </a:endParaRPr>
          </a:p>
        </p:txBody>
      </p:sp>
      <p:sp>
        <p:nvSpPr>
          <p:cNvPr id="5" name="Prostokąt 4"/>
          <p:cNvSpPr/>
          <p:nvPr/>
        </p:nvSpPr>
        <p:spPr>
          <a:xfrm>
            <a:off x="539552" y="1052736"/>
            <a:ext cx="806489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dirty="0"/>
              <a:t>Funkcja warunkowa </a:t>
            </a:r>
            <a:r>
              <a:rPr lang="pl-PL" i="1" dirty="0" err="1"/>
              <a:t>iif</a:t>
            </a:r>
            <a:r>
              <a:rPr lang="pl-PL" dirty="0"/>
              <a:t> ma trzy argumenty:</a:t>
            </a:r>
          </a:p>
          <a:p>
            <a:r>
              <a:rPr lang="pl-PL" i="1" dirty="0" err="1">
                <a:solidFill>
                  <a:srgbClr val="0000FF"/>
                </a:solidFill>
              </a:rPr>
              <a:t>iif</a:t>
            </a:r>
            <a:r>
              <a:rPr lang="pl-PL" i="1" dirty="0">
                <a:solidFill>
                  <a:srgbClr val="0000FF"/>
                </a:solidFill>
              </a:rPr>
              <a:t>(warunek; wartość dla prawdy; wartość dla fałszu)</a:t>
            </a:r>
            <a:endParaRPr lang="en-GB" dirty="0"/>
          </a:p>
        </p:txBody>
      </p:sp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508000" y="152400"/>
            <a:ext cx="8178800" cy="762000"/>
          </a:xfrm>
          <a:solidFill>
            <a:srgbClr val="7FFF00"/>
          </a:solidFill>
          <a:ln w="50800" cap="flat">
            <a:solidFill>
              <a:schemeClr val="bg1"/>
            </a:solidFill>
          </a:ln>
        </p:spPr>
        <p:txBody>
          <a:bodyPr/>
          <a:lstStyle/>
          <a:p>
            <a:r>
              <a:rPr lang="pl-PL" altLang="en-US" sz="3600" b="1"/>
              <a:t>Przygotowanie korespondencji seryjnej</a:t>
            </a:r>
          </a:p>
        </p:txBody>
      </p:sp>
      <p:sp>
        <p:nvSpPr>
          <p:cNvPr id="8196" name="Text Box 5"/>
          <p:cNvSpPr txBox="1">
            <a:spLocks noChangeArrowheads="1"/>
          </p:cNvSpPr>
          <p:nvPr/>
        </p:nvSpPr>
        <p:spPr bwMode="auto">
          <a:xfrm>
            <a:off x="431800" y="1158875"/>
            <a:ext cx="8316913" cy="17859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pl-PL" sz="2000" u="sng" dirty="0"/>
              <a:t>Kwerenda podrzędna</a:t>
            </a:r>
            <a:r>
              <a:rPr lang="pl-PL" sz="2000" dirty="0"/>
              <a:t> </a:t>
            </a:r>
            <a:r>
              <a:rPr lang="pl-PL" sz="1900" i="1" dirty="0">
                <a:solidFill>
                  <a:srgbClr val="0000FF"/>
                </a:solidFill>
                <a:latin typeface="+mn-lt"/>
              </a:rPr>
              <a:t>Przetrzymywanie – lista książek</a:t>
            </a:r>
            <a:r>
              <a:rPr lang="pl-PL" sz="2000" dirty="0"/>
              <a:t>, która zestawia wykaz książek o przekroczonym terminie zwrotu. W kwerendzie umieścić identyfikator czytelnika (powiązanie z wykazem czytelników przetrzymujących książki).  </a:t>
            </a:r>
          </a:p>
          <a:p>
            <a:pPr>
              <a:spcBef>
                <a:spcPct val="50000"/>
              </a:spcBef>
              <a:defRPr/>
            </a:pPr>
            <a:r>
              <a:rPr lang="pl-PL" sz="2000" dirty="0"/>
              <a:t>Źródłem danych do zestawienia są tabele: </a:t>
            </a:r>
            <a:r>
              <a:rPr lang="pl-PL" sz="1900" i="1" dirty="0">
                <a:solidFill>
                  <a:srgbClr val="0000FF"/>
                </a:solidFill>
                <a:latin typeface="+mn-lt"/>
              </a:rPr>
              <a:t>Książki</a:t>
            </a:r>
            <a:r>
              <a:rPr lang="pl-PL" sz="2000" dirty="0"/>
              <a:t>, </a:t>
            </a:r>
            <a:r>
              <a:rPr lang="pl-PL" sz="1900" i="1" dirty="0">
                <a:solidFill>
                  <a:srgbClr val="0000FF"/>
                </a:solidFill>
                <a:latin typeface="+mn-lt"/>
              </a:rPr>
              <a:t>Wypożyczenia</a:t>
            </a:r>
            <a:r>
              <a:rPr lang="pl-PL" sz="1900" dirty="0">
                <a:latin typeface="+mn-lt"/>
              </a:rPr>
              <a:t>, </a:t>
            </a:r>
            <a:r>
              <a:rPr lang="pl-PL" sz="1900" i="1" dirty="0">
                <a:solidFill>
                  <a:srgbClr val="0000FF"/>
                </a:solidFill>
                <a:latin typeface="+mn-lt"/>
              </a:rPr>
              <a:t>Kategorie</a:t>
            </a:r>
            <a:r>
              <a:rPr lang="pl-PL" sz="2000" dirty="0"/>
              <a:t> </a:t>
            </a:r>
          </a:p>
        </p:txBody>
      </p:sp>
      <p:sp>
        <p:nvSpPr>
          <p:cNvPr id="10244" name="Text Box 5"/>
          <p:cNvSpPr txBox="1">
            <a:spLocks noChangeArrowheads="1"/>
          </p:cNvSpPr>
          <p:nvPr/>
        </p:nvSpPr>
        <p:spPr bwMode="auto">
          <a:xfrm>
            <a:off x="395288" y="3394075"/>
            <a:ext cx="8569325" cy="28321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l-PL" sz="2000" u="sng"/>
              <a:t>Kwerenda nadrzędna</a:t>
            </a:r>
            <a:r>
              <a:rPr lang="pl-PL" sz="2000"/>
              <a:t> </a:t>
            </a:r>
            <a:r>
              <a:rPr lang="pl-PL" sz="1900" i="1">
                <a:solidFill>
                  <a:srgbClr val="0000FF"/>
                </a:solidFill>
              </a:rPr>
              <a:t>Przetrzymywanie – lista czytelników</a:t>
            </a:r>
            <a:r>
              <a:rPr lang="pl-PL" sz="2000"/>
              <a:t>, która zestawia dane adresowe czytelników przetrzymujących książki. W kwerendzie obok danych adresowych umieścić identyfikator czytelnika (powiązanie z wykazem przetrzymywanych książek).</a:t>
            </a:r>
          </a:p>
          <a:p>
            <a:pPr>
              <a:spcBef>
                <a:spcPct val="50000"/>
              </a:spcBef>
            </a:pPr>
            <a:r>
              <a:rPr lang="pl-PL" sz="2000"/>
              <a:t>Źródłem danych do zestawienia są tabele: </a:t>
            </a:r>
            <a:r>
              <a:rPr lang="pl-PL" sz="1900" i="1">
                <a:solidFill>
                  <a:srgbClr val="0000FF"/>
                </a:solidFill>
              </a:rPr>
              <a:t>Czytelnicy</a:t>
            </a:r>
            <a:r>
              <a:rPr lang="pl-PL" sz="2000"/>
              <a:t>, </a:t>
            </a:r>
            <a:r>
              <a:rPr lang="pl-PL" sz="1900" i="1">
                <a:solidFill>
                  <a:srgbClr val="0000FF"/>
                </a:solidFill>
              </a:rPr>
              <a:t>Wypożyczenia</a:t>
            </a:r>
            <a:r>
              <a:rPr lang="pl-PL" sz="1900"/>
              <a:t>,</a:t>
            </a:r>
            <a:r>
              <a:rPr lang="pl-PL" sz="1900">
                <a:solidFill>
                  <a:srgbClr val="0000FF"/>
                </a:solidFill>
              </a:rPr>
              <a:t> </a:t>
            </a:r>
            <a:r>
              <a:rPr lang="pl-PL" sz="1900" i="1">
                <a:solidFill>
                  <a:srgbClr val="0000FF"/>
                </a:solidFill>
              </a:rPr>
              <a:t>Książki</a:t>
            </a:r>
            <a:r>
              <a:rPr lang="pl-PL" sz="1900"/>
              <a:t>, </a:t>
            </a:r>
            <a:r>
              <a:rPr lang="pl-PL" sz="1900" i="1">
                <a:solidFill>
                  <a:srgbClr val="0000FF"/>
                </a:solidFill>
              </a:rPr>
              <a:t>Kategorie</a:t>
            </a:r>
            <a:br>
              <a:rPr lang="pl-PL" sz="1900"/>
            </a:br>
            <a:r>
              <a:rPr lang="pl-PL" sz="1900"/>
              <a:t>Właściwość kwerendy: </a:t>
            </a:r>
            <a:r>
              <a:rPr lang="pl-PL" sz="1900" i="1">
                <a:solidFill>
                  <a:srgbClr val="0000FF"/>
                </a:solidFill>
              </a:rPr>
              <a:t>Wartości unikatowe</a:t>
            </a:r>
            <a:r>
              <a:rPr lang="pl-PL" sz="1900"/>
              <a:t> </a:t>
            </a:r>
            <a:r>
              <a:rPr lang="pl-PL" sz="1900">
                <a:sym typeface="Symbol" pitchFamily="18" charset="2"/>
              </a:rPr>
              <a:t></a:t>
            </a:r>
            <a:r>
              <a:rPr lang="pl-PL" sz="1900" i="1">
                <a:solidFill>
                  <a:srgbClr val="0000FF"/>
                </a:solidFill>
              </a:rPr>
              <a:t> Tak</a:t>
            </a:r>
            <a:endParaRPr lang="pl-PL" sz="2000"/>
          </a:p>
          <a:p>
            <a:pPr>
              <a:spcBef>
                <a:spcPct val="50000"/>
              </a:spcBef>
            </a:pPr>
            <a:endParaRPr lang="pl-PL" sz="2000"/>
          </a:p>
        </p:txBody>
      </p:sp>
    </p:spTree>
  </p:cSld>
  <p:clrMapOvr>
    <a:masterClrMapping/>
  </p:clrMapOvr>
  <p:transition/>
</p:sld>
</file>

<file path=ppt/theme/theme1.xml><?xml version="1.0" encoding="utf-8"?>
<a:theme xmlns:a="http://schemas.openxmlformats.org/drawingml/2006/main" name="Teoria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Teoria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l-PL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l-PL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Teori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oria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oria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oria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oria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oria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oria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yw pakiet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yw pakiet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3246</TotalTime>
  <Pages>13</Pages>
  <Words>1881</Words>
  <Application>Microsoft Office PowerPoint</Application>
  <PresentationFormat>Pokaz na ekranie (4:3)</PresentationFormat>
  <Paragraphs>200</Paragraphs>
  <Slides>19</Slides>
  <Notes>0</Notes>
  <HiddenSlides>0</HiddenSlides>
  <MMClips>0</MMClips>
  <ScaleCrop>false</ScaleCrop>
  <HeadingPairs>
    <vt:vector size="8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Osadzone serwery OLE</vt:lpstr>
      </vt:variant>
      <vt:variant>
        <vt:i4>2</vt:i4>
      </vt:variant>
      <vt:variant>
        <vt:lpstr>Tytuły slajdów</vt:lpstr>
      </vt:variant>
      <vt:variant>
        <vt:i4>19</vt:i4>
      </vt:variant>
    </vt:vector>
  </HeadingPairs>
  <TitlesOfParts>
    <vt:vector size="25" baseType="lpstr">
      <vt:lpstr>Arial</vt:lpstr>
      <vt:lpstr>Calibri</vt:lpstr>
      <vt:lpstr>Times New Roman</vt:lpstr>
      <vt:lpstr>Teoria</vt:lpstr>
      <vt:lpstr>Document</vt:lpstr>
      <vt:lpstr>Dokument</vt:lpstr>
      <vt:lpstr>  Wyprowadzanie informacji  z bazy danych - kwerendy wybierające    Marzena Nowakowska WZiMK, PŚk  </vt:lpstr>
      <vt:lpstr>Kwerendy wybierające (Select queries) </vt:lpstr>
      <vt:lpstr>Wybieranie informacji – zadanie 1 </vt:lpstr>
      <vt:lpstr>Schemat rozwiązania zadania 1</vt:lpstr>
      <vt:lpstr>Rozwiązanie zadania 1 - SQL</vt:lpstr>
      <vt:lpstr>Wybieranie informacji z wielu tabel</vt:lpstr>
      <vt:lpstr>Schemat rozwiązania zadania 2</vt:lpstr>
      <vt:lpstr>Sterowanie wynikiem obliczeń</vt:lpstr>
      <vt:lpstr>Przygotowanie korespondencji seryjnej</vt:lpstr>
      <vt:lpstr>Zestawienia statystyczne </vt:lpstr>
      <vt:lpstr>Kwerenda grupująca </vt:lpstr>
      <vt:lpstr>Schemat rozwiązań</vt:lpstr>
      <vt:lpstr>Podsumowania SQL</vt:lpstr>
      <vt:lpstr>Podkwerenda w kwerendzie</vt:lpstr>
      <vt:lpstr>Filtry w kwerendach podsumowujących</vt:lpstr>
      <vt:lpstr>Rodzaje połączeń między tabelami - kwerendy</vt:lpstr>
      <vt:lpstr>Kwerenda krzyżowa </vt:lpstr>
      <vt:lpstr>Kwerenda krzyżowa  Wypożyczenia wg typu i roku</vt:lpstr>
      <vt:lpstr>Połączenie zewnętrzne  w statystykach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Podstawowe pojęcia baz danych</dc:title>
  <dc:creator>Studium Podstaw Informatyki</dc:creator>
  <cp:lastModifiedBy>Marzena</cp:lastModifiedBy>
  <cp:revision>415</cp:revision>
  <cp:lastPrinted>1601-01-01T00:00:00Z</cp:lastPrinted>
  <dcterms:created xsi:type="dcterms:W3CDTF">1999-02-27T14:34:46Z</dcterms:created>
  <dcterms:modified xsi:type="dcterms:W3CDTF">2024-03-18T13:19:25Z</dcterms:modified>
</cp:coreProperties>
</file>