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5" r:id="rId2"/>
    <p:sldId id="262" r:id="rId3"/>
    <p:sldId id="281" r:id="rId4"/>
    <p:sldId id="263" r:id="rId5"/>
    <p:sldId id="282" r:id="rId6"/>
    <p:sldId id="284" r:id="rId7"/>
    <p:sldId id="264" r:id="rId8"/>
    <p:sldId id="285" r:id="rId9"/>
    <p:sldId id="286" r:id="rId10"/>
    <p:sldId id="287" r:id="rId11"/>
    <p:sldId id="289" r:id="rId12"/>
    <p:sldId id="288" r:id="rId13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729"/>
    <a:srgbClr val="CC9900"/>
    <a:srgbClr val="FFCCFF"/>
    <a:srgbClr val="FF99FF"/>
    <a:srgbClr val="CCFFFF"/>
    <a:srgbClr val="FF9999"/>
    <a:srgbClr val="FCFE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90947" autoAdjust="0"/>
  </p:normalViewPr>
  <p:slideViewPr>
    <p:cSldViewPr>
      <p:cViewPr varScale="1">
        <p:scale>
          <a:sx n="94" d="100"/>
          <a:sy n="94" d="100"/>
        </p:scale>
        <p:origin x="72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Click to edit Master text styles</a:t>
            </a:r>
          </a:p>
          <a:p>
            <a:pPr lvl="1"/>
            <a:r>
              <a:rPr lang="pl-PL" noProof="0"/>
              <a:t>Second level</a:t>
            </a:r>
          </a:p>
          <a:p>
            <a:pPr lvl="2"/>
            <a:r>
              <a:rPr lang="pl-PL" noProof="0"/>
              <a:t>Third level</a:t>
            </a:r>
          </a:p>
          <a:p>
            <a:pPr lvl="3"/>
            <a:r>
              <a:rPr lang="pl-PL" noProof="0"/>
              <a:t>Fourth level</a:t>
            </a:r>
          </a:p>
          <a:p>
            <a:pPr lvl="4"/>
            <a:r>
              <a:rPr lang="pl-PL" noProof="0"/>
              <a:t>Fifth level</a:t>
            </a:r>
          </a:p>
        </p:txBody>
      </p:sp>
      <p:sp>
        <p:nvSpPr>
          <p:cNvPr id="1433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Click to edit Master text styles</a:t>
            </a:r>
          </a:p>
          <a:p>
            <a:pPr lvl="1"/>
            <a:r>
              <a:rPr lang="pl-PL" altLang="pl-PL"/>
              <a:t>Second level</a:t>
            </a:r>
          </a:p>
          <a:p>
            <a:pPr lvl="2"/>
            <a:r>
              <a:rPr lang="pl-PL" altLang="pl-PL"/>
              <a:t>Third level</a:t>
            </a:r>
          </a:p>
          <a:p>
            <a:pPr lvl="3"/>
            <a:r>
              <a:rPr lang="pl-PL" altLang="pl-PL"/>
              <a:t>Fourth level</a:t>
            </a:r>
          </a:p>
          <a:p>
            <a:pPr lvl="4"/>
            <a:r>
              <a:rPr lang="pl-PL" altLang="pl-PL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4350" y="857250"/>
            <a:ext cx="7772400" cy="5562600"/>
          </a:xfrm>
          <a:solidFill>
            <a:srgbClr val="7FFF00"/>
          </a:solidFill>
        </p:spPr>
        <p:txBody>
          <a:bodyPr/>
          <a:lstStyle/>
          <a:p>
            <a:r>
              <a:rPr lang="pl-PL" altLang="pl-PL" b="1"/>
              <a:t>Relacyjne bazy danych</a:t>
            </a:r>
            <a:br>
              <a:rPr lang="pl-PL" altLang="pl-PL" b="1"/>
            </a:br>
            <a:br>
              <a:rPr lang="pl-PL" altLang="pl-PL" sz="1800" b="1"/>
            </a:br>
            <a:r>
              <a:rPr lang="pl-PL" altLang="pl-PL" sz="3600" b="1"/>
              <a:t>Operacje na tabelach</a:t>
            </a:r>
            <a:br>
              <a:rPr lang="pl-PL" altLang="pl-PL" b="1"/>
            </a:br>
            <a:br>
              <a:rPr lang="pl-PL" altLang="pl-PL" b="1"/>
            </a:br>
            <a:r>
              <a:rPr lang="pl-PL" altLang="pl-PL" sz="2800" b="1"/>
              <a:t>Marzena Nowakowska</a:t>
            </a:r>
            <a:br>
              <a:rPr lang="pl-PL" altLang="pl-PL" sz="2800" b="1"/>
            </a:br>
            <a:r>
              <a:rPr lang="pl-PL" altLang="pl-PL" sz="2400" b="1"/>
              <a:t>WZiMK, PŚk</a:t>
            </a:r>
            <a:br>
              <a:rPr lang="pl-PL" altLang="pl-PL" sz="2400" b="1"/>
            </a:br>
            <a:endParaRPr lang="pl-PL" altLang="pl-PL" sz="18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05787" cy="536575"/>
          </a:xfrm>
          <a:solidFill>
            <a:srgbClr val="7FFF00"/>
          </a:solidFill>
        </p:spPr>
        <p:txBody>
          <a:bodyPr/>
          <a:lstStyle/>
          <a:p>
            <a:r>
              <a:rPr lang="pl-PL" altLang="pl-PL" sz="3600" b="1"/>
              <a:t>Złączenie zewnętrzne tabel - przykład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38" y="747713"/>
            <a:ext cx="8569325" cy="511175"/>
          </a:xfrm>
          <a:noFill/>
        </p:spPr>
        <p:txBody>
          <a:bodyPr/>
          <a:lstStyle/>
          <a:p>
            <a:pPr marL="0" indent="0">
              <a:spcBef>
                <a:spcPts val="1200"/>
              </a:spcBef>
              <a:buFontTx/>
              <a:buNone/>
            </a:pPr>
            <a:r>
              <a:rPr lang="pl-PL" altLang="pl-PL" sz="2400"/>
              <a:t>Złączenie zewnętrzne tabeli KSIĄŻKI z tabelą WYPOŻYCZENIA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708400" y="1495425"/>
          <a:ext cx="2949575" cy="1821624"/>
        </p:xfrm>
        <a:graphic>
          <a:graphicData uri="http://schemas.openxmlformats.org/drawingml/2006/table">
            <a:tbl>
              <a:tblPr/>
              <a:tblGrid>
                <a:gridCol w="119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7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5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Pesel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6" marR="17776" marT="951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Syg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6" marR="17776" marT="951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Data_wyp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6" marR="17776" marT="951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7812033323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0001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2000.05.12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7812033323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0002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1999.12.15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8004124561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0004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2010.10.02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8105308897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0034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2013.06.24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7901047856 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0021 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2012.04.30 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7710144345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0072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2013.11.23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8204184572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0213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2014.02.14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755650" y="1414463"/>
          <a:ext cx="2606675" cy="2049345"/>
        </p:xfrm>
        <a:graphic>
          <a:graphicData uri="http://schemas.openxmlformats.org/drawingml/2006/table">
            <a:tbl>
              <a:tblPr/>
              <a:tblGrid>
                <a:gridCol w="530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5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0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0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Syg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6" marR="17776" marT="951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Tytuł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6" marR="17776" marT="951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Autor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6" marR="17776" marT="951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Typ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6" marR="17776" marT="9519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0001</a:t>
                      </a:r>
                    </a:p>
                  </a:txBody>
                  <a:tcPr marL="17776" marR="17776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Tyt_2</a:t>
                      </a:r>
                    </a:p>
                  </a:txBody>
                  <a:tcPr marL="17776" marR="17776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Aut_1</a:t>
                      </a:r>
                    </a:p>
                  </a:txBody>
                  <a:tcPr marL="17776" marR="17776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76" marR="17776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0002</a:t>
                      </a:r>
                    </a:p>
                  </a:txBody>
                  <a:tcPr marL="17776" marR="17776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</a:t>
                      </a:r>
                    </a:p>
                  </a:txBody>
                  <a:tcPr marL="17776" marR="17776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Aut_2</a:t>
                      </a:r>
                    </a:p>
                  </a:txBody>
                  <a:tcPr marL="17776" marR="17776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Poradnik</a:t>
                      </a:r>
                    </a:p>
                  </a:txBody>
                  <a:tcPr marL="17776" marR="17776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0011</a:t>
                      </a:r>
                    </a:p>
                  </a:txBody>
                  <a:tcPr marL="17776" marR="17776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Tyt_20</a:t>
                      </a:r>
                    </a:p>
                  </a:txBody>
                  <a:tcPr marL="17776" marR="17776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Aut_10</a:t>
                      </a:r>
                    </a:p>
                  </a:txBody>
                  <a:tcPr marL="17776" marR="17776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76" marR="17776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0004</a:t>
                      </a:r>
                    </a:p>
                  </a:txBody>
                  <a:tcPr marL="17776" marR="17776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</a:t>
                      </a:r>
                    </a:p>
                  </a:txBody>
                  <a:tcPr marL="17776" marR="17776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Aut_2</a:t>
                      </a:r>
                    </a:p>
                  </a:txBody>
                  <a:tcPr marL="17776" marR="17776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76" marR="17776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0034</a:t>
                      </a:r>
                    </a:p>
                  </a:txBody>
                  <a:tcPr marL="17776" marR="17776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Tyt_3</a:t>
                      </a:r>
                    </a:p>
                  </a:txBody>
                  <a:tcPr marL="17776" marR="17776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Aut_3</a:t>
                      </a:r>
                    </a:p>
                  </a:txBody>
                  <a:tcPr marL="17776" marR="17776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76" marR="17776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0021 </a:t>
                      </a:r>
                    </a:p>
                  </a:txBody>
                  <a:tcPr marL="17776" marR="17776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Tyt_5</a:t>
                      </a:r>
                    </a:p>
                  </a:txBody>
                  <a:tcPr marL="17776" marR="17776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Aut_3 </a:t>
                      </a:r>
                    </a:p>
                  </a:txBody>
                  <a:tcPr marL="17776" marR="17776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76" marR="17776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0072</a:t>
                      </a:r>
                    </a:p>
                  </a:txBody>
                  <a:tcPr marL="17776" marR="17776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Tyt_4</a:t>
                      </a:r>
                    </a:p>
                  </a:txBody>
                  <a:tcPr marL="17776" marR="17776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Aut_4</a:t>
                      </a:r>
                    </a:p>
                  </a:txBody>
                  <a:tcPr marL="17776" marR="17776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76" marR="17776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0213</a:t>
                      </a:r>
                    </a:p>
                  </a:txBody>
                  <a:tcPr marL="17776" marR="17776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Tyt_12</a:t>
                      </a:r>
                    </a:p>
                  </a:txBody>
                  <a:tcPr marL="17776" marR="17776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Aut_5</a:t>
                      </a:r>
                    </a:p>
                  </a:txBody>
                  <a:tcPr marL="17776" marR="17776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Poradnik</a:t>
                      </a:r>
                    </a:p>
                  </a:txBody>
                  <a:tcPr marL="17776" marR="17776" marT="9519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3524250" y="4403725"/>
          <a:ext cx="4824413" cy="2049399"/>
        </p:xfrm>
        <a:graphic>
          <a:graphicData uri="http://schemas.openxmlformats.org/drawingml/2006/table">
            <a:tbl>
              <a:tblPr/>
              <a:tblGrid>
                <a:gridCol w="590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05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04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04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Syg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Tytuł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Autor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Typ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Pesel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Data_wyp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0001</a:t>
                      </a:r>
                    </a:p>
                  </a:txBody>
                  <a:tcPr marL="17780" marR="177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Tyt_2</a:t>
                      </a:r>
                    </a:p>
                  </a:txBody>
                  <a:tcPr marL="17780" marR="177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Aut_1</a:t>
                      </a:r>
                    </a:p>
                  </a:txBody>
                  <a:tcPr marL="17780" marR="177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80" marR="177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7812033323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2000.05.12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0002</a:t>
                      </a:r>
                    </a:p>
                  </a:txBody>
                  <a:tcPr marL="17780" marR="177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</a:t>
                      </a:r>
                    </a:p>
                  </a:txBody>
                  <a:tcPr marL="17780" marR="177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Aut_2</a:t>
                      </a:r>
                    </a:p>
                  </a:txBody>
                  <a:tcPr marL="17780" marR="177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Poradnik</a:t>
                      </a:r>
                    </a:p>
                  </a:txBody>
                  <a:tcPr marL="17780" marR="177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7812033323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1999.12.15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0011</a:t>
                      </a:r>
                    </a:p>
                  </a:txBody>
                  <a:tcPr marL="17780" marR="177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Tyt_20</a:t>
                      </a:r>
                    </a:p>
                  </a:txBody>
                  <a:tcPr marL="17780" marR="177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Aut_10</a:t>
                      </a:r>
                    </a:p>
                  </a:txBody>
                  <a:tcPr marL="17780" marR="177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80" marR="177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0004</a:t>
                      </a:r>
                    </a:p>
                  </a:txBody>
                  <a:tcPr marL="17780" marR="177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</a:t>
                      </a:r>
                    </a:p>
                  </a:txBody>
                  <a:tcPr marL="17780" marR="177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Aut_2</a:t>
                      </a:r>
                    </a:p>
                  </a:txBody>
                  <a:tcPr marL="17780" marR="177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80" marR="177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8004124561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2010.10.02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0034</a:t>
                      </a:r>
                    </a:p>
                  </a:txBody>
                  <a:tcPr marL="17780" marR="177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Tyt_3</a:t>
                      </a:r>
                    </a:p>
                  </a:txBody>
                  <a:tcPr marL="17780" marR="177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Aut_3</a:t>
                      </a:r>
                    </a:p>
                  </a:txBody>
                  <a:tcPr marL="17780" marR="177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80" marR="177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8105308897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2013.06.24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0021 </a:t>
                      </a:r>
                    </a:p>
                  </a:txBody>
                  <a:tcPr marL="17780" marR="177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Tyt_5</a:t>
                      </a:r>
                    </a:p>
                  </a:txBody>
                  <a:tcPr marL="17780" marR="177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Aut_3 </a:t>
                      </a:r>
                    </a:p>
                  </a:txBody>
                  <a:tcPr marL="17780" marR="177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80" marR="177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7901047856 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2012.04.30 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0072</a:t>
                      </a:r>
                    </a:p>
                  </a:txBody>
                  <a:tcPr marL="17780" marR="177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Tyt_4</a:t>
                      </a:r>
                    </a:p>
                  </a:txBody>
                  <a:tcPr marL="17780" marR="177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Aut_4</a:t>
                      </a:r>
                    </a:p>
                  </a:txBody>
                  <a:tcPr marL="17780" marR="177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80" marR="177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7710144345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2013.11.23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0213</a:t>
                      </a:r>
                    </a:p>
                  </a:txBody>
                  <a:tcPr marL="17780" marR="177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Tyt_12</a:t>
                      </a:r>
                    </a:p>
                  </a:txBody>
                  <a:tcPr marL="17780" marR="177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Aut_5</a:t>
                      </a:r>
                    </a:p>
                  </a:txBody>
                  <a:tcPr marL="17780" marR="177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Poradnik</a:t>
                      </a:r>
                    </a:p>
                  </a:txBody>
                  <a:tcPr marL="17780" marR="17780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8204184572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2014.02.14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11430" name="Łącznik prosty ze strzałką 9"/>
          <p:cNvCxnSpPr>
            <a:cxnSpLocks/>
          </p:cNvCxnSpPr>
          <p:nvPr/>
        </p:nvCxnSpPr>
        <p:spPr bwMode="auto">
          <a:xfrm>
            <a:off x="4284663" y="3927475"/>
            <a:ext cx="0" cy="438150"/>
          </a:xfrm>
          <a:prstGeom prst="straightConnector1">
            <a:avLst/>
          </a:prstGeom>
          <a:noFill/>
          <a:ln w="22225" algn="ctr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11431" name="Łącznik prosty ze strzałką 11"/>
          <p:cNvCxnSpPr>
            <a:cxnSpLocks/>
          </p:cNvCxnSpPr>
          <p:nvPr/>
        </p:nvCxnSpPr>
        <p:spPr bwMode="auto">
          <a:xfrm>
            <a:off x="4989513" y="3357563"/>
            <a:ext cx="0" cy="569912"/>
          </a:xfrm>
          <a:prstGeom prst="straightConnector1">
            <a:avLst/>
          </a:prstGeom>
          <a:noFill/>
          <a:ln w="22225" algn="ctr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11432" name="Łącznik prosty ze strzałką 12"/>
          <p:cNvCxnSpPr>
            <a:cxnSpLocks/>
          </p:cNvCxnSpPr>
          <p:nvPr/>
        </p:nvCxnSpPr>
        <p:spPr bwMode="auto">
          <a:xfrm>
            <a:off x="2268538" y="3927475"/>
            <a:ext cx="2720975" cy="0"/>
          </a:xfrm>
          <a:prstGeom prst="straightConnector1">
            <a:avLst/>
          </a:prstGeom>
          <a:noFill/>
          <a:ln w="22225" algn="ctr">
            <a:solidFill>
              <a:srgbClr val="0000FF"/>
            </a:solidFill>
            <a:round/>
            <a:headEnd/>
            <a:tailEnd/>
          </a:ln>
        </p:spPr>
      </p:cxnSp>
      <p:cxnSp>
        <p:nvCxnSpPr>
          <p:cNvPr id="11433" name="Łącznik prosty ze strzałką 14"/>
          <p:cNvCxnSpPr>
            <a:cxnSpLocks/>
          </p:cNvCxnSpPr>
          <p:nvPr/>
        </p:nvCxnSpPr>
        <p:spPr bwMode="auto">
          <a:xfrm>
            <a:off x="2268538" y="3462338"/>
            <a:ext cx="0" cy="465137"/>
          </a:xfrm>
          <a:prstGeom prst="straightConnector1">
            <a:avLst/>
          </a:prstGeom>
          <a:noFill/>
          <a:ln w="22225" algn="ctr">
            <a:solidFill>
              <a:srgbClr val="0000FF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05787" cy="536575"/>
          </a:xfrm>
          <a:solidFill>
            <a:srgbClr val="7FFF00"/>
          </a:solidFill>
        </p:spPr>
        <p:txBody>
          <a:bodyPr/>
          <a:lstStyle/>
          <a:p>
            <a:r>
              <a:rPr lang="pl-PL" altLang="pl-PL" sz="3600" b="1"/>
              <a:t>Sortowanie tabeli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620713"/>
            <a:ext cx="8964612" cy="1457325"/>
          </a:xfrm>
          <a:noFill/>
        </p:spPr>
        <p:txBody>
          <a:bodyPr/>
          <a:lstStyle/>
          <a:p>
            <a:pPr marL="0" indent="0">
              <a:spcBef>
                <a:spcPts val="1200"/>
              </a:spcBef>
              <a:buFontTx/>
              <a:buNone/>
            </a:pPr>
            <a:r>
              <a:rPr lang="pl-PL" altLang="pl-PL" sz="2200" b="1">
                <a:solidFill>
                  <a:srgbClr val="C00000"/>
                </a:solidFill>
              </a:rPr>
              <a:t>Sortowanie tabeli </a:t>
            </a:r>
            <a:r>
              <a:rPr lang="pl-PL" altLang="pl-PL" sz="2200"/>
              <a:t>według atrybutu (lub zbioru atrybutów – hierarchia: od lewej do prawej) to zestawienie jej rekordów w kolejności wartości tego atrybutu. Porządek może być rosnący lub malejący, numeryczny lub leksykograficzny.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95288" y="2581275"/>
          <a:ext cx="2949575" cy="1872631"/>
        </p:xfrm>
        <a:graphic>
          <a:graphicData uri="http://schemas.openxmlformats.org/drawingml/2006/table">
            <a:tbl>
              <a:tblPr/>
              <a:tblGrid>
                <a:gridCol w="119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7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5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Generator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6" marR="17776" marT="951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Kod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6" marR="17776" marT="951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Data_uruch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6" marR="17776" marT="951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7812033323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2000.05.12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7812033323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1999.12.15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8004124561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2010.10.02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8105308897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2013.06.24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7901047856 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1000 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2012.04.30 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7710144345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2013.11.23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8204184572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245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2014.02.14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330" name="pole tekstowe 3"/>
          <p:cNvSpPr txBox="1">
            <a:spLocks noChangeArrowheads="1"/>
          </p:cNvSpPr>
          <p:nvPr/>
        </p:nvSpPr>
        <p:spPr bwMode="auto">
          <a:xfrm>
            <a:off x="323850" y="5589588"/>
            <a:ext cx="360045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altLang="pl-PL" sz="2500" b="1">
                <a:solidFill>
                  <a:srgbClr val="C00000"/>
                </a:solidFill>
              </a:rPr>
              <a:t>Inna nazwa sortowania: porządkowanie</a:t>
            </a:r>
            <a:endParaRPr lang="pl-PL" altLang="pl-PL" sz="2500"/>
          </a:p>
        </p:txBody>
      </p:sp>
      <p:sp>
        <p:nvSpPr>
          <p:cNvPr id="12331" name="pole tekstowe 2"/>
          <p:cNvSpPr txBox="1">
            <a:spLocks noChangeArrowheads="1"/>
          </p:cNvSpPr>
          <p:nvPr/>
        </p:nvSpPr>
        <p:spPr bwMode="auto">
          <a:xfrm>
            <a:off x="179388" y="4724400"/>
            <a:ext cx="36925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800" i="1">
                <a:solidFill>
                  <a:srgbClr val="0000FF"/>
                </a:solidFill>
              </a:rPr>
              <a:t>Kod</a:t>
            </a:r>
            <a:r>
              <a:rPr lang="pl-PL" sz="1800">
                <a:solidFill>
                  <a:srgbClr val="0000FF"/>
                </a:solidFill>
              </a:rPr>
              <a:t> jest polem tekstowym</a:t>
            </a:r>
          </a:p>
          <a:p>
            <a:r>
              <a:rPr lang="pl-PL" sz="1800" i="1">
                <a:solidFill>
                  <a:srgbClr val="0000FF"/>
                </a:solidFill>
              </a:rPr>
              <a:t>Data_uruch </a:t>
            </a:r>
            <a:r>
              <a:rPr lang="pl-PL" sz="1800">
                <a:solidFill>
                  <a:srgbClr val="0000FF"/>
                </a:solidFill>
              </a:rPr>
              <a:t>jest polem numerycznym</a:t>
            </a:r>
          </a:p>
        </p:txBody>
      </p:sp>
      <p:graphicFrame>
        <p:nvGraphicFramePr>
          <p:cNvPr id="15" name="Tabela 14"/>
          <p:cNvGraphicFramePr>
            <a:graphicFrameLocks noGrp="1"/>
          </p:cNvGraphicFramePr>
          <p:nvPr/>
        </p:nvGraphicFramePr>
        <p:xfrm>
          <a:off x="4214813" y="2155825"/>
          <a:ext cx="3168650" cy="1873254"/>
        </p:xfrm>
        <a:graphic>
          <a:graphicData uri="http://schemas.openxmlformats.org/drawingml/2006/table">
            <a:tbl>
              <a:tblPr/>
              <a:tblGrid>
                <a:gridCol w="1285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8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45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Generator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6" marR="17776" marT="951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Kod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6" marR="17776" marT="951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Data_uruch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6" marR="17776" marT="951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7812033323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2000.05.12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8105308897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2013.06.24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7901047856 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1000 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2012.04.30 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7812033323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1999.12.15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8004124561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2010.10.02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8204184572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245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2014.02.14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7710144345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2013.11.23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370" name="pole tekstowe 16"/>
          <p:cNvSpPr txBox="1">
            <a:spLocks noChangeArrowheads="1"/>
          </p:cNvSpPr>
          <p:nvPr/>
        </p:nvSpPr>
        <p:spPr bwMode="auto">
          <a:xfrm>
            <a:off x="3995738" y="1785938"/>
            <a:ext cx="46926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800">
                <a:solidFill>
                  <a:srgbClr val="0000FF"/>
                </a:solidFill>
              </a:rPr>
              <a:t>Porządek leksykograficzny rosnący wg pola Kod</a:t>
            </a:r>
          </a:p>
        </p:txBody>
      </p:sp>
      <p:graphicFrame>
        <p:nvGraphicFramePr>
          <p:cNvPr id="18" name="Tabela 17"/>
          <p:cNvGraphicFramePr>
            <a:graphicFrameLocks noGrp="1"/>
          </p:cNvGraphicFramePr>
          <p:nvPr/>
        </p:nvGraphicFramePr>
        <p:xfrm>
          <a:off x="4195763" y="4437063"/>
          <a:ext cx="3168650" cy="1873254"/>
        </p:xfrm>
        <a:graphic>
          <a:graphicData uri="http://schemas.openxmlformats.org/drawingml/2006/table">
            <a:tbl>
              <a:tblPr/>
              <a:tblGrid>
                <a:gridCol w="1285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8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45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Generator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6" marR="17776" marT="951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Kod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6" marR="17776" marT="951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Data_uruch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6" marR="17776" marT="951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algn="l" rtl="0" fontAlgn="t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8204184572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2014.02.14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algn="l" rtl="0" fontAlgn="t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7710144345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2013.11.23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algn="l" rtl="0" fontAlgn="t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8105308897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2013.06.24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algn="l" rtl="0" fontAlgn="t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7901047856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2012.04.30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algn="l" rtl="0" fontAlgn="t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8004124561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2010.10.02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algn="l" rtl="0" fontAlgn="t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7812033323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2000.05.12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algn="l" rtl="0" fontAlgn="t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7812033323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1999.12.15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409" name="pole tekstowe 18"/>
          <p:cNvSpPr txBox="1">
            <a:spLocks noChangeArrowheads="1"/>
          </p:cNvSpPr>
          <p:nvPr/>
        </p:nvSpPr>
        <p:spPr bwMode="auto">
          <a:xfrm>
            <a:off x="3995738" y="4083050"/>
            <a:ext cx="5064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800">
                <a:solidFill>
                  <a:srgbClr val="0000FF"/>
                </a:solidFill>
              </a:rPr>
              <a:t>Porządek numeryczny malejący wg pola Data_uruch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84138"/>
            <a:ext cx="8205787" cy="536575"/>
          </a:xfrm>
          <a:solidFill>
            <a:srgbClr val="7FFF00"/>
          </a:solidFill>
        </p:spPr>
        <p:txBody>
          <a:bodyPr/>
          <a:lstStyle/>
          <a:p>
            <a:r>
              <a:rPr lang="pl-PL" altLang="pl-PL" sz="3600" b="1"/>
              <a:t>Pole obliczeniowe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908050"/>
            <a:ext cx="8064500" cy="1008063"/>
          </a:xfrm>
          <a:noFill/>
        </p:spPr>
        <p:txBody>
          <a:bodyPr/>
          <a:lstStyle/>
          <a:p>
            <a:pPr marL="0" indent="0">
              <a:lnSpc>
                <a:spcPts val="2500"/>
              </a:lnSpc>
              <a:spcBef>
                <a:spcPts val="1200"/>
              </a:spcBef>
              <a:buFontTx/>
              <a:buNone/>
            </a:pPr>
            <a:r>
              <a:rPr lang="pl-PL" altLang="pl-PL" sz="2400" b="1">
                <a:solidFill>
                  <a:srgbClr val="C00000"/>
                </a:solidFill>
              </a:rPr>
              <a:t>Pole obliczeniowe </a:t>
            </a:r>
            <a:r>
              <a:rPr lang="pl-PL" altLang="pl-PL" sz="2400"/>
              <a:t>jest wyrażeniem definiowanym z wykorzystaniem istniejące pola tabel, stałe, funkcje wbudowane, funkcje projektanta, zgodnie z regułami składni. </a:t>
            </a:r>
          </a:p>
        </p:txBody>
      </p:sp>
      <p:graphicFrame>
        <p:nvGraphicFramePr>
          <p:cNvPr id="13316" name="Tabela 11"/>
          <p:cNvGraphicFramePr>
            <a:graphicFrameLocks noGrp="1"/>
          </p:cNvGraphicFramePr>
          <p:nvPr/>
        </p:nvGraphicFramePr>
        <p:xfrm>
          <a:off x="1403350" y="2276475"/>
          <a:ext cx="4592638" cy="2932113"/>
        </p:xfrm>
        <a:graphic>
          <a:graphicData uri="http://schemas.openxmlformats.org/drawingml/2006/table">
            <a:tbl>
              <a:tblPr/>
              <a:tblGrid>
                <a:gridCol w="477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3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0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53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906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Syg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952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Tytuł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952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Autor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952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Typ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952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Cena</a:t>
                      </a:r>
                    </a:p>
                  </a:txBody>
                  <a:tcPr marL="18288" marR="18288" marT="9144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Kaucja:= Cena*1,25</a:t>
                      </a:r>
                    </a:p>
                  </a:txBody>
                  <a:tcPr marL="17780" marR="17780" marT="952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0001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Tyt_2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Aut_1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60</a:t>
                      </a:r>
                    </a:p>
                  </a:txBody>
                  <a:tcPr marL="18288" marR="18288" marT="9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75</a:t>
                      </a:r>
                    </a:p>
                  </a:txBody>
                  <a:tcPr marL="9144" marR="36576" marT="914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0002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Aut_2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Poradnik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75</a:t>
                      </a:r>
                    </a:p>
                  </a:txBody>
                  <a:tcPr marL="18288" marR="18288" marT="9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93.75</a:t>
                      </a:r>
                    </a:p>
                  </a:txBody>
                  <a:tcPr marL="9144" marR="36576" marT="914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0011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Tyt_20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Aut_10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89</a:t>
                      </a:r>
                    </a:p>
                  </a:txBody>
                  <a:tcPr marL="18288" marR="18288" marT="9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111.25</a:t>
                      </a:r>
                    </a:p>
                  </a:txBody>
                  <a:tcPr marL="9144" marR="36576" marT="914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0004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Aut_2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120</a:t>
                      </a:r>
                    </a:p>
                  </a:txBody>
                  <a:tcPr marL="18288" marR="18288" marT="9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150</a:t>
                      </a:r>
                    </a:p>
                  </a:txBody>
                  <a:tcPr marL="9144" marR="36576" marT="914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0034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Tyt_3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Aut_3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45</a:t>
                      </a:r>
                    </a:p>
                  </a:txBody>
                  <a:tcPr marL="18288" marR="18288" marT="9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56.25</a:t>
                      </a:r>
                    </a:p>
                  </a:txBody>
                  <a:tcPr marL="9144" marR="36576" marT="914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0021 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Tyt_5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Aut_3 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60</a:t>
                      </a:r>
                    </a:p>
                  </a:txBody>
                  <a:tcPr marL="18288" marR="18288" marT="9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75</a:t>
                      </a:r>
                    </a:p>
                  </a:txBody>
                  <a:tcPr marL="9144" marR="36576" marT="914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0072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Tyt_4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Aut_4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60</a:t>
                      </a:r>
                    </a:p>
                  </a:txBody>
                  <a:tcPr marL="18288" marR="18288" marT="9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75</a:t>
                      </a:r>
                    </a:p>
                  </a:txBody>
                  <a:tcPr marL="9144" marR="36576" marT="914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0213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Tyt_12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Aut_5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Poradnik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50</a:t>
                      </a:r>
                    </a:p>
                  </a:txBody>
                  <a:tcPr marL="18288" marR="18288" marT="914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62.5</a:t>
                      </a:r>
                    </a:p>
                  </a:txBody>
                  <a:tcPr marL="9144" marR="36576" marT="914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388" name="Tabela 11"/>
          <p:cNvSpPr>
            <a:spLocks noGrp="1"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noFill/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  <a:solidFill>
            <a:srgbClr val="7FFF00"/>
          </a:solidFill>
        </p:spPr>
        <p:txBody>
          <a:bodyPr/>
          <a:lstStyle/>
          <a:p>
            <a:r>
              <a:rPr lang="pl-PL" altLang="pl-PL" sz="3600" b="1"/>
              <a:t>Projekcja tabeli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981200"/>
            <a:ext cx="8001000" cy="3429000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pl-PL" altLang="pl-PL" sz="3000"/>
              <a:t>	Niech dana będzie tabela R(A1, A2, ..., An, B1, B2, ..., Bm). </a:t>
            </a:r>
            <a:r>
              <a:rPr lang="pl-PL" altLang="pl-PL" sz="3000" b="1">
                <a:solidFill>
                  <a:srgbClr val="C00000"/>
                </a:solidFill>
              </a:rPr>
              <a:t>Projekcją tabeli</a:t>
            </a:r>
            <a:r>
              <a:rPr lang="pl-PL" altLang="pl-PL" sz="3000">
                <a:solidFill>
                  <a:srgbClr val="C00000"/>
                </a:solidFill>
              </a:rPr>
              <a:t> </a:t>
            </a:r>
            <a:r>
              <a:rPr lang="pl-PL" altLang="pl-PL" sz="3000"/>
              <a:t>R na atrybuty A1, A2, ..., An jest wybór z tabeli R kolumn (pól) odpowiadających atrybutom A1, A2, ..., An. </a:t>
            </a:r>
          </a:p>
          <a:p>
            <a:pPr>
              <a:spcBef>
                <a:spcPts val="1200"/>
              </a:spcBef>
              <a:buFontTx/>
              <a:buNone/>
            </a:pPr>
            <a:r>
              <a:rPr lang="pl-PL" altLang="pl-PL" sz="3000"/>
              <a:t>	</a:t>
            </a:r>
            <a:r>
              <a:rPr lang="pl-PL" altLang="pl-PL" sz="3000">
                <a:solidFill>
                  <a:srgbClr val="0000CC"/>
                </a:solidFill>
              </a:rPr>
              <a:t>Tabela otrzymana w wyniku tej operacji jest oznaczona P</a:t>
            </a:r>
            <a:r>
              <a:rPr lang="pl-PL" altLang="pl-PL" sz="3000" baseline="-25000">
                <a:solidFill>
                  <a:srgbClr val="0000CC"/>
                </a:solidFill>
              </a:rPr>
              <a:t>A1, A2, ..., An</a:t>
            </a:r>
            <a:r>
              <a:rPr lang="pl-PL" altLang="pl-PL" sz="3000">
                <a:solidFill>
                  <a:srgbClr val="0000CC"/>
                </a:solidFill>
              </a:rPr>
              <a:t>(R). </a:t>
            </a:r>
          </a:p>
        </p:txBody>
      </p:sp>
      <p:sp>
        <p:nvSpPr>
          <p:cNvPr id="3076" name="pole tekstowe 5"/>
          <p:cNvSpPr txBox="1">
            <a:spLocks noChangeArrowheads="1"/>
          </p:cNvSpPr>
          <p:nvPr/>
        </p:nvSpPr>
        <p:spPr bwMode="auto">
          <a:xfrm>
            <a:off x="827088" y="5561013"/>
            <a:ext cx="65532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altLang="pl-PL" sz="3000" b="1">
                <a:solidFill>
                  <a:srgbClr val="C00000"/>
                </a:solidFill>
              </a:rPr>
              <a:t>Inna nazwa projekcji: rzutowanie</a:t>
            </a:r>
            <a:endParaRPr lang="pl-PL" altLang="pl-PL" sz="300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720725"/>
          </a:xfrm>
          <a:solidFill>
            <a:srgbClr val="7FFF00"/>
          </a:solidFill>
        </p:spPr>
        <p:txBody>
          <a:bodyPr/>
          <a:lstStyle/>
          <a:p>
            <a:r>
              <a:rPr lang="pl-PL" altLang="pl-PL" sz="3600" b="1"/>
              <a:t>Projekcja tabeli - przykład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920750"/>
            <a:ext cx="8001000" cy="85248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pl-PL" altLang="pl-PL" sz="2400" dirty="0"/>
              <a:t>Projekcja tabeli CZYTELNICY na atrybuty: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pl-PL" altLang="pl-PL" sz="2400" dirty="0"/>
              <a:t>			</a:t>
            </a:r>
            <a:r>
              <a:rPr lang="pl-PL" altLang="pl-PL" sz="2400" dirty="0">
                <a:solidFill>
                  <a:srgbClr val="0000FF"/>
                </a:solidFill>
              </a:rPr>
              <a:t>Nazwisko, Imię, Pesel</a:t>
            </a:r>
          </a:p>
          <a:p>
            <a:pPr>
              <a:buFontTx/>
              <a:buNone/>
              <a:defRPr/>
            </a:pPr>
            <a:r>
              <a:rPr lang="pl-PL" altLang="pl-PL" sz="2400" dirty="0"/>
              <a:t> </a:t>
            </a:r>
            <a:r>
              <a:rPr lang="pl-PL" altLang="pl-PL" sz="2400" dirty="0">
                <a:solidFill>
                  <a:srgbClr val="0000CC"/>
                </a:solidFill>
              </a:rPr>
              <a:t> 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2275" y="1987550"/>
          <a:ext cx="4657542" cy="1943104"/>
        </p:xfrm>
        <a:graphic>
          <a:graphicData uri="http://schemas.openxmlformats.org/drawingml/2006/table">
            <a:tbl>
              <a:tblPr/>
              <a:tblGrid>
                <a:gridCol w="641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3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5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9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86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9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Id_czyt</a:t>
                      </a:r>
                      <a:endParaRPr kumimoji="0" lang="pl-PL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3" marR="17783" marT="952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Nazwisko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3" marR="17783" marT="952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Imię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3" marR="17783" marT="952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3" marR="17783" marT="952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Data_zap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3" marR="17783" marT="952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Pesel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3" marR="17783" marT="952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Kowalski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Janusz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Adres_1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1998.12.03 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7812033323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Nawrocki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Adam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Adres_3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2008.12.04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8004124561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Nawrocki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Andrzej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Adres_3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2008.12.04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8105308897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Paprocka 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Elwira 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Adres_5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2011.11.03 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7901047856 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Arends 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Roman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Adres_6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2013.10.15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5710144345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Arends 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Roman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Adres_6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2013.10.15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8204184572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Bracki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Leszek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Adres_7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2000.07.01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7911196787</a:t>
                      </a:r>
                    </a:p>
                  </a:txBody>
                  <a:tcPr marL="17783" marR="17783" marT="952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2124075" y="4581525"/>
          <a:ext cx="2571750" cy="1943104"/>
        </p:xfrm>
        <a:graphic>
          <a:graphicData uri="http://schemas.openxmlformats.org/drawingml/2006/table">
            <a:tbl>
              <a:tblPr/>
              <a:tblGrid>
                <a:gridCol w="854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3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4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Nazwisko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3" marR="17783" marT="952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Imię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3" marR="17783" marT="952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Pesel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3" marR="17783" marT="952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Kowalski</a:t>
                      </a:r>
                    </a:p>
                  </a:txBody>
                  <a:tcPr marL="17783" marR="17783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Janusz</a:t>
                      </a:r>
                    </a:p>
                  </a:txBody>
                  <a:tcPr marL="17783" marR="17783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7812033323</a:t>
                      </a:r>
                    </a:p>
                  </a:txBody>
                  <a:tcPr marL="17783" marR="17783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Nawrocki</a:t>
                      </a:r>
                    </a:p>
                  </a:txBody>
                  <a:tcPr marL="17783" marR="17783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Adam</a:t>
                      </a:r>
                    </a:p>
                  </a:txBody>
                  <a:tcPr marL="17783" marR="17783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8004124561</a:t>
                      </a:r>
                    </a:p>
                  </a:txBody>
                  <a:tcPr marL="17783" marR="17783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Nawrocki</a:t>
                      </a:r>
                    </a:p>
                  </a:txBody>
                  <a:tcPr marL="17783" marR="17783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Andrzej</a:t>
                      </a:r>
                    </a:p>
                  </a:txBody>
                  <a:tcPr marL="17783" marR="17783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8105308897</a:t>
                      </a:r>
                    </a:p>
                  </a:txBody>
                  <a:tcPr marL="17783" marR="17783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Paprocka </a:t>
                      </a:r>
                    </a:p>
                  </a:txBody>
                  <a:tcPr marL="17783" marR="17783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Elwira </a:t>
                      </a:r>
                    </a:p>
                  </a:txBody>
                  <a:tcPr marL="17783" marR="17783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7901047856 </a:t>
                      </a:r>
                    </a:p>
                  </a:txBody>
                  <a:tcPr marL="17783" marR="17783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Arends </a:t>
                      </a:r>
                    </a:p>
                  </a:txBody>
                  <a:tcPr marL="17783" marR="17783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Roman</a:t>
                      </a:r>
                    </a:p>
                  </a:txBody>
                  <a:tcPr marL="17783" marR="17783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5710144345</a:t>
                      </a:r>
                    </a:p>
                  </a:txBody>
                  <a:tcPr marL="17783" marR="17783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Arends </a:t>
                      </a:r>
                    </a:p>
                  </a:txBody>
                  <a:tcPr marL="17783" marR="17783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Roman</a:t>
                      </a:r>
                    </a:p>
                  </a:txBody>
                  <a:tcPr marL="17783" marR="17783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8204184572</a:t>
                      </a:r>
                    </a:p>
                  </a:txBody>
                  <a:tcPr marL="17783" marR="17783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Bracki</a:t>
                      </a:r>
                    </a:p>
                  </a:txBody>
                  <a:tcPr marL="17783" marR="17783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Leszek</a:t>
                      </a:r>
                    </a:p>
                  </a:txBody>
                  <a:tcPr marL="17783" marR="17783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7911196787</a:t>
                      </a:r>
                    </a:p>
                  </a:txBody>
                  <a:tcPr marL="17783" marR="17783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4203" name="Łącznik prosty ze strzałką 5"/>
          <p:cNvCxnSpPr>
            <a:cxnSpLocks/>
          </p:cNvCxnSpPr>
          <p:nvPr/>
        </p:nvCxnSpPr>
        <p:spPr bwMode="auto">
          <a:xfrm>
            <a:off x="2555875" y="4076700"/>
            <a:ext cx="0" cy="431800"/>
          </a:xfrm>
          <a:prstGeom prst="straightConnector1">
            <a:avLst/>
          </a:prstGeom>
          <a:noFill/>
          <a:ln w="22225" algn="ctr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4204" name="Łącznik prosty ze strzałką 8"/>
          <p:cNvCxnSpPr>
            <a:cxnSpLocks/>
          </p:cNvCxnSpPr>
          <p:nvPr/>
        </p:nvCxnSpPr>
        <p:spPr bwMode="auto">
          <a:xfrm>
            <a:off x="3348038" y="4076700"/>
            <a:ext cx="0" cy="431800"/>
          </a:xfrm>
          <a:prstGeom prst="straightConnector1">
            <a:avLst/>
          </a:prstGeom>
          <a:noFill/>
          <a:ln w="22225" algn="ctr">
            <a:solidFill>
              <a:srgbClr val="0000FF"/>
            </a:solidFill>
            <a:round/>
            <a:headEnd/>
            <a:tailEnd type="triangle" w="med" len="med"/>
          </a:ln>
        </p:spPr>
      </p:cxnSp>
      <p:grpSp>
        <p:nvGrpSpPr>
          <p:cNvPr id="4205" name="Grupa 17"/>
          <p:cNvGrpSpPr>
            <a:grpSpLocks/>
          </p:cNvGrpSpPr>
          <p:nvPr/>
        </p:nvGrpSpPr>
        <p:grpSpPr bwMode="auto">
          <a:xfrm>
            <a:off x="4427538" y="4005263"/>
            <a:ext cx="1368425" cy="512762"/>
            <a:chOff x="4427984" y="4005064"/>
            <a:chExt cx="1368152" cy="512765"/>
          </a:xfrm>
        </p:grpSpPr>
        <p:cxnSp>
          <p:nvCxnSpPr>
            <p:cNvPr id="4206" name="Łącznik prosty ze strzałką 9"/>
            <p:cNvCxnSpPr>
              <a:cxnSpLocks/>
            </p:cNvCxnSpPr>
            <p:nvPr/>
          </p:nvCxnSpPr>
          <p:spPr bwMode="auto">
            <a:xfrm>
              <a:off x="5796136" y="4005064"/>
              <a:ext cx="0" cy="224408"/>
            </a:xfrm>
            <a:prstGeom prst="straightConnector1">
              <a:avLst/>
            </a:prstGeom>
            <a:noFill/>
            <a:ln w="22225" algn="ctr">
              <a:solidFill>
                <a:srgbClr val="0000FF"/>
              </a:solidFill>
              <a:round/>
              <a:headEnd/>
              <a:tailEnd/>
            </a:ln>
          </p:spPr>
        </p:cxnSp>
        <p:cxnSp>
          <p:nvCxnSpPr>
            <p:cNvPr id="4207" name="Łącznik prosty ze strzałką 12"/>
            <p:cNvCxnSpPr>
              <a:cxnSpLocks/>
            </p:cNvCxnSpPr>
            <p:nvPr/>
          </p:nvCxnSpPr>
          <p:spPr bwMode="auto">
            <a:xfrm>
              <a:off x="4427984" y="4229797"/>
              <a:ext cx="0" cy="288032"/>
            </a:xfrm>
            <a:prstGeom prst="straightConnector1">
              <a:avLst/>
            </a:prstGeom>
            <a:noFill/>
            <a:ln w="22225" algn="ctr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cxnSp>
          <p:nvCxnSpPr>
            <p:cNvPr id="4208" name="Łącznik prosty 10"/>
            <p:cNvCxnSpPr>
              <a:cxnSpLocks noChangeShapeType="1"/>
            </p:cNvCxnSpPr>
            <p:nvPr/>
          </p:nvCxnSpPr>
          <p:spPr bwMode="auto">
            <a:xfrm>
              <a:off x="4427984" y="4229472"/>
              <a:ext cx="1368152" cy="0"/>
            </a:xfrm>
            <a:prstGeom prst="line">
              <a:avLst/>
            </a:prstGeom>
            <a:noFill/>
            <a:ln w="22225" algn="ctr">
              <a:solidFill>
                <a:srgbClr val="0000FF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9275"/>
            <a:ext cx="7772400" cy="1143000"/>
          </a:xfrm>
          <a:solidFill>
            <a:srgbClr val="7FFF00"/>
          </a:solidFill>
        </p:spPr>
        <p:txBody>
          <a:bodyPr/>
          <a:lstStyle/>
          <a:p>
            <a:r>
              <a:rPr lang="pl-PL" altLang="pl-PL" sz="3600" b="1"/>
              <a:t>Selekcja tabeli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20938"/>
            <a:ext cx="7989888" cy="2667000"/>
          </a:xfrm>
          <a:noFill/>
        </p:spPr>
        <p:txBody>
          <a:bodyPr/>
          <a:lstStyle/>
          <a:p>
            <a:pPr marL="0" indent="0">
              <a:buFontTx/>
              <a:buNone/>
            </a:pPr>
            <a:r>
              <a:rPr lang="pl-PL" altLang="pl-PL" sz="3000" b="1">
                <a:solidFill>
                  <a:srgbClr val="C00000"/>
                </a:solidFill>
              </a:rPr>
              <a:t>Selekcją</a:t>
            </a:r>
            <a:r>
              <a:rPr lang="pl-PL" altLang="pl-PL" sz="3000" b="1">
                <a:solidFill>
                  <a:schemeClr val="hlink"/>
                </a:solidFill>
              </a:rPr>
              <a:t> </a:t>
            </a:r>
            <a:r>
              <a:rPr lang="pl-PL" altLang="pl-PL" sz="3000"/>
              <a:t>tabeli R za pomocą warunku W jest wybór z tabeli R wierszy (rekordów) spełniających warunek W. </a:t>
            </a:r>
          </a:p>
          <a:p>
            <a:pPr marL="0" indent="0">
              <a:buFontTx/>
              <a:buNone/>
            </a:pPr>
            <a:r>
              <a:rPr lang="pl-PL" altLang="pl-PL" sz="3000">
                <a:solidFill>
                  <a:srgbClr val="0000CC"/>
                </a:solidFill>
              </a:rPr>
              <a:t>Tabela otrzymana w wyniku tej operacji jest oznaczona S</a:t>
            </a:r>
            <a:r>
              <a:rPr lang="pl-PL" altLang="pl-PL" sz="3000" baseline="-25000">
                <a:solidFill>
                  <a:srgbClr val="0000CC"/>
                </a:solidFill>
              </a:rPr>
              <a:t>W</a:t>
            </a:r>
            <a:r>
              <a:rPr lang="pl-PL" altLang="pl-PL" sz="3000">
                <a:solidFill>
                  <a:srgbClr val="0000CC"/>
                </a:solidFill>
              </a:rPr>
              <a:t>(R).</a:t>
            </a:r>
          </a:p>
        </p:txBody>
      </p:sp>
      <p:sp>
        <p:nvSpPr>
          <p:cNvPr id="5124" name="pole tekstowe 3"/>
          <p:cNvSpPr txBox="1">
            <a:spLocks noChangeArrowheads="1"/>
          </p:cNvSpPr>
          <p:nvPr/>
        </p:nvSpPr>
        <p:spPr bwMode="auto">
          <a:xfrm>
            <a:off x="1042988" y="5561013"/>
            <a:ext cx="65532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altLang="pl-PL" sz="3000" b="1">
                <a:solidFill>
                  <a:srgbClr val="C00000"/>
                </a:solidFill>
              </a:rPr>
              <a:t>Inna nazwa selekcji: filtrowanie</a:t>
            </a:r>
            <a:endParaRPr lang="pl-PL" altLang="pl-PL" sz="300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731838"/>
          </a:xfrm>
          <a:solidFill>
            <a:srgbClr val="7FFF00"/>
          </a:solidFill>
        </p:spPr>
        <p:txBody>
          <a:bodyPr/>
          <a:lstStyle/>
          <a:p>
            <a:r>
              <a:rPr lang="pl-PL" altLang="pl-PL" sz="3600" b="1"/>
              <a:t>Selekcja tabeli - przykład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71500" y="1125538"/>
            <a:ext cx="8001000" cy="852487"/>
          </a:xfrm>
          <a:prstGeom prst="rect">
            <a:avLst/>
          </a:prstGeom>
          <a:noFill/>
          <a:ln>
            <a:noFill/>
          </a:ln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pl-PL" altLang="pl-PL" sz="2400" kern="0" dirty="0"/>
              <a:t>Selekcja tabeli KSIĄŻKI dla warunku: </a:t>
            </a:r>
            <a:r>
              <a:rPr lang="pl-PL" altLang="pl-PL" sz="2400" kern="0" dirty="0">
                <a:solidFill>
                  <a:srgbClr val="0000FF"/>
                </a:solidFill>
              </a:rPr>
              <a:t>Typ = "Poradnik"</a:t>
            </a:r>
            <a:r>
              <a:rPr lang="pl-PL" altLang="pl-PL" sz="2400" kern="0" dirty="0"/>
              <a:t> </a:t>
            </a:r>
            <a:r>
              <a:rPr lang="pl-PL" altLang="pl-PL" sz="2400" kern="0" dirty="0">
                <a:solidFill>
                  <a:srgbClr val="0000CC"/>
                </a:solidFill>
              </a:rPr>
              <a:t> 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715963" y="1989138"/>
          <a:ext cx="2992437" cy="2886075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2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Syg</a:t>
                      </a:r>
                      <a:endParaRPr kumimoji="0" 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952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Tytuł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952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Autor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952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Typ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952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0001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Tyt_2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Aut_1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0002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Aut_2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Poradnik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0011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Tyt_20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Aut_10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0004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Aut_2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0034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Tyt_3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Aut_3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0021 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Tyt_5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Aut_3 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0072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Tyt_4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Aut_4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0213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Tyt_12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Aut_5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Poradnik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5003800" y="1989138"/>
          <a:ext cx="2992438" cy="1268414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2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Syg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952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Tytuł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952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Autor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952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Typ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952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0002</a:t>
                      </a:r>
                    </a:p>
                  </a:txBody>
                  <a:tcPr marL="17780" marR="17780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</a:t>
                      </a:r>
                    </a:p>
                  </a:txBody>
                  <a:tcPr marL="17780" marR="17780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Aut_2</a:t>
                      </a:r>
                    </a:p>
                  </a:txBody>
                  <a:tcPr marL="17780" marR="17780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Poradnik</a:t>
                      </a:r>
                    </a:p>
                  </a:txBody>
                  <a:tcPr marL="17780" marR="17780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0034</a:t>
                      </a:r>
                    </a:p>
                  </a:txBody>
                  <a:tcPr marL="17780" marR="17780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Tyt_3</a:t>
                      </a:r>
                    </a:p>
                  </a:txBody>
                  <a:tcPr marL="17780" marR="17780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Aut_3</a:t>
                      </a:r>
                    </a:p>
                  </a:txBody>
                  <a:tcPr marL="17780" marR="17780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80" marR="17780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0213</a:t>
                      </a:r>
                    </a:p>
                  </a:txBody>
                  <a:tcPr marL="17780" marR="17780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Tyt_12</a:t>
                      </a:r>
                    </a:p>
                  </a:txBody>
                  <a:tcPr marL="17780" marR="17780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Aut_5</a:t>
                      </a:r>
                    </a:p>
                  </a:txBody>
                  <a:tcPr marL="17780" marR="17780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Poradnik</a:t>
                      </a:r>
                    </a:p>
                  </a:txBody>
                  <a:tcPr marL="17780" marR="17780" marT="952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6227" name="Łącznik prosty ze strzałką 7"/>
          <p:cNvCxnSpPr>
            <a:cxnSpLocks/>
          </p:cNvCxnSpPr>
          <p:nvPr/>
        </p:nvCxnSpPr>
        <p:spPr bwMode="auto">
          <a:xfrm>
            <a:off x="3851275" y="2708275"/>
            <a:ext cx="936625" cy="0"/>
          </a:xfrm>
          <a:prstGeom prst="straightConnector1">
            <a:avLst/>
          </a:prstGeom>
          <a:noFill/>
          <a:ln w="22225" algn="ctr">
            <a:solidFill>
              <a:srgbClr val="0000FF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731838"/>
          </a:xfrm>
          <a:solidFill>
            <a:srgbClr val="7FFF00"/>
          </a:solidFill>
        </p:spPr>
        <p:txBody>
          <a:bodyPr/>
          <a:lstStyle/>
          <a:p>
            <a:r>
              <a:rPr lang="pl-PL" altLang="pl-PL" sz="3600" b="1"/>
              <a:t>Selekcja tabeli - zagadki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71500" y="1125538"/>
            <a:ext cx="8001000" cy="852487"/>
          </a:xfrm>
          <a:prstGeom prst="rect">
            <a:avLst/>
          </a:prstGeom>
          <a:noFill/>
          <a:ln>
            <a:noFill/>
          </a:ln>
        </p:spPr>
        <p:txBody>
          <a:bodyPr lIns="90488" tIns="44450" rIns="90488" bIns="4445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pl-PL" altLang="pl-PL" sz="2400" kern="0" dirty="0"/>
              <a:t>Selekcja tabeli KSIĄŻKI dla warunku: </a:t>
            </a:r>
            <a:r>
              <a:rPr lang="pl-PL" altLang="pl-PL" sz="2400" b="1" kern="0" dirty="0">
                <a:solidFill>
                  <a:srgbClr val="0000FF"/>
                </a:solidFill>
              </a:rPr>
              <a:t>?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71500" y="1989138"/>
          <a:ext cx="2992438" cy="2886075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2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Syg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952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Tytuł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952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Autor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952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Typ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952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0001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Tyt_2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Aut_1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0002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Aut_2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Poradnik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0011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Tyt_20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Aut_10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0004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Aut_2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0034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Tyt_3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Aut_3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0021 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Tyt_5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Aut_3 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0072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Tyt_4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Aut_4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0213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Tyt_12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Aut_5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Poradnik</a:t>
                      </a:r>
                    </a:p>
                  </a:txBody>
                  <a:tcPr marL="17780" marR="17780" marT="9523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7224" name="Łącznik prosty ze strzałką 7"/>
          <p:cNvCxnSpPr>
            <a:cxnSpLocks/>
          </p:cNvCxnSpPr>
          <p:nvPr/>
        </p:nvCxnSpPr>
        <p:spPr bwMode="auto">
          <a:xfrm>
            <a:off x="3851275" y="2708275"/>
            <a:ext cx="936625" cy="0"/>
          </a:xfrm>
          <a:prstGeom prst="straightConnector1">
            <a:avLst/>
          </a:prstGeom>
          <a:noFill/>
          <a:ln w="22225" algn="ctr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7225" name="Łącznik prosty ze strzałką 11"/>
          <p:cNvCxnSpPr>
            <a:cxnSpLocks/>
          </p:cNvCxnSpPr>
          <p:nvPr/>
        </p:nvCxnSpPr>
        <p:spPr bwMode="auto">
          <a:xfrm>
            <a:off x="3851275" y="4508500"/>
            <a:ext cx="936625" cy="0"/>
          </a:xfrm>
          <a:prstGeom prst="straightConnector1">
            <a:avLst/>
          </a:prstGeom>
          <a:noFill/>
          <a:ln w="22225" algn="ctr">
            <a:solidFill>
              <a:srgbClr val="0000FF"/>
            </a:solidFill>
            <a:round/>
            <a:headEnd/>
            <a:tailEnd type="triangle" w="med" len="med"/>
          </a:ln>
        </p:spPr>
      </p:cxnSp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5003800" y="3284538"/>
          <a:ext cx="2992438" cy="2886075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5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Syg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952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Tytuł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952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Autor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952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Typ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9528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0001</a:t>
                      </a:r>
                    </a:p>
                  </a:txBody>
                  <a:tcPr marL="17780" marR="17780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Tyt_2</a:t>
                      </a:r>
                    </a:p>
                  </a:txBody>
                  <a:tcPr marL="17780" marR="17780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Aut_1</a:t>
                      </a:r>
                    </a:p>
                  </a:txBody>
                  <a:tcPr marL="17780" marR="17780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80" marR="17780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0002</a:t>
                      </a:r>
                    </a:p>
                  </a:txBody>
                  <a:tcPr marL="17780" marR="17780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</a:t>
                      </a:r>
                    </a:p>
                  </a:txBody>
                  <a:tcPr marL="17780" marR="17780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Aut_2</a:t>
                      </a:r>
                    </a:p>
                  </a:txBody>
                  <a:tcPr marL="17780" marR="17780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Poradnik</a:t>
                      </a:r>
                    </a:p>
                  </a:txBody>
                  <a:tcPr marL="17780" marR="17780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0011</a:t>
                      </a:r>
                    </a:p>
                  </a:txBody>
                  <a:tcPr marL="17780" marR="17780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Tyt_20</a:t>
                      </a:r>
                    </a:p>
                  </a:txBody>
                  <a:tcPr marL="17780" marR="17780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Aut_10</a:t>
                      </a:r>
                    </a:p>
                  </a:txBody>
                  <a:tcPr marL="17780" marR="17780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80" marR="17780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0004</a:t>
                      </a:r>
                    </a:p>
                  </a:txBody>
                  <a:tcPr marL="17780" marR="17780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</a:t>
                      </a:r>
                    </a:p>
                  </a:txBody>
                  <a:tcPr marL="17780" marR="17780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Aut_2</a:t>
                      </a:r>
                    </a:p>
                  </a:txBody>
                  <a:tcPr marL="17780" marR="17780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80" marR="17780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0034</a:t>
                      </a:r>
                    </a:p>
                  </a:txBody>
                  <a:tcPr marL="17780" marR="17780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Tyt_3</a:t>
                      </a:r>
                    </a:p>
                  </a:txBody>
                  <a:tcPr marL="17780" marR="17780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Aut_3</a:t>
                      </a:r>
                    </a:p>
                  </a:txBody>
                  <a:tcPr marL="17780" marR="17780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80" marR="17780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0021 </a:t>
                      </a:r>
                    </a:p>
                  </a:txBody>
                  <a:tcPr marL="17780" marR="17780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Tyt_5</a:t>
                      </a:r>
                    </a:p>
                  </a:txBody>
                  <a:tcPr marL="17780" marR="17780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Aut_3 </a:t>
                      </a:r>
                    </a:p>
                  </a:txBody>
                  <a:tcPr marL="17780" marR="17780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80" marR="17780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0072</a:t>
                      </a:r>
                    </a:p>
                  </a:txBody>
                  <a:tcPr marL="17780" marR="17780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Tyt_4</a:t>
                      </a:r>
                    </a:p>
                  </a:txBody>
                  <a:tcPr marL="17780" marR="17780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Aut_4</a:t>
                      </a:r>
                    </a:p>
                  </a:txBody>
                  <a:tcPr marL="17780" marR="17780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80" marR="17780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0213</a:t>
                      </a:r>
                    </a:p>
                  </a:txBody>
                  <a:tcPr marL="17780" marR="17780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Tyt_12</a:t>
                      </a:r>
                    </a:p>
                  </a:txBody>
                  <a:tcPr marL="17780" marR="17780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Aut_5</a:t>
                      </a:r>
                    </a:p>
                  </a:txBody>
                  <a:tcPr marL="17780" marR="17780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Poradnik</a:t>
                      </a:r>
                    </a:p>
                  </a:txBody>
                  <a:tcPr marL="17780" marR="17780" marT="9528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5003800" y="1989138"/>
          <a:ext cx="2992438" cy="319088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2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Syg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949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Tytuł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949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Autor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949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Typ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0" marR="17780" marT="949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290" name="pole tekstowe 1"/>
          <p:cNvSpPr txBox="1">
            <a:spLocks noChangeArrowheads="1"/>
          </p:cNvSpPr>
          <p:nvPr/>
        </p:nvSpPr>
        <p:spPr bwMode="auto">
          <a:xfrm>
            <a:off x="5219700" y="2349500"/>
            <a:ext cx="207327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altLang="pl-PL" sz="2200">
                <a:solidFill>
                  <a:srgbClr val="0000FF"/>
                </a:solidFill>
              </a:rPr>
              <a:t>Jakie kryterium?</a:t>
            </a:r>
          </a:p>
        </p:txBody>
      </p:sp>
      <p:sp>
        <p:nvSpPr>
          <p:cNvPr id="7291" name="pole tekstowe 13"/>
          <p:cNvSpPr txBox="1">
            <a:spLocks noChangeArrowheads="1"/>
          </p:cNvSpPr>
          <p:nvPr/>
        </p:nvSpPr>
        <p:spPr bwMode="auto">
          <a:xfrm>
            <a:off x="5292725" y="6165850"/>
            <a:ext cx="20716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altLang="pl-PL" sz="2200">
                <a:solidFill>
                  <a:srgbClr val="0000FF"/>
                </a:solidFill>
              </a:rPr>
              <a:t>Jakie kryterium?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solidFill>
            <a:srgbClr val="7FFF00"/>
          </a:solidFill>
        </p:spPr>
        <p:txBody>
          <a:bodyPr/>
          <a:lstStyle/>
          <a:p>
            <a:r>
              <a:rPr lang="pl-PL" altLang="pl-PL" sz="3600" b="1"/>
              <a:t>Złączenie naturalne tabel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600200"/>
            <a:ext cx="8429625" cy="4876800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pl-PL" altLang="pl-PL" sz="2400">
                <a:solidFill>
                  <a:srgbClr val="0000CC"/>
                </a:solidFill>
              </a:rPr>
              <a:t>	Niech będą dane tabele R(A1, A2, ..., An, B1, B2, ..., Bm) i S(C1, C2, ..., Ck, B1, B2, ..., Bm). </a:t>
            </a:r>
          </a:p>
          <a:p>
            <a:pPr>
              <a:spcBef>
                <a:spcPts val="1200"/>
              </a:spcBef>
              <a:buFontTx/>
              <a:buNone/>
            </a:pPr>
            <a:r>
              <a:rPr lang="pl-PL" altLang="pl-PL" sz="2800" b="1">
                <a:solidFill>
                  <a:srgbClr val="C00000"/>
                </a:solidFill>
              </a:rPr>
              <a:t>	Złączeniem naturalnym</a:t>
            </a:r>
            <a:r>
              <a:rPr lang="pl-PL" altLang="pl-PL" sz="2800"/>
              <a:t> tabeli R z tabelą S jest tabela Z(A1, A2, ..., An, B1, B2, ..., Bm, C1, C2, ..., Ck) spełniająca warunek:</a:t>
            </a:r>
          </a:p>
          <a:p>
            <a:pPr>
              <a:spcBef>
                <a:spcPts val="1200"/>
              </a:spcBef>
              <a:buFontTx/>
              <a:buNone/>
            </a:pPr>
            <a:r>
              <a:rPr lang="pl-PL" altLang="pl-PL" sz="2800"/>
              <a:t>	t </a:t>
            </a:r>
            <a:r>
              <a:rPr lang="pl-PL" altLang="pl-PL" sz="2800">
                <a:latin typeface="Symbol" pitchFamily="18" charset="2"/>
              </a:rPr>
              <a:t></a:t>
            </a:r>
            <a:r>
              <a:rPr lang="pl-PL" altLang="pl-PL" sz="2800"/>
              <a:t>  </a:t>
            </a:r>
            <a:r>
              <a:rPr lang="pl-PL" altLang="pl-PL" sz="2800">
                <a:latin typeface="Symbol" pitchFamily="18" charset="2"/>
              </a:rPr>
              <a:t></a:t>
            </a:r>
            <a:r>
              <a:rPr lang="pl-PL" altLang="pl-PL" sz="2800"/>
              <a:t> t[A1, A2, ..., An, B1, B2, ..., Bm] </a:t>
            </a:r>
            <a:r>
              <a:rPr lang="pl-PL" altLang="pl-PL" sz="2800">
                <a:latin typeface="Symbol" pitchFamily="18" charset="2"/>
              </a:rPr>
              <a:t></a:t>
            </a:r>
            <a:r>
              <a:rPr lang="pl-PL" altLang="pl-PL" sz="2800"/>
              <a:t> R oraz 		        t[C1, C2, ..., Ck, B1, B2, ..., Bm] </a:t>
            </a:r>
            <a:r>
              <a:rPr lang="pl-PL" altLang="pl-PL" sz="2800">
                <a:latin typeface="Symbol" pitchFamily="18" charset="2"/>
              </a:rPr>
              <a:t></a:t>
            </a:r>
            <a:r>
              <a:rPr lang="pl-PL" altLang="pl-PL" sz="2800"/>
              <a:t> S.</a:t>
            </a:r>
          </a:p>
          <a:p>
            <a:pPr>
              <a:spcBef>
                <a:spcPts val="1200"/>
              </a:spcBef>
              <a:buFontTx/>
              <a:buNone/>
            </a:pPr>
            <a:r>
              <a:rPr lang="pl-PL" altLang="pl-PL" sz="2800"/>
              <a:t>	</a:t>
            </a:r>
            <a:r>
              <a:rPr lang="pl-PL" altLang="pl-PL" sz="2400">
                <a:solidFill>
                  <a:srgbClr val="0000CC"/>
                </a:solidFill>
              </a:rPr>
              <a:t>Operację złączenia naturalnego zapisuje się za pomocą symbolu sumy mnogościowej: Z = R</a:t>
            </a:r>
            <a:r>
              <a:rPr lang="pl-PL" altLang="pl-PL" sz="2400">
                <a:solidFill>
                  <a:srgbClr val="0000CC"/>
                </a:solidFill>
                <a:latin typeface="Symbol" pitchFamily="18" charset="2"/>
              </a:rPr>
              <a:t></a:t>
            </a:r>
            <a:r>
              <a:rPr lang="pl-PL" altLang="pl-PL" sz="2400">
                <a:solidFill>
                  <a:srgbClr val="0000CC"/>
                </a:solidFill>
              </a:rPr>
              <a:t>S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8013"/>
          </a:xfrm>
          <a:solidFill>
            <a:srgbClr val="7FFF00"/>
          </a:solidFill>
        </p:spPr>
        <p:txBody>
          <a:bodyPr/>
          <a:lstStyle/>
          <a:p>
            <a:r>
              <a:rPr lang="pl-PL" altLang="pl-PL" sz="3600" b="1"/>
              <a:t>Złączenie naturalne tabel - przykład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027113"/>
            <a:ext cx="8429625" cy="530225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pl-PL" altLang="pl-PL" sz="2400"/>
              <a:t>	Złączenie naturalne tabeli </a:t>
            </a:r>
            <a:r>
              <a:rPr lang="pl-PL" altLang="pl-PL" sz="2400">
                <a:solidFill>
                  <a:srgbClr val="0000FF"/>
                </a:solidFill>
              </a:rPr>
              <a:t>KSIĄŻKI</a:t>
            </a:r>
            <a:r>
              <a:rPr lang="pl-PL" altLang="pl-PL" sz="2400"/>
              <a:t> z tabelą </a:t>
            </a:r>
            <a:r>
              <a:rPr lang="pl-PL" altLang="pl-PL" sz="2400">
                <a:solidFill>
                  <a:srgbClr val="0000FF"/>
                </a:solidFill>
              </a:rPr>
              <a:t>KATEGORIE</a:t>
            </a:r>
          </a:p>
          <a:p>
            <a:pPr>
              <a:spcBef>
                <a:spcPts val="1200"/>
              </a:spcBef>
              <a:buFontTx/>
              <a:buNone/>
            </a:pPr>
            <a:r>
              <a:rPr lang="pl-PL" altLang="pl-PL" sz="2400"/>
              <a:t>	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4160838" y="4043363"/>
          <a:ext cx="3290887" cy="2049399"/>
        </p:xfrm>
        <a:graphic>
          <a:graphicData uri="http://schemas.openxmlformats.org/drawingml/2006/table">
            <a:tbl>
              <a:tblPr/>
              <a:tblGrid>
                <a:gridCol w="530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5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0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0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2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Syg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8" marR="17778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Tytuł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8" marR="17778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Autor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8" marR="17778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Typ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8" marR="17778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Limit_cz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8" marR="17778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0001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Tyt_2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Aut_1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0002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Aut_2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Poradnik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0011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Tyt_20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Aut_10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0004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Aut_2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0034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Tyt_3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Aut_3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0021 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Tyt_5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Aut_3 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0072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Tyt_4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Aut_4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0213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Tyt_12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Aut_5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Poradnik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7778" marR="17778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827088" y="1635125"/>
          <a:ext cx="2608262" cy="2049399"/>
        </p:xfrm>
        <a:graphic>
          <a:graphicData uri="http://schemas.openxmlformats.org/drawingml/2006/table">
            <a:tbl>
              <a:tblPr/>
              <a:tblGrid>
                <a:gridCol w="531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0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2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Syg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6" marR="17786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Tytuł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6" marR="17786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Autor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6" marR="17786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Typ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86" marR="17786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0001</a:t>
                      </a:r>
                    </a:p>
                  </a:txBody>
                  <a:tcPr marL="17786" marR="17786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Tyt_2</a:t>
                      </a:r>
                    </a:p>
                  </a:txBody>
                  <a:tcPr marL="17786" marR="17786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Aut_1</a:t>
                      </a:r>
                    </a:p>
                  </a:txBody>
                  <a:tcPr marL="17786" marR="17786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86" marR="17786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0002</a:t>
                      </a:r>
                    </a:p>
                  </a:txBody>
                  <a:tcPr marL="17786" marR="17786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</a:t>
                      </a:r>
                    </a:p>
                  </a:txBody>
                  <a:tcPr marL="17786" marR="17786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Aut_2</a:t>
                      </a:r>
                    </a:p>
                  </a:txBody>
                  <a:tcPr marL="17786" marR="17786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Poradnik</a:t>
                      </a:r>
                    </a:p>
                  </a:txBody>
                  <a:tcPr marL="17786" marR="17786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0011</a:t>
                      </a:r>
                    </a:p>
                  </a:txBody>
                  <a:tcPr marL="17786" marR="17786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Tyt_20</a:t>
                      </a:r>
                    </a:p>
                  </a:txBody>
                  <a:tcPr marL="17786" marR="17786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Aut_10</a:t>
                      </a:r>
                    </a:p>
                  </a:txBody>
                  <a:tcPr marL="17786" marR="17786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86" marR="17786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0004</a:t>
                      </a:r>
                    </a:p>
                  </a:txBody>
                  <a:tcPr marL="17786" marR="17786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</a:t>
                      </a:r>
                    </a:p>
                  </a:txBody>
                  <a:tcPr marL="17786" marR="17786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Aut_2</a:t>
                      </a:r>
                    </a:p>
                  </a:txBody>
                  <a:tcPr marL="17786" marR="17786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86" marR="17786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0034</a:t>
                      </a:r>
                    </a:p>
                  </a:txBody>
                  <a:tcPr marL="17786" marR="17786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Tyt_3</a:t>
                      </a:r>
                    </a:p>
                  </a:txBody>
                  <a:tcPr marL="17786" marR="17786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Aut_3</a:t>
                      </a:r>
                    </a:p>
                  </a:txBody>
                  <a:tcPr marL="17786" marR="17786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86" marR="17786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0021 </a:t>
                      </a:r>
                    </a:p>
                  </a:txBody>
                  <a:tcPr marL="17786" marR="17786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Tyt_5</a:t>
                      </a:r>
                    </a:p>
                  </a:txBody>
                  <a:tcPr marL="17786" marR="17786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Aut_3 </a:t>
                      </a:r>
                    </a:p>
                  </a:txBody>
                  <a:tcPr marL="17786" marR="17786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86" marR="17786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0072</a:t>
                      </a:r>
                    </a:p>
                  </a:txBody>
                  <a:tcPr marL="17786" marR="17786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Tyt_4</a:t>
                      </a:r>
                    </a:p>
                  </a:txBody>
                  <a:tcPr marL="17786" marR="17786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Aut_4</a:t>
                      </a:r>
                    </a:p>
                  </a:txBody>
                  <a:tcPr marL="17786" marR="17786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86" marR="17786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0213</a:t>
                      </a:r>
                    </a:p>
                  </a:txBody>
                  <a:tcPr marL="17786" marR="17786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Tyt_12</a:t>
                      </a:r>
                    </a:p>
                  </a:txBody>
                  <a:tcPr marL="17786" marR="17786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Aut_5</a:t>
                      </a:r>
                    </a:p>
                  </a:txBody>
                  <a:tcPr marL="17786" marR="17786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Poradnik</a:t>
                      </a:r>
                    </a:p>
                  </a:txBody>
                  <a:tcPr marL="17786" marR="17786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4164013" y="1644650"/>
          <a:ext cx="1544637" cy="910812"/>
        </p:xfrm>
        <a:graphic>
          <a:graphicData uri="http://schemas.openxmlformats.org/drawingml/2006/table">
            <a:tbl>
              <a:tblPr/>
              <a:tblGrid>
                <a:gridCol w="860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Typ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6" marR="17776" marT="951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Limit_cz</a:t>
                      </a:r>
                      <a:endParaRPr kumimoji="0" lang="pl-PL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7776" marR="17776" marT="951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5FF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Podręcznik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Poradnik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Leksykon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17776" marR="17776" marT="9517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9351" name="Grupa 17"/>
          <p:cNvGrpSpPr>
            <a:grpSpLocks/>
          </p:cNvGrpSpPr>
          <p:nvPr/>
        </p:nvGrpSpPr>
        <p:grpSpPr bwMode="auto">
          <a:xfrm>
            <a:off x="3563938" y="2565400"/>
            <a:ext cx="2447925" cy="1439863"/>
            <a:chOff x="3563888" y="2564904"/>
            <a:chExt cx="2448272" cy="1440160"/>
          </a:xfrm>
        </p:grpSpPr>
        <p:cxnSp>
          <p:nvCxnSpPr>
            <p:cNvPr id="9352" name="Łącznik prosty ze strzałką 6"/>
            <p:cNvCxnSpPr>
              <a:cxnSpLocks/>
            </p:cNvCxnSpPr>
            <p:nvPr/>
          </p:nvCxnSpPr>
          <p:spPr bwMode="auto">
            <a:xfrm>
              <a:off x="6012160" y="3284984"/>
              <a:ext cx="0" cy="720080"/>
            </a:xfrm>
            <a:prstGeom prst="straightConnector1">
              <a:avLst/>
            </a:prstGeom>
            <a:noFill/>
            <a:ln w="22225" algn="ctr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cxnSp>
          <p:nvCxnSpPr>
            <p:cNvPr id="9353" name="Łącznik prosty ze strzałką 8"/>
            <p:cNvCxnSpPr>
              <a:cxnSpLocks/>
            </p:cNvCxnSpPr>
            <p:nvPr/>
          </p:nvCxnSpPr>
          <p:spPr bwMode="auto">
            <a:xfrm>
              <a:off x="3563888" y="3284984"/>
              <a:ext cx="1372742" cy="0"/>
            </a:xfrm>
            <a:prstGeom prst="straightConnector1">
              <a:avLst/>
            </a:prstGeom>
            <a:noFill/>
            <a:ln w="22225" algn="ctr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cxnSp>
          <p:nvCxnSpPr>
            <p:cNvPr id="9354" name="Łącznik prosty ze strzałką 12"/>
            <p:cNvCxnSpPr>
              <a:cxnSpLocks/>
            </p:cNvCxnSpPr>
            <p:nvPr/>
          </p:nvCxnSpPr>
          <p:spPr bwMode="auto">
            <a:xfrm>
              <a:off x="4936630" y="2564904"/>
              <a:ext cx="0" cy="720080"/>
            </a:xfrm>
            <a:prstGeom prst="straightConnector1">
              <a:avLst/>
            </a:prstGeom>
            <a:noFill/>
            <a:ln w="22225" algn="ctr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cxnSp>
          <p:nvCxnSpPr>
            <p:cNvPr id="9355" name="Łącznik prosty ze strzałką 14"/>
            <p:cNvCxnSpPr>
              <a:cxnSpLocks/>
            </p:cNvCxnSpPr>
            <p:nvPr/>
          </p:nvCxnSpPr>
          <p:spPr bwMode="auto">
            <a:xfrm>
              <a:off x="4936630" y="3284984"/>
              <a:ext cx="1075530" cy="0"/>
            </a:xfrm>
            <a:prstGeom prst="straightConnector1">
              <a:avLst/>
            </a:prstGeom>
            <a:noFill/>
            <a:ln w="22225" algn="ctr">
              <a:solidFill>
                <a:srgbClr val="0000FF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solidFill>
            <a:srgbClr val="7FFF00"/>
          </a:solidFill>
        </p:spPr>
        <p:txBody>
          <a:bodyPr/>
          <a:lstStyle/>
          <a:p>
            <a:r>
              <a:rPr lang="pl-PL" altLang="pl-PL" sz="3600" b="1"/>
              <a:t>Złączenie zewnętrzne tabel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0400" y="2060575"/>
            <a:ext cx="7632700" cy="3671888"/>
          </a:xfrm>
          <a:noFill/>
        </p:spPr>
        <p:txBody>
          <a:bodyPr/>
          <a:lstStyle/>
          <a:p>
            <a:pPr marL="0" indent="0">
              <a:buFontTx/>
              <a:buNone/>
            </a:pPr>
            <a:r>
              <a:rPr lang="pl-PL" altLang="pl-PL" sz="2400">
                <a:solidFill>
                  <a:srgbClr val="0000CC"/>
                </a:solidFill>
              </a:rPr>
              <a:t>Niech będą dane tabele R(A1, A2, ..., An, B1, B2, ..., Bm) i S(C1, C2, ..., Ck, B1, B2, ..., Bm). </a:t>
            </a:r>
          </a:p>
          <a:p>
            <a:pPr marL="0" indent="0">
              <a:spcBef>
                <a:spcPts val="1200"/>
              </a:spcBef>
              <a:buFontTx/>
              <a:buNone/>
            </a:pPr>
            <a:r>
              <a:rPr lang="pl-PL" altLang="pl-PL" sz="2800" b="1">
                <a:solidFill>
                  <a:srgbClr val="C00000"/>
                </a:solidFill>
              </a:rPr>
              <a:t>Złączeniem zewnętrznym </a:t>
            </a:r>
            <a:r>
              <a:rPr lang="pl-PL" altLang="pl-PL" sz="2800"/>
              <a:t>tabeli R z tabelą S jest zbiór wszystkich wierszy w tabeli R i pasujących do nich wierszy z tabeli S (wg wspólnych atrybutów). Wiersze z tabeli R, niemające pasujących wierszy w tabeli S, mają przypisaną wartość </a:t>
            </a:r>
            <a:r>
              <a:rPr lang="pl-PL" altLang="pl-PL" sz="2800">
                <a:solidFill>
                  <a:srgbClr val="0000FF"/>
                </a:solidFill>
              </a:rPr>
              <a:t>Null</a:t>
            </a:r>
            <a:r>
              <a:rPr lang="pl-PL" altLang="pl-PL" sz="2800"/>
              <a:t> dla atrybutów z S. 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eori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Teori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ori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ori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1472340610</TotalTime>
  <Pages>17</Pages>
  <Words>1370</Words>
  <Application>Microsoft Office PowerPoint</Application>
  <PresentationFormat>Pokaz na ekranie (4:3)</PresentationFormat>
  <Paragraphs>570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6" baseType="lpstr">
      <vt:lpstr>Calibri</vt:lpstr>
      <vt:lpstr>Symbol</vt:lpstr>
      <vt:lpstr>Times New Roman</vt:lpstr>
      <vt:lpstr>Teoria</vt:lpstr>
      <vt:lpstr>Relacyjne bazy danych  Operacje na tabelach  Marzena Nowakowska WZiMK, PŚk </vt:lpstr>
      <vt:lpstr>Projekcja tabeli</vt:lpstr>
      <vt:lpstr>Projekcja tabeli - przykład</vt:lpstr>
      <vt:lpstr>Selekcja tabeli</vt:lpstr>
      <vt:lpstr>Selekcja tabeli - przykład</vt:lpstr>
      <vt:lpstr>Selekcja tabeli - zagadki</vt:lpstr>
      <vt:lpstr>Złączenie naturalne tabel</vt:lpstr>
      <vt:lpstr>Złączenie naturalne tabel - przykład</vt:lpstr>
      <vt:lpstr>Złączenie zewnętrzne tabel</vt:lpstr>
      <vt:lpstr>Złączenie zewnętrzne tabel - przykład</vt:lpstr>
      <vt:lpstr>Sortowanie tabeli</vt:lpstr>
      <vt:lpstr>Pole obliczeniowe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Podstawowe pojęcia baz danych</dc:title>
  <dc:creator>Studium Podstaw Informatyki</dc:creator>
  <cp:lastModifiedBy>Marzena</cp:lastModifiedBy>
  <cp:revision>216</cp:revision>
  <cp:lastPrinted>1601-01-01T00:00:00Z</cp:lastPrinted>
  <dcterms:created xsi:type="dcterms:W3CDTF">1998-01-04T13:05:14Z</dcterms:created>
  <dcterms:modified xsi:type="dcterms:W3CDTF">2024-03-04T12:37:07Z</dcterms:modified>
</cp:coreProperties>
</file>