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84" r:id="rId3"/>
    <p:sldId id="283" r:id="rId4"/>
    <p:sldId id="285" r:id="rId5"/>
    <p:sldId id="290" r:id="rId6"/>
    <p:sldId id="286" r:id="rId7"/>
    <p:sldId id="291" r:id="rId8"/>
    <p:sldId id="287" r:id="rId9"/>
    <p:sldId id="288" r:id="rId10"/>
    <p:sldId id="292" r:id="rId11"/>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pl-PL"/>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352">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zena" initials="M" lastIdx="1" clrIdx="0">
    <p:extLst>
      <p:ext uri="{19B8F6BF-5375-455C-9EA6-DF929625EA0E}">
        <p15:presenceInfo xmlns:p15="http://schemas.microsoft.com/office/powerpoint/2012/main" userId="Marze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006600"/>
    <a:srgbClr val="800080"/>
    <a:srgbClr val="CC0000"/>
    <a:srgbClr val="CC3300"/>
    <a:srgbClr val="CC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7" autoAdjust="0"/>
    <p:restoredTop sz="90860" autoAdjust="0"/>
  </p:normalViewPr>
  <p:slideViewPr>
    <p:cSldViewPr>
      <p:cViewPr varScale="1">
        <p:scale>
          <a:sx n="110" d="100"/>
          <a:sy n="110" d="100"/>
        </p:scale>
        <p:origin x="2346" y="108"/>
      </p:cViewPr>
      <p:guideLst>
        <p:guide orient="horz" pos="235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pl-PL" noProof="0"/>
              <a:t>Click to edit Master text styles</a:t>
            </a:r>
          </a:p>
          <a:p>
            <a:pPr lvl="1"/>
            <a:r>
              <a:rPr lang="pl-PL" noProof="0"/>
              <a:t>Second level</a:t>
            </a:r>
          </a:p>
          <a:p>
            <a:pPr lvl="2"/>
            <a:r>
              <a:rPr lang="pl-PL" noProof="0"/>
              <a:t>Third level</a:t>
            </a:r>
          </a:p>
          <a:p>
            <a:pPr lvl="3"/>
            <a:r>
              <a:rPr lang="pl-PL" noProof="0"/>
              <a:t>Fourth level</a:t>
            </a:r>
          </a:p>
          <a:p>
            <a:pPr lvl="4"/>
            <a:r>
              <a:rPr lang="pl-PL" noProof="0"/>
              <a:t>Fifth level</a:t>
            </a:r>
          </a:p>
        </p:txBody>
      </p:sp>
      <p:sp>
        <p:nvSpPr>
          <p:cNvPr id="10243"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18487380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ymbol zastępczy obrazu slajdu 1"/>
          <p:cNvSpPr>
            <a:spLocks noGrp="1" noRot="1" noChangeAspect="1" noTextEdit="1"/>
          </p:cNvSpPr>
          <p:nvPr>
            <p:ph type="sldImg"/>
          </p:nvPr>
        </p:nvSpPr>
        <p:spPr>
          <a:xfrm>
            <a:off x="1150938" y="692150"/>
            <a:ext cx="4556125" cy="3416300"/>
          </a:xfrm>
          <a:ln/>
        </p:spPr>
      </p:sp>
      <p:sp>
        <p:nvSpPr>
          <p:cNvPr id="11267" name="Symbol zastępczy notatek 2"/>
          <p:cNvSpPr>
            <a:spLocks noGrp="1"/>
          </p:cNvSpPr>
          <p:nvPr>
            <p:ph type="body" idx="1"/>
          </p:nvPr>
        </p:nvSpPr>
        <p:spPr>
          <a:noFill/>
          <a:ln w="9525"/>
        </p:spPr>
        <p:txBody>
          <a:bodyPr/>
          <a:lstStyle/>
          <a:p>
            <a:endParaRPr lang="en-US">
              <a:latin typeface="Times New Roman" charset="0"/>
            </a:endParaRPr>
          </a:p>
        </p:txBody>
      </p:sp>
    </p:spTree>
    <p:extLst>
      <p:ext uri="{BB962C8B-B14F-4D97-AF65-F5344CB8AC3E}">
        <p14:creationId xmlns:p14="http://schemas.microsoft.com/office/powerpoint/2010/main" val="1107500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ymbol zastępczy obrazu slajdu 1"/>
          <p:cNvSpPr>
            <a:spLocks noGrp="1" noRot="1" noChangeAspect="1" noTextEdit="1"/>
          </p:cNvSpPr>
          <p:nvPr>
            <p:ph type="sldImg"/>
          </p:nvPr>
        </p:nvSpPr>
        <p:spPr>
          <a:xfrm>
            <a:off x="1150938" y="692150"/>
            <a:ext cx="4556125" cy="3416300"/>
          </a:xfrm>
          <a:ln/>
        </p:spPr>
      </p:sp>
      <p:sp>
        <p:nvSpPr>
          <p:cNvPr id="11267" name="Symbol zastępczy notatek 2"/>
          <p:cNvSpPr>
            <a:spLocks noGrp="1"/>
          </p:cNvSpPr>
          <p:nvPr>
            <p:ph type="body" idx="1"/>
          </p:nvPr>
        </p:nvSpPr>
        <p:spPr>
          <a:noFill/>
          <a:ln w="9525"/>
        </p:spPr>
        <p:txBody>
          <a:bodyPr/>
          <a:lstStyle/>
          <a:p>
            <a:endParaRPr lang="en-US">
              <a:latin typeface="Times New Roman" charset="0"/>
            </a:endParaRPr>
          </a:p>
        </p:txBody>
      </p:sp>
    </p:spTree>
    <p:extLst>
      <p:ext uri="{BB962C8B-B14F-4D97-AF65-F5344CB8AC3E}">
        <p14:creationId xmlns:p14="http://schemas.microsoft.com/office/powerpoint/2010/main" val="2465207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a:t>Kliknij, aby edytować styl wzorca podtytułu</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15100" y="609600"/>
            <a:ext cx="1943100" cy="5486400"/>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685800" y="609600"/>
            <a:ext cx="5676900" cy="54864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pl-PL"/>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pl-PL"/>
              <a:t>Click to edit Master text styles</a:t>
            </a:r>
          </a:p>
          <a:p>
            <a:pPr lvl="1"/>
            <a:r>
              <a:rPr lang="pl-PL"/>
              <a:t>Second level</a:t>
            </a:r>
          </a:p>
          <a:p>
            <a:pPr lvl="2"/>
            <a:r>
              <a:rPr lang="pl-PL"/>
              <a:t>Third level</a:t>
            </a:r>
          </a:p>
          <a:p>
            <a:pPr lvl="3"/>
            <a:r>
              <a:rPr lang="pl-PL"/>
              <a:t>Fourth level</a:t>
            </a:r>
          </a:p>
          <a:p>
            <a:pPr lvl="4"/>
            <a:r>
              <a:rPr lang="pl-PL"/>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14338" y="642938"/>
            <a:ext cx="8358187" cy="5562600"/>
          </a:xfrm>
          <a:solidFill>
            <a:srgbClr val="7FFF00"/>
          </a:solidFill>
        </p:spPr>
        <p:txBody>
          <a:bodyPr/>
          <a:lstStyle/>
          <a:p>
            <a:r>
              <a:rPr lang="pl-PL" sz="3600" b="1" dirty="0"/>
              <a:t>Operacje edycyjne w bazie danych</a:t>
            </a:r>
            <a:br>
              <a:rPr lang="pl-PL" sz="3600" b="1" dirty="0"/>
            </a:br>
            <a:r>
              <a:rPr lang="pl-PL" sz="3600" b="1" dirty="0"/>
              <a:t>Kwerendy funkcjonalne</a:t>
            </a:r>
            <a:br>
              <a:rPr lang="pl-PL" sz="2400" b="1" dirty="0"/>
            </a:br>
            <a:br>
              <a:rPr lang="pl-PL" b="1" dirty="0"/>
            </a:br>
            <a:r>
              <a:rPr lang="pl-PL" sz="2800" b="1" dirty="0"/>
              <a:t>Marzena Nowakowska</a:t>
            </a:r>
            <a:br>
              <a:rPr lang="pl-PL" sz="2800" b="1" dirty="0"/>
            </a:br>
            <a:r>
              <a:rPr lang="pl-PL" sz="2800" b="1" dirty="0"/>
              <a:t>WZiMK, PŚk</a:t>
            </a:r>
            <a:endParaRPr lang="pl-PL" sz="3200" b="1" dirty="0">
              <a:solidFill>
                <a:srgbClr val="FF0000"/>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42875" y="80963"/>
            <a:ext cx="8858250" cy="847725"/>
          </a:xfrm>
          <a:solidFill>
            <a:srgbClr val="7FFF00"/>
          </a:solidFill>
          <a:ln w="50800" cap="flat">
            <a:solidFill>
              <a:schemeClr val="bg1"/>
            </a:solidFill>
          </a:ln>
        </p:spPr>
        <p:txBody>
          <a:bodyPr/>
          <a:lstStyle/>
          <a:p>
            <a:r>
              <a:rPr lang="pl-PL" sz="3600" b="1"/>
              <a:t>Kwerenda aktualizująca pola</a:t>
            </a:r>
            <a:endParaRPr lang="pl-PL" sz="3400" b="1"/>
          </a:p>
        </p:txBody>
      </p:sp>
      <p:pic>
        <p:nvPicPr>
          <p:cNvPr id="9219" name="Picture 8"/>
          <p:cNvPicPr>
            <a:picLocks noChangeAspect="1" noChangeArrowheads="1"/>
          </p:cNvPicPr>
          <p:nvPr/>
        </p:nvPicPr>
        <p:blipFill>
          <a:blip r:embed="rId2" cstate="print"/>
          <a:srcRect/>
          <a:stretch>
            <a:fillRect/>
          </a:stretch>
        </p:blipFill>
        <p:spPr bwMode="auto">
          <a:xfrm>
            <a:off x="485775" y="200025"/>
            <a:ext cx="719138" cy="614363"/>
          </a:xfrm>
          <a:prstGeom prst="rect">
            <a:avLst/>
          </a:prstGeom>
          <a:noFill/>
          <a:ln w="12700">
            <a:noFill/>
            <a:miter lim="800000"/>
            <a:headEnd/>
            <a:tailEnd/>
          </a:ln>
        </p:spPr>
      </p:pic>
      <p:sp>
        <p:nvSpPr>
          <p:cNvPr id="8196" name="pole tekstowe 3"/>
          <p:cNvSpPr txBox="1">
            <a:spLocks noChangeArrowheads="1"/>
          </p:cNvSpPr>
          <p:nvPr/>
        </p:nvSpPr>
        <p:spPr bwMode="auto">
          <a:xfrm>
            <a:off x="142875" y="928688"/>
            <a:ext cx="9144000" cy="5754687"/>
          </a:xfrm>
          <a:prstGeom prst="rect">
            <a:avLst/>
          </a:prstGeom>
          <a:noFill/>
          <a:ln w="9525">
            <a:noFill/>
            <a:miter lim="800000"/>
            <a:headEnd/>
            <a:tailEnd/>
          </a:ln>
        </p:spPr>
        <p:txBody>
          <a:bodyPr>
            <a:spAutoFit/>
          </a:bodyPr>
          <a:lstStyle/>
          <a:p>
            <a:r>
              <a:rPr lang="pl-PL" sz="2200" dirty="0"/>
              <a:t>Zdefiniować kwerendę </a:t>
            </a:r>
            <a:r>
              <a:rPr lang="pl-PL" sz="2200" i="1" dirty="0"/>
              <a:t>Zmiana statusu czytelnika</a:t>
            </a:r>
            <a:r>
              <a:rPr lang="pl-PL" sz="2200" dirty="0"/>
              <a:t>, która w tabeli CZYTELNICY w polu ID_CZYT dla identyfikatorów zaczynających się na literę X|Z zamieni literę X|Z na literę Z|X. </a:t>
            </a:r>
          </a:p>
          <a:p>
            <a:endParaRPr lang="pl-PL" sz="2200" dirty="0">
              <a:solidFill>
                <a:srgbClr val="FF0000"/>
              </a:solidFill>
            </a:endParaRPr>
          </a:p>
          <a:p>
            <a:r>
              <a:rPr lang="pl-PL" sz="2200" dirty="0">
                <a:solidFill>
                  <a:srgbClr val="0000CC"/>
                </a:solidFill>
              </a:rPr>
              <a:t>Źródłem danych do modyfikacji jest tabela CZYTELNICY.</a:t>
            </a:r>
          </a:p>
          <a:p>
            <a:r>
              <a:rPr lang="pl-PL" sz="2200" dirty="0">
                <a:solidFill>
                  <a:srgbClr val="0000CC"/>
                </a:solidFill>
              </a:rPr>
              <a:t>Na siatce projektowej należy umieścić pole ID_CZYT.</a:t>
            </a:r>
          </a:p>
          <a:p>
            <a:r>
              <a:rPr lang="pl-PL" sz="2200" dirty="0">
                <a:solidFill>
                  <a:srgbClr val="0000CC"/>
                </a:solidFill>
              </a:rPr>
              <a:t>W pozycji </a:t>
            </a:r>
            <a:r>
              <a:rPr lang="pl-PL" sz="2200" i="1" dirty="0">
                <a:solidFill>
                  <a:srgbClr val="0000CC"/>
                </a:solidFill>
              </a:rPr>
              <a:t>Aktualizacja</a:t>
            </a:r>
            <a:r>
              <a:rPr lang="pl-PL" sz="2200" dirty="0">
                <a:solidFill>
                  <a:srgbClr val="0000CC"/>
                </a:solidFill>
              </a:rPr>
              <a:t> podać wyrażenie: </a:t>
            </a:r>
          </a:p>
          <a:p>
            <a:r>
              <a:rPr lang="pl-PL" sz="2200" i="1" dirty="0">
                <a:solidFill>
                  <a:srgbClr val="0000CC"/>
                </a:solidFill>
              </a:rPr>
              <a:t>			”Z” &amp; Right([ID_CZYT];Len([ID_CZYT])-1)</a:t>
            </a:r>
          </a:p>
          <a:p>
            <a:r>
              <a:rPr lang="pl-PL" sz="2200" dirty="0">
                <a:solidFill>
                  <a:srgbClr val="0000CC"/>
                </a:solidFill>
              </a:rPr>
              <a:t>W pozycji </a:t>
            </a:r>
            <a:r>
              <a:rPr lang="pl-PL" sz="2200" i="1" dirty="0">
                <a:solidFill>
                  <a:srgbClr val="0000CC"/>
                </a:solidFill>
              </a:rPr>
              <a:t>Kryterium </a:t>
            </a:r>
            <a:r>
              <a:rPr lang="pl-PL" sz="2200" dirty="0">
                <a:solidFill>
                  <a:srgbClr val="0000CC"/>
                </a:solidFill>
              </a:rPr>
              <a:t>podać wyrażenie:</a:t>
            </a:r>
          </a:p>
          <a:p>
            <a:r>
              <a:rPr lang="pl-PL" sz="2200" dirty="0">
                <a:solidFill>
                  <a:srgbClr val="0000CC"/>
                </a:solidFill>
              </a:rPr>
              <a:t>			  </a:t>
            </a:r>
            <a:r>
              <a:rPr lang="pl-PL" sz="2200" i="1" dirty="0" err="1">
                <a:solidFill>
                  <a:srgbClr val="0000CC"/>
                </a:solidFill>
              </a:rPr>
              <a:t>Like</a:t>
            </a:r>
            <a:r>
              <a:rPr lang="pl-PL" sz="2200" i="1" dirty="0">
                <a:solidFill>
                  <a:srgbClr val="0000CC"/>
                </a:solidFill>
              </a:rPr>
              <a:t> ”X*”</a:t>
            </a:r>
            <a:r>
              <a:rPr lang="pl-PL" sz="2200" dirty="0">
                <a:solidFill>
                  <a:srgbClr val="0000CC"/>
                </a:solidFill>
              </a:rPr>
              <a:t> </a:t>
            </a:r>
          </a:p>
          <a:p>
            <a:endParaRPr lang="pl-PL" sz="2200" dirty="0"/>
          </a:p>
          <a:p>
            <a:r>
              <a:rPr lang="pl-PL" sz="2200" u="sng" dirty="0">
                <a:solidFill>
                  <a:srgbClr val="FF0000"/>
                </a:solidFill>
              </a:rPr>
              <a:t>Uwaga</a:t>
            </a:r>
            <a:r>
              <a:rPr lang="pl-PL" sz="2200" dirty="0">
                <a:solidFill>
                  <a:srgbClr val="FF0000"/>
                </a:solidFill>
              </a:rPr>
              <a:t>: wcześniej należy wprowadzić we właściwych relacjach kaskadową aktualizację pól pokrewnych.</a:t>
            </a:r>
          </a:p>
          <a:p>
            <a:endParaRPr lang="pl-PL" sz="2200" dirty="0">
              <a:solidFill>
                <a:srgbClr val="FF0000"/>
              </a:solidFill>
            </a:endParaRPr>
          </a:p>
          <a:p>
            <a:r>
              <a:rPr lang="pl-PL" sz="2000" u="sng" dirty="0">
                <a:solidFill>
                  <a:srgbClr val="006600"/>
                </a:solidFill>
              </a:rPr>
              <a:t>Zagadka</a:t>
            </a:r>
            <a:br>
              <a:rPr lang="pl-PL" sz="2000" dirty="0">
                <a:solidFill>
                  <a:srgbClr val="006600"/>
                </a:solidFill>
              </a:rPr>
            </a:br>
            <a:r>
              <a:rPr lang="pl-PL" sz="2000" dirty="0">
                <a:solidFill>
                  <a:srgbClr val="004E00"/>
                </a:solidFill>
              </a:rPr>
              <a:t>Jak należy zdefiniować nową kwerendę, aby odwróciła działanie </a:t>
            </a:r>
            <a:r>
              <a:rPr lang="pl-PL" sz="2000" i="1" dirty="0">
                <a:solidFill>
                  <a:srgbClr val="004E00"/>
                </a:solidFill>
              </a:rPr>
              <a:t>kwerendy Zmiana statusu czytelnika</a:t>
            </a:r>
            <a:r>
              <a:rPr lang="pl-PL" sz="2000" dirty="0">
                <a:solidFill>
                  <a:srgbClr val="004E00"/>
                </a:solidFill>
              </a:rPr>
              <a:t>?</a:t>
            </a:r>
          </a:p>
        </p:txBody>
      </p:sp>
      <p:sp>
        <p:nvSpPr>
          <p:cNvPr id="5" name="pole tekstowe 4">
            <a:extLst>
              <a:ext uri="{FF2B5EF4-FFF2-40B4-BE49-F238E27FC236}">
                <a16:creationId xmlns:a16="http://schemas.microsoft.com/office/drawing/2014/main" id="{ACBCA7DE-CA1C-40B3-A102-3EE618F32954}"/>
              </a:ext>
            </a:extLst>
          </p:cNvPr>
          <p:cNvSpPr txBox="1"/>
          <p:nvPr/>
        </p:nvSpPr>
        <p:spPr>
          <a:xfrm>
            <a:off x="4572000" y="6290037"/>
            <a:ext cx="4166525" cy="461665"/>
          </a:xfrm>
          <a:prstGeom prst="rect">
            <a:avLst/>
          </a:prstGeom>
          <a:noFill/>
        </p:spPr>
        <p:txBody>
          <a:bodyPr wrap="none" rtlCol="0">
            <a:spAutoFit/>
          </a:bodyPr>
          <a:lstStyle/>
          <a:p>
            <a:r>
              <a:rPr lang="pl-PL" dirty="0">
                <a:solidFill>
                  <a:srgbClr val="FF0000"/>
                </a:solidFill>
              </a:rPr>
              <a:t>ID, Eko, skończone, 2023/03/27</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8196">
                                            <p:txEl>
                                              <p:pRg st="2" end="2"/>
                                            </p:txEl>
                                          </p:spTgt>
                                        </p:tgtEl>
                                        <p:attrNameLst>
                                          <p:attrName>style.visibility</p:attrName>
                                        </p:attrNameLst>
                                      </p:cBhvr>
                                      <p:to>
                                        <p:strVal val="visible"/>
                                      </p:to>
                                    </p:set>
                                    <p:anim calcmode="lin" valueType="num">
                                      <p:cBhvr additive="base">
                                        <p:cTn id="7" dur="500" fill="hold"/>
                                        <p:tgtEl>
                                          <p:spTgt spid="8196">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196">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8196">
                                            <p:txEl>
                                              <p:pRg st="3" end="3"/>
                                            </p:txEl>
                                          </p:spTgt>
                                        </p:tgtEl>
                                        <p:attrNameLst>
                                          <p:attrName>style.visibility</p:attrName>
                                        </p:attrNameLst>
                                      </p:cBhvr>
                                      <p:to>
                                        <p:strVal val="visible"/>
                                      </p:to>
                                    </p:set>
                                    <p:anim calcmode="lin" valueType="num">
                                      <p:cBhvr additive="base">
                                        <p:cTn id="11" dur="500" fill="hold"/>
                                        <p:tgtEl>
                                          <p:spTgt spid="8196">
                                            <p:txEl>
                                              <p:pRg st="3" end="3"/>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8196">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8196">
                                            <p:txEl>
                                              <p:pRg st="4" end="4"/>
                                            </p:txEl>
                                          </p:spTgt>
                                        </p:tgtEl>
                                        <p:attrNameLst>
                                          <p:attrName>style.visibility</p:attrName>
                                        </p:attrNameLst>
                                      </p:cBhvr>
                                      <p:to>
                                        <p:strVal val="visible"/>
                                      </p:to>
                                    </p:set>
                                    <p:anim calcmode="lin" valueType="num">
                                      <p:cBhvr additive="base">
                                        <p:cTn id="15" dur="500" fill="hold"/>
                                        <p:tgtEl>
                                          <p:spTgt spid="8196">
                                            <p:txEl>
                                              <p:pRg st="4" end="4"/>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8196">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8196">
                                            <p:txEl>
                                              <p:pRg st="5" end="5"/>
                                            </p:txEl>
                                          </p:spTgt>
                                        </p:tgtEl>
                                        <p:attrNameLst>
                                          <p:attrName>style.visibility</p:attrName>
                                        </p:attrNameLst>
                                      </p:cBhvr>
                                      <p:to>
                                        <p:strVal val="visible"/>
                                      </p:to>
                                    </p:set>
                                    <p:anim calcmode="lin" valueType="num">
                                      <p:cBhvr additive="base">
                                        <p:cTn id="19" dur="500" fill="hold"/>
                                        <p:tgtEl>
                                          <p:spTgt spid="8196">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196">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8196">
                                            <p:txEl>
                                              <p:pRg st="6" end="6"/>
                                            </p:txEl>
                                          </p:spTgt>
                                        </p:tgtEl>
                                        <p:attrNameLst>
                                          <p:attrName>style.visibility</p:attrName>
                                        </p:attrNameLst>
                                      </p:cBhvr>
                                      <p:to>
                                        <p:strVal val="visible"/>
                                      </p:to>
                                    </p:set>
                                    <p:anim calcmode="lin" valueType="num">
                                      <p:cBhvr additive="base">
                                        <p:cTn id="23" dur="500" fill="hold"/>
                                        <p:tgtEl>
                                          <p:spTgt spid="8196">
                                            <p:txEl>
                                              <p:pRg st="6" end="6"/>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8196">
                                            <p:txEl>
                                              <p:pRg st="6" end="6"/>
                                            </p:txEl>
                                          </p:spTgt>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8196">
                                            <p:txEl>
                                              <p:pRg st="7" end="7"/>
                                            </p:txEl>
                                          </p:spTgt>
                                        </p:tgtEl>
                                        <p:attrNameLst>
                                          <p:attrName>style.visibility</p:attrName>
                                        </p:attrNameLst>
                                      </p:cBhvr>
                                      <p:to>
                                        <p:strVal val="visible"/>
                                      </p:to>
                                    </p:set>
                                    <p:anim calcmode="lin" valueType="num">
                                      <p:cBhvr additive="base">
                                        <p:cTn id="27" dur="500" fill="hold"/>
                                        <p:tgtEl>
                                          <p:spTgt spid="8196">
                                            <p:txEl>
                                              <p:pRg st="7" end="7"/>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8196">
                                            <p:txEl>
                                              <p:pRg st="7" end="7"/>
                                            </p:txEl>
                                          </p:spTgt>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0"/>
                                  </p:stCondLst>
                                  <p:childTnLst>
                                    <p:set>
                                      <p:cBhvr>
                                        <p:cTn id="30" dur="1" fill="hold">
                                          <p:stCondLst>
                                            <p:cond delay="0"/>
                                          </p:stCondLst>
                                        </p:cTn>
                                        <p:tgtEl>
                                          <p:spTgt spid="8196">
                                            <p:txEl>
                                              <p:pRg st="9" end="9"/>
                                            </p:txEl>
                                          </p:spTgt>
                                        </p:tgtEl>
                                        <p:attrNameLst>
                                          <p:attrName>style.visibility</p:attrName>
                                        </p:attrNameLst>
                                      </p:cBhvr>
                                      <p:to>
                                        <p:strVal val="visible"/>
                                      </p:to>
                                    </p:set>
                                    <p:anim calcmode="lin" valueType="num">
                                      <p:cBhvr additive="base">
                                        <p:cTn id="31" dur="500" fill="hold"/>
                                        <p:tgtEl>
                                          <p:spTgt spid="8196">
                                            <p:txEl>
                                              <p:pRg st="9" end="9"/>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8196">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8196">
                                            <p:txEl>
                                              <p:pRg st="11" end="11"/>
                                            </p:txEl>
                                          </p:spTgt>
                                        </p:tgtEl>
                                        <p:attrNameLst>
                                          <p:attrName>style.visibility</p:attrName>
                                        </p:attrNameLst>
                                      </p:cBhvr>
                                      <p:to>
                                        <p:strVal val="visible"/>
                                      </p:to>
                                    </p:set>
                                    <p:anim calcmode="lin" valueType="num">
                                      <p:cBhvr additive="base">
                                        <p:cTn id="37" dur="500" fill="hold"/>
                                        <p:tgtEl>
                                          <p:spTgt spid="8196">
                                            <p:txEl>
                                              <p:pRg st="11" end="11"/>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8196">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08000" y="152400"/>
            <a:ext cx="8178800" cy="1066800"/>
          </a:xfrm>
          <a:solidFill>
            <a:srgbClr val="7FFF00"/>
          </a:solidFill>
          <a:ln w="50800" cap="flat">
            <a:solidFill>
              <a:schemeClr val="bg1"/>
            </a:solidFill>
          </a:ln>
        </p:spPr>
        <p:txBody>
          <a:bodyPr/>
          <a:lstStyle/>
          <a:p>
            <a:r>
              <a:rPr lang="pl-PL" sz="3400" b="1"/>
              <a:t>Kwerendy funkcjonalne</a:t>
            </a:r>
            <a:br>
              <a:rPr lang="pl-PL" sz="3400" b="1"/>
            </a:br>
            <a:r>
              <a:rPr lang="pl-PL" sz="3400" b="1"/>
              <a:t>(</a:t>
            </a:r>
            <a:r>
              <a:rPr lang="pl-PL" sz="3400" b="1" i="1"/>
              <a:t>Action queries</a:t>
            </a:r>
            <a:r>
              <a:rPr lang="pl-PL" sz="3400" b="1"/>
              <a:t>)</a:t>
            </a:r>
          </a:p>
        </p:txBody>
      </p:sp>
      <p:sp>
        <p:nvSpPr>
          <p:cNvPr id="3075" name="Text Box 4"/>
          <p:cNvSpPr txBox="1">
            <a:spLocks noChangeArrowheads="1"/>
          </p:cNvSpPr>
          <p:nvPr/>
        </p:nvSpPr>
        <p:spPr bwMode="auto">
          <a:xfrm>
            <a:off x="356617" y="1268760"/>
            <a:ext cx="8607871" cy="5493812"/>
          </a:xfrm>
          <a:prstGeom prst="rect">
            <a:avLst/>
          </a:prstGeom>
          <a:noFill/>
          <a:ln w="12700">
            <a:noFill/>
            <a:miter lim="800000"/>
            <a:headEnd/>
            <a:tailEnd/>
          </a:ln>
        </p:spPr>
        <p:txBody>
          <a:bodyPr wrap="square">
            <a:spAutoFit/>
          </a:bodyPr>
          <a:lstStyle/>
          <a:p>
            <a:pPr>
              <a:spcBef>
                <a:spcPts val="0"/>
              </a:spcBef>
            </a:pPr>
            <a:r>
              <a:rPr lang="pl-PL" sz="1800" dirty="0"/>
              <a:t>Kwerenda funkcjonalna zmienia zawartość bazy danych. Zmiany te są nieodwracalne. Dlatego zaleca się zrobić kopię zapasową bazy, zanim rozpocznie się dokonywanie zmian za pomocą takiej kwerendy. </a:t>
            </a:r>
            <a:br>
              <a:rPr lang="pl-PL" sz="1800" dirty="0"/>
            </a:br>
            <a:r>
              <a:rPr lang="pl-PL" sz="1800" dirty="0">
                <a:solidFill>
                  <a:srgbClr val="0000FF"/>
                </a:solidFill>
              </a:rPr>
              <a:t>Kopia zapasowa: </a:t>
            </a:r>
          </a:p>
          <a:p>
            <a:pPr marL="285750" indent="-285750">
              <a:spcBef>
                <a:spcPts val="0"/>
              </a:spcBef>
              <a:buFont typeface="Arial" panose="020B0604020202020204" pitchFamily="34" charset="0"/>
              <a:buChar char="•"/>
            </a:pPr>
            <a:r>
              <a:rPr lang="pl-PL" sz="1800" dirty="0">
                <a:solidFill>
                  <a:srgbClr val="0000FF"/>
                </a:solidFill>
              </a:rPr>
              <a:t>w środowisku MS Access przycisk </a:t>
            </a:r>
            <a:r>
              <a:rPr lang="pl-PL" sz="1800" i="1" dirty="0">
                <a:solidFill>
                  <a:srgbClr val="0000FF"/>
                </a:solidFill>
              </a:rPr>
              <a:t>Microsoft Office</a:t>
            </a:r>
            <a:r>
              <a:rPr lang="pl-PL" sz="1800" dirty="0">
                <a:solidFill>
                  <a:srgbClr val="0000FF"/>
                </a:solidFill>
              </a:rPr>
              <a:t>, polecenie </a:t>
            </a:r>
            <a:r>
              <a:rPr lang="pl-PL" sz="1800" i="1" dirty="0">
                <a:solidFill>
                  <a:srgbClr val="0000FF"/>
                </a:solidFill>
              </a:rPr>
              <a:t>Zarządzaj</a:t>
            </a:r>
            <a:r>
              <a:rPr lang="pl-PL" sz="1800" dirty="0">
                <a:solidFill>
                  <a:srgbClr val="0000FF"/>
                </a:solidFill>
              </a:rPr>
              <a:t>, następnie w obszarze </a:t>
            </a:r>
            <a:r>
              <a:rPr lang="pl-PL" sz="1800" i="1" dirty="0">
                <a:solidFill>
                  <a:srgbClr val="0000FF"/>
                </a:solidFill>
              </a:rPr>
              <a:t>Zarządzaj tą bazą danych</a:t>
            </a:r>
            <a:r>
              <a:rPr lang="pl-PL" sz="1800" dirty="0">
                <a:solidFill>
                  <a:srgbClr val="0000FF"/>
                </a:solidFill>
              </a:rPr>
              <a:t> polecenie </a:t>
            </a:r>
            <a:r>
              <a:rPr lang="pl-PL" sz="1800" i="1" dirty="0">
                <a:solidFill>
                  <a:srgbClr val="0000FF"/>
                </a:solidFill>
              </a:rPr>
              <a:t>Wykonaj kopię zapasową bazy danych </a:t>
            </a:r>
            <a:r>
              <a:rPr lang="pl-PL" sz="1800" dirty="0">
                <a:solidFill>
                  <a:srgbClr val="0000FF"/>
                </a:solidFill>
              </a:rPr>
              <a:t>lub</a:t>
            </a:r>
          </a:p>
          <a:p>
            <a:pPr marL="285750" indent="-285750">
              <a:spcBef>
                <a:spcPts val="0"/>
              </a:spcBef>
              <a:buFont typeface="Arial" panose="020B0604020202020204" pitchFamily="34" charset="0"/>
              <a:buChar char="•"/>
            </a:pPr>
            <a:r>
              <a:rPr lang="pl-PL" sz="1800" dirty="0">
                <a:solidFill>
                  <a:srgbClr val="0000FF"/>
                </a:solidFill>
              </a:rPr>
              <a:t>kopiowanie pliku pod kontrolą systemu operacyjnego.</a:t>
            </a:r>
          </a:p>
          <a:p>
            <a:pPr>
              <a:spcBef>
                <a:spcPct val="50000"/>
              </a:spcBef>
            </a:pPr>
            <a:r>
              <a:rPr lang="pl-PL" sz="1800" dirty="0"/>
              <a:t>W oknie projektowym definiuje się elementy niezbędne do wykonania operacji</a:t>
            </a:r>
            <a:br>
              <a:rPr lang="pl-PL" sz="1800" dirty="0"/>
            </a:br>
            <a:r>
              <a:rPr lang="pl-PL" sz="1800" dirty="0"/>
              <a:t>i z wstążki </a:t>
            </a:r>
            <a:r>
              <a:rPr lang="pl-PL" sz="1800" i="1" dirty="0"/>
              <a:t>Projektowanie</a:t>
            </a:r>
            <a:r>
              <a:rPr lang="pl-PL" sz="1800" dirty="0"/>
              <a:t> wybiera właściwy typ kwerendy. </a:t>
            </a:r>
          </a:p>
          <a:p>
            <a:pPr>
              <a:spcBef>
                <a:spcPct val="50000"/>
              </a:spcBef>
            </a:pPr>
            <a:r>
              <a:rPr lang="pl-PL" sz="1800" dirty="0"/>
              <a:t>SZBD Ms Access poprzedza wykonanie kwerendy funkcjonalnej komunikatem ostrzegawczym. W takiej sytuacji użytkownik może jeszcze wycofać się z wykonania polecenia. </a:t>
            </a:r>
          </a:p>
          <a:p>
            <a:pPr>
              <a:spcBef>
                <a:spcPct val="50000"/>
              </a:spcBef>
            </a:pPr>
            <a:r>
              <a:rPr lang="pl-PL" sz="1800" dirty="0"/>
              <a:t>Forma każdej ikony zapytania ma postać ilustrującą wykonywaną operację.</a:t>
            </a:r>
          </a:p>
          <a:p>
            <a:pPr>
              <a:spcBef>
                <a:spcPct val="50000"/>
              </a:spcBef>
            </a:pPr>
            <a:r>
              <a:rPr lang="pl-PL" sz="1800" dirty="0"/>
              <a:t>Wynik kwerendy funkcjonalnej nie ma postaci zestawienia tabelarycznego.  </a:t>
            </a:r>
            <a:br>
              <a:rPr lang="pl-PL" sz="1800" dirty="0"/>
            </a:br>
            <a:r>
              <a:rPr lang="pl-PL" sz="1800" dirty="0"/>
              <a:t>Nie ma też explicite informacji ze strony systemu bazodanowego o wykonaniu operacji.</a:t>
            </a:r>
          </a:p>
          <a:p>
            <a:pPr>
              <a:spcBef>
                <a:spcPct val="50000"/>
              </a:spcBef>
            </a:pPr>
            <a:r>
              <a:rPr lang="pl-PL" sz="1800" dirty="0"/>
              <a:t>Użytkownik powinien sprawdzić skutek działania kwerendy poprzez wertowanie zawartości bazy, w szczególności określonej tabeli lub tabel.</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08000" y="71438"/>
            <a:ext cx="8178800" cy="704850"/>
          </a:xfrm>
          <a:solidFill>
            <a:srgbClr val="7FFF00"/>
          </a:solidFill>
          <a:ln w="50800" cap="flat">
            <a:solidFill>
              <a:schemeClr val="bg1"/>
            </a:solidFill>
          </a:ln>
        </p:spPr>
        <p:txBody>
          <a:bodyPr/>
          <a:lstStyle/>
          <a:p>
            <a:r>
              <a:rPr lang="pl-PL" sz="3600" b="1"/>
              <a:t>Rodzaje kwerend funkcjonalnych</a:t>
            </a:r>
            <a:endParaRPr lang="pl-PL" sz="3400" b="1"/>
          </a:p>
        </p:txBody>
      </p:sp>
      <p:sp>
        <p:nvSpPr>
          <p:cNvPr id="11268" name="Text Box 4"/>
          <p:cNvSpPr txBox="1">
            <a:spLocks noChangeArrowheads="1"/>
          </p:cNvSpPr>
          <p:nvPr/>
        </p:nvSpPr>
        <p:spPr bwMode="auto">
          <a:xfrm>
            <a:off x="285750" y="857250"/>
            <a:ext cx="8715375" cy="5178425"/>
          </a:xfrm>
          <a:prstGeom prst="rect">
            <a:avLst/>
          </a:prstGeom>
          <a:noFill/>
          <a:ln w="12700">
            <a:noFill/>
            <a:miter lim="800000"/>
            <a:headEnd/>
            <a:tailEnd/>
          </a:ln>
        </p:spPr>
        <p:txBody>
          <a:bodyPr>
            <a:spAutoFit/>
          </a:bodyPr>
          <a:lstStyle/>
          <a:p>
            <a:pPr>
              <a:spcBef>
                <a:spcPct val="50000"/>
              </a:spcBef>
            </a:pPr>
            <a:r>
              <a:rPr lang="pl-PL" sz="1700" b="1">
                <a:solidFill>
                  <a:srgbClr val="0000FF"/>
                </a:solidFill>
              </a:rPr>
              <a:t>Tworząca tabelę</a:t>
            </a:r>
          </a:p>
          <a:p>
            <a:pPr lvl="2"/>
            <a:r>
              <a:rPr lang="pl-PL" sz="1500"/>
              <a:t>Tworzy nową tabelę, zawierającą pola zdefiniowane  w siatce zapytań oraz spełniające warunki podane w pozycji  </a:t>
            </a:r>
            <a:r>
              <a:rPr lang="pl-PL" sz="1500" i="1"/>
              <a:t>Kryterium</a:t>
            </a:r>
            <a:r>
              <a:rPr lang="pl-PL" sz="1500"/>
              <a:t>. W obszarze projektowym należy umieścić tabele, z których będzie pochodziła informacja zapisana w nowej tabeli. W siatce projektowej umieścić potrzebne pola i jeśli trzeba narzucić pożądane kryterium.</a:t>
            </a:r>
          </a:p>
          <a:p>
            <a:pPr>
              <a:spcBef>
                <a:spcPct val="50000"/>
              </a:spcBef>
            </a:pPr>
            <a:r>
              <a:rPr lang="pl-PL" sz="1700" b="1">
                <a:solidFill>
                  <a:srgbClr val="006600"/>
                </a:solidFill>
              </a:rPr>
              <a:t>Dołączająca rekordy</a:t>
            </a:r>
          </a:p>
          <a:p>
            <a:pPr lvl="2"/>
            <a:r>
              <a:rPr lang="pl-PL" sz="1500"/>
              <a:t>Dołącza rekordy do wskazanej tabeli. Aby operacja wykonała się prawidłowo struktura informacji dołączanych musi być taka sama jak struktura tabeli do której następuje dołączenie. Do obszaru roboczego wprowadza się tabelę (lub tabele), z której informacje są dołączane do wskazanej (innej) tabeli. Można zdefiniować kryteria wybierające rekordy do dołączenia oraz wprowadzić parametry.</a:t>
            </a:r>
          </a:p>
          <a:p>
            <a:pPr>
              <a:spcBef>
                <a:spcPct val="50000"/>
              </a:spcBef>
            </a:pPr>
            <a:r>
              <a:rPr lang="pl-PL" sz="1700" b="1">
                <a:solidFill>
                  <a:srgbClr val="FF0000"/>
                </a:solidFill>
              </a:rPr>
              <a:t>Usuwająca rekordy</a:t>
            </a:r>
          </a:p>
          <a:p>
            <a:pPr lvl="2"/>
            <a:r>
              <a:rPr lang="pl-PL" sz="1500"/>
              <a:t>Powoduje usunięcie z bazy rekordów wskazanych w siatce okna projektowego zapytania. Zdefiniowanie kwerendy dokonuje się po umieszczeniu w obszarze roboczym tabeli podlegającej modyfikacji i zdefiniowaniu kryteriów, jakie muszą spełniać usuwane rekordy. Brak kryterium powoduje usunięcie z tabeli wszystkich rekordów.</a:t>
            </a:r>
          </a:p>
          <a:p>
            <a:pPr>
              <a:spcBef>
                <a:spcPct val="50000"/>
              </a:spcBef>
            </a:pPr>
            <a:r>
              <a:rPr lang="pl-PL" sz="1700" b="1">
                <a:solidFill>
                  <a:srgbClr val="800080"/>
                </a:solidFill>
              </a:rPr>
              <a:t>Aktualizująca pola</a:t>
            </a:r>
          </a:p>
          <a:p>
            <a:pPr lvl="2"/>
            <a:r>
              <a:rPr lang="pl-PL" sz="1500"/>
              <a:t>Służy do zmiany wartości istniejących danych w zestawie rekordów (w jednej lub kilku tabelach). W siatce zapytania należy podać pola, wartość zmienianą tych pól i wartości zmieniające. Dodatkowo można dla tego pola podać kryterium. Jeśli kryterium jest definiowane dla innych pól należy je umieścić w siatce zapytania wraz z kryterium. </a:t>
            </a:r>
          </a:p>
        </p:txBody>
      </p:sp>
      <p:pic>
        <p:nvPicPr>
          <p:cNvPr id="4100" name="Picture 5"/>
          <p:cNvPicPr>
            <a:picLocks noChangeAspect="1" noChangeArrowheads="1"/>
          </p:cNvPicPr>
          <p:nvPr/>
        </p:nvPicPr>
        <p:blipFill>
          <a:blip r:embed="rId2" cstate="print"/>
          <a:srcRect/>
          <a:stretch>
            <a:fillRect/>
          </a:stretch>
        </p:blipFill>
        <p:spPr bwMode="auto">
          <a:xfrm>
            <a:off x="400050" y="1285875"/>
            <a:ext cx="690563" cy="673100"/>
          </a:xfrm>
          <a:prstGeom prst="rect">
            <a:avLst/>
          </a:prstGeom>
          <a:noFill/>
          <a:ln w="12700">
            <a:noFill/>
            <a:miter lim="800000"/>
            <a:headEnd/>
            <a:tailEnd/>
          </a:ln>
        </p:spPr>
      </p:pic>
      <p:pic>
        <p:nvPicPr>
          <p:cNvPr id="4101" name="Picture 6"/>
          <p:cNvPicPr>
            <a:picLocks noChangeAspect="1" noChangeArrowheads="1"/>
          </p:cNvPicPr>
          <p:nvPr/>
        </p:nvPicPr>
        <p:blipFill>
          <a:blip r:embed="rId3" cstate="print"/>
          <a:srcRect/>
          <a:stretch>
            <a:fillRect/>
          </a:stretch>
        </p:blipFill>
        <p:spPr bwMode="auto">
          <a:xfrm>
            <a:off x="485775" y="2643188"/>
            <a:ext cx="606425" cy="571500"/>
          </a:xfrm>
          <a:prstGeom prst="rect">
            <a:avLst/>
          </a:prstGeom>
          <a:noFill/>
          <a:ln w="12700">
            <a:noFill/>
            <a:miter lim="800000"/>
            <a:headEnd/>
            <a:tailEnd/>
          </a:ln>
        </p:spPr>
      </p:pic>
      <p:pic>
        <p:nvPicPr>
          <p:cNvPr id="4102" name="Picture 7"/>
          <p:cNvPicPr>
            <a:picLocks noChangeAspect="1" noChangeArrowheads="1"/>
          </p:cNvPicPr>
          <p:nvPr/>
        </p:nvPicPr>
        <p:blipFill>
          <a:blip r:embed="rId4" cstate="print"/>
          <a:srcRect/>
          <a:stretch>
            <a:fillRect/>
          </a:stretch>
        </p:blipFill>
        <p:spPr bwMode="auto">
          <a:xfrm>
            <a:off x="536575" y="3911600"/>
            <a:ext cx="606425" cy="588963"/>
          </a:xfrm>
          <a:prstGeom prst="rect">
            <a:avLst/>
          </a:prstGeom>
          <a:noFill/>
          <a:ln w="12700">
            <a:noFill/>
            <a:miter lim="800000"/>
            <a:headEnd/>
            <a:tailEnd/>
          </a:ln>
        </p:spPr>
      </p:pic>
      <p:pic>
        <p:nvPicPr>
          <p:cNvPr id="4103" name="Picture 8"/>
          <p:cNvPicPr>
            <a:picLocks noChangeAspect="1" noChangeArrowheads="1"/>
          </p:cNvPicPr>
          <p:nvPr/>
        </p:nvPicPr>
        <p:blipFill>
          <a:blip r:embed="rId5" cstate="print"/>
          <a:srcRect/>
          <a:stretch>
            <a:fillRect/>
          </a:stretch>
        </p:blipFill>
        <p:spPr bwMode="auto">
          <a:xfrm>
            <a:off x="485775" y="5214938"/>
            <a:ext cx="719138" cy="614362"/>
          </a:xfrm>
          <a:prstGeom prst="rect">
            <a:avLst/>
          </a:prstGeom>
          <a:noFill/>
          <a:ln w="12700">
            <a:noFill/>
            <a:miter lim="800000"/>
            <a:headEnd/>
            <a:tailEnd/>
          </a:ln>
        </p:spPr>
      </p:pic>
      <p:sp>
        <p:nvSpPr>
          <p:cNvPr id="4104" name="pole tekstowe 7"/>
          <p:cNvSpPr txBox="1">
            <a:spLocks noChangeArrowheads="1"/>
          </p:cNvSpPr>
          <p:nvPr/>
        </p:nvSpPr>
        <p:spPr bwMode="auto">
          <a:xfrm>
            <a:off x="150813" y="6143625"/>
            <a:ext cx="8207375" cy="384175"/>
          </a:xfrm>
          <a:prstGeom prst="rect">
            <a:avLst/>
          </a:prstGeom>
          <a:noFill/>
          <a:ln w="9525">
            <a:noFill/>
            <a:miter lim="800000"/>
            <a:headEnd/>
            <a:tailEnd/>
          </a:ln>
        </p:spPr>
        <p:txBody>
          <a:bodyPr wrap="none">
            <a:spAutoFit/>
          </a:bodyPr>
          <a:lstStyle/>
          <a:p>
            <a:r>
              <a:rPr lang="pl-PL" sz="1900" b="1"/>
              <a:t>Testowanie kwerend funkcjonalnych można realizować za pomocą przycisku </a:t>
            </a:r>
          </a:p>
        </p:txBody>
      </p:sp>
      <p:pic>
        <p:nvPicPr>
          <p:cNvPr id="4105" name="Picture 8"/>
          <p:cNvPicPr>
            <a:picLocks noChangeAspect="1" noChangeArrowheads="1"/>
          </p:cNvPicPr>
          <p:nvPr/>
        </p:nvPicPr>
        <p:blipFill>
          <a:blip r:embed="rId6" cstate="print"/>
          <a:srcRect/>
          <a:stretch>
            <a:fillRect/>
          </a:stretch>
        </p:blipFill>
        <p:spPr bwMode="auto">
          <a:xfrm>
            <a:off x="8259763" y="6135688"/>
            <a:ext cx="527050" cy="436562"/>
          </a:xfrm>
          <a:prstGeom prst="rect">
            <a:avLst/>
          </a:prstGeom>
          <a:noFill/>
          <a:ln w="12700">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1268">
                                            <p:txEl>
                                              <p:pRg st="1" end="1"/>
                                            </p:txEl>
                                          </p:spTgt>
                                        </p:tgtEl>
                                        <p:attrNameLst>
                                          <p:attrName>style.visibility</p:attrName>
                                        </p:attrNameLst>
                                      </p:cBhvr>
                                      <p:to>
                                        <p:strVal val="visible"/>
                                      </p:to>
                                    </p:set>
                                    <p:anim calcmode="lin" valueType="num">
                                      <p:cBhvr additive="base">
                                        <p:cTn id="7" dur="500" fill="hold"/>
                                        <p:tgtEl>
                                          <p:spTgt spid="11268">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26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1268">
                                            <p:txEl>
                                              <p:pRg st="3" end="3"/>
                                            </p:txEl>
                                          </p:spTgt>
                                        </p:tgtEl>
                                        <p:attrNameLst>
                                          <p:attrName>style.visibility</p:attrName>
                                        </p:attrNameLst>
                                      </p:cBhvr>
                                      <p:to>
                                        <p:strVal val="visible"/>
                                      </p:to>
                                    </p:set>
                                    <p:anim calcmode="lin" valueType="num">
                                      <p:cBhvr additive="base">
                                        <p:cTn id="13" dur="500" fill="hold"/>
                                        <p:tgtEl>
                                          <p:spTgt spid="11268">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26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1268">
                                            <p:txEl>
                                              <p:pRg st="5" end="5"/>
                                            </p:txEl>
                                          </p:spTgt>
                                        </p:tgtEl>
                                        <p:attrNameLst>
                                          <p:attrName>style.visibility</p:attrName>
                                        </p:attrNameLst>
                                      </p:cBhvr>
                                      <p:to>
                                        <p:strVal val="visible"/>
                                      </p:to>
                                    </p:set>
                                    <p:anim calcmode="lin" valueType="num">
                                      <p:cBhvr additive="base">
                                        <p:cTn id="19" dur="500" fill="hold"/>
                                        <p:tgtEl>
                                          <p:spTgt spid="11268">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26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1268">
                                            <p:txEl>
                                              <p:pRg st="7" end="7"/>
                                            </p:txEl>
                                          </p:spTgt>
                                        </p:tgtEl>
                                        <p:attrNameLst>
                                          <p:attrName>style.visibility</p:attrName>
                                        </p:attrNameLst>
                                      </p:cBhvr>
                                      <p:to>
                                        <p:strVal val="visible"/>
                                      </p:to>
                                    </p:set>
                                    <p:anim calcmode="lin" valueType="num">
                                      <p:cBhvr additive="base">
                                        <p:cTn id="25" dur="500" fill="hold"/>
                                        <p:tgtEl>
                                          <p:spTgt spid="11268">
                                            <p:txEl>
                                              <p:pRg st="7" end="7"/>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1268">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08000" y="71438"/>
            <a:ext cx="8178800" cy="928687"/>
          </a:xfrm>
          <a:solidFill>
            <a:srgbClr val="7FFF00"/>
          </a:solidFill>
          <a:ln w="50800" cap="flat">
            <a:solidFill>
              <a:schemeClr val="bg1"/>
            </a:solidFill>
          </a:ln>
        </p:spPr>
        <p:txBody>
          <a:bodyPr/>
          <a:lstStyle/>
          <a:p>
            <a:r>
              <a:rPr lang="pl-PL" sz="3600" b="1"/>
              <a:t>Kwerenda tworząca tabelę</a:t>
            </a:r>
            <a:endParaRPr lang="pl-PL" sz="3400" b="1"/>
          </a:p>
        </p:txBody>
      </p:sp>
      <p:pic>
        <p:nvPicPr>
          <p:cNvPr id="5123" name="Picture 5"/>
          <p:cNvPicPr>
            <a:picLocks noChangeAspect="1" noChangeArrowheads="1"/>
          </p:cNvPicPr>
          <p:nvPr/>
        </p:nvPicPr>
        <p:blipFill>
          <a:blip r:embed="rId3" cstate="print"/>
          <a:srcRect/>
          <a:stretch>
            <a:fillRect/>
          </a:stretch>
        </p:blipFill>
        <p:spPr bwMode="auto">
          <a:xfrm>
            <a:off x="809625" y="184150"/>
            <a:ext cx="690563" cy="673100"/>
          </a:xfrm>
          <a:prstGeom prst="rect">
            <a:avLst/>
          </a:prstGeom>
          <a:noFill/>
          <a:ln w="12700">
            <a:noFill/>
            <a:miter lim="800000"/>
            <a:headEnd/>
            <a:tailEnd/>
          </a:ln>
        </p:spPr>
      </p:pic>
      <p:sp>
        <p:nvSpPr>
          <p:cNvPr id="5124" name="pole tekstowe 7"/>
          <p:cNvSpPr txBox="1">
            <a:spLocks noChangeArrowheads="1"/>
          </p:cNvSpPr>
          <p:nvPr/>
        </p:nvSpPr>
        <p:spPr bwMode="auto">
          <a:xfrm>
            <a:off x="142875" y="1214438"/>
            <a:ext cx="8858250" cy="4601260"/>
          </a:xfrm>
          <a:prstGeom prst="rect">
            <a:avLst/>
          </a:prstGeom>
          <a:noFill/>
          <a:ln w="9525">
            <a:noFill/>
            <a:miter lim="800000"/>
            <a:headEnd/>
            <a:tailEnd/>
          </a:ln>
        </p:spPr>
        <p:txBody>
          <a:bodyPr>
            <a:spAutoFit/>
          </a:bodyPr>
          <a:lstStyle/>
          <a:p>
            <a:r>
              <a:rPr lang="pl-PL" sz="1800" dirty="0"/>
              <a:t>Zdefiniować kwerendę </a:t>
            </a:r>
            <a:r>
              <a:rPr lang="pl-PL" sz="1800" i="1" dirty="0"/>
              <a:t>Tworzenie tabeli Rejestr kar</a:t>
            </a:r>
            <a:r>
              <a:rPr lang="pl-PL" sz="1800" dirty="0"/>
              <a:t>, która</a:t>
            </a:r>
            <a:r>
              <a:rPr lang="pl-PL" sz="1800" i="1" dirty="0"/>
              <a:t> </a:t>
            </a:r>
            <a:r>
              <a:rPr lang="pl-PL" sz="1800" dirty="0"/>
              <a:t>utworzy tabelę o nazwie </a:t>
            </a:r>
            <a:r>
              <a:rPr lang="pl-PL" sz="1800" i="1" dirty="0"/>
              <a:t>Rejestr kar </a:t>
            </a:r>
            <a:r>
              <a:rPr lang="pl-PL" sz="1800" dirty="0"/>
              <a:t>zawierającą informacje o przetrzymywanych książkach, dane czytelników, którzy przetrzymują książki (przez liczbę tygodni większą od wartości określonej przez typ książki) oraz informacje o zapłacie kary za przetrzymywanie książki.</a:t>
            </a:r>
          </a:p>
          <a:p>
            <a:pPr>
              <a:spcBef>
                <a:spcPts val="600"/>
              </a:spcBef>
            </a:pPr>
            <a:r>
              <a:rPr lang="pl-PL" sz="1800" dirty="0"/>
              <a:t>Te dane są potrzebne do zarejestrowania zapłaty za przetrzymywanie książki. Zapłata jest realizowana po podaniu identyfikatora książki i sprawdzeniu, że czas wypożyczenia przekroczył limit określony przez typ książki </a:t>
            </a:r>
          </a:p>
          <a:p>
            <a:endParaRPr lang="pl-PL" sz="1800" dirty="0"/>
          </a:p>
          <a:p>
            <a:r>
              <a:rPr lang="pl-PL" sz="1800" dirty="0">
                <a:solidFill>
                  <a:srgbClr val="0000CC"/>
                </a:solidFill>
              </a:rPr>
              <a:t>Pola, które tworzą nową tabelę są następujące:</a:t>
            </a:r>
          </a:p>
          <a:p>
            <a:pPr>
              <a:buFont typeface="Arial" charset="0"/>
              <a:buChar char="•"/>
            </a:pPr>
            <a:r>
              <a:rPr lang="pl-PL" sz="1800" dirty="0">
                <a:solidFill>
                  <a:srgbClr val="0000CC"/>
                </a:solidFill>
              </a:rPr>
              <a:t>   jedno pole z  nazwiskiem i imieniem (operacja konkatenacji) czytelnika, adres</a:t>
            </a:r>
            <a:br>
              <a:rPr lang="pl-PL" sz="1800" dirty="0">
                <a:solidFill>
                  <a:srgbClr val="0000CC"/>
                </a:solidFill>
              </a:rPr>
            </a:br>
            <a:r>
              <a:rPr lang="pl-PL" sz="1800" dirty="0">
                <a:solidFill>
                  <a:srgbClr val="0000CC"/>
                </a:solidFill>
              </a:rPr>
              <a:t>    czytelnika  (tabela CZYTELNICY) i jego identyfikator, </a:t>
            </a:r>
          </a:p>
          <a:p>
            <a:pPr>
              <a:buFont typeface="Arial" charset="0"/>
              <a:buChar char="•"/>
            </a:pPr>
            <a:r>
              <a:rPr lang="pl-PL" sz="1800" dirty="0">
                <a:solidFill>
                  <a:srgbClr val="0000CC"/>
                </a:solidFill>
              </a:rPr>
              <a:t>   sygnatura, tytuł i autor  przetrzymywanej książki (tabela KSIĄŻKI),</a:t>
            </a:r>
          </a:p>
          <a:p>
            <a:pPr>
              <a:buFont typeface="Arial" charset="0"/>
              <a:buChar char="•"/>
            </a:pPr>
            <a:r>
              <a:rPr lang="pl-PL" sz="1800" dirty="0">
                <a:solidFill>
                  <a:srgbClr val="0000CC"/>
                </a:solidFill>
              </a:rPr>
              <a:t>   </a:t>
            </a:r>
            <a:r>
              <a:rPr lang="pl-PL" sz="1800" dirty="0">
                <a:solidFill>
                  <a:srgbClr val="C00000"/>
                </a:solidFill>
              </a:rPr>
              <a:t>czas przetrzymywania książki w tygodniach (tabela WYPOŻYCZENIA),</a:t>
            </a:r>
          </a:p>
          <a:p>
            <a:pPr>
              <a:buFont typeface="Arial" charset="0"/>
              <a:buChar char="•"/>
            </a:pPr>
            <a:r>
              <a:rPr lang="pl-PL" sz="1800" dirty="0">
                <a:solidFill>
                  <a:srgbClr val="0000CC"/>
                </a:solidFill>
              </a:rPr>
              <a:t>   data zarejestrowania wpłaty,</a:t>
            </a:r>
          </a:p>
          <a:p>
            <a:pPr>
              <a:buFont typeface="Arial" charset="0"/>
              <a:buChar char="•"/>
            </a:pPr>
            <a:r>
              <a:rPr lang="pl-PL" sz="1800" dirty="0">
                <a:solidFill>
                  <a:srgbClr val="0000CC"/>
                </a:solidFill>
              </a:rPr>
              <a:t>   </a:t>
            </a:r>
            <a:r>
              <a:rPr lang="pl-PL" sz="1800" dirty="0">
                <a:solidFill>
                  <a:srgbClr val="C00000"/>
                </a:solidFill>
              </a:rPr>
              <a:t>wysokość kary pieniężnej,</a:t>
            </a:r>
          </a:p>
          <a:p>
            <a:pPr>
              <a:buFont typeface="Arial" charset="0"/>
              <a:buChar char="•"/>
            </a:pPr>
            <a:r>
              <a:rPr lang="pl-PL" sz="1800" dirty="0">
                <a:solidFill>
                  <a:srgbClr val="C00000"/>
                </a:solidFill>
              </a:rPr>
              <a:t>  kryterium umożliwiające utworzenie pustej tabeli.</a:t>
            </a:r>
            <a:endParaRPr lang="pl-PL" sz="1800" dirty="0">
              <a:solidFill>
                <a:srgbClr val="0000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124">
                                            <p:txEl>
                                              <p:pRg st="3" end="3"/>
                                            </p:txEl>
                                          </p:spTgt>
                                        </p:tgtEl>
                                        <p:attrNameLst>
                                          <p:attrName>style.visibility</p:attrName>
                                        </p:attrNameLst>
                                      </p:cBhvr>
                                      <p:to>
                                        <p:strVal val="visible"/>
                                      </p:to>
                                    </p:set>
                                    <p:anim calcmode="lin" valueType="num">
                                      <p:cBhvr additive="base">
                                        <p:cTn id="7" dur="500" fill="hold"/>
                                        <p:tgtEl>
                                          <p:spTgt spid="5124">
                                            <p:txEl>
                                              <p:pRg st="3" end="3"/>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124">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5124">
                                            <p:txEl>
                                              <p:pRg st="4" end="4"/>
                                            </p:txEl>
                                          </p:spTgt>
                                        </p:tgtEl>
                                        <p:attrNameLst>
                                          <p:attrName>style.visibility</p:attrName>
                                        </p:attrNameLst>
                                      </p:cBhvr>
                                      <p:to>
                                        <p:strVal val="visible"/>
                                      </p:to>
                                    </p:set>
                                    <p:anim calcmode="lin" valueType="num">
                                      <p:cBhvr additive="base">
                                        <p:cTn id="11" dur="500" fill="hold"/>
                                        <p:tgtEl>
                                          <p:spTgt spid="5124">
                                            <p:txEl>
                                              <p:pRg st="4" end="4"/>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124">
                                            <p:txEl>
                                              <p:pRg st="4" end="4"/>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5124">
                                            <p:txEl>
                                              <p:pRg st="5" end="5"/>
                                            </p:txEl>
                                          </p:spTgt>
                                        </p:tgtEl>
                                        <p:attrNameLst>
                                          <p:attrName>style.visibility</p:attrName>
                                        </p:attrNameLst>
                                      </p:cBhvr>
                                      <p:to>
                                        <p:strVal val="visible"/>
                                      </p:to>
                                    </p:set>
                                    <p:anim calcmode="lin" valueType="num">
                                      <p:cBhvr additive="base">
                                        <p:cTn id="15" dur="500" fill="hold"/>
                                        <p:tgtEl>
                                          <p:spTgt spid="5124">
                                            <p:txEl>
                                              <p:pRg st="5" end="5"/>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5124">
                                            <p:txEl>
                                              <p:pRg st="5" end="5"/>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5124">
                                            <p:txEl>
                                              <p:pRg st="6" end="6"/>
                                            </p:txEl>
                                          </p:spTgt>
                                        </p:tgtEl>
                                        <p:attrNameLst>
                                          <p:attrName>style.visibility</p:attrName>
                                        </p:attrNameLst>
                                      </p:cBhvr>
                                      <p:to>
                                        <p:strVal val="visible"/>
                                      </p:to>
                                    </p:set>
                                    <p:anim calcmode="lin" valueType="num">
                                      <p:cBhvr additive="base">
                                        <p:cTn id="19" dur="500" fill="hold"/>
                                        <p:tgtEl>
                                          <p:spTgt spid="5124">
                                            <p:txEl>
                                              <p:pRg st="6" end="6"/>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124">
                                            <p:txEl>
                                              <p:pRg st="6" end="6"/>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5124">
                                            <p:txEl>
                                              <p:pRg st="7" end="7"/>
                                            </p:txEl>
                                          </p:spTgt>
                                        </p:tgtEl>
                                        <p:attrNameLst>
                                          <p:attrName>style.visibility</p:attrName>
                                        </p:attrNameLst>
                                      </p:cBhvr>
                                      <p:to>
                                        <p:strVal val="visible"/>
                                      </p:to>
                                    </p:set>
                                    <p:anim calcmode="lin" valueType="num">
                                      <p:cBhvr additive="base">
                                        <p:cTn id="23" dur="500" fill="hold"/>
                                        <p:tgtEl>
                                          <p:spTgt spid="5124">
                                            <p:txEl>
                                              <p:pRg st="7" end="7"/>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5124">
                                            <p:txEl>
                                              <p:pRg st="7" end="7"/>
                                            </p:txEl>
                                          </p:spTgt>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5124">
                                            <p:txEl>
                                              <p:pRg st="8" end="8"/>
                                            </p:txEl>
                                          </p:spTgt>
                                        </p:tgtEl>
                                        <p:attrNameLst>
                                          <p:attrName>style.visibility</p:attrName>
                                        </p:attrNameLst>
                                      </p:cBhvr>
                                      <p:to>
                                        <p:strVal val="visible"/>
                                      </p:to>
                                    </p:set>
                                    <p:anim calcmode="lin" valueType="num">
                                      <p:cBhvr additive="base">
                                        <p:cTn id="27" dur="500" fill="hold"/>
                                        <p:tgtEl>
                                          <p:spTgt spid="5124">
                                            <p:txEl>
                                              <p:pRg st="8" end="8"/>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5124">
                                            <p:txEl>
                                              <p:pRg st="8" end="8"/>
                                            </p:txEl>
                                          </p:spTgt>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0"/>
                                  </p:stCondLst>
                                  <p:childTnLst>
                                    <p:set>
                                      <p:cBhvr>
                                        <p:cTn id="30" dur="1" fill="hold">
                                          <p:stCondLst>
                                            <p:cond delay="0"/>
                                          </p:stCondLst>
                                        </p:cTn>
                                        <p:tgtEl>
                                          <p:spTgt spid="5124">
                                            <p:txEl>
                                              <p:pRg st="9" end="9"/>
                                            </p:txEl>
                                          </p:spTgt>
                                        </p:tgtEl>
                                        <p:attrNameLst>
                                          <p:attrName>style.visibility</p:attrName>
                                        </p:attrNameLst>
                                      </p:cBhvr>
                                      <p:to>
                                        <p:strVal val="visible"/>
                                      </p:to>
                                    </p:set>
                                    <p:anim calcmode="lin" valueType="num">
                                      <p:cBhvr additive="base">
                                        <p:cTn id="31" dur="500" fill="hold"/>
                                        <p:tgtEl>
                                          <p:spTgt spid="5124">
                                            <p:txEl>
                                              <p:pRg st="9" end="9"/>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124">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0722" y="71438"/>
            <a:ext cx="8749750" cy="666492"/>
          </a:xfrm>
          <a:solidFill>
            <a:srgbClr val="7FFF00"/>
          </a:solidFill>
          <a:ln w="50800" cap="flat">
            <a:solidFill>
              <a:schemeClr val="bg1"/>
            </a:solidFill>
          </a:ln>
        </p:spPr>
        <p:txBody>
          <a:bodyPr/>
          <a:lstStyle/>
          <a:p>
            <a:pPr marL="1166813" algn="l"/>
            <a:r>
              <a:rPr lang="pl-PL" sz="3600" b="1" dirty="0"/>
              <a:t>Kwerenda tworząca tabelę - projekt</a:t>
            </a:r>
            <a:endParaRPr lang="pl-PL" sz="3400" b="1" dirty="0"/>
          </a:p>
        </p:txBody>
      </p:sp>
      <p:pic>
        <p:nvPicPr>
          <p:cNvPr id="5123" name="Picture 5"/>
          <p:cNvPicPr>
            <a:picLocks noChangeAspect="1" noChangeArrowheads="1"/>
          </p:cNvPicPr>
          <p:nvPr/>
        </p:nvPicPr>
        <p:blipFill>
          <a:blip r:embed="rId3" cstate="print"/>
          <a:srcRect/>
          <a:stretch>
            <a:fillRect/>
          </a:stretch>
        </p:blipFill>
        <p:spPr bwMode="auto">
          <a:xfrm>
            <a:off x="353045" y="199231"/>
            <a:ext cx="402531" cy="392352"/>
          </a:xfrm>
          <a:prstGeom prst="rect">
            <a:avLst/>
          </a:prstGeom>
          <a:noFill/>
          <a:ln w="12700">
            <a:noFill/>
            <a:miter lim="800000"/>
            <a:headEnd/>
            <a:tailEnd/>
          </a:ln>
        </p:spPr>
      </p:pic>
      <p:pic>
        <p:nvPicPr>
          <p:cNvPr id="5" name="Obraz 4">
            <a:extLst>
              <a:ext uri="{FF2B5EF4-FFF2-40B4-BE49-F238E27FC236}">
                <a16:creationId xmlns:a16="http://schemas.microsoft.com/office/drawing/2014/main" id="{5C5B0BEF-C280-426B-A7A9-AAC6F0155452}"/>
              </a:ext>
            </a:extLst>
          </p:cNvPr>
          <p:cNvPicPr>
            <a:picLocks noChangeAspect="1"/>
          </p:cNvPicPr>
          <p:nvPr/>
        </p:nvPicPr>
        <p:blipFill>
          <a:blip r:embed="rId4" cstate="print"/>
          <a:stretch>
            <a:fillRect/>
          </a:stretch>
        </p:blipFill>
        <p:spPr>
          <a:xfrm>
            <a:off x="333697" y="836712"/>
            <a:ext cx="8486775" cy="3629025"/>
          </a:xfrm>
          <a:prstGeom prst="rect">
            <a:avLst/>
          </a:prstGeom>
        </p:spPr>
      </p:pic>
      <p:sp>
        <p:nvSpPr>
          <p:cNvPr id="7" name="Prostokąt 6">
            <a:extLst>
              <a:ext uri="{FF2B5EF4-FFF2-40B4-BE49-F238E27FC236}">
                <a16:creationId xmlns:a16="http://schemas.microsoft.com/office/drawing/2014/main" id="{68F31685-0CF4-46BB-B045-46AB7CFDB084}"/>
              </a:ext>
            </a:extLst>
          </p:cNvPr>
          <p:cNvSpPr/>
          <p:nvPr/>
        </p:nvSpPr>
        <p:spPr bwMode="auto">
          <a:xfrm>
            <a:off x="3131840" y="4005064"/>
            <a:ext cx="648072" cy="216024"/>
          </a:xfrm>
          <a:prstGeom prst="rect">
            <a:avLst/>
          </a:prstGeom>
          <a:noFill/>
          <a:ln w="22225"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pl-PL" sz="2400" b="0" i="0" u="none" strike="noStrike" cap="none" normalizeH="0" baseline="0">
              <a:ln>
                <a:noFill/>
              </a:ln>
              <a:solidFill>
                <a:schemeClr val="tx1"/>
              </a:solidFill>
              <a:effectLst/>
              <a:latin typeface="Times New Roman" pitchFamily="18" charset="0"/>
            </a:endParaRPr>
          </a:p>
        </p:txBody>
      </p:sp>
      <p:cxnSp>
        <p:nvCxnSpPr>
          <p:cNvPr id="9" name="Łącznik prosty ze strzałką 8">
            <a:extLst>
              <a:ext uri="{FF2B5EF4-FFF2-40B4-BE49-F238E27FC236}">
                <a16:creationId xmlns:a16="http://schemas.microsoft.com/office/drawing/2014/main" id="{EF1EDB7E-A295-4A7C-A989-B5B15594497F}"/>
              </a:ext>
            </a:extLst>
          </p:cNvPr>
          <p:cNvCxnSpPr>
            <a:cxnSpLocks/>
          </p:cNvCxnSpPr>
          <p:nvPr/>
        </p:nvCxnSpPr>
        <p:spPr bwMode="auto">
          <a:xfrm flipV="1">
            <a:off x="7092280" y="3585782"/>
            <a:ext cx="0" cy="1211370"/>
          </a:xfrm>
          <a:prstGeom prst="straightConnector1">
            <a:avLst/>
          </a:prstGeom>
          <a:solidFill>
            <a:schemeClr val="accent1"/>
          </a:solidFill>
          <a:ln w="12700" cap="flat" cmpd="sng" algn="ctr">
            <a:solidFill>
              <a:srgbClr val="0000FF"/>
            </a:solidFill>
            <a:prstDash val="solid"/>
            <a:round/>
            <a:headEnd type="none" w="med" len="med"/>
            <a:tailEnd type="triangle"/>
          </a:ln>
          <a:effectLst/>
        </p:spPr>
      </p:cxnSp>
      <p:cxnSp>
        <p:nvCxnSpPr>
          <p:cNvPr id="14" name="Łącznik prosty ze strzałką 13">
            <a:extLst>
              <a:ext uri="{FF2B5EF4-FFF2-40B4-BE49-F238E27FC236}">
                <a16:creationId xmlns:a16="http://schemas.microsoft.com/office/drawing/2014/main" id="{A41747D9-6073-42F2-9106-44A9062B4C1B}"/>
              </a:ext>
            </a:extLst>
          </p:cNvPr>
          <p:cNvCxnSpPr>
            <a:cxnSpLocks/>
          </p:cNvCxnSpPr>
          <p:nvPr/>
        </p:nvCxnSpPr>
        <p:spPr bwMode="auto">
          <a:xfrm flipV="1">
            <a:off x="7848364" y="3585782"/>
            <a:ext cx="0" cy="1211370"/>
          </a:xfrm>
          <a:prstGeom prst="straightConnector1">
            <a:avLst/>
          </a:prstGeom>
          <a:solidFill>
            <a:schemeClr val="accent1"/>
          </a:solidFill>
          <a:ln w="12700" cap="flat" cmpd="sng" algn="ctr">
            <a:solidFill>
              <a:srgbClr val="0000FF"/>
            </a:solidFill>
            <a:prstDash val="solid"/>
            <a:round/>
            <a:headEnd type="none" w="med" len="med"/>
            <a:tailEnd type="triangle"/>
          </a:ln>
          <a:effectLst/>
        </p:spPr>
      </p:cxnSp>
      <p:cxnSp>
        <p:nvCxnSpPr>
          <p:cNvPr id="17" name="Łącznik prosty ze strzałką 16">
            <a:extLst>
              <a:ext uri="{FF2B5EF4-FFF2-40B4-BE49-F238E27FC236}">
                <a16:creationId xmlns:a16="http://schemas.microsoft.com/office/drawing/2014/main" id="{0DDBF534-256A-4927-9DD4-9F7F05746450}"/>
              </a:ext>
            </a:extLst>
          </p:cNvPr>
          <p:cNvCxnSpPr>
            <a:cxnSpLocks/>
          </p:cNvCxnSpPr>
          <p:nvPr/>
        </p:nvCxnSpPr>
        <p:spPr bwMode="auto">
          <a:xfrm flipV="1">
            <a:off x="8531272" y="3572359"/>
            <a:ext cx="0" cy="1224793"/>
          </a:xfrm>
          <a:prstGeom prst="straightConnector1">
            <a:avLst/>
          </a:prstGeom>
          <a:solidFill>
            <a:schemeClr val="accent1"/>
          </a:solidFill>
          <a:ln w="12700" cap="flat" cmpd="sng" algn="ctr">
            <a:solidFill>
              <a:srgbClr val="0000FF"/>
            </a:solidFill>
            <a:prstDash val="solid"/>
            <a:round/>
            <a:headEnd type="none" w="med" len="med"/>
            <a:tailEnd type="triangle"/>
          </a:ln>
          <a:effectLst/>
        </p:spPr>
      </p:cxnSp>
      <p:sp>
        <p:nvSpPr>
          <p:cNvPr id="19" name="Prostokąt 18">
            <a:extLst>
              <a:ext uri="{FF2B5EF4-FFF2-40B4-BE49-F238E27FC236}">
                <a16:creationId xmlns:a16="http://schemas.microsoft.com/office/drawing/2014/main" id="{0756CB6A-9E1B-43AA-A46D-9F02FBEB403E}"/>
              </a:ext>
            </a:extLst>
          </p:cNvPr>
          <p:cNvSpPr/>
          <p:nvPr/>
        </p:nvSpPr>
        <p:spPr bwMode="auto">
          <a:xfrm>
            <a:off x="6300192" y="4797152"/>
            <a:ext cx="2592279" cy="386815"/>
          </a:xfrm>
          <a:prstGeom prst="rect">
            <a:avLst/>
          </a:prstGeom>
          <a:noFill/>
          <a:ln w="22225"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FF"/>
                </a:solidFill>
                <a:effectLst/>
                <a:latin typeface="Times New Roman" pitchFamily="18" charset="0"/>
              </a:rPr>
              <a:t>Zabezpieczenie typu pola</a:t>
            </a:r>
          </a:p>
        </p:txBody>
      </p:sp>
      <p:pic>
        <p:nvPicPr>
          <p:cNvPr id="20" name="Obraz 19">
            <a:extLst>
              <a:ext uri="{FF2B5EF4-FFF2-40B4-BE49-F238E27FC236}">
                <a16:creationId xmlns:a16="http://schemas.microsoft.com/office/drawing/2014/main" id="{B21A1665-D214-4D05-9872-95197001E4F5}"/>
              </a:ext>
            </a:extLst>
          </p:cNvPr>
          <p:cNvPicPr>
            <a:picLocks noChangeAspect="1"/>
          </p:cNvPicPr>
          <p:nvPr/>
        </p:nvPicPr>
        <p:blipFill>
          <a:blip r:embed="rId5" cstate="print"/>
          <a:stretch>
            <a:fillRect/>
          </a:stretch>
        </p:blipFill>
        <p:spPr>
          <a:xfrm>
            <a:off x="467544" y="4821493"/>
            <a:ext cx="2228850" cy="1704975"/>
          </a:xfrm>
          <a:prstGeom prst="rect">
            <a:avLst/>
          </a:prstGeom>
        </p:spPr>
      </p:pic>
      <p:sp>
        <p:nvSpPr>
          <p:cNvPr id="21" name="Nawias klamrowy zamykający 20">
            <a:extLst>
              <a:ext uri="{FF2B5EF4-FFF2-40B4-BE49-F238E27FC236}">
                <a16:creationId xmlns:a16="http://schemas.microsoft.com/office/drawing/2014/main" id="{D5C8B836-73EE-4792-AED0-FB49D5D1ABFB}"/>
              </a:ext>
            </a:extLst>
          </p:cNvPr>
          <p:cNvSpPr/>
          <p:nvPr/>
        </p:nvSpPr>
        <p:spPr bwMode="auto">
          <a:xfrm>
            <a:off x="2987833" y="5301208"/>
            <a:ext cx="360031" cy="1225260"/>
          </a:xfrm>
          <a:prstGeom prst="rightBrace">
            <a:avLst/>
          </a:prstGeom>
          <a:noFill/>
          <a:ln w="127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pl-PL" sz="2400" b="0" i="0" u="none" strike="noStrike" cap="none" normalizeH="0" baseline="0">
              <a:ln>
                <a:noFill/>
              </a:ln>
              <a:solidFill>
                <a:schemeClr val="tx1"/>
              </a:solidFill>
              <a:effectLst/>
              <a:latin typeface="Times New Roman" pitchFamily="18" charset="0"/>
            </a:endParaRPr>
          </a:p>
        </p:txBody>
      </p:sp>
      <p:sp>
        <p:nvSpPr>
          <p:cNvPr id="25" name="Prostokąt 24">
            <a:extLst>
              <a:ext uri="{FF2B5EF4-FFF2-40B4-BE49-F238E27FC236}">
                <a16:creationId xmlns:a16="http://schemas.microsoft.com/office/drawing/2014/main" id="{0BE0623F-EE7F-4B76-B87E-D02B124A5A86}"/>
              </a:ext>
            </a:extLst>
          </p:cNvPr>
          <p:cNvSpPr/>
          <p:nvPr/>
        </p:nvSpPr>
        <p:spPr bwMode="auto">
          <a:xfrm>
            <a:off x="3347864" y="5729139"/>
            <a:ext cx="3168352" cy="386815"/>
          </a:xfrm>
          <a:prstGeom prst="rect">
            <a:avLst/>
          </a:prstGeom>
          <a:noFill/>
          <a:ln w="22225"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pl-PL" sz="1800" b="0" i="0" u="none" strike="noStrike" cap="none" normalizeH="0" baseline="0" dirty="0">
                <a:ln>
                  <a:noFill/>
                </a:ln>
                <a:solidFill>
                  <a:srgbClr val="0000FF"/>
                </a:solidFill>
                <a:effectLst/>
                <a:latin typeface="Times New Roman" pitchFamily="18" charset="0"/>
              </a:rPr>
              <a:t>Należy zweryfikować typy pól</a:t>
            </a:r>
          </a:p>
        </p:txBody>
      </p:sp>
    </p:spTree>
    <p:extLst>
      <p:ext uri="{BB962C8B-B14F-4D97-AF65-F5344CB8AC3E}">
        <p14:creationId xmlns:p14="http://schemas.microsoft.com/office/powerpoint/2010/main" val="337842769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14313" y="71438"/>
            <a:ext cx="8636000" cy="785812"/>
          </a:xfrm>
          <a:solidFill>
            <a:srgbClr val="7FFF00"/>
          </a:solidFill>
          <a:ln w="50800" cap="flat">
            <a:solidFill>
              <a:schemeClr val="bg1"/>
            </a:solidFill>
          </a:ln>
        </p:spPr>
        <p:txBody>
          <a:bodyPr/>
          <a:lstStyle/>
          <a:p>
            <a:r>
              <a:rPr lang="pl-PL" sz="3600" b="1"/>
              <a:t>Kwerenda dołączająca rekordy</a:t>
            </a:r>
            <a:endParaRPr lang="pl-PL" sz="3400" b="1"/>
          </a:p>
        </p:txBody>
      </p:sp>
      <p:pic>
        <p:nvPicPr>
          <p:cNvPr id="7171" name="Picture 6"/>
          <p:cNvPicPr>
            <a:picLocks noChangeAspect="1" noChangeArrowheads="1"/>
          </p:cNvPicPr>
          <p:nvPr/>
        </p:nvPicPr>
        <p:blipFill>
          <a:blip r:embed="rId2" cstate="print"/>
          <a:srcRect/>
          <a:stretch>
            <a:fillRect/>
          </a:stretch>
        </p:blipFill>
        <p:spPr bwMode="auto">
          <a:xfrm>
            <a:off x="679450" y="171450"/>
            <a:ext cx="606425" cy="571500"/>
          </a:xfrm>
          <a:prstGeom prst="rect">
            <a:avLst/>
          </a:prstGeom>
          <a:noFill/>
          <a:ln w="12700">
            <a:noFill/>
            <a:miter lim="800000"/>
            <a:headEnd/>
            <a:tailEnd/>
          </a:ln>
        </p:spPr>
      </p:pic>
      <p:sp>
        <p:nvSpPr>
          <p:cNvPr id="6148" name="pole tekstowe 3"/>
          <p:cNvSpPr txBox="1">
            <a:spLocks noChangeArrowheads="1"/>
          </p:cNvSpPr>
          <p:nvPr/>
        </p:nvSpPr>
        <p:spPr bwMode="auto">
          <a:xfrm>
            <a:off x="142875" y="1331913"/>
            <a:ext cx="8786813" cy="4400550"/>
          </a:xfrm>
          <a:prstGeom prst="rect">
            <a:avLst/>
          </a:prstGeom>
          <a:noFill/>
          <a:ln w="9525">
            <a:noFill/>
            <a:miter lim="800000"/>
            <a:headEnd/>
            <a:tailEnd/>
          </a:ln>
        </p:spPr>
        <p:txBody>
          <a:bodyPr>
            <a:spAutoFit/>
          </a:bodyPr>
          <a:lstStyle/>
          <a:p>
            <a:r>
              <a:rPr lang="pl-PL" sz="2000" dirty="0"/>
              <a:t>Zdefiniować kwerendę </a:t>
            </a:r>
            <a:r>
              <a:rPr lang="pl-PL" sz="2000" i="1" dirty="0"/>
              <a:t>Zwrot książki - do tabeli ZWROTY</a:t>
            </a:r>
            <a:r>
              <a:rPr lang="pl-PL" sz="2000" dirty="0"/>
              <a:t>, która dołącza do tabeli ZWROTY informacje z tabeli WYPOŻYCZENIA o zwrocie książki o podanej sygnaturze.</a:t>
            </a:r>
          </a:p>
          <a:p>
            <a:endParaRPr lang="pl-PL" sz="2000" dirty="0"/>
          </a:p>
          <a:p>
            <a:r>
              <a:rPr lang="pl-PL" sz="2000" dirty="0">
                <a:solidFill>
                  <a:srgbClr val="0000CC"/>
                </a:solidFill>
              </a:rPr>
              <a:t>Źródłem dołączanych rekordów jest tabela WYPOŻYCZENIA.</a:t>
            </a:r>
          </a:p>
          <a:p>
            <a:r>
              <a:rPr lang="pl-PL" sz="2000" dirty="0">
                <a:solidFill>
                  <a:srgbClr val="0000CC"/>
                </a:solidFill>
              </a:rPr>
              <a:t>Rekordy są dołączane do tabeli docelowej ZWROTY. </a:t>
            </a:r>
          </a:p>
          <a:p>
            <a:r>
              <a:rPr lang="pl-PL" sz="2000" dirty="0">
                <a:solidFill>
                  <a:srgbClr val="0000CC"/>
                </a:solidFill>
              </a:rPr>
              <a:t>Na siatce projektowej należy umieścić wszystkie pola źródłowe oraz zdefiniować pole wyliczane o nazwie DATA_ZW, którego wartością jest bieżąca data. </a:t>
            </a:r>
          </a:p>
          <a:p>
            <a:r>
              <a:rPr lang="pl-PL" sz="2000" dirty="0">
                <a:solidFill>
                  <a:srgbClr val="0000CC"/>
                </a:solidFill>
              </a:rPr>
              <a:t>W pozycji </a:t>
            </a:r>
            <a:r>
              <a:rPr lang="pl-PL" sz="2000" i="1" dirty="0">
                <a:solidFill>
                  <a:srgbClr val="0000CC"/>
                </a:solidFill>
              </a:rPr>
              <a:t>Kryterium</a:t>
            </a:r>
            <a:r>
              <a:rPr lang="pl-PL" sz="2000" dirty="0">
                <a:solidFill>
                  <a:srgbClr val="0000CC"/>
                </a:solidFill>
              </a:rPr>
              <a:t> dla pola SYG należy wprowadzić parametr z treścią zachęty </a:t>
            </a:r>
            <a:r>
              <a:rPr lang="pl-PL" sz="2000" i="1" dirty="0">
                <a:solidFill>
                  <a:srgbClr val="0000CC"/>
                </a:solidFill>
              </a:rPr>
              <a:t>[Podaj sygnaturę książki]</a:t>
            </a:r>
            <a:r>
              <a:rPr lang="pl-PL" sz="2000" dirty="0">
                <a:solidFill>
                  <a:srgbClr val="0000CC"/>
                </a:solidFill>
              </a:rPr>
              <a:t>. </a:t>
            </a:r>
          </a:p>
          <a:p>
            <a:endParaRPr lang="pl-PL" sz="2000" dirty="0">
              <a:solidFill>
                <a:srgbClr val="0000CC"/>
              </a:solidFill>
            </a:endParaRPr>
          </a:p>
          <a:p>
            <a:r>
              <a:rPr lang="pl-PL" sz="2000" dirty="0">
                <a:solidFill>
                  <a:srgbClr val="0000CC"/>
                </a:solidFill>
              </a:rPr>
              <a:t>Po uruchomieniu kwerendy dla przykładowej danej obejrzeć wynik w tabeli ZWROTY. </a:t>
            </a:r>
          </a:p>
          <a:p>
            <a:endParaRPr lang="pl-PL"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148">
                                            <p:txEl>
                                              <p:pRg st="2" end="2"/>
                                            </p:txEl>
                                          </p:spTgt>
                                        </p:tgtEl>
                                        <p:attrNameLst>
                                          <p:attrName>style.visibility</p:attrName>
                                        </p:attrNameLst>
                                      </p:cBhvr>
                                      <p:to>
                                        <p:strVal val="visible"/>
                                      </p:to>
                                    </p:set>
                                    <p:anim calcmode="lin" valueType="num">
                                      <p:cBhvr additive="base">
                                        <p:cTn id="7" dur="500" fill="hold"/>
                                        <p:tgtEl>
                                          <p:spTgt spid="6148">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148">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6148">
                                            <p:txEl>
                                              <p:pRg st="3" end="3"/>
                                            </p:txEl>
                                          </p:spTgt>
                                        </p:tgtEl>
                                        <p:attrNameLst>
                                          <p:attrName>style.visibility</p:attrName>
                                        </p:attrNameLst>
                                      </p:cBhvr>
                                      <p:to>
                                        <p:strVal val="visible"/>
                                      </p:to>
                                    </p:set>
                                    <p:anim calcmode="lin" valueType="num">
                                      <p:cBhvr additive="base">
                                        <p:cTn id="11" dur="500" fill="hold"/>
                                        <p:tgtEl>
                                          <p:spTgt spid="6148">
                                            <p:txEl>
                                              <p:pRg st="3" end="3"/>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6148">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6148">
                                            <p:txEl>
                                              <p:pRg st="4" end="4"/>
                                            </p:txEl>
                                          </p:spTgt>
                                        </p:tgtEl>
                                        <p:attrNameLst>
                                          <p:attrName>style.visibility</p:attrName>
                                        </p:attrNameLst>
                                      </p:cBhvr>
                                      <p:to>
                                        <p:strVal val="visible"/>
                                      </p:to>
                                    </p:set>
                                    <p:anim calcmode="lin" valueType="num">
                                      <p:cBhvr additive="base">
                                        <p:cTn id="15" dur="500" fill="hold"/>
                                        <p:tgtEl>
                                          <p:spTgt spid="6148">
                                            <p:txEl>
                                              <p:pRg st="4" end="4"/>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6148">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6148">
                                            <p:txEl>
                                              <p:pRg st="5" end="5"/>
                                            </p:txEl>
                                          </p:spTgt>
                                        </p:tgtEl>
                                        <p:attrNameLst>
                                          <p:attrName>style.visibility</p:attrName>
                                        </p:attrNameLst>
                                      </p:cBhvr>
                                      <p:to>
                                        <p:strVal val="visible"/>
                                      </p:to>
                                    </p:set>
                                    <p:anim calcmode="lin" valueType="num">
                                      <p:cBhvr additive="base">
                                        <p:cTn id="19" dur="500" fill="hold"/>
                                        <p:tgtEl>
                                          <p:spTgt spid="6148">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148">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6148">
                                            <p:txEl>
                                              <p:pRg st="7" end="7"/>
                                            </p:txEl>
                                          </p:spTgt>
                                        </p:tgtEl>
                                        <p:attrNameLst>
                                          <p:attrName>style.visibility</p:attrName>
                                        </p:attrNameLst>
                                      </p:cBhvr>
                                      <p:to>
                                        <p:strVal val="visible"/>
                                      </p:to>
                                    </p:set>
                                    <p:anim calcmode="lin" valueType="num">
                                      <p:cBhvr additive="base">
                                        <p:cTn id="23" dur="500" fill="hold"/>
                                        <p:tgtEl>
                                          <p:spTgt spid="6148">
                                            <p:txEl>
                                              <p:pRg st="7" end="7"/>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6148">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71438"/>
            <a:ext cx="9143999" cy="785812"/>
          </a:xfrm>
          <a:solidFill>
            <a:srgbClr val="7FFF00"/>
          </a:solidFill>
          <a:ln w="50800" cap="flat">
            <a:solidFill>
              <a:schemeClr val="bg1"/>
            </a:solidFill>
          </a:ln>
        </p:spPr>
        <p:txBody>
          <a:bodyPr/>
          <a:lstStyle/>
          <a:p>
            <a:pPr algn="r"/>
            <a:r>
              <a:rPr lang="pl-PL" sz="3600" b="1" dirty="0"/>
              <a:t>Kwerenda dołączająca rekordy - projekt</a:t>
            </a:r>
            <a:endParaRPr lang="pl-PL" sz="3400" b="1" dirty="0"/>
          </a:p>
        </p:txBody>
      </p:sp>
      <p:pic>
        <p:nvPicPr>
          <p:cNvPr id="7171" name="Picture 6"/>
          <p:cNvPicPr>
            <a:picLocks noChangeAspect="1" noChangeArrowheads="1"/>
          </p:cNvPicPr>
          <p:nvPr/>
        </p:nvPicPr>
        <p:blipFill>
          <a:blip r:embed="rId2" cstate="print"/>
          <a:srcRect/>
          <a:stretch>
            <a:fillRect/>
          </a:stretch>
        </p:blipFill>
        <p:spPr bwMode="auto">
          <a:xfrm>
            <a:off x="323528" y="168324"/>
            <a:ext cx="606425" cy="571500"/>
          </a:xfrm>
          <a:prstGeom prst="rect">
            <a:avLst/>
          </a:prstGeom>
          <a:noFill/>
          <a:ln w="12700">
            <a:noFill/>
            <a:miter lim="800000"/>
            <a:headEnd/>
            <a:tailEnd/>
          </a:ln>
        </p:spPr>
      </p:pic>
      <p:pic>
        <p:nvPicPr>
          <p:cNvPr id="3" name="Obraz 2">
            <a:extLst>
              <a:ext uri="{FF2B5EF4-FFF2-40B4-BE49-F238E27FC236}">
                <a16:creationId xmlns:a16="http://schemas.microsoft.com/office/drawing/2014/main" id="{7E72B39B-D478-49F8-B545-BA224C0B8D0E}"/>
              </a:ext>
            </a:extLst>
          </p:cNvPr>
          <p:cNvPicPr>
            <a:picLocks noChangeAspect="1"/>
          </p:cNvPicPr>
          <p:nvPr/>
        </p:nvPicPr>
        <p:blipFill rotWithShape="1">
          <a:blip r:embed="rId3"/>
          <a:srcRect l="8103" t="15378" r="66413" b="51329"/>
          <a:stretch/>
        </p:blipFill>
        <p:spPr>
          <a:xfrm>
            <a:off x="395536" y="988144"/>
            <a:ext cx="7993714" cy="3456384"/>
          </a:xfrm>
          <a:prstGeom prst="rect">
            <a:avLst/>
          </a:prstGeom>
        </p:spPr>
      </p:pic>
      <p:sp>
        <p:nvSpPr>
          <p:cNvPr id="4" name="pole tekstowe 3">
            <a:extLst>
              <a:ext uri="{FF2B5EF4-FFF2-40B4-BE49-F238E27FC236}">
                <a16:creationId xmlns:a16="http://schemas.microsoft.com/office/drawing/2014/main" id="{CDE801EB-F9A6-4681-A53C-A4CD8F47E38A}"/>
              </a:ext>
            </a:extLst>
          </p:cNvPr>
          <p:cNvSpPr txBox="1"/>
          <p:nvPr/>
        </p:nvSpPr>
        <p:spPr>
          <a:xfrm>
            <a:off x="323527" y="4941168"/>
            <a:ext cx="8352929" cy="1569660"/>
          </a:xfrm>
          <a:prstGeom prst="rect">
            <a:avLst/>
          </a:prstGeom>
          <a:noFill/>
        </p:spPr>
        <p:txBody>
          <a:bodyPr wrap="square" rtlCol="0">
            <a:spAutoFit/>
          </a:bodyPr>
          <a:lstStyle/>
          <a:p>
            <a:r>
              <a:rPr lang="pl-PL" dirty="0"/>
              <a:t>Kwerenda dołącza rekord z tabeli </a:t>
            </a:r>
            <a:r>
              <a:rPr lang="pl-PL" i="1" dirty="0"/>
              <a:t>WYPOŻYCZENIA</a:t>
            </a:r>
            <a:r>
              <a:rPr lang="pl-PL" dirty="0"/>
              <a:t> do tabeli </a:t>
            </a:r>
            <a:r>
              <a:rPr lang="pl-PL" i="1" dirty="0"/>
              <a:t>ZWROTY</a:t>
            </a:r>
            <a:r>
              <a:rPr lang="pl-PL" dirty="0"/>
              <a:t> dodając pole informujące o dacie zwrotu.</a:t>
            </a:r>
          </a:p>
          <a:p>
            <a:r>
              <a:rPr lang="pl-PL" dirty="0"/>
              <a:t>Jeżeli nie ma zgodności nazw pól źródłowych o docelowych projektant musi wskazać pole docelowe. </a:t>
            </a:r>
          </a:p>
        </p:txBody>
      </p:sp>
      <p:sp>
        <p:nvSpPr>
          <p:cNvPr id="5" name="Schemat blokowy: proces alternatywny 4">
            <a:extLst>
              <a:ext uri="{FF2B5EF4-FFF2-40B4-BE49-F238E27FC236}">
                <a16:creationId xmlns:a16="http://schemas.microsoft.com/office/drawing/2014/main" id="{3A6AB25B-3004-495F-BAB5-875F97ACEB2E}"/>
              </a:ext>
            </a:extLst>
          </p:cNvPr>
          <p:cNvSpPr/>
          <p:nvPr/>
        </p:nvSpPr>
        <p:spPr bwMode="auto">
          <a:xfrm>
            <a:off x="5796136" y="4139555"/>
            <a:ext cx="1080120" cy="153541"/>
          </a:xfrm>
          <a:prstGeom prst="flowChartAlternateProcess">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pl-PL" sz="2400" b="0" i="0" u="none" strike="noStrike" cap="none" normalizeH="0" baseline="0">
              <a:ln>
                <a:noFill/>
              </a:ln>
              <a:solidFill>
                <a:schemeClr val="tx1"/>
              </a:solidFill>
              <a:effectLst/>
              <a:latin typeface="Times New Roman" pitchFamily="18" charset="0"/>
            </a:endParaRPr>
          </a:p>
        </p:txBody>
      </p:sp>
      <p:sp>
        <p:nvSpPr>
          <p:cNvPr id="9" name="Schemat blokowy: proces alternatywny 8">
            <a:extLst>
              <a:ext uri="{FF2B5EF4-FFF2-40B4-BE49-F238E27FC236}">
                <a16:creationId xmlns:a16="http://schemas.microsoft.com/office/drawing/2014/main" id="{D403913F-1131-4BB0-A6B3-FD14009151E2}"/>
              </a:ext>
            </a:extLst>
          </p:cNvPr>
          <p:cNvSpPr/>
          <p:nvPr/>
        </p:nvSpPr>
        <p:spPr bwMode="auto">
          <a:xfrm>
            <a:off x="5796136" y="2996952"/>
            <a:ext cx="1080120" cy="216024"/>
          </a:xfrm>
          <a:prstGeom prst="flowChartAlternateProcess">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pl-PL" sz="2400" b="0" i="0" u="none" strike="noStrike" cap="none" normalizeH="0" baseline="0">
              <a:ln>
                <a:noFill/>
              </a:ln>
              <a:solidFill>
                <a:schemeClr val="tx1"/>
              </a:solidFill>
              <a:effectLst/>
              <a:latin typeface="Times New Roman" pitchFamily="18" charset="0"/>
            </a:endParaRPr>
          </a:p>
        </p:txBody>
      </p:sp>
      <p:sp>
        <p:nvSpPr>
          <p:cNvPr id="8" name="Strzałka: zakrzywiona w lewo 7">
            <a:extLst>
              <a:ext uri="{FF2B5EF4-FFF2-40B4-BE49-F238E27FC236}">
                <a16:creationId xmlns:a16="http://schemas.microsoft.com/office/drawing/2014/main" id="{66DEE02C-1147-448A-AA5C-75E3BCB33F6B}"/>
              </a:ext>
            </a:extLst>
          </p:cNvPr>
          <p:cNvSpPr/>
          <p:nvPr/>
        </p:nvSpPr>
        <p:spPr bwMode="auto">
          <a:xfrm>
            <a:off x="7020272" y="3068960"/>
            <a:ext cx="216024" cy="1224136"/>
          </a:xfrm>
          <a:prstGeom prst="curvedLeftArrow">
            <a:avLst/>
          </a:prstGeom>
          <a:solidFill>
            <a:srgbClr val="C00000"/>
          </a:solidFill>
          <a:ln w="127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pl-PL" sz="24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9895812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14313" y="71438"/>
            <a:ext cx="8643937" cy="857250"/>
          </a:xfrm>
          <a:solidFill>
            <a:srgbClr val="7FFF00"/>
          </a:solidFill>
          <a:ln w="50800" cap="flat">
            <a:solidFill>
              <a:schemeClr val="bg1"/>
            </a:solidFill>
          </a:ln>
        </p:spPr>
        <p:txBody>
          <a:bodyPr/>
          <a:lstStyle/>
          <a:p>
            <a:r>
              <a:rPr lang="pl-PL" sz="3600" b="1"/>
              <a:t>Kwerenda usuwająca rekordy</a:t>
            </a:r>
            <a:endParaRPr lang="pl-PL" sz="3400" b="1"/>
          </a:p>
        </p:txBody>
      </p:sp>
      <p:pic>
        <p:nvPicPr>
          <p:cNvPr id="8195" name="Picture 7"/>
          <p:cNvPicPr>
            <a:picLocks noChangeAspect="1" noChangeArrowheads="1"/>
          </p:cNvPicPr>
          <p:nvPr/>
        </p:nvPicPr>
        <p:blipFill>
          <a:blip r:embed="rId2" cstate="print"/>
          <a:srcRect/>
          <a:stretch>
            <a:fillRect/>
          </a:stretch>
        </p:blipFill>
        <p:spPr bwMode="auto">
          <a:xfrm>
            <a:off x="536575" y="200025"/>
            <a:ext cx="606425" cy="588963"/>
          </a:xfrm>
          <a:prstGeom prst="rect">
            <a:avLst/>
          </a:prstGeom>
          <a:noFill/>
          <a:ln w="12700">
            <a:noFill/>
            <a:miter lim="800000"/>
            <a:headEnd/>
            <a:tailEnd/>
          </a:ln>
        </p:spPr>
      </p:pic>
      <p:sp>
        <p:nvSpPr>
          <p:cNvPr id="7172" name="pole tekstowe 3"/>
          <p:cNvSpPr txBox="1">
            <a:spLocks noChangeArrowheads="1"/>
          </p:cNvSpPr>
          <p:nvPr/>
        </p:nvSpPr>
        <p:spPr bwMode="auto">
          <a:xfrm>
            <a:off x="285751" y="1056793"/>
            <a:ext cx="5510386" cy="5324535"/>
          </a:xfrm>
          <a:prstGeom prst="rect">
            <a:avLst/>
          </a:prstGeom>
          <a:noFill/>
          <a:ln w="9525">
            <a:noFill/>
            <a:miter lim="800000"/>
            <a:headEnd/>
            <a:tailEnd/>
          </a:ln>
        </p:spPr>
        <p:txBody>
          <a:bodyPr wrap="square">
            <a:spAutoFit/>
          </a:bodyPr>
          <a:lstStyle/>
          <a:p>
            <a:r>
              <a:rPr lang="pl-PL" sz="2000" dirty="0"/>
              <a:t>Zdefiniować kwerendę </a:t>
            </a:r>
            <a:r>
              <a:rPr lang="pl-PL" sz="2000" i="1" dirty="0"/>
              <a:t>Korekta tabeli WYPOŻYCZENIA</a:t>
            </a:r>
            <a:r>
              <a:rPr lang="pl-PL" sz="2000" dirty="0"/>
              <a:t> – </a:t>
            </a:r>
            <a:r>
              <a:rPr lang="pl-PL" sz="2000" i="1" dirty="0"/>
              <a:t>zwrot książki</a:t>
            </a:r>
            <a:r>
              <a:rPr lang="pl-PL" sz="2000" dirty="0"/>
              <a:t>, która</a:t>
            </a:r>
            <a:r>
              <a:rPr lang="pl-PL" sz="2000" b="1" dirty="0"/>
              <a:t> </a:t>
            </a:r>
            <a:r>
              <a:rPr lang="pl-PL" sz="2000" dirty="0"/>
              <a:t>kasuje informację o wypożyczeniu, gdy czytelnik zwraca książkę o podanej sygnaturze.</a:t>
            </a:r>
          </a:p>
          <a:p>
            <a:r>
              <a:rPr lang="pl-PL" sz="2000" dirty="0">
                <a:solidFill>
                  <a:srgbClr val="0000CC"/>
                </a:solidFill>
              </a:rPr>
              <a:t>Źródłem do modyfikacji jest tabela WYPOŻYCZENIA.</a:t>
            </a:r>
          </a:p>
          <a:p>
            <a:r>
              <a:rPr lang="pl-PL" sz="2000" dirty="0">
                <a:solidFill>
                  <a:srgbClr val="0000CC"/>
                </a:solidFill>
              </a:rPr>
              <a:t>Na siatce projektowej należy umieścić w siatce identyfikator książki oraz podać w pozycji </a:t>
            </a:r>
            <a:r>
              <a:rPr lang="pl-PL" sz="2000" i="1" dirty="0">
                <a:solidFill>
                  <a:srgbClr val="0000CC"/>
                </a:solidFill>
              </a:rPr>
              <a:t>Kryterium</a:t>
            </a:r>
            <a:r>
              <a:rPr lang="pl-PL" sz="2000" dirty="0">
                <a:solidFill>
                  <a:srgbClr val="0000CC"/>
                </a:solidFill>
              </a:rPr>
              <a:t> dla tego pola treść zachęty: </a:t>
            </a:r>
          </a:p>
          <a:p>
            <a:r>
              <a:rPr lang="pl-PL" sz="2000" i="1" dirty="0">
                <a:solidFill>
                  <a:srgbClr val="0000CC"/>
                </a:solidFill>
              </a:rPr>
              <a:t>	[Podaj sygnaturę zwracanej książki]</a:t>
            </a:r>
            <a:r>
              <a:rPr lang="pl-PL" sz="2000" dirty="0">
                <a:solidFill>
                  <a:srgbClr val="0000CC"/>
                </a:solidFill>
              </a:rPr>
              <a:t>. </a:t>
            </a:r>
          </a:p>
          <a:p>
            <a:r>
              <a:rPr lang="pl-PL" sz="2000" dirty="0">
                <a:solidFill>
                  <a:srgbClr val="0000CC"/>
                </a:solidFill>
              </a:rPr>
              <a:t>Po uruchomieniu kwerendy dla sygnatury takiej jak w poprzedniej kwerendzie,  należy obejrzeć wynik w tabeli WYPOŻYCZENIA. </a:t>
            </a:r>
          </a:p>
          <a:p>
            <a:endParaRPr lang="pl-PL" sz="2000" dirty="0">
              <a:solidFill>
                <a:srgbClr val="0000CC"/>
              </a:solidFill>
            </a:endParaRPr>
          </a:p>
          <a:p>
            <a:r>
              <a:rPr lang="pl-PL" sz="2000" b="1" dirty="0">
                <a:solidFill>
                  <a:srgbClr val="C00000"/>
                </a:solidFill>
              </a:rPr>
              <a:t>Uwaga: wykonanie kwerendy nieodwracalnie usunie rekordy </a:t>
            </a:r>
            <a:br>
              <a:rPr lang="pl-PL" sz="2000" b="1" dirty="0">
                <a:solidFill>
                  <a:srgbClr val="C00000"/>
                </a:solidFill>
              </a:rPr>
            </a:br>
            <a:r>
              <a:rPr lang="pl-PL" sz="2000" b="1" dirty="0">
                <a:solidFill>
                  <a:srgbClr val="C00000"/>
                </a:solidFill>
              </a:rPr>
              <a:t>z bazy.</a:t>
            </a:r>
            <a:endParaRPr lang="pl-PL" sz="2000" dirty="0">
              <a:solidFill>
                <a:srgbClr val="C00000"/>
              </a:solidFill>
            </a:endParaRPr>
          </a:p>
        </p:txBody>
      </p:sp>
      <p:pic>
        <p:nvPicPr>
          <p:cNvPr id="3" name="Obraz 2">
            <a:extLst>
              <a:ext uri="{FF2B5EF4-FFF2-40B4-BE49-F238E27FC236}">
                <a16:creationId xmlns:a16="http://schemas.microsoft.com/office/drawing/2014/main" id="{376B6EED-115F-42B0-9912-1FD71044F357}"/>
              </a:ext>
            </a:extLst>
          </p:cNvPr>
          <p:cNvPicPr>
            <a:picLocks noChangeAspect="1"/>
          </p:cNvPicPr>
          <p:nvPr/>
        </p:nvPicPr>
        <p:blipFill>
          <a:blip r:embed="rId3" cstate="print"/>
          <a:stretch>
            <a:fillRect/>
          </a:stretch>
        </p:blipFill>
        <p:spPr>
          <a:xfrm>
            <a:off x="5868144" y="1990407"/>
            <a:ext cx="2819400" cy="330517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7172">
                                            <p:txEl>
                                              <p:pRg st="1" end="1"/>
                                            </p:txEl>
                                          </p:spTgt>
                                        </p:tgtEl>
                                        <p:attrNameLst>
                                          <p:attrName>style.visibility</p:attrName>
                                        </p:attrNameLst>
                                      </p:cBhvr>
                                      <p:to>
                                        <p:strVal val="visible"/>
                                      </p:to>
                                    </p:set>
                                    <p:anim calcmode="lin" valueType="num">
                                      <p:cBhvr additive="base">
                                        <p:cTn id="7" dur="500" fill="hold"/>
                                        <p:tgtEl>
                                          <p:spTgt spid="7172">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172">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7172">
                                            <p:txEl>
                                              <p:pRg st="2" end="2"/>
                                            </p:txEl>
                                          </p:spTgt>
                                        </p:tgtEl>
                                        <p:attrNameLst>
                                          <p:attrName>style.visibility</p:attrName>
                                        </p:attrNameLst>
                                      </p:cBhvr>
                                      <p:to>
                                        <p:strVal val="visible"/>
                                      </p:to>
                                    </p:set>
                                    <p:anim calcmode="lin" valueType="num">
                                      <p:cBhvr additive="base">
                                        <p:cTn id="11" dur="500" fill="hold"/>
                                        <p:tgtEl>
                                          <p:spTgt spid="7172">
                                            <p:txEl>
                                              <p:pRg st="2" end="2"/>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7172">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7172">
                                            <p:txEl>
                                              <p:pRg st="3" end="3"/>
                                            </p:txEl>
                                          </p:spTgt>
                                        </p:tgtEl>
                                        <p:attrNameLst>
                                          <p:attrName>style.visibility</p:attrName>
                                        </p:attrNameLst>
                                      </p:cBhvr>
                                      <p:to>
                                        <p:strVal val="visible"/>
                                      </p:to>
                                    </p:set>
                                    <p:anim calcmode="lin" valueType="num">
                                      <p:cBhvr additive="base">
                                        <p:cTn id="15" dur="500" fill="hold"/>
                                        <p:tgtEl>
                                          <p:spTgt spid="7172">
                                            <p:txEl>
                                              <p:pRg st="3" end="3"/>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7172">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7172">
                                            <p:txEl>
                                              <p:pRg st="4" end="4"/>
                                            </p:txEl>
                                          </p:spTgt>
                                        </p:tgtEl>
                                        <p:attrNameLst>
                                          <p:attrName>style.visibility</p:attrName>
                                        </p:attrNameLst>
                                      </p:cBhvr>
                                      <p:to>
                                        <p:strVal val="visible"/>
                                      </p:to>
                                    </p:set>
                                    <p:anim calcmode="lin" valueType="num">
                                      <p:cBhvr additive="base">
                                        <p:cTn id="19" dur="500" fill="hold"/>
                                        <p:tgtEl>
                                          <p:spTgt spid="7172">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717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7172">
                                            <p:txEl>
                                              <p:pRg st="6" end="6"/>
                                            </p:txEl>
                                          </p:spTgt>
                                        </p:tgtEl>
                                        <p:attrNameLst>
                                          <p:attrName>style.visibility</p:attrName>
                                        </p:attrNameLst>
                                      </p:cBhvr>
                                      <p:to>
                                        <p:strVal val="visible"/>
                                      </p:to>
                                    </p:set>
                                    <p:anim calcmode="lin" valueType="num">
                                      <p:cBhvr additive="base">
                                        <p:cTn id="25" dur="500" fill="hold"/>
                                        <p:tgtEl>
                                          <p:spTgt spid="7172">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7172">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42875" y="80963"/>
            <a:ext cx="8858250" cy="847725"/>
          </a:xfrm>
          <a:solidFill>
            <a:srgbClr val="7FFF00"/>
          </a:solidFill>
          <a:ln w="50800" cap="flat">
            <a:solidFill>
              <a:schemeClr val="bg1"/>
            </a:solidFill>
          </a:ln>
        </p:spPr>
        <p:txBody>
          <a:bodyPr/>
          <a:lstStyle/>
          <a:p>
            <a:r>
              <a:rPr lang="pl-PL" sz="3600" b="1"/>
              <a:t>Kwerenda aktualizująca pola</a:t>
            </a:r>
            <a:endParaRPr lang="pl-PL" sz="3400" b="1"/>
          </a:p>
        </p:txBody>
      </p:sp>
      <p:pic>
        <p:nvPicPr>
          <p:cNvPr id="9219" name="Picture 8"/>
          <p:cNvPicPr>
            <a:picLocks noChangeAspect="1" noChangeArrowheads="1"/>
          </p:cNvPicPr>
          <p:nvPr/>
        </p:nvPicPr>
        <p:blipFill>
          <a:blip r:embed="rId2" cstate="print"/>
          <a:srcRect/>
          <a:stretch>
            <a:fillRect/>
          </a:stretch>
        </p:blipFill>
        <p:spPr bwMode="auto">
          <a:xfrm>
            <a:off x="485775" y="200025"/>
            <a:ext cx="719138" cy="614363"/>
          </a:xfrm>
          <a:prstGeom prst="rect">
            <a:avLst/>
          </a:prstGeom>
          <a:noFill/>
          <a:ln w="12700">
            <a:noFill/>
            <a:miter lim="800000"/>
            <a:headEnd/>
            <a:tailEnd/>
          </a:ln>
        </p:spPr>
      </p:pic>
      <p:sp>
        <p:nvSpPr>
          <p:cNvPr id="8196" name="pole tekstowe 3"/>
          <p:cNvSpPr txBox="1">
            <a:spLocks noChangeArrowheads="1"/>
          </p:cNvSpPr>
          <p:nvPr/>
        </p:nvSpPr>
        <p:spPr bwMode="auto">
          <a:xfrm>
            <a:off x="142875" y="1003375"/>
            <a:ext cx="8858250" cy="1107996"/>
          </a:xfrm>
          <a:prstGeom prst="rect">
            <a:avLst/>
          </a:prstGeom>
          <a:noFill/>
          <a:ln w="9525">
            <a:noFill/>
            <a:miter lim="800000"/>
            <a:headEnd/>
            <a:tailEnd/>
          </a:ln>
        </p:spPr>
        <p:txBody>
          <a:bodyPr wrap="square">
            <a:spAutoFit/>
          </a:bodyPr>
          <a:lstStyle/>
          <a:p>
            <a:r>
              <a:rPr lang="pl-PL" sz="2200" dirty="0"/>
              <a:t>Zdefiniować kwerendę </a:t>
            </a:r>
            <a:r>
              <a:rPr lang="pl-PL" sz="2200" i="1" dirty="0"/>
              <a:t>Przecena książek</a:t>
            </a:r>
            <a:r>
              <a:rPr lang="pl-PL" sz="2200" dirty="0"/>
              <a:t>, która w tabeli KSIĄŻKI zmniejszy wartość pola </a:t>
            </a:r>
            <a:r>
              <a:rPr lang="pl-PL" sz="2200" i="1" dirty="0"/>
              <a:t>Cena</a:t>
            </a:r>
            <a:r>
              <a:rPr lang="pl-PL" sz="2200" dirty="0"/>
              <a:t> o 45% tych książek, które zostały wydane przed rokiem 2000. </a:t>
            </a:r>
          </a:p>
        </p:txBody>
      </p:sp>
      <p:pic>
        <p:nvPicPr>
          <p:cNvPr id="4" name="Obraz 3">
            <a:extLst>
              <a:ext uri="{FF2B5EF4-FFF2-40B4-BE49-F238E27FC236}">
                <a16:creationId xmlns:a16="http://schemas.microsoft.com/office/drawing/2014/main" id="{91122726-DDC0-435D-8E4C-810CF77C1E81}"/>
              </a:ext>
            </a:extLst>
          </p:cNvPr>
          <p:cNvPicPr>
            <a:picLocks noChangeAspect="1"/>
          </p:cNvPicPr>
          <p:nvPr/>
        </p:nvPicPr>
        <p:blipFill>
          <a:blip r:embed="rId3"/>
          <a:stretch>
            <a:fillRect/>
          </a:stretch>
        </p:blipFill>
        <p:spPr>
          <a:xfrm>
            <a:off x="1835696" y="1988840"/>
            <a:ext cx="4680520" cy="4009801"/>
          </a:xfrm>
          <a:prstGeom prst="rect">
            <a:avLst/>
          </a:prstGeom>
        </p:spPr>
      </p:pic>
    </p:spTree>
  </p:cSld>
  <p:clrMapOvr>
    <a:masterClrMapping/>
  </p:clrMapOvr>
  <p:transition/>
</p:sld>
</file>

<file path=ppt/theme/theme1.xml><?xml version="1.0" encoding="utf-8"?>
<a:theme xmlns:a="http://schemas.openxmlformats.org/drawingml/2006/main" name="Teoria">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Teoria">
      <a:majorFont>
        <a:latin typeface="Times New Roman"/>
        <a:ea typeface=""/>
        <a:cs typeface=""/>
      </a:majorFont>
      <a:minorFont>
        <a:latin typeface="Times New Roman"/>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pl-PL"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pl-PL"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eori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ori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ori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ori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ori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ori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ori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2113</TotalTime>
  <Pages>13</Pages>
  <Words>955</Words>
  <Application>Microsoft Office PowerPoint</Application>
  <PresentationFormat>Pokaz na ekranie (4:3)</PresentationFormat>
  <Paragraphs>70</Paragraphs>
  <Slides>10</Slides>
  <Notes>2</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10</vt:i4>
      </vt:variant>
    </vt:vector>
  </HeadingPairs>
  <TitlesOfParts>
    <vt:vector size="13" baseType="lpstr">
      <vt:lpstr>Arial</vt:lpstr>
      <vt:lpstr>Times New Roman</vt:lpstr>
      <vt:lpstr>Teoria</vt:lpstr>
      <vt:lpstr>Operacje edycyjne w bazie danych Kwerendy funkcjonalne  Marzena Nowakowska WZiMK, PŚk</vt:lpstr>
      <vt:lpstr>Kwerendy funkcjonalne (Action queries)</vt:lpstr>
      <vt:lpstr>Rodzaje kwerend funkcjonalnych</vt:lpstr>
      <vt:lpstr>Kwerenda tworząca tabelę</vt:lpstr>
      <vt:lpstr>Kwerenda tworząca tabelę - projekt</vt:lpstr>
      <vt:lpstr>Kwerenda dołączająca rekordy</vt:lpstr>
      <vt:lpstr>Kwerenda dołączająca rekordy - projekt</vt:lpstr>
      <vt:lpstr>Kwerenda usuwająca rekordy</vt:lpstr>
      <vt:lpstr>Kwerenda aktualizująca pola</vt:lpstr>
      <vt:lpstr>Kwerenda aktualizująca pola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Podstawowe pojęcia baz danych</dc:title>
  <dc:creator>Studium Podstaw Informatyki</dc:creator>
  <cp:lastModifiedBy>Marzena</cp:lastModifiedBy>
  <cp:revision>388</cp:revision>
  <cp:lastPrinted>1601-01-01T00:00:00Z</cp:lastPrinted>
  <dcterms:created xsi:type="dcterms:W3CDTF">1999-02-27T14:34:46Z</dcterms:created>
  <dcterms:modified xsi:type="dcterms:W3CDTF">2024-04-12T15:32:09Z</dcterms:modified>
</cp:coreProperties>
</file>