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5" r:id="rId2"/>
    <p:sldId id="277" r:id="rId3"/>
    <p:sldId id="278" r:id="rId4"/>
    <p:sldId id="274" r:id="rId5"/>
    <p:sldId id="270" r:id="rId6"/>
    <p:sldId id="267" r:id="rId7"/>
    <p:sldId id="266" r:id="rId8"/>
    <p:sldId id="268" r:id="rId9"/>
    <p:sldId id="279" r:id="rId10"/>
    <p:sldId id="269" r:id="rId11"/>
    <p:sldId id="280" r:id="rId12"/>
    <p:sldId id="271" r:id="rId13"/>
    <p:sldId id="276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FF"/>
    <a:srgbClr val="FFC729"/>
    <a:srgbClr val="CC9900"/>
    <a:srgbClr val="FFCCFF"/>
    <a:srgbClr val="FF99FF"/>
    <a:srgbClr val="CCFFFF"/>
    <a:srgbClr val="FF9999"/>
    <a:srgbClr val="FCF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0947" autoAdjust="0"/>
  </p:normalViewPr>
  <p:slideViewPr>
    <p:cSldViewPr>
      <p:cViewPr varScale="1">
        <p:scale>
          <a:sx n="113" d="100"/>
          <a:sy n="113" d="100"/>
        </p:scale>
        <p:origin x="-23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pl-PL" smtClean="0"/>
          </a:p>
        </p:txBody>
      </p:sp>
      <p:sp>
        <p:nvSpPr>
          <p:cNvPr id="512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pl-PL" smtClean="0"/>
          </a:p>
        </p:txBody>
      </p:sp>
      <p:sp>
        <p:nvSpPr>
          <p:cNvPr id="717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pl-PL" smtClean="0"/>
          </a:p>
        </p:txBody>
      </p:sp>
      <p:sp>
        <p:nvSpPr>
          <p:cNvPr id="1433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pl-PL" smtClean="0"/>
          </a:p>
        </p:txBody>
      </p:sp>
      <p:sp>
        <p:nvSpPr>
          <p:cNvPr id="1741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pl-PL" smtClean="0"/>
          </a:p>
        </p:txBody>
      </p:sp>
      <p:sp>
        <p:nvSpPr>
          <p:cNvPr id="1945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Click to edit Master text styles</a:t>
            </a:r>
          </a:p>
          <a:p>
            <a:pPr lvl="1"/>
            <a:r>
              <a:rPr lang="pl-PL" altLang="pl-PL" smtClean="0"/>
              <a:t>Second level</a:t>
            </a:r>
          </a:p>
          <a:p>
            <a:pPr lvl="2"/>
            <a:r>
              <a:rPr lang="pl-PL" altLang="pl-PL" smtClean="0"/>
              <a:t>Third level</a:t>
            </a:r>
          </a:p>
          <a:p>
            <a:pPr lvl="3"/>
            <a:r>
              <a:rPr lang="pl-PL" altLang="pl-PL" smtClean="0"/>
              <a:t>Fourth level</a:t>
            </a:r>
          </a:p>
          <a:p>
            <a:pPr lvl="4"/>
            <a:r>
              <a:rPr lang="pl-PL" altLang="pl-PL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857250"/>
            <a:ext cx="7772400" cy="55626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b="1" smtClean="0"/>
              <a:t>Relacyjne bazy danych</a:t>
            </a:r>
            <a:br>
              <a:rPr lang="pl-PL" altLang="pl-PL" b="1" smtClean="0"/>
            </a:br>
            <a:r>
              <a:rPr lang="pl-PL" altLang="pl-PL" sz="1800" b="1" smtClean="0"/>
              <a:t/>
            </a:r>
            <a:br>
              <a:rPr lang="pl-PL" altLang="pl-PL" sz="1800" b="1" smtClean="0"/>
            </a:br>
            <a:r>
              <a:rPr lang="pl-PL" altLang="pl-PL" sz="3600" b="1" smtClean="0"/>
              <a:t>Proces normalizacji</a:t>
            </a:r>
            <a:r>
              <a:rPr lang="pl-PL" altLang="pl-PL" sz="2400" b="1" smtClean="0"/>
              <a:t> </a:t>
            </a:r>
            <a:r>
              <a:rPr lang="pl-PL" altLang="pl-PL" b="1" smtClean="0"/>
              <a:t/>
            </a:r>
            <a:br>
              <a:rPr lang="pl-PL" altLang="pl-PL" b="1" smtClean="0"/>
            </a:br>
            <a:r>
              <a:rPr lang="pl-PL" altLang="pl-PL" b="1" smtClean="0"/>
              <a:t/>
            </a:r>
            <a:br>
              <a:rPr lang="pl-PL" altLang="pl-PL" b="1" smtClean="0"/>
            </a:br>
            <a:r>
              <a:rPr lang="pl-PL" altLang="pl-PL" sz="2800" b="1" smtClean="0"/>
              <a:t>Marzena Nowakowska</a:t>
            </a:r>
            <a:br>
              <a:rPr lang="pl-PL" altLang="pl-PL" sz="2800" b="1" smtClean="0"/>
            </a:br>
            <a:r>
              <a:rPr lang="pl-PL" altLang="pl-PL" sz="2400" b="1" smtClean="0"/>
              <a:t>WZiMK, PŚk</a:t>
            </a:r>
            <a:br>
              <a:rPr lang="pl-PL" altLang="pl-PL" sz="2400" b="1" smtClean="0"/>
            </a:br>
            <a:endParaRPr lang="pl-PL" altLang="pl-PL" sz="1800" b="1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582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 smtClean="0"/>
              <a:t>Trzecia postać normalna tabeli</a:t>
            </a:r>
            <a:br>
              <a:rPr lang="pl-PL" altLang="pl-PL" sz="3600" b="1" smtClean="0"/>
            </a:br>
            <a:r>
              <a:rPr lang="pl-PL" altLang="pl-PL" sz="3600" b="1" smtClean="0"/>
              <a:t>3PN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5875"/>
            <a:ext cx="9144000" cy="1905000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pl-PL" altLang="pl-PL" sz="3000" smtClean="0"/>
              <a:t>	Tabela jest w </a:t>
            </a:r>
            <a:r>
              <a:rPr lang="pl-PL" altLang="pl-PL" sz="3000" b="1" smtClean="0">
                <a:solidFill>
                  <a:srgbClr val="C00000"/>
                </a:solidFill>
              </a:rPr>
              <a:t>trzeciej postaci normalnej</a:t>
            </a:r>
            <a:r>
              <a:rPr lang="pl-PL" altLang="pl-PL" sz="3000" smtClean="0">
                <a:solidFill>
                  <a:schemeClr val="tx2"/>
                </a:solidFill>
              </a:rPr>
              <a:t>,</a:t>
            </a:r>
            <a:r>
              <a:rPr lang="pl-PL" altLang="pl-PL" sz="3000" smtClean="0">
                <a:solidFill>
                  <a:schemeClr val="hlink"/>
                </a:solidFill>
              </a:rPr>
              <a:t> </a:t>
            </a:r>
            <a:r>
              <a:rPr lang="pl-PL" altLang="pl-PL" sz="3000" smtClean="0"/>
              <a:t>jeśli jest w drugiej postaci normalnej i żaden z jej atrybutów nie będących kluczem nie jest przechodnio zależny od żadnego klucza tej tabeli.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57200" y="6019800"/>
            <a:ext cx="5121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>
                <a:solidFill>
                  <a:srgbClr val="004E00"/>
                </a:solidFill>
                <a:hlinkClick r:id="rId2" action="ppaction://hlinksldjump"/>
              </a:rPr>
              <a:t>WYPOŻYCZALNIA BIBLIOTECZNA</a:t>
            </a:r>
            <a:endParaRPr lang="pl-PL">
              <a:solidFill>
                <a:srgbClr val="004E00"/>
              </a:solidFill>
            </a:endParaRPr>
          </a:p>
        </p:txBody>
      </p:sp>
      <p:grpSp>
        <p:nvGrpSpPr>
          <p:cNvPr id="2" name="Grupa 11"/>
          <p:cNvGrpSpPr>
            <a:grpSpLocks/>
          </p:cNvGrpSpPr>
          <p:nvPr/>
        </p:nvGrpSpPr>
        <p:grpSpPr bwMode="auto">
          <a:xfrm>
            <a:off x="1000125" y="3286125"/>
            <a:ext cx="8143875" cy="2374900"/>
            <a:chOff x="1000100" y="3286124"/>
            <a:chExt cx="8143900" cy="2374282"/>
          </a:xfrm>
        </p:grpSpPr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1000100" y="3286124"/>
              <a:ext cx="8143900" cy="23695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2000" i="1">
                  <a:solidFill>
                    <a:srgbClr val="0000FF"/>
                  </a:solidFill>
                </a:rPr>
                <a:t>Tabela WYPOŻYCZALNIA BIBLIOTECZNA nie jest  w trzeciej postaci normalnej, bo nie jest w drugiej.  Występuje w tabeli przechodnia zależność od klucza. </a:t>
              </a:r>
            </a:p>
            <a:p>
              <a:r>
                <a:rPr lang="pl-PL" sz="2000" i="1">
                  <a:solidFill>
                    <a:srgbClr val="0000FF"/>
                  </a:solidFill>
                </a:rPr>
                <a:t>Pole </a:t>
              </a:r>
              <a:r>
                <a:rPr lang="pl-PL" sz="2000" b="1" i="1">
                  <a:solidFill>
                    <a:srgbClr val="0000FF"/>
                  </a:solidFill>
                </a:rPr>
                <a:t>Limit_cz</a:t>
              </a:r>
              <a:r>
                <a:rPr lang="pl-PL" sz="2000" i="1">
                  <a:solidFill>
                    <a:srgbClr val="0000FF"/>
                  </a:solidFill>
                </a:rPr>
                <a:t> zależy od pola </a:t>
              </a:r>
              <a:r>
                <a:rPr lang="pl-PL" sz="2000" b="1" i="1">
                  <a:solidFill>
                    <a:srgbClr val="0000FF"/>
                  </a:solidFill>
                </a:rPr>
                <a:t>Typ</a:t>
              </a:r>
              <a:r>
                <a:rPr lang="pl-PL" sz="2000" i="1">
                  <a:solidFill>
                    <a:srgbClr val="0000FF"/>
                  </a:solidFill>
                </a:rPr>
                <a:t>, które zależy od klucza </a:t>
              </a:r>
              <a:r>
                <a:rPr lang="pl-PL" sz="2000">
                  <a:solidFill>
                    <a:srgbClr val="0000FF"/>
                  </a:solidFill>
                </a:rPr>
                <a:t>{</a:t>
              </a:r>
              <a:r>
                <a:rPr lang="pl-PL" sz="2000" b="1" i="1">
                  <a:solidFill>
                    <a:srgbClr val="0000FF"/>
                  </a:solidFill>
                </a:rPr>
                <a:t>Pesel, Syg, Data_wyp</a:t>
              </a:r>
              <a:r>
                <a:rPr lang="pl-PL" sz="2000">
                  <a:solidFill>
                    <a:srgbClr val="0000FF"/>
                  </a:solidFill>
                </a:rPr>
                <a:t>}:</a:t>
              </a:r>
            </a:p>
            <a:p>
              <a:r>
                <a:rPr lang="pl-PL">
                  <a:solidFill>
                    <a:srgbClr val="0000FF"/>
                  </a:solidFill>
                </a:rPr>
                <a:t>	{</a:t>
              </a:r>
              <a:r>
                <a:rPr lang="pl-PL" b="1" i="1">
                  <a:solidFill>
                    <a:srgbClr val="0000FF"/>
                  </a:solidFill>
                </a:rPr>
                <a:t>Pesel, Syg, Data_wyp</a:t>
              </a:r>
              <a:r>
                <a:rPr lang="pl-PL">
                  <a:solidFill>
                    <a:srgbClr val="0000FF"/>
                  </a:solidFill>
                </a:rPr>
                <a:t>}</a:t>
              </a:r>
              <a:r>
                <a:rPr lang="pl-PL" i="1">
                  <a:solidFill>
                    <a:srgbClr val="0000FF"/>
                  </a:solidFill>
                </a:rPr>
                <a:t> </a:t>
              </a:r>
              <a:r>
                <a:rPr lang="pl-PL" b="1">
                  <a:solidFill>
                    <a:srgbClr val="004E00"/>
                  </a:solidFill>
                  <a:sym typeface="Symbol" pitchFamily="18" charset="2"/>
                </a:rPr>
                <a:t></a:t>
              </a:r>
              <a:r>
                <a:rPr lang="pl-PL">
                  <a:solidFill>
                    <a:srgbClr val="0000FF"/>
                  </a:solidFill>
                  <a:sym typeface="Symbol" pitchFamily="18" charset="2"/>
                </a:rPr>
                <a:t> </a:t>
              </a:r>
              <a:r>
                <a:rPr lang="pl-PL" b="1" i="1">
                  <a:solidFill>
                    <a:srgbClr val="0000FF"/>
                  </a:solidFill>
                </a:rPr>
                <a:t>Typ </a:t>
              </a:r>
              <a:r>
                <a:rPr lang="pl-PL" b="1">
                  <a:solidFill>
                    <a:srgbClr val="004E00"/>
                  </a:solidFill>
                  <a:sym typeface="Symbol" pitchFamily="18" charset="2"/>
                </a:rPr>
                <a:t></a:t>
              </a:r>
              <a:r>
                <a:rPr lang="pl-PL" i="1">
                  <a:solidFill>
                    <a:srgbClr val="0000FF"/>
                  </a:solidFill>
                  <a:sym typeface="Symbol" pitchFamily="18" charset="2"/>
                </a:rPr>
                <a:t> </a:t>
              </a:r>
              <a:r>
                <a:rPr lang="pl-PL" b="1" i="1">
                  <a:solidFill>
                    <a:srgbClr val="0000FF"/>
                  </a:solidFill>
                </a:rPr>
                <a:t>Limit_cz</a:t>
              </a:r>
              <a:r>
                <a:rPr lang="pl-PL" i="1">
                  <a:solidFill>
                    <a:srgbClr val="0000FF"/>
                  </a:solidFill>
                </a:rPr>
                <a:t> </a:t>
              </a:r>
            </a:p>
            <a:p>
              <a:endParaRPr lang="pl-PL" b="1" i="1">
                <a:solidFill>
                  <a:srgbClr val="0000FF"/>
                </a:solidFill>
              </a:endParaRPr>
            </a:p>
          </p:txBody>
        </p:sp>
        <p:grpSp>
          <p:nvGrpSpPr>
            <p:cNvPr id="15367" name="Grupa 10"/>
            <p:cNvGrpSpPr>
              <a:grpSpLocks/>
            </p:cNvGrpSpPr>
            <p:nvPr/>
          </p:nvGrpSpPr>
          <p:grpSpPr bwMode="auto">
            <a:xfrm>
              <a:off x="3141652" y="5357826"/>
              <a:ext cx="3644926" cy="302580"/>
              <a:chOff x="2212958" y="5357826"/>
              <a:chExt cx="3644926" cy="302580"/>
            </a:xfrm>
          </p:grpSpPr>
          <p:cxnSp>
            <p:nvCxnSpPr>
              <p:cNvPr id="15368" name="Łącznik prosty 6"/>
              <p:cNvCxnSpPr>
                <a:cxnSpLocks noChangeShapeType="1"/>
              </p:cNvCxnSpPr>
              <p:nvPr/>
            </p:nvCxnSpPr>
            <p:spPr bwMode="auto">
              <a:xfrm rot="5400000">
                <a:off x="2070876" y="5499908"/>
                <a:ext cx="285752" cy="1588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5369" name="Łącznik prosty 7"/>
              <p:cNvCxnSpPr>
                <a:cxnSpLocks noChangeShapeType="1"/>
              </p:cNvCxnSpPr>
              <p:nvPr/>
            </p:nvCxnSpPr>
            <p:spPr bwMode="auto">
              <a:xfrm rot="5400000">
                <a:off x="5714214" y="5499908"/>
                <a:ext cx="285752" cy="1588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 type="triangle" w="med" len="med"/>
                <a:tailEnd/>
              </a:ln>
            </p:spPr>
          </p:cxnSp>
          <p:cxnSp>
            <p:nvCxnSpPr>
              <p:cNvPr id="15370" name="Łącznik prosty 9"/>
              <p:cNvCxnSpPr>
                <a:cxnSpLocks noChangeShapeType="1"/>
              </p:cNvCxnSpPr>
              <p:nvPr/>
            </p:nvCxnSpPr>
            <p:spPr bwMode="auto">
              <a:xfrm>
                <a:off x="2214546" y="5658818"/>
                <a:ext cx="3643338" cy="1588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067800" cy="473075"/>
          </a:xfrm>
          <a:solidFill>
            <a:srgbClr val="7FFF00"/>
          </a:solidFill>
        </p:spPr>
        <p:txBody>
          <a:bodyPr/>
          <a:lstStyle/>
          <a:p>
            <a:pPr>
              <a:lnSpc>
                <a:spcPts val="3000"/>
              </a:lnSpc>
            </a:pPr>
            <a:r>
              <a:rPr lang="pl-PL" altLang="pl-PL" sz="3200" b="1" smtClean="0"/>
              <a:t>3PN – brak przechodniej zależności od klucza</a:t>
            </a:r>
          </a:p>
        </p:txBody>
      </p:sp>
      <p:sp>
        <p:nvSpPr>
          <p:cNvPr id="16387" name="Rectangle 17"/>
          <p:cNvSpPr>
            <a:spLocks noChangeArrowheads="1"/>
          </p:cNvSpPr>
          <p:nvPr/>
        </p:nvSpPr>
        <p:spPr bwMode="auto">
          <a:xfrm>
            <a:off x="250825" y="2160588"/>
            <a:ext cx="2305050" cy="334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600">
                <a:solidFill>
                  <a:srgbClr val="0000FF"/>
                </a:solidFill>
                <a:cs typeface="Arial" charset="0"/>
              </a:rPr>
              <a:t>Klucz główny: {Pesel}</a:t>
            </a:r>
            <a:endParaRPr lang="pl-PL" altLang="en-US" sz="1600" b="1">
              <a:solidFill>
                <a:srgbClr val="0000FF"/>
              </a:solidFill>
              <a:cs typeface="Arial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323850" y="627063"/>
          <a:ext cx="4086225" cy="1539192"/>
        </p:xfrm>
        <a:graphic>
          <a:graphicData uri="http://schemas.openxmlformats.org/drawingml/2006/table">
            <a:tbl>
              <a:tblPr/>
              <a:tblGrid>
                <a:gridCol w="808038"/>
                <a:gridCol w="663575"/>
                <a:gridCol w="704850"/>
                <a:gridCol w="949325"/>
                <a:gridCol w="960437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Nazwisko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7" marR="17777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Imię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7" marR="17777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7" marR="17777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Data_zap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7" marR="17777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7" marR="17777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Kowalski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Janusz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Adres_1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1998.12.03 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Adam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Adres_3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2008.12.04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Andrzej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Adres_3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2008.12.04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Paprocka 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Elwira 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Adres_5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2011.11.03 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Adres_6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2013.10.15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5710144345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Adres_6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2013.10.15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Bracki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Leszek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Adres_7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2000.07.01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7911196787</a:t>
                      </a:r>
                    </a:p>
                  </a:txBody>
                  <a:tcPr marL="17777" marR="17777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1712913" y="2636838"/>
          <a:ext cx="3290887" cy="1847124"/>
        </p:xfrm>
        <a:graphic>
          <a:graphicData uri="http://schemas.openxmlformats.org/drawingml/2006/table">
            <a:tbl>
              <a:tblPr/>
              <a:tblGrid>
                <a:gridCol w="530225"/>
                <a:gridCol w="595312"/>
                <a:gridCol w="620713"/>
                <a:gridCol w="860425"/>
                <a:gridCol w="684212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Limit_cz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9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9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729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16506" name="Rectangle 17"/>
          <p:cNvSpPr>
            <a:spLocks noChangeArrowheads="1"/>
          </p:cNvSpPr>
          <p:nvPr/>
        </p:nvSpPr>
        <p:spPr bwMode="auto">
          <a:xfrm>
            <a:off x="1639888" y="4367213"/>
            <a:ext cx="23034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600">
                <a:solidFill>
                  <a:srgbClr val="0000FF"/>
                </a:solidFill>
                <a:cs typeface="Arial" charset="0"/>
              </a:rPr>
              <a:t>Klucz główny: {Syg}</a:t>
            </a:r>
            <a:endParaRPr lang="pl-PL" altLang="en-US" sz="1600" b="1">
              <a:solidFill>
                <a:srgbClr val="0000FF"/>
              </a:solidFill>
              <a:cs typeface="Arial" charset="0"/>
            </a:endParaRPr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333375" y="4773613"/>
          <a:ext cx="3052763" cy="1641880"/>
        </p:xfrm>
        <a:graphic>
          <a:graphicData uri="http://schemas.openxmlformats.org/drawingml/2006/table">
            <a:tbl>
              <a:tblPr/>
              <a:tblGrid>
                <a:gridCol w="887413"/>
                <a:gridCol w="530225"/>
                <a:gridCol w="823912"/>
                <a:gridCol w="811213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Data_wyp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Data_zw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2000.05.12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2000.11.12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1999.12.15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2000.10.11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2010.10.07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2013.06.24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2012.04.30 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2012.05.30 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7710144345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2013.11.23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2013.12.02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2014.02.14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54" name="Rectangle 17"/>
          <p:cNvSpPr>
            <a:spLocks noChangeArrowheads="1"/>
          </p:cNvSpPr>
          <p:nvPr/>
        </p:nvSpPr>
        <p:spPr bwMode="auto">
          <a:xfrm>
            <a:off x="250825" y="6334125"/>
            <a:ext cx="3694113" cy="334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600">
                <a:solidFill>
                  <a:srgbClr val="0000FF"/>
                </a:solidFill>
                <a:cs typeface="Arial" charset="0"/>
              </a:rPr>
              <a:t>Klucz główny: {Pesel, Syg, Data_wyp}</a:t>
            </a:r>
            <a:endParaRPr lang="pl-PL" altLang="en-US" sz="1600" b="1">
              <a:solidFill>
                <a:srgbClr val="0000FF"/>
              </a:solidFill>
              <a:cs typeface="Arial" charset="0"/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6069013" y="1836738"/>
          <a:ext cx="2606675" cy="1847043"/>
        </p:xfrm>
        <a:graphic>
          <a:graphicData uri="http://schemas.openxmlformats.org/drawingml/2006/table">
            <a:tbl>
              <a:tblPr/>
              <a:tblGrid>
                <a:gridCol w="530225"/>
                <a:gridCol w="595312"/>
                <a:gridCol w="620713"/>
                <a:gridCol w="860425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6" marR="17776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ela 18"/>
          <p:cNvGraphicFramePr>
            <a:graphicFrameLocks noGrp="1"/>
          </p:cNvGraphicFramePr>
          <p:nvPr/>
        </p:nvGraphicFramePr>
        <p:xfrm>
          <a:off x="6069013" y="4149725"/>
          <a:ext cx="1544637" cy="820900"/>
        </p:xfrm>
        <a:graphic>
          <a:graphicData uri="http://schemas.openxmlformats.org/drawingml/2006/table">
            <a:tbl>
              <a:tblPr/>
              <a:tblGrid>
                <a:gridCol w="860425"/>
                <a:gridCol w="684212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Limit_cz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6" marR="17776" marT="951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6" marR="17776" marT="951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6" marR="17776" marT="951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6" marR="17776" marT="951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6" marR="17776" marT="951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6" marR="17776" marT="951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624" name="Rectangle 17"/>
          <p:cNvSpPr>
            <a:spLocks noChangeArrowheads="1"/>
          </p:cNvSpPr>
          <p:nvPr/>
        </p:nvSpPr>
        <p:spPr bwMode="auto">
          <a:xfrm>
            <a:off x="6019800" y="3597275"/>
            <a:ext cx="2305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600">
                <a:solidFill>
                  <a:srgbClr val="0000FF"/>
                </a:solidFill>
                <a:cs typeface="Arial" charset="0"/>
              </a:rPr>
              <a:t>Klucz główny: {Syg}</a:t>
            </a:r>
            <a:endParaRPr lang="pl-PL" altLang="en-US" sz="16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6625" name="Rectangle 17"/>
          <p:cNvSpPr>
            <a:spLocks noChangeArrowheads="1"/>
          </p:cNvSpPr>
          <p:nvPr/>
        </p:nvSpPr>
        <p:spPr bwMode="auto">
          <a:xfrm>
            <a:off x="6029325" y="5013325"/>
            <a:ext cx="23034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600">
                <a:solidFill>
                  <a:srgbClr val="0000FF"/>
                </a:solidFill>
                <a:cs typeface="Arial" charset="0"/>
              </a:rPr>
              <a:t>Klucz główny: {Typ}</a:t>
            </a:r>
            <a:endParaRPr lang="pl-PL" altLang="en-US" sz="16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6626" name="Strzałka: w prawo 21"/>
          <p:cNvSpPr>
            <a:spLocks noChangeArrowheads="1"/>
          </p:cNvSpPr>
          <p:nvPr/>
        </p:nvSpPr>
        <p:spPr bwMode="auto">
          <a:xfrm rot="-2151692">
            <a:off x="5156200" y="3192463"/>
            <a:ext cx="757238" cy="217487"/>
          </a:xfrm>
          <a:prstGeom prst="rightArrow">
            <a:avLst>
              <a:gd name="adj1" fmla="val 50000"/>
              <a:gd name="adj2" fmla="val 49744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 altLang="pl-PL"/>
          </a:p>
        </p:txBody>
      </p:sp>
      <p:sp>
        <p:nvSpPr>
          <p:cNvPr id="16627" name="Strzałka: w prawo 22"/>
          <p:cNvSpPr>
            <a:spLocks noChangeArrowheads="1"/>
          </p:cNvSpPr>
          <p:nvPr/>
        </p:nvSpPr>
        <p:spPr bwMode="auto">
          <a:xfrm rot="2131682">
            <a:off x="5202238" y="4171950"/>
            <a:ext cx="793750" cy="215900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 altLang="pl-PL"/>
          </a:p>
        </p:txBody>
      </p:sp>
      <p:cxnSp>
        <p:nvCxnSpPr>
          <p:cNvPr id="16628" name="Łącznik prosty ze strzałką 8"/>
          <p:cNvCxnSpPr>
            <a:cxnSpLocks/>
          </p:cNvCxnSpPr>
          <p:nvPr/>
        </p:nvCxnSpPr>
        <p:spPr bwMode="auto">
          <a:xfrm flipH="1">
            <a:off x="3132138" y="5641975"/>
            <a:ext cx="1079500" cy="0"/>
          </a:xfrm>
          <a:prstGeom prst="straightConnector1">
            <a:avLst/>
          </a:prstGeom>
          <a:noFill/>
          <a:ln w="12700" algn="ctr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16629" name="Łącznik prosty ze strzałką 23"/>
          <p:cNvCxnSpPr>
            <a:cxnSpLocks/>
          </p:cNvCxnSpPr>
          <p:nvPr/>
        </p:nvCxnSpPr>
        <p:spPr bwMode="auto">
          <a:xfrm flipH="1">
            <a:off x="3203575" y="6237288"/>
            <a:ext cx="1008063" cy="0"/>
          </a:xfrm>
          <a:prstGeom prst="straightConnector1">
            <a:avLst/>
          </a:prstGeom>
          <a:noFill/>
          <a:ln w="12700" algn="ctr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16630" name="pole tekstowe 27"/>
          <p:cNvSpPr txBox="1">
            <a:spLocks noChangeArrowheads="1"/>
          </p:cNvSpPr>
          <p:nvPr/>
        </p:nvSpPr>
        <p:spPr bwMode="auto">
          <a:xfrm>
            <a:off x="4130675" y="5708650"/>
            <a:ext cx="433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>
                <a:solidFill>
                  <a:srgbClr val="0000FF"/>
                </a:solidFill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873750" y="82550"/>
            <a:ext cx="2730500" cy="368300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35" name="Freeform 3"/>
          <p:cNvSpPr>
            <a:spLocks/>
          </p:cNvSpPr>
          <p:nvPr/>
        </p:nvSpPr>
        <p:spPr bwMode="auto">
          <a:xfrm>
            <a:off x="238125" y="76200"/>
            <a:ext cx="2278063" cy="1620838"/>
          </a:xfrm>
          <a:custGeom>
            <a:avLst/>
            <a:gdLst>
              <a:gd name="T0" fmla="*/ 2147483646 w 1435"/>
              <a:gd name="T1" fmla="*/ 2147483646 h 1021"/>
              <a:gd name="T2" fmla="*/ 2147483646 w 1435"/>
              <a:gd name="T3" fmla="*/ 2147483646 h 1021"/>
              <a:gd name="T4" fmla="*/ 2147483646 w 1435"/>
              <a:gd name="T5" fmla="*/ 2147483646 h 1021"/>
              <a:gd name="T6" fmla="*/ 2147483646 w 1435"/>
              <a:gd name="T7" fmla="*/ 2147483646 h 1021"/>
              <a:gd name="T8" fmla="*/ 2147483646 w 1435"/>
              <a:gd name="T9" fmla="*/ 2147483646 h 1021"/>
              <a:gd name="T10" fmla="*/ 2147483646 w 1435"/>
              <a:gd name="T11" fmla="*/ 2147483646 h 1021"/>
              <a:gd name="T12" fmla="*/ 2147483646 w 1435"/>
              <a:gd name="T13" fmla="*/ 2147483646 h 1021"/>
              <a:gd name="T14" fmla="*/ 2147483646 w 1435"/>
              <a:gd name="T15" fmla="*/ 2147483646 h 1021"/>
              <a:gd name="T16" fmla="*/ 2147483646 w 1435"/>
              <a:gd name="T17" fmla="*/ 2147483646 h 1021"/>
              <a:gd name="T18" fmla="*/ 2147483646 w 1435"/>
              <a:gd name="T19" fmla="*/ 2147483646 h 1021"/>
              <a:gd name="T20" fmla="*/ 2147483646 w 1435"/>
              <a:gd name="T21" fmla="*/ 2147483646 h 1021"/>
              <a:gd name="T22" fmla="*/ 2147483646 w 1435"/>
              <a:gd name="T23" fmla="*/ 2147483646 h 1021"/>
              <a:gd name="T24" fmla="*/ 2147483646 w 1435"/>
              <a:gd name="T25" fmla="*/ 2147483646 h 1021"/>
              <a:gd name="T26" fmla="*/ 2147483646 w 1435"/>
              <a:gd name="T27" fmla="*/ 2147483646 h 1021"/>
              <a:gd name="T28" fmla="*/ 2147483646 w 1435"/>
              <a:gd name="T29" fmla="*/ 2147483646 h 1021"/>
              <a:gd name="T30" fmla="*/ 2147483646 w 1435"/>
              <a:gd name="T31" fmla="*/ 2147483646 h 1021"/>
              <a:gd name="T32" fmla="*/ 2147483646 w 1435"/>
              <a:gd name="T33" fmla="*/ 2147483646 h 1021"/>
              <a:gd name="T34" fmla="*/ 2147483646 w 1435"/>
              <a:gd name="T35" fmla="*/ 2147483646 h 1021"/>
              <a:gd name="T36" fmla="*/ 2147483646 w 1435"/>
              <a:gd name="T37" fmla="*/ 2147483646 h 1021"/>
              <a:gd name="T38" fmla="*/ 2147483646 w 1435"/>
              <a:gd name="T39" fmla="*/ 2147483646 h 1021"/>
              <a:gd name="T40" fmla="*/ 2147483646 w 1435"/>
              <a:gd name="T41" fmla="*/ 2147483646 h 1021"/>
              <a:gd name="T42" fmla="*/ 2147483646 w 1435"/>
              <a:gd name="T43" fmla="*/ 2147483646 h 1021"/>
              <a:gd name="T44" fmla="*/ 2147483646 w 1435"/>
              <a:gd name="T45" fmla="*/ 2147483646 h 1021"/>
              <a:gd name="T46" fmla="*/ 2147483646 w 1435"/>
              <a:gd name="T47" fmla="*/ 2147483646 h 1021"/>
              <a:gd name="T48" fmla="*/ 2147483646 w 1435"/>
              <a:gd name="T49" fmla="*/ 0 h 1021"/>
              <a:gd name="T50" fmla="*/ 2147483646 w 1435"/>
              <a:gd name="T51" fmla="*/ 2147483646 h 1021"/>
              <a:gd name="T52" fmla="*/ 2147483646 w 1435"/>
              <a:gd name="T53" fmla="*/ 2147483646 h 1021"/>
              <a:gd name="T54" fmla="*/ 2147483646 w 1435"/>
              <a:gd name="T55" fmla="*/ 2147483646 h 1021"/>
              <a:gd name="T56" fmla="*/ 2147483646 w 1435"/>
              <a:gd name="T57" fmla="*/ 2147483646 h 1021"/>
              <a:gd name="T58" fmla="*/ 2147483646 w 1435"/>
              <a:gd name="T59" fmla="*/ 2147483646 h 1021"/>
              <a:gd name="T60" fmla="*/ 2147483646 w 1435"/>
              <a:gd name="T61" fmla="*/ 2147483646 h 1021"/>
              <a:gd name="T62" fmla="*/ 2147483646 w 1435"/>
              <a:gd name="T63" fmla="*/ 2147483646 h 1021"/>
              <a:gd name="T64" fmla="*/ 2147483646 w 1435"/>
              <a:gd name="T65" fmla="*/ 2147483646 h 1021"/>
              <a:gd name="T66" fmla="*/ 2147483646 w 1435"/>
              <a:gd name="T67" fmla="*/ 2147483646 h 102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435"/>
              <a:gd name="T103" fmla="*/ 0 h 1021"/>
              <a:gd name="T104" fmla="*/ 1435 w 1435"/>
              <a:gd name="T105" fmla="*/ 1021 h 1021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435" h="1021">
                <a:moveTo>
                  <a:pt x="50" y="254"/>
                </a:moveTo>
                <a:lnTo>
                  <a:pt x="108" y="235"/>
                </a:lnTo>
                <a:lnTo>
                  <a:pt x="108" y="282"/>
                </a:lnTo>
                <a:lnTo>
                  <a:pt x="108" y="330"/>
                </a:lnTo>
                <a:lnTo>
                  <a:pt x="108" y="377"/>
                </a:lnTo>
                <a:lnTo>
                  <a:pt x="108" y="424"/>
                </a:lnTo>
                <a:lnTo>
                  <a:pt x="108" y="471"/>
                </a:lnTo>
                <a:lnTo>
                  <a:pt x="108" y="518"/>
                </a:lnTo>
                <a:lnTo>
                  <a:pt x="108" y="565"/>
                </a:lnTo>
                <a:lnTo>
                  <a:pt x="90" y="612"/>
                </a:lnTo>
                <a:lnTo>
                  <a:pt x="90" y="659"/>
                </a:lnTo>
                <a:lnTo>
                  <a:pt x="90" y="706"/>
                </a:lnTo>
                <a:lnTo>
                  <a:pt x="90" y="753"/>
                </a:lnTo>
                <a:lnTo>
                  <a:pt x="90" y="800"/>
                </a:lnTo>
                <a:lnTo>
                  <a:pt x="143" y="832"/>
                </a:lnTo>
                <a:lnTo>
                  <a:pt x="143" y="879"/>
                </a:lnTo>
                <a:lnTo>
                  <a:pt x="197" y="894"/>
                </a:lnTo>
                <a:lnTo>
                  <a:pt x="251" y="910"/>
                </a:lnTo>
                <a:lnTo>
                  <a:pt x="305" y="910"/>
                </a:lnTo>
                <a:lnTo>
                  <a:pt x="359" y="910"/>
                </a:lnTo>
                <a:lnTo>
                  <a:pt x="412" y="910"/>
                </a:lnTo>
                <a:lnTo>
                  <a:pt x="484" y="863"/>
                </a:lnTo>
                <a:lnTo>
                  <a:pt x="538" y="863"/>
                </a:lnTo>
                <a:lnTo>
                  <a:pt x="574" y="926"/>
                </a:lnTo>
                <a:lnTo>
                  <a:pt x="609" y="973"/>
                </a:lnTo>
                <a:lnTo>
                  <a:pt x="645" y="1020"/>
                </a:lnTo>
                <a:lnTo>
                  <a:pt x="699" y="1020"/>
                </a:lnTo>
                <a:lnTo>
                  <a:pt x="771" y="1020"/>
                </a:lnTo>
                <a:lnTo>
                  <a:pt x="914" y="1020"/>
                </a:lnTo>
                <a:lnTo>
                  <a:pt x="1022" y="1020"/>
                </a:lnTo>
                <a:lnTo>
                  <a:pt x="1076" y="1020"/>
                </a:lnTo>
                <a:lnTo>
                  <a:pt x="1219" y="910"/>
                </a:lnTo>
                <a:lnTo>
                  <a:pt x="1255" y="816"/>
                </a:lnTo>
                <a:lnTo>
                  <a:pt x="1362" y="722"/>
                </a:lnTo>
                <a:lnTo>
                  <a:pt x="1398" y="596"/>
                </a:lnTo>
                <a:lnTo>
                  <a:pt x="1434" y="549"/>
                </a:lnTo>
                <a:lnTo>
                  <a:pt x="1380" y="534"/>
                </a:lnTo>
                <a:lnTo>
                  <a:pt x="1326" y="534"/>
                </a:lnTo>
                <a:lnTo>
                  <a:pt x="1326" y="471"/>
                </a:lnTo>
                <a:lnTo>
                  <a:pt x="1273" y="439"/>
                </a:lnTo>
                <a:lnTo>
                  <a:pt x="1255" y="392"/>
                </a:lnTo>
                <a:lnTo>
                  <a:pt x="1219" y="345"/>
                </a:lnTo>
                <a:lnTo>
                  <a:pt x="1165" y="314"/>
                </a:lnTo>
                <a:lnTo>
                  <a:pt x="1111" y="282"/>
                </a:lnTo>
                <a:lnTo>
                  <a:pt x="1058" y="282"/>
                </a:lnTo>
                <a:lnTo>
                  <a:pt x="1004" y="220"/>
                </a:lnTo>
                <a:lnTo>
                  <a:pt x="968" y="157"/>
                </a:lnTo>
                <a:lnTo>
                  <a:pt x="932" y="94"/>
                </a:lnTo>
                <a:lnTo>
                  <a:pt x="896" y="31"/>
                </a:lnTo>
                <a:lnTo>
                  <a:pt x="842" y="0"/>
                </a:lnTo>
                <a:lnTo>
                  <a:pt x="789" y="0"/>
                </a:lnTo>
                <a:lnTo>
                  <a:pt x="753" y="47"/>
                </a:lnTo>
                <a:lnTo>
                  <a:pt x="699" y="63"/>
                </a:lnTo>
                <a:lnTo>
                  <a:pt x="645" y="94"/>
                </a:lnTo>
                <a:lnTo>
                  <a:pt x="592" y="94"/>
                </a:lnTo>
                <a:lnTo>
                  <a:pt x="538" y="94"/>
                </a:lnTo>
                <a:lnTo>
                  <a:pt x="484" y="94"/>
                </a:lnTo>
                <a:lnTo>
                  <a:pt x="430" y="63"/>
                </a:lnTo>
                <a:lnTo>
                  <a:pt x="376" y="31"/>
                </a:lnTo>
                <a:lnTo>
                  <a:pt x="323" y="31"/>
                </a:lnTo>
                <a:lnTo>
                  <a:pt x="269" y="31"/>
                </a:lnTo>
                <a:lnTo>
                  <a:pt x="215" y="31"/>
                </a:lnTo>
                <a:lnTo>
                  <a:pt x="161" y="31"/>
                </a:lnTo>
                <a:lnTo>
                  <a:pt x="108" y="94"/>
                </a:lnTo>
                <a:lnTo>
                  <a:pt x="72" y="141"/>
                </a:lnTo>
                <a:lnTo>
                  <a:pt x="36" y="188"/>
                </a:lnTo>
                <a:lnTo>
                  <a:pt x="0" y="235"/>
                </a:lnTo>
                <a:lnTo>
                  <a:pt x="54" y="251"/>
                </a:lnTo>
              </a:path>
            </a:pathLst>
          </a:custGeom>
          <a:solidFill>
            <a:srgbClr val="618FFD"/>
          </a:solidFill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978150" y="158750"/>
            <a:ext cx="2501900" cy="1358900"/>
          </a:xfrm>
          <a:prstGeom prst="rightArrow">
            <a:avLst>
              <a:gd name="adj1" fmla="val 50000"/>
              <a:gd name="adj2" fmla="val 92065"/>
            </a:avLst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873750" y="463550"/>
            <a:ext cx="2730500" cy="1282700"/>
          </a:xfrm>
          <a:prstGeom prst="rect">
            <a:avLst/>
          </a:prstGeom>
          <a:solidFill>
            <a:srgbClr val="FCFEB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5892800" y="457200"/>
            <a:ext cx="269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5873750" y="762000"/>
            <a:ext cx="2730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873750" y="1066800"/>
            <a:ext cx="2730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5873750" y="1447800"/>
            <a:ext cx="2730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5870575" y="1030288"/>
            <a:ext cx="2835275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pl-PL" sz="4400" b="1"/>
              <a:t> .  .  .  .  .  . 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6324600" y="82550"/>
            <a:ext cx="0" cy="977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6781800" y="1454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7239000" y="82550"/>
            <a:ext cx="0" cy="977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7696200" y="82550"/>
            <a:ext cx="0" cy="977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8153400" y="82550"/>
            <a:ext cx="0" cy="977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6781800" y="82550"/>
            <a:ext cx="0" cy="977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6324600" y="1454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7239000" y="1454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7696200" y="1454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8153400" y="1454150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5929313" y="619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A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6386513" y="619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B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6919913" y="619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C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7300913" y="619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D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7758113" y="619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E</a:t>
            </a: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8215313" y="61913"/>
            <a:ext cx="36671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F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519113" y="290513"/>
            <a:ext cx="1612900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pl-PL" b="1" i="1"/>
              <a:t>Postać nieznorma-lizowana</a:t>
            </a: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138113" y="1838325"/>
            <a:ext cx="8637587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2200">
                <a:solidFill>
                  <a:srgbClr val="C00000"/>
                </a:solidFill>
              </a:rPr>
              <a:t>PIERWSZA POSTAĆ NORMALNA - usunięcie danych nieelementarnych</a:t>
            </a:r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3414713" y="595313"/>
            <a:ext cx="114935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do 1PN</a:t>
            </a:r>
          </a:p>
        </p:txBody>
      </p:sp>
      <p:sp>
        <p:nvSpPr>
          <p:cNvPr id="18462" name="Oval 30"/>
          <p:cNvSpPr>
            <a:spLocks noChangeArrowheads="1"/>
          </p:cNvSpPr>
          <p:nvPr/>
        </p:nvSpPr>
        <p:spPr bwMode="auto">
          <a:xfrm>
            <a:off x="711200" y="2768600"/>
            <a:ext cx="1092200" cy="330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63" name="Oval 31"/>
          <p:cNvSpPr>
            <a:spLocks noChangeArrowheads="1"/>
          </p:cNvSpPr>
          <p:nvPr/>
        </p:nvSpPr>
        <p:spPr bwMode="auto">
          <a:xfrm>
            <a:off x="692150" y="3206750"/>
            <a:ext cx="1130300" cy="368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64" name="Oval 32"/>
          <p:cNvSpPr>
            <a:spLocks noChangeArrowheads="1"/>
          </p:cNvSpPr>
          <p:nvPr/>
        </p:nvSpPr>
        <p:spPr bwMode="auto">
          <a:xfrm>
            <a:off x="692150" y="3663950"/>
            <a:ext cx="1130300" cy="368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65" name="Oval 33"/>
          <p:cNvSpPr>
            <a:spLocks noChangeArrowheads="1"/>
          </p:cNvSpPr>
          <p:nvPr/>
        </p:nvSpPr>
        <p:spPr bwMode="auto">
          <a:xfrm>
            <a:off x="406400" y="4673600"/>
            <a:ext cx="1092200" cy="330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66" name="Oval 34"/>
          <p:cNvSpPr>
            <a:spLocks noChangeArrowheads="1"/>
          </p:cNvSpPr>
          <p:nvPr/>
        </p:nvSpPr>
        <p:spPr bwMode="auto">
          <a:xfrm>
            <a:off x="387350" y="5187950"/>
            <a:ext cx="1130300" cy="368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67" name="Oval 35"/>
          <p:cNvSpPr>
            <a:spLocks noChangeArrowheads="1"/>
          </p:cNvSpPr>
          <p:nvPr/>
        </p:nvSpPr>
        <p:spPr bwMode="auto">
          <a:xfrm>
            <a:off x="387350" y="5645150"/>
            <a:ext cx="1130300" cy="368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68" name="Oval 36"/>
          <p:cNvSpPr>
            <a:spLocks noChangeArrowheads="1"/>
          </p:cNvSpPr>
          <p:nvPr/>
        </p:nvSpPr>
        <p:spPr bwMode="auto">
          <a:xfrm>
            <a:off x="711200" y="2311400"/>
            <a:ext cx="1092200" cy="330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>
            <a:off x="1835150" y="29718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2209800" y="2444750"/>
            <a:ext cx="0" cy="901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1835150" y="33528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>
            <a:off x="1835150" y="24384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2743200" y="2444750"/>
            <a:ext cx="0" cy="143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2368550" y="24384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1835150" y="3886200"/>
            <a:ext cx="90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76" name="AutoShape 44"/>
          <p:cNvSpPr>
            <a:spLocks noChangeArrowheads="1"/>
          </p:cNvSpPr>
          <p:nvPr/>
        </p:nvSpPr>
        <p:spPr bwMode="auto">
          <a:xfrm>
            <a:off x="2978150" y="2444750"/>
            <a:ext cx="2501900" cy="1358900"/>
          </a:xfrm>
          <a:prstGeom prst="rightArrow">
            <a:avLst>
              <a:gd name="adj1" fmla="val 50000"/>
              <a:gd name="adj2" fmla="val 92065"/>
            </a:avLst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3414713" y="2881313"/>
            <a:ext cx="114935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do 2PN</a:t>
            </a:r>
          </a:p>
        </p:txBody>
      </p:sp>
      <p:sp>
        <p:nvSpPr>
          <p:cNvPr id="18478" name="AutoShape 46"/>
          <p:cNvSpPr>
            <a:spLocks noChangeArrowheads="1"/>
          </p:cNvSpPr>
          <p:nvPr/>
        </p:nvSpPr>
        <p:spPr bwMode="auto">
          <a:xfrm>
            <a:off x="2978150" y="4654550"/>
            <a:ext cx="2501900" cy="1358900"/>
          </a:xfrm>
          <a:prstGeom prst="rightArrow">
            <a:avLst>
              <a:gd name="adj1" fmla="val 50000"/>
              <a:gd name="adj2" fmla="val 92065"/>
            </a:avLst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3414713" y="5167313"/>
            <a:ext cx="114935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do 3PN</a:t>
            </a:r>
          </a:p>
        </p:txBody>
      </p:sp>
      <p:sp>
        <p:nvSpPr>
          <p:cNvPr id="18480" name="Rectangle 48"/>
          <p:cNvSpPr>
            <a:spLocks noChangeArrowheads="1"/>
          </p:cNvSpPr>
          <p:nvPr/>
        </p:nvSpPr>
        <p:spPr bwMode="auto">
          <a:xfrm>
            <a:off x="747713" y="4591050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A</a:t>
            </a:r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747713" y="5167313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B</a:t>
            </a:r>
          </a:p>
        </p:txBody>
      </p:sp>
      <p:sp>
        <p:nvSpPr>
          <p:cNvPr id="18482" name="Rectangle 50"/>
          <p:cNvSpPr>
            <a:spLocks noChangeArrowheads="1"/>
          </p:cNvSpPr>
          <p:nvPr/>
        </p:nvSpPr>
        <p:spPr bwMode="auto">
          <a:xfrm>
            <a:off x="739775" y="5622925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C</a:t>
            </a:r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1052513" y="2236788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A</a:t>
            </a:r>
          </a:p>
        </p:txBody>
      </p:sp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1052513" y="2693988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B</a:t>
            </a:r>
          </a:p>
        </p:txBody>
      </p:sp>
      <p:sp>
        <p:nvSpPr>
          <p:cNvPr id="18485" name="Rectangle 53"/>
          <p:cNvSpPr>
            <a:spLocks noChangeArrowheads="1"/>
          </p:cNvSpPr>
          <p:nvPr/>
        </p:nvSpPr>
        <p:spPr bwMode="auto">
          <a:xfrm>
            <a:off x="1052513" y="31861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C</a:t>
            </a:r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1052513" y="36433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D</a:t>
            </a:r>
          </a:p>
        </p:txBody>
      </p:sp>
      <p:sp>
        <p:nvSpPr>
          <p:cNvPr id="18487" name="Oval 55"/>
          <p:cNvSpPr>
            <a:spLocks noChangeArrowheads="1"/>
          </p:cNvSpPr>
          <p:nvPr/>
        </p:nvSpPr>
        <p:spPr bwMode="auto">
          <a:xfrm>
            <a:off x="5740400" y="2463800"/>
            <a:ext cx="1092200" cy="330200"/>
          </a:xfrm>
          <a:prstGeom prst="ellipse">
            <a:avLst/>
          </a:prstGeom>
          <a:solidFill>
            <a:srgbClr val="FAFD00"/>
          </a:solidFill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88" name="Oval 56"/>
          <p:cNvSpPr>
            <a:spLocks noChangeArrowheads="1"/>
          </p:cNvSpPr>
          <p:nvPr/>
        </p:nvSpPr>
        <p:spPr bwMode="auto">
          <a:xfrm>
            <a:off x="5740400" y="2997200"/>
            <a:ext cx="1092200" cy="330200"/>
          </a:xfrm>
          <a:prstGeom prst="ellipse">
            <a:avLst/>
          </a:prstGeom>
          <a:solidFill>
            <a:srgbClr val="FAFD00"/>
          </a:solidFill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89" name="Oval 57"/>
          <p:cNvSpPr>
            <a:spLocks noChangeArrowheads="1"/>
          </p:cNvSpPr>
          <p:nvPr/>
        </p:nvSpPr>
        <p:spPr bwMode="auto">
          <a:xfrm>
            <a:off x="5721350" y="3435350"/>
            <a:ext cx="1130300" cy="3683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90" name="Rectangle 58"/>
          <p:cNvSpPr>
            <a:spLocks noChangeArrowheads="1"/>
          </p:cNvSpPr>
          <p:nvPr/>
        </p:nvSpPr>
        <p:spPr bwMode="auto">
          <a:xfrm>
            <a:off x="6081713" y="23987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A</a:t>
            </a:r>
          </a:p>
        </p:txBody>
      </p:sp>
      <p:sp>
        <p:nvSpPr>
          <p:cNvPr id="18491" name="Rectangle 59"/>
          <p:cNvSpPr>
            <a:spLocks noChangeArrowheads="1"/>
          </p:cNvSpPr>
          <p:nvPr/>
        </p:nvSpPr>
        <p:spPr bwMode="auto">
          <a:xfrm>
            <a:off x="6081713" y="2922588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B</a:t>
            </a:r>
          </a:p>
        </p:txBody>
      </p:sp>
      <p:sp>
        <p:nvSpPr>
          <p:cNvPr id="18492" name="Rectangle 60"/>
          <p:cNvSpPr>
            <a:spLocks noChangeArrowheads="1"/>
          </p:cNvSpPr>
          <p:nvPr/>
        </p:nvSpPr>
        <p:spPr bwMode="auto">
          <a:xfrm>
            <a:off x="6081713" y="34147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C</a:t>
            </a:r>
          </a:p>
        </p:txBody>
      </p:sp>
      <p:sp>
        <p:nvSpPr>
          <p:cNvPr id="18493" name="Line 61"/>
          <p:cNvSpPr>
            <a:spLocks noChangeShapeType="1"/>
          </p:cNvSpPr>
          <p:nvPr/>
        </p:nvSpPr>
        <p:spPr bwMode="auto">
          <a:xfrm>
            <a:off x="6864350" y="32004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4" name="Line 62"/>
          <p:cNvSpPr>
            <a:spLocks noChangeShapeType="1"/>
          </p:cNvSpPr>
          <p:nvPr/>
        </p:nvSpPr>
        <p:spPr bwMode="auto">
          <a:xfrm>
            <a:off x="7239000" y="2597150"/>
            <a:ext cx="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5" name="Line 63"/>
          <p:cNvSpPr>
            <a:spLocks noChangeShapeType="1"/>
          </p:cNvSpPr>
          <p:nvPr/>
        </p:nvSpPr>
        <p:spPr bwMode="auto">
          <a:xfrm>
            <a:off x="6864350" y="36576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6" name="Line 64"/>
          <p:cNvSpPr>
            <a:spLocks noChangeShapeType="1"/>
          </p:cNvSpPr>
          <p:nvPr/>
        </p:nvSpPr>
        <p:spPr bwMode="auto">
          <a:xfrm>
            <a:off x="6864350" y="25908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97" name="Oval 65"/>
          <p:cNvSpPr>
            <a:spLocks noChangeArrowheads="1"/>
          </p:cNvSpPr>
          <p:nvPr/>
        </p:nvSpPr>
        <p:spPr bwMode="auto">
          <a:xfrm>
            <a:off x="7416800" y="2997200"/>
            <a:ext cx="1092200" cy="330200"/>
          </a:xfrm>
          <a:prstGeom prst="ellipse">
            <a:avLst/>
          </a:prstGeom>
          <a:solidFill>
            <a:srgbClr val="FAFD00"/>
          </a:solidFill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98" name="Oval 66"/>
          <p:cNvSpPr>
            <a:spLocks noChangeArrowheads="1"/>
          </p:cNvSpPr>
          <p:nvPr/>
        </p:nvSpPr>
        <p:spPr bwMode="auto">
          <a:xfrm>
            <a:off x="7397750" y="3435350"/>
            <a:ext cx="1130300" cy="3683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499" name="Rectangle 67"/>
          <p:cNvSpPr>
            <a:spLocks noChangeArrowheads="1"/>
          </p:cNvSpPr>
          <p:nvPr/>
        </p:nvSpPr>
        <p:spPr bwMode="auto">
          <a:xfrm>
            <a:off x="7758113" y="2905125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A</a:t>
            </a:r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>
            <a:off x="8540750" y="32004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01" name="Line 69"/>
          <p:cNvSpPr>
            <a:spLocks noChangeShapeType="1"/>
          </p:cNvSpPr>
          <p:nvPr/>
        </p:nvSpPr>
        <p:spPr bwMode="auto">
          <a:xfrm>
            <a:off x="8540750" y="36576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02" name="Line 70"/>
          <p:cNvSpPr>
            <a:spLocks noChangeShapeType="1"/>
          </p:cNvSpPr>
          <p:nvPr/>
        </p:nvSpPr>
        <p:spPr bwMode="auto">
          <a:xfrm>
            <a:off x="8915400" y="32067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03" name="Rectangle 71"/>
          <p:cNvSpPr>
            <a:spLocks noChangeArrowheads="1"/>
          </p:cNvSpPr>
          <p:nvPr/>
        </p:nvSpPr>
        <p:spPr bwMode="auto">
          <a:xfrm>
            <a:off x="7834313" y="3414713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D</a:t>
            </a:r>
          </a:p>
        </p:txBody>
      </p:sp>
      <p:sp>
        <p:nvSpPr>
          <p:cNvPr id="18504" name="Rectangle 72"/>
          <p:cNvSpPr>
            <a:spLocks noChangeArrowheads="1"/>
          </p:cNvSpPr>
          <p:nvPr/>
        </p:nvSpPr>
        <p:spPr bwMode="auto">
          <a:xfrm>
            <a:off x="14288" y="4149725"/>
            <a:ext cx="9110662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2200">
                <a:solidFill>
                  <a:srgbClr val="C00000"/>
                </a:solidFill>
              </a:rPr>
              <a:t>DRUGA POSTAĆ NORMALNA - usunięcie częściowej zależności funkcyjnej</a:t>
            </a:r>
          </a:p>
        </p:txBody>
      </p:sp>
      <p:sp>
        <p:nvSpPr>
          <p:cNvPr id="18505" name="Rectangle 73"/>
          <p:cNvSpPr>
            <a:spLocks noChangeArrowheads="1"/>
          </p:cNvSpPr>
          <p:nvPr/>
        </p:nvSpPr>
        <p:spPr bwMode="auto">
          <a:xfrm>
            <a:off x="60325" y="6257925"/>
            <a:ext cx="9107488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2100">
                <a:solidFill>
                  <a:srgbClr val="C00000"/>
                </a:solidFill>
              </a:rPr>
              <a:t>TRZECIA POSTAĆ NORMALNA - usunięcie przechodniej zależności funkcyjnej</a:t>
            </a:r>
          </a:p>
        </p:txBody>
      </p:sp>
      <p:sp>
        <p:nvSpPr>
          <p:cNvPr id="18506" name="Line 74"/>
          <p:cNvSpPr>
            <a:spLocks noChangeShapeType="1"/>
          </p:cNvSpPr>
          <p:nvPr/>
        </p:nvSpPr>
        <p:spPr bwMode="auto">
          <a:xfrm>
            <a:off x="1530350" y="48006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07" name="Line 75"/>
          <p:cNvSpPr>
            <a:spLocks noChangeShapeType="1"/>
          </p:cNvSpPr>
          <p:nvPr/>
        </p:nvSpPr>
        <p:spPr bwMode="auto">
          <a:xfrm>
            <a:off x="1530350" y="54102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08" name="Line 76"/>
          <p:cNvSpPr>
            <a:spLocks noChangeShapeType="1"/>
          </p:cNvSpPr>
          <p:nvPr/>
        </p:nvSpPr>
        <p:spPr bwMode="auto">
          <a:xfrm>
            <a:off x="1905000" y="48069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09" name="Line 77"/>
          <p:cNvSpPr>
            <a:spLocks noChangeShapeType="1"/>
          </p:cNvSpPr>
          <p:nvPr/>
        </p:nvSpPr>
        <p:spPr bwMode="auto">
          <a:xfrm>
            <a:off x="1530350" y="5867400"/>
            <a:ext cx="59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10" name="Line 78"/>
          <p:cNvSpPr>
            <a:spLocks noChangeShapeType="1"/>
          </p:cNvSpPr>
          <p:nvPr/>
        </p:nvSpPr>
        <p:spPr bwMode="auto">
          <a:xfrm>
            <a:off x="2133600" y="52641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11" name="Line 79"/>
          <p:cNvSpPr>
            <a:spLocks noChangeShapeType="1"/>
          </p:cNvSpPr>
          <p:nvPr/>
        </p:nvSpPr>
        <p:spPr bwMode="auto">
          <a:xfrm>
            <a:off x="1987550" y="52578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12" name="Line 80"/>
          <p:cNvSpPr>
            <a:spLocks noChangeShapeType="1"/>
          </p:cNvSpPr>
          <p:nvPr/>
        </p:nvSpPr>
        <p:spPr bwMode="auto">
          <a:xfrm>
            <a:off x="2444750" y="48006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13" name="Line 81"/>
          <p:cNvSpPr>
            <a:spLocks noChangeShapeType="1"/>
          </p:cNvSpPr>
          <p:nvPr/>
        </p:nvSpPr>
        <p:spPr bwMode="auto">
          <a:xfrm>
            <a:off x="2216150" y="58674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14" name="Line 82"/>
          <p:cNvSpPr>
            <a:spLocks noChangeShapeType="1"/>
          </p:cNvSpPr>
          <p:nvPr/>
        </p:nvSpPr>
        <p:spPr bwMode="auto">
          <a:xfrm>
            <a:off x="2590800" y="4806950"/>
            <a:ext cx="0" cy="10541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15" name="Oval 83"/>
          <p:cNvSpPr>
            <a:spLocks noChangeArrowheads="1"/>
          </p:cNvSpPr>
          <p:nvPr/>
        </p:nvSpPr>
        <p:spPr bwMode="auto">
          <a:xfrm>
            <a:off x="5588000" y="4826000"/>
            <a:ext cx="1092200" cy="330200"/>
          </a:xfrm>
          <a:prstGeom prst="ellipse">
            <a:avLst/>
          </a:prstGeom>
          <a:solidFill>
            <a:srgbClr val="FAFD00"/>
          </a:solidFill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516" name="Oval 84"/>
          <p:cNvSpPr>
            <a:spLocks noChangeArrowheads="1"/>
          </p:cNvSpPr>
          <p:nvPr/>
        </p:nvSpPr>
        <p:spPr bwMode="auto">
          <a:xfrm>
            <a:off x="5568950" y="5340350"/>
            <a:ext cx="1130300" cy="3683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517" name="Rectangle 85"/>
          <p:cNvSpPr>
            <a:spLocks noChangeArrowheads="1"/>
          </p:cNvSpPr>
          <p:nvPr/>
        </p:nvSpPr>
        <p:spPr bwMode="auto">
          <a:xfrm>
            <a:off x="5929313" y="4759325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A</a:t>
            </a:r>
          </a:p>
        </p:txBody>
      </p:sp>
      <p:sp>
        <p:nvSpPr>
          <p:cNvPr id="18518" name="Rectangle 86"/>
          <p:cNvSpPr>
            <a:spLocks noChangeArrowheads="1"/>
          </p:cNvSpPr>
          <p:nvPr/>
        </p:nvSpPr>
        <p:spPr bwMode="auto">
          <a:xfrm>
            <a:off x="5953125" y="5302250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B</a:t>
            </a:r>
          </a:p>
        </p:txBody>
      </p:sp>
      <p:sp>
        <p:nvSpPr>
          <p:cNvPr id="18519" name="Line 87"/>
          <p:cNvSpPr>
            <a:spLocks noChangeShapeType="1"/>
          </p:cNvSpPr>
          <p:nvPr/>
        </p:nvSpPr>
        <p:spPr bwMode="auto">
          <a:xfrm>
            <a:off x="6711950" y="49530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20" name="Line 88"/>
          <p:cNvSpPr>
            <a:spLocks noChangeShapeType="1"/>
          </p:cNvSpPr>
          <p:nvPr/>
        </p:nvSpPr>
        <p:spPr bwMode="auto">
          <a:xfrm>
            <a:off x="6711950" y="55626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21" name="Line 89"/>
          <p:cNvSpPr>
            <a:spLocks noChangeShapeType="1"/>
          </p:cNvSpPr>
          <p:nvPr/>
        </p:nvSpPr>
        <p:spPr bwMode="auto">
          <a:xfrm>
            <a:off x="7086600" y="49593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22" name="Oval 90"/>
          <p:cNvSpPr>
            <a:spLocks noChangeArrowheads="1"/>
          </p:cNvSpPr>
          <p:nvPr/>
        </p:nvSpPr>
        <p:spPr bwMode="auto">
          <a:xfrm>
            <a:off x="7416800" y="4826000"/>
            <a:ext cx="1092200" cy="330200"/>
          </a:xfrm>
          <a:prstGeom prst="ellipse">
            <a:avLst/>
          </a:prstGeom>
          <a:solidFill>
            <a:srgbClr val="FAFD00"/>
          </a:solidFill>
          <a:ln w="508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523" name="Oval 91"/>
          <p:cNvSpPr>
            <a:spLocks noChangeArrowheads="1"/>
          </p:cNvSpPr>
          <p:nvPr/>
        </p:nvSpPr>
        <p:spPr bwMode="auto">
          <a:xfrm>
            <a:off x="7397750" y="5340350"/>
            <a:ext cx="1130300" cy="368300"/>
          </a:xfrm>
          <a:prstGeom prst="ellipse">
            <a:avLst/>
          </a:prstGeom>
          <a:solidFill>
            <a:srgbClr val="FAFD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18524" name="Rectangle 92"/>
          <p:cNvSpPr>
            <a:spLocks noChangeArrowheads="1"/>
          </p:cNvSpPr>
          <p:nvPr/>
        </p:nvSpPr>
        <p:spPr bwMode="auto">
          <a:xfrm>
            <a:off x="7781925" y="4759325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B</a:t>
            </a:r>
          </a:p>
        </p:txBody>
      </p:sp>
      <p:sp>
        <p:nvSpPr>
          <p:cNvPr id="18525" name="Rectangle 93"/>
          <p:cNvSpPr>
            <a:spLocks noChangeArrowheads="1"/>
          </p:cNvSpPr>
          <p:nvPr/>
        </p:nvSpPr>
        <p:spPr bwMode="auto">
          <a:xfrm>
            <a:off x="7781925" y="530225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b="1"/>
              <a:t>C</a:t>
            </a:r>
          </a:p>
        </p:txBody>
      </p:sp>
      <p:sp>
        <p:nvSpPr>
          <p:cNvPr id="18526" name="Line 94"/>
          <p:cNvSpPr>
            <a:spLocks noChangeShapeType="1"/>
          </p:cNvSpPr>
          <p:nvPr/>
        </p:nvSpPr>
        <p:spPr bwMode="auto">
          <a:xfrm>
            <a:off x="8540750" y="49530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27" name="Line 95"/>
          <p:cNvSpPr>
            <a:spLocks noChangeShapeType="1"/>
          </p:cNvSpPr>
          <p:nvPr/>
        </p:nvSpPr>
        <p:spPr bwMode="auto">
          <a:xfrm>
            <a:off x="8540750" y="55626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528" name="Line 96"/>
          <p:cNvSpPr>
            <a:spLocks noChangeShapeType="1"/>
          </p:cNvSpPr>
          <p:nvPr/>
        </p:nvSpPr>
        <p:spPr bwMode="auto">
          <a:xfrm>
            <a:off x="8915400" y="49593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0" y="2032000"/>
            <a:ext cx="9144000" cy="736600"/>
          </a:xfrm>
          <a:prstGeom prst="rect">
            <a:avLst/>
          </a:prstGeom>
          <a:solidFill>
            <a:srgbClr val="FAFD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l-PL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0668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200" b="1" smtClean="0"/>
              <a:t>Normalizacja do trzeciej postaci normalnej </a:t>
            </a:r>
            <a:br>
              <a:rPr lang="pl-PL" altLang="pl-PL" sz="3200" b="1" smtClean="0"/>
            </a:br>
            <a:r>
              <a:rPr lang="pl-PL" altLang="pl-PL" sz="3200" b="1" smtClean="0"/>
              <a:t>tabeli WYPOŻYCZALNIA BIBLIOTECZNA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-17463" y="2181225"/>
            <a:ext cx="927893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pl-PL" sz="1800"/>
              <a:t>Nazwisko  Imię  Adres  Data_zap   Pesel  Tytuł  Autor  Syg  Typ  Limit_cz  Data_wyp Data_zw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609600" y="1531938"/>
            <a:ext cx="47434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2000" b="1"/>
              <a:t>tabela WYPOŻALNIA BIBLIOTECZNA</a:t>
            </a:r>
          </a:p>
        </p:txBody>
      </p:sp>
      <p:grpSp>
        <p:nvGrpSpPr>
          <p:cNvPr id="20486" name="Grupa 28"/>
          <p:cNvGrpSpPr>
            <a:grpSpLocks/>
          </p:cNvGrpSpPr>
          <p:nvPr/>
        </p:nvGrpSpPr>
        <p:grpSpPr bwMode="auto">
          <a:xfrm>
            <a:off x="142875" y="3581400"/>
            <a:ext cx="1955800" cy="2336800"/>
            <a:chOff x="546100" y="3581400"/>
            <a:chExt cx="1955800" cy="2336800"/>
          </a:xfrm>
        </p:grpSpPr>
        <p:sp>
          <p:nvSpPr>
            <p:cNvPr id="20512" name="Rectangle 2"/>
            <p:cNvSpPr>
              <a:spLocks noChangeArrowheads="1"/>
            </p:cNvSpPr>
            <p:nvPr/>
          </p:nvSpPr>
          <p:spPr bwMode="auto">
            <a:xfrm>
              <a:off x="546100" y="3581400"/>
              <a:ext cx="1955800" cy="23368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l-PL" sz="1800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744538" y="3778250"/>
              <a:ext cx="1612900" cy="17526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defRPr/>
              </a:pPr>
              <a:r>
                <a:rPr lang="pl-PL" sz="1800" dirty="0" err="1"/>
                <a:t>Id_czyt</a:t>
              </a:r>
              <a:endParaRPr lang="pl-PL" sz="1800" dirty="0"/>
            </a:p>
            <a:p>
              <a:pPr>
                <a:defRPr/>
              </a:pPr>
              <a:r>
                <a:rPr lang="pl-PL" sz="1800" dirty="0"/>
                <a:t>Nazwisko      </a:t>
              </a:r>
            </a:p>
            <a:p>
              <a:pPr>
                <a:defRPr/>
              </a:pPr>
              <a:r>
                <a:rPr lang="pl-PL" sz="1800" dirty="0"/>
                <a:t>Imię       </a:t>
              </a:r>
            </a:p>
            <a:p>
              <a:pPr>
                <a:defRPr/>
              </a:pPr>
              <a:r>
                <a:rPr lang="pl-PL" sz="1800" dirty="0"/>
                <a:t>Adres        </a:t>
              </a:r>
            </a:p>
            <a:p>
              <a:pPr>
                <a:defRPr/>
              </a:pPr>
              <a:r>
                <a:rPr lang="pl-PL" sz="1800" dirty="0" err="1"/>
                <a:t>Data_zap</a:t>
              </a:r>
              <a:r>
                <a:rPr lang="pl-PL" sz="1800" dirty="0"/>
                <a:t>        </a:t>
              </a:r>
            </a:p>
            <a:p>
              <a:pPr>
                <a:defRPr/>
              </a:pPr>
              <a:r>
                <a:rPr lang="pl-PL" sz="1800" dirty="0">
                  <a:solidFill>
                    <a:schemeClr val="accent5">
                      <a:lumMod val="50000"/>
                    </a:schemeClr>
                  </a:solidFill>
                </a:rPr>
                <a:t>Pesel</a:t>
              </a:r>
              <a:r>
                <a:rPr lang="pl-PL" sz="1800" dirty="0"/>
                <a:t>              </a:t>
              </a:r>
            </a:p>
          </p:txBody>
        </p:sp>
      </p:grp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0" y="3035300"/>
            <a:ext cx="15446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1600" b="1"/>
              <a:t>tabela</a:t>
            </a:r>
          </a:p>
          <a:p>
            <a:r>
              <a:rPr lang="pl-PL" altLang="pl-PL" sz="1600" b="1"/>
              <a:t>CZYTELNICY</a:t>
            </a:r>
          </a:p>
        </p:txBody>
      </p:sp>
      <p:grpSp>
        <p:nvGrpSpPr>
          <p:cNvPr id="20488" name="Grupa 27"/>
          <p:cNvGrpSpPr>
            <a:grpSpLocks/>
          </p:cNvGrpSpPr>
          <p:nvPr/>
        </p:nvGrpSpPr>
        <p:grpSpPr bwMode="auto">
          <a:xfrm>
            <a:off x="2417763" y="3387725"/>
            <a:ext cx="1439862" cy="1651000"/>
            <a:chOff x="2903538" y="3500438"/>
            <a:chExt cx="1439862" cy="1651000"/>
          </a:xfrm>
        </p:grpSpPr>
        <p:sp>
          <p:nvSpPr>
            <p:cNvPr id="20510" name="Rectangle 9"/>
            <p:cNvSpPr>
              <a:spLocks noChangeArrowheads="1"/>
            </p:cNvSpPr>
            <p:nvPr/>
          </p:nvSpPr>
          <p:spPr bwMode="auto">
            <a:xfrm>
              <a:off x="2903538" y="3500438"/>
              <a:ext cx="1439862" cy="16510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l-PL"/>
            </a:p>
          </p:txBody>
        </p:sp>
        <p:sp>
          <p:nvSpPr>
            <p:cNvPr id="20511" name="Rectangle 10"/>
            <p:cNvSpPr>
              <a:spLocks noChangeArrowheads="1"/>
            </p:cNvSpPr>
            <p:nvPr/>
          </p:nvSpPr>
          <p:spPr bwMode="auto">
            <a:xfrm>
              <a:off x="3000364" y="3679762"/>
              <a:ext cx="1214435" cy="13208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pl-PL" altLang="pl-PL" sz="2000"/>
                <a:t>Tytuł         </a:t>
              </a:r>
            </a:p>
            <a:p>
              <a:r>
                <a:rPr lang="pl-PL" altLang="pl-PL" sz="2000"/>
                <a:t>Autor       </a:t>
              </a:r>
            </a:p>
            <a:p>
              <a:r>
                <a:rPr lang="pl-PL" altLang="pl-PL" sz="2000"/>
                <a:t>Syg</a:t>
              </a:r>
            </a:p>
            <a:p>
              <a:r>
                <a:rPr lang="pl-PL" altLang="pl-PL" sz="2000"/>
                <a:t>Typ</a:t>
              </a:r>
            </a:p>
          </p:txBody>
        </p:sp>
      </p:grp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2346325" y="2857500"/>
            <a:ext cx="106045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1600" b="1"/>
              <a:t>tabela</a:t>
            </a:r>
          </a:p>
          <a:p>
            <a:r>
              <a:rPr lang="pl-PL" altLang="pl-PL" sz="1600" b="1"/>
              <a:t>KSIĄŻKI</a:t>
            </a:r>
          </a:p>
        </p:txBody>
      </p:sp>
      <p:sp>
        <p:nvSpPr>
          <p:cNvPr id="20490" name="Line 12"/>
          <p:cNvSpPr>
            <a:spLocks noChangeShapeType="1"/>
          </p:cNvSpPr>
          <p:nvPr/>
        </p:nvSpPr>
        <p:spPr bwMode="auto">
          <a:xfrm>
            <a:off x="1785938" y="2825750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91" name="Line 13"/>
          <p:cNvSpPr>
            <a:spLocks noChangeShapeType="1"/>
          </p:cNvSpPr>
          <p:nvPr/>
        </p:nvSpPr>
        <p:spPr bwMode="auto">
          <a:xfrm>
            <a:off x="3571875" y="2825750"/>
            <a:ext cx="0" cy="539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92" name="Rectangle 14"/>
          <p:cNvSpPr>
            <a:spLocks noChangeArrowheads="1"/>
          </p:cNvSpPr>
          <p:nvPr/>
        </p:nvSpPr>
        <p:spPr bwMode="auto">
          <a:xfrm>
            <a:off x="71438" y="5929313"/>
            <a:ext cx="226218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1600"/>
              <a:t>Klucz główny: {Id_czyt}</a:t>
            </a:r>
          </a:p>
        </p:txBody>
      </p:sp>
      <p:sp>
        <p:nvSpPr>
          <p:cNvPr id="20493" name="Rectangle 15"/>
          <p:cNvSpPr>
            <a:spLocks noChangeArrowheads="1"/>
          </p:cNvSpPr>
          <p:nvPr/>
        </p:nvSpPr>
        <p:spPr bwMode="auto">
          <a:xfrm>
            <a:off x="2214563" y="5000625"/>
            <a:ext cx="196373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1600"/>
              <a:t>Klucz główny: {Syg}</a:t>
            </a:r>
          </a:p>
        </p:txBody>
      </p:sp>
      <p:grpSp>
        <p:nvGrpSpPr>
          <p:cNvPr id="20494" name="Grupa 26"/>
          <p:cNvGrpSpPr>
            <a:grpSpLocks/>
          </p:cNvGrpSpPr>
          <p:nvPr/>
        </p:nvGrpSpPr>
        <p:grpSpPr bwMode="auto">
          <a:xfrm>
            <a:off x="5087938" y="3467100"/>
            <a:ext cx="2082800" cy="1651000"/>
            <a:chOff x="4775200" y="4038600"/>
            <a:chExt cx="2082800" cy="1651000"/>
          </a:xfrm>
        </p:grpSpPr>
        <p:sp>
          <p:nvSpPr>
            <p:cNvPr id="20508" name="Rectangle 16"/>
            <p:cNvSpPr>
              <a:spLocks noChangeArrowheads="1"/>
            </p:cNvSpPr>
            <p:nvPr/>
          </p:nvSpPr>
          <p:spPr bwMode="auto">
            <a:xfrm>
              <a:off x="4775200" y="4038600"/>
              <a:ext cx="2082800" cy="16510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l-PL"/>
            </a:p>
          </p:txBody>
        </p:sp>
        <p:sp>
          <p:nvSpPr>
            <p:cNvPr id="20509" name="Rectangle 17"/>
            <p:cNvSpPr>
              <a:spLocks noChangeArrowheads="1"/>
            </p:cNvSpPr>
            <p:nvPr/>
          </p:nvSpPr>
          <p:spPr bwMode="auto">
            <a:xfrm>
              <a:off x="4953000" y="4268788"/>
              <a:ext cx="1619250" cy="10130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pl-PL" altLang="pl-PL" sz="2000"/>
                <a:t>Id_czyt</a:t>
              </a:r>
            </a:p>
            <a:p>
              <a:r>
                <a:rPr lang="pl-PL" altLang="pl-PL" sz="2000"/>
                <a:t>Syg</a:t>
              </a:r>
              <a:r>
                <a:rPr lang="pl-PL" altLang="pl-PL" sz="2000" b="1"/>
                <a:t> </a:t>
              </a:r>
            </a:p>
            <a:p>
              <a:r>
                <a:rPr lang="pl-PL" altLang="pl-PL" sz="2000"/>
                <a:t>Data_wyp </a:t>
              </a:r>
            </a:p>
          </p:txBody>
        </p:sp>
      </p:grp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5029200" y="2928938"/>
            <a:ext cx="1900238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1600" b="1"/>
              <a:t>tabela</a:t>
            </a:r>
          </a:p>
          <a:p>
            <a:r>
              <a:rPr lang="pl-PL" altLang="pl-PL" sz="1600" b="1"/>
              <a:t>WYPOŻYCZENIA</a:t>
            </a:r>
          </a:p>
        </p:txBody>
      </p:sp>
      <p:sp>
        <p:nvSpPr>
          <p:cNvPr id="20496" name="Rectangle 19"/>
          <p:cNvSpPr>
            <a:spLocks noChangeArrowheads="1"/>
          </p:cNvSpPr>
          <p:nvPr/>
        </p:nvSpPr>
        <p:spPr bwMode="auto">
          <a:xfrm>
            <a:off x="5214938" y="5072063"/>
            <a:ext cx="196373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1600"/>
              <a:t>Klucz główny: {Syg}</a:t>
            </a:r>
          </a:p>
        </p:txBody>
      </p:sp>
      <p:sp>
        <p:nvSpPr>
          <p:cNvPr id="20497" name="Line 20"/>
          <p:cNvSpPr>
            <a:spLocks noChangeShapeType="1"/>
          </p:cNvSpPr>
          <p:nvPr/>
        </p:nvSpPr>
        <p:spPr bwMode="auto">
          <a:xfrm>
            <a:off x="8715375" y="2808288"/>
            <a:ext cx="0" cy="120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0498" name="Grupa 25"/>
          <p:cNvGrpSpPr>
            <a:grpSpLocks/>
          </p:cNvGrpSpPr>
          <p:nvPr/>
        </p:nvGrpSpPr>
        <p:grpSpPr bwMode="auto">
          <a:xfrm>
            <a:off x="7493000" y="4024313"/>
            <a:ext cx="1579563" cy="1651000"/>
            <a:chOff x="7493031" y="4024313"/>
            <a:chExt cx="1579563" cy="1651000"/>
          </a:xfrm>
        </p:grpSpPr>
        <p:sp>
          <p:nvSpPr>
            <p:cNvPr id="20506" name="Rectangle 21"/>
            <p:cNvSpPr>
              <a:spLocks noChangeArrowheads="1"/>
            </p:cNvSpPr>
            <p:nvPr/>
          </p:nvSpPr>
          <p:spPr bwMode="auto">
            <a:xfrm>
              <a:off x="7493031" y="4024313"/>
              <a:ext cx="1579563" cy="16510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l-PL"/>
            </a:p>
          </p:txBody>
        </p:sp>
        <p:sp>
          <p:nvSpPr>
            <p:cNvPr id="20507" name="Rectangle 22"/>
            <p:cNvSpPr>
              <a:spLocks noChangeArrowheads="1"/>
            </p:cNvSpPr>
            <p:nvPr/>
          </p:nvSpPr>
          <p:spPr bwMode="auto">
            <a:xfrm>
              <a:off x="7551769" y="4179828"/>
              <a:ext cx="1449387" cy="13208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pl-PL" altLang="pl-PL" sz="2000"/>
                <a:t>Id_czyt</a:t>
              </a:r>
            </a:p>
            <a:p>
              <a:r>
                <a:rPr lang="pl-PL" altLang="pl-PL" sz="2000"/>
                <a:t>Syg</a:t>
              </a:r>
              <a:r>
                <a:rPr lang="pl-PL" altLang="pl-PL" sz="2000" b="1"/>
                <a:t> </a:t>
              </a:r>
            </a:p>
            <a:p>
              <a:r>
                <a:rPr lang="pl-PL" altLang="pl-PL" sz="2000"/>
                <a:t>Data_wyp</a:t>
              </a:r>
            </a:p>
            <a:p>
              <a:r>
                <a:rPr lang="pl-PL" altLang="pl-PL" sz="2000"/>
                <a:t>Data_zw </a:t>
              </a:r>
            </a:p>
          </p:txBody>
        </p:sp>
      </p:grpSp>
      <p:sp>
        <p:nvSpPr>
          <p:cNvPr id="20499" name="Rectangle 23"/>
          <p:cNvSpPr>
            <a:spLocks noChangeArrowheads="1"/>
          </p:cNvSpPr>
          <p:nvPr/>
        </p:nvSpPr>
        <p:spPr bwMode="auto">
          <a:xfrm>
            <a:off x="7564438" y="3427413"/>
            <a:ext cx="1116012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1600" b="1"/>
              <a:t>tabela</a:t>
            </a:r>
          </a:p>
          <a:p>
            <a:r>
              <a:rPr lang="pl-PL" altLang="pl-PL" sz="1600" b="1"/>
              <a:t>ZWROTY</a:t>
            </a:r>
          </a:p>
        </p:txBody>
      </p:sp>
      <p:sp>
        <p:nvSpPr>
          <p:cNvPr id="20500" name="Rectangle 24"/>
          <p:cNvSpPr>
            <a:spLocks noChangeArrowheads="1"/>
          </p:cNvSpPr>
          <p:nvPr/>
        </p:nvSpPr>
        <p:spPr bwMode="auto">
          <a:xfrm>
            <a:off x="7551738" y="5643563"/>
            <a:ext cx="1449387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pl-PL" altLang="pl-PL" sz="1600">
                <a:solidFill>
                  <a:srgbClr val="0000FF"/>
                </a:solidFill>
              </a:rPr>
              <a:t>Klucz główny: </a:t>
            </a:r>
          </a:p>
          <a:p>
            <a:pPr algn="ctr"/>
            <a:r>
              <a:rPr lang="pl-PL" altLang="pl-PL" sz="160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0501" name="Line 25"/>
          <p:cNvSpPr>
            <a:spLocks noChangeShapeType="1"/>
          </p:cNvSpPr>
          <p:nvPr/>
        </p:nvSpPr>
        <p:spPr bwMode="auto">
          <a:xfrm>
            <a:off x="7000875" y="2801938"/>
            <a:ext cx="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502" name="Rectangle 9"/>
          <p:cNvSpPr>
            <a:spLocks noChangeArrowheads="1"/>
          </p:cNvSpPr>
          <p:nvPr/>
        </p:nvSpPr>
        <p:spPr bwMode="auto">
          <a:xfrm>
            <a:off x="3908425" y="5857875"/>
            <a:ext cx="1285875" cy="571500"/>
          </a:xfrm>
          <a:prstGeom prst="rect">
            <a:avLst/>
          </a:prstGeom>
          <a:solidFill>
            <a:srgbClr val="FAFD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l-PL" altLang="pl-PL" sz="1800"/>
              <a:t>Typ</a:t>
            </a:r>
          </a:p>
          <a:p>
            <a:r>
              <a:rPr lang="pl-PL" altLang="pl-PL" sz="1800"/>
              <a:t>Limit_cz</a:t>
            </a:r>
          </a:p>
        </p:txBody>
      </p:sp>
      <p:cxnSp>
        <p:nvCxnSpPr>
          <p:cNvPr id="20503" name="Łącznik prosty ze strzałką 31"/>
          <p:cNvCxnSpPr>
            <a:cxnSpLocks noChangeShapeType="1"/>
          </p:cNvCxnSpPr>
          <p:nvPr/>
        </p:nvCxnSpPr>
        <p:spPr bwMode="auto">
          <a:xfrm rot="5400000">
            <a:off x="3251200" y="4179888"/>
            <a:ext cx="2786063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504" name="Rectangle 11"/>
          <p:cNvSpPr>
            <a:spLocks noChangeArrowheads="1"/>
          </p:cNvSpPr>
          <p:nvPr/>
        </p:nvSpPr>
        <p:spPr bwMode="auto">
          <a:xfrm>
            <a:off x="3765550" y="5284788"/>
            <a:ext cx="1431925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1600" b="1"/>
              <a:t>tabela</a:t>
            </a:r>
          </a:p>
          <a:p>
            <a:r>
              <a:rPr lang="pl-PL" altLang="pl-PL" sz="1600" b="1"/>
              <a:t>KATEGORIE</a:t>
            </a:r>
          </a:p>
        </p:txBody>
      </p:sp>
      <p:sp>
        <p:nvSpPr>
          <p:cNvPr id="20505" name="Rectangle 19"/>
          <p:cNvSpPr>
            <a:spLocks noChangeArrowheads="1"/>
          </p:cNvSpPr>
          <p:nvPr/>
        </p:nvSpPr>
        <p:spPr bwMode="auto">
          <a:xfrm>
            <a:off x="3836988" y="6418263"/>
            <a:ext cx="19605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1600"/>
              <a:t>Klucz główny: {Typ}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ela 41"/>
          <p:cNvGraphicFramePr>
            <a:graphicFrameLocks noGrp="1"/>
          </p:cNvGraphicFramePr>
          <p:nvPr/>
        </p:nvGraphicFramePr>
        <p:xfrm>
          <a:off x="147638" y="1928813"/>
          <a:ext cx="8853487" cy="3571880"/>
        </p:xfrm>
        <a:graphic>
          <a:graphicData uri="http://schemas.openxmlformats.org/drawingml/2006/table">
            <a:tbl>
              <a:tblPr/>
              <a:tblGrid>
                <a:gridCol w="788987"/>
                <a:gridCol w="646113"/>
                <a:gridCol w="685800"/>
                <a:gridCol w="922337"/>
                <a:gridCol w="884238"/>
                <a:gridCol w="531812"/>
                <a:gridCol w="592138"/>
                <a:gridCol w="620712"/>
                <a:gridCol w="822325"/>
                <a:gridCol w="812800"/>
                <a:gridCol w="866775"/>
                <a:gridCol w="679450"/>
              </a:tblGrid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Nazwisko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Imię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Data_zap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Pesel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Syg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Tytuł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Data_wyp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Data_zw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Typ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Limit_cz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Kowalski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Janusz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1998.12.03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7812033323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0001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2000.05.12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2000.11.12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Podręcznik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Kowalski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Janusz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1998.12.03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7812033323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0002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1999.12.15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2000.10.11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Poradnik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0011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Tyt_20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Aut_10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Podręcznik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Nawrocki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Adam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2008.12.04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8004124561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0004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2010.10.02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2010.10.07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Leksykon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Nawrocki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Andrzej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2008.12.04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8105308897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0034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2013.06.24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Podręcznik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Paprocka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Elwira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2011.11.03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7901047856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0021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Aut_3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2012.04.30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2012.05.30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Leksykon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Arends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Roman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Adres_6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2013.10.15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5710144345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0072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2013.11.23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2013.12.02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Leksykon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Arends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Roman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Adres_6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2013.10.15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8204184572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0213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Tyt_12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2014.02.14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Poradnik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Bracki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Leszek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Adres_7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2000.07.01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7911196787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</a:tr>
            </a:tbl>
          </a:graphicData>
        </a:graphic>
      </p:graphicFrame>
      <p:sp>
        <p:nvSpPr>
          <p:cNvPr id="4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067800" cy="6858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200" b="1" smtClean="0"/>
              <a:t>Nieprawidłowo zaprojektowana tabela</a:t>
            </a:r>
          </a:p>
        </p:txBody>
      </p:sp>
      <p:sp>
        <p:nvSpPr>
          <p:cNvPr id="4244" name="Rectangle 18"/>
          <p:cNvSpPr>
            <a:spLocks noChangeArrowheads="1"/>
          </p:cNvSpPr>
          <p:nvPr/>
        </p:nvSpPr>
        <p:spPr bwMode="auto">
          <a:xfrm>
            <a:off x="1905000" y="1177925"/>
            <a:ext cx="53403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2000" b="1"/>
              <a:t>Tabela WYPOŻYCZALNIA BIBLIOTECZNA</a:t>
            </a:r>
          </a:p>
        </p:txBody>
      </p:sp>
      <p:sp>
        <p:nvSpPr>
          <p:cNvPr id="4245" name="Rectangle 17"/>
          <p:cNvSpPr>
            <a:spLocks noChangeArrowheads="1"/>
          </p:cNvSpPr>
          <p:nvPr/>
        </p:nvSpPr>
        <p:spPr bwMode="auto">
          <a:xfrm>
            <a:off x="1781175" y="5857875"/>
            <a:ext cx="5670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800">
                <a:solidFill>
                  <a:srgbClr val="0000FF"/>
                </a:solidFill>
                <a:cs typeface="Arial" charset="0"/>
              </a:rPr>
              <a:t>Atrybuty identyfikujące rekordy – klucze kandydujące: </a:t>
            </a:r>
            <a:r>
              <a:rPr lang="pl-PL" altLang="en-US" sz="1800" b="1">
                <a:solidFill>
                  <a:srgbClr val="0000FF"/>
                </a:solidFill>
                <a:cs typeface="Arial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ela 41"/>
          <p:cNvGraphicFramePr>
            <a:graphicFrameLocks noGrp="1"/>
          </p:cNvGraphicFramePr>
          <p:nvPr/>
        </p:nvGraphicFramePr>
        <p:xfrm>
          <a:off x="147638" y="1928813"/>
          <a:ext cx="8853487" cy="3571880"/>
        </p:xfrm>
        <a:graphic>
          <a:graphicData uri="http://schemas.openxmlformats.org/drawingml/2006/table">
            <a:tbl>
              <a:tblPr/>
              <a:tblGrid>
                <a:gridCol w="788987"/>
                <a:gridCol w="646113"/>
                <a:gridCol w="685800"/>
                <a:gridCol w="922337"/>
                <a:gridCol w="884238"/>
                <a:gridCol w="531812"/>
                <a:gridCol w="592138"/>
                <a:gridCol w="620712"/>
                <a:gridCol w="822325"/>
                <a:gridCol w="812800"/>
                <a:gridCol w="866775"/>
                <a:gridCol w="679450"/>
              </a:tblGrid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Nazwisko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Imię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Data_zap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Pesel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Syg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Tytuł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Autor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Data_wyp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Data_zw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Typ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Limit_cz</a:t>
                      </a:r>
                      <a:endParaRPr kumimoji="0" lang="pl-PL" altLang="pl-PL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Kowalski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Janusz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1998.12.03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7812033323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0001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2000.05.12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2000.11.12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Podręcznik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Kowalski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Janusz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1998.12.03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7812033323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0002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1999.12.15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2000.10.11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Poradnik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kumimoji="0" lang="en-US" altLang="pl-P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0011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Tyt_20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Aut_10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kumimoji="0" lang="en-US" altLang="pl-P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Podręcznik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Nawrocki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Adam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2008.12.04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8004124561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0004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2010.10.02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2010.10.07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Leksykon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Nawrocki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Andrzej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2008.12.04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8105308897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0034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2013.06.24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Podręcznik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Paprocka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Elwira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2011.11.03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7901047856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0021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Aut_3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2012.04.30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2012.05.30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Leksykon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Arends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Roman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Adres_6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2013.10.15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5710144345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0072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2013.11.23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2013.12.02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Leksykon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Arends 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Roman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Adres_6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2013.10.15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8204184572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0213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Tyt_12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Aut_5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2014.02.14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Poradnik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Bracki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Leszek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Adres_7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2000.07.01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7911196787</a:t>
                      </a:r>
                      <a:endParaRPr kumimoji="0" lang="pl-PL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kumimoji="0" lang="en-US" altLang="pl-P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kumimoji="0" lang="en-US" altLang="pl-PL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EB9"/>
                    </a:solidFill>
                  </a:tcPr>
                </a:tc>
              </a:tr>
            </a:tbl>
          </a:graphicData>
        </a:graphic>
      </p:graphicFrame>
      <p:sp>
        <p:nvSpPr>
          <p:cNvPr id="6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067800" cy="6858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200" b="1" smtClean="0"/>
              <a:t>Nieprawidłowo zaprojektowana tabela</a:t>
            </a:r>
          </a:p>
        </p:txBody>
      </p:sp>
      <p:sp>
        <p:nvSpPr>
          <p:cNvPr id="6292" name="Rectangle 18"/>
          <p:cNvSpPr>
            <a:spLocks noChangeArrowheads="1"/>
          </p:cNvSpPr>
          <p:nvPr/>
        </p:nvSpPr>
        <p:spPr bwMode="auto">
          <a:xfrm>
            <a:off x="1905000" y="1177925"/>
            <a:ext cx="53403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pl-PL" sz="2000" b="1"/>
              <a:t>Tabela WYPOŻYCZALNIA BIBLIOTECZNA</a:t>
            </a:r>
          </a:p>
        </p:txBody>
      </p:sp>
      <p:sp>
        <p:nvSpPr>
          <p:cNvPr id="6293" name="Rectangle 17"/>
          <p:cNvSpPr>
            <a:spLocks noChangeArrowheads="1"/>
          </p:cNvSpPr>
          <p:nvPr/>
        </p:nvSpPr>
        <p:spPr bwMode="auto">
          <a:xfrm>
            <a:off x="384175" y="5864225"/>
            <a:ext cx="860583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800">
                <a:solidFill>
                  <a:srgbClr val="0000FF"/>
                </a:solidFill>
                <a:cs typeface="Arial" charset="0"/>
              </a:rPr>
              <a:t>Atrybuty identyfikujące rekordy: {Pesel, Syg, Data_wyp} - </a:t>
            </a:r>
            <a:r>
              <a:rPr lang="pl-PL" altLang="en-US" sz="1800" b="1">
                <a:solidFill>
                  <a:srgbClr val="0000FF"/>
                </a:solidFill>
                <a:cs typeface="Arial" charset="0"/>
              </a:rPr>
              <a:t>?</a:t>
            </a:r>
            <a:r>
              <a:rPr lang="pl-PL" altLang="en-US" sz="1800">
                <a:solidFill>
                  <a:srgbClr val="0000FF"/>
                </a:solidFill>
                <a:cs typeface="Arial" charset="0"/>
              </a:rPr>
              <a:t>, {Pesel, Syg, Data_zw} - </a:t>
            </a:r>
            <a:r>
              <a:rPr lang="pl-PL" altLang="en-US" sz="1800" b="1">
                <a:solidFill>
                  <a:srgbClr val="0000FF"/>
                </a:solidFill>
                <a:cs typeface="Arial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7FFF00"/>
          </a:solidFill>
        </p:spPr>
        <p:txBody>
          <a:bodyPr/>
          <a:lstStyle/>
          <a:p>
            <a:r>
              <a:rPr lang="pl-PL" altLang="pl-PL" sz="3600" b="1" smtClean="0"/>
              <a:t>Anomalie związane z niewłaściwym zaprojektowaniem tabeli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124200"/>
          </a:xfrm>
          <a:noFill/>
        </p:spPr>
        <p:txBody>
          <a:bodyPr/>
          <a:lstStyle/>
          <a:p>
            <a:r>
              <a:rPr lang="pl-PL" altLang="pl-PL" sz="3000" smtClean="0"/>
              <a:t>redundancja - niepotrzebne powtarzanie informacji</a:t>
            </a:r>
          </a:p>
          <a:p>
            <a:pPr lvl="1"/>
            <a:r>
              <a:rPr lang="pl-PL" altLang="pl-PL" sz="2600" smtClean="0"/>
              <a:t>anomalia przy aktualizacji pól</a:t>
            </a:r>
          </a:p>
          <a:p>
            <a:pPr lvl="1"/>
            <a:r>
              <a:rPr lang="pl-PL" altLang="pl-PL" sz="2600" smtClean="0"/>
              <a:t>anomalia przy usuwaniu rekordów</a:t>
            </a:r>
          </a:p>
          <a:p>
            <a:pPr lvl="1"/>
            <a:r>
              <a:rPr lang="pl-PL" altLang="pl-PL" sz="2600" smtClean="0"/>
              <a:t>anomalia przy wstawianiu rekordów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 smtClean="0"/>
              <a:t>Proces normalizacji tabeli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062913" cy="2895600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pl-PL" altLang="pl-PL" sz="3000" smtClean="0"/>
              <a:t>Aby doprowadzić relację (tabelę) do odpowiedniej postaci normalnej przeprowadza się </a:t>
            </a:r>
            <a:r>
              <a:rPr lang="pl-PL" altLang="pl-PL" sz="3000" b="1" smtClean="0">
                <a:solidFill>
                  <a:srgbClr val="C00000"/>
                </a:solidFill>
              </a:rPr>
              <a:t>proces normalizacji tabeli</a:t>
            </a:r>
            <a:r>
              <a:rPr lang="pl-PL" altLang="pl-PL" sz="3000" smtClean="0"/>
              <a:t>. </a:t>
            </a:r>
          </a:p>
          <a:p>
            <a:pPr marL="0" indent="0">
              <a:buFontTx/>
              <a:buNone/>
            </a:pPr>
            <a:r>
              <a:rPr lang="pl-PL" altLang="pl-PL" sz="3000" smtClean="0"/>
              <a:t>Proces normalizacji polega na odpowiednim podziale tabeli na mniejsze w odpowiedniej postaci normalnej (co najmniej w trzeciej).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95250"/>
            <a:ext cx="8915400" cy="97155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200" b="1" smtClean="0"/>
              <a:t>Pierwsza postać normalna tabeli   1PN</a:t>
            </a:r>
            <a:br>
              <a:rPr lang="pl-PL" altLang="pl-PL" sz="3200" b="1" smtClean="0"/>
            </a:br>
            <a:r>
              <a:rPr lang="pl-PL" altLang="pl-PL" sz="3200" b="1" smtClean="0"/>
              <a:t>– wartości atomowe w komórkach tabeli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11188" y="1628775"/>
            <a:ext cx="7921625" cy="1474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pl-PL" sz="3000"/>
              <a:t>Tabela jest w </a:t>
            </a:r>
            <a:r>
              <a:rPr lang="pl-PL" altLang="pl-PL" sz="3000" b="1">
                <a:solidFill>
                  <a:srgbClr val="C00000"/>
                </a:solidFill>
              </a:rPr>
              <a:t>pierwszej postaci normalnej</a:t>
            </a:r>
            <a:r>
              <a:rPr lang="pl-PL" altLang="pl-PL" sz="3000"/>
              <a:t>, jeśli każdy atrybut w każdym rekordzie tabeli ma co najwyżej jedną wartość ze swojej dziedziny.	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041525" y="4149725"/>
            <a:ext cx="6188075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pl-PL" i="1">
                <a:solidFill>
                  <a:srgbClr val="0000FF"/>
                </a:solidFill>
              </a:rPr>
              <a:t>Tabela WYPOŻYCZALNIA BIBLIOTECZNA  jest w pierwszej postaci normalnej.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74725" y="5603875"/>
            <a:ext cx="5121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>
                <a:solidFill>
                  <a:srgbClr val="C00000"/>
                </a:solidFill>
                <a:hlinkClick r:id="rId2" action="ppaction://hlinksldjump"/>
              </a:rPr>
              <a:t>WYPOŻYCZALNIA </a:t>
            </a:r>
            <a:r>
              <a:rPr lang="pl-PL">
                <a:solidFill>
                  <a:srgbClr val="004E00"/>
                </a:solidFill>
                <a:hlinkClick r:id="rId2" action="ppaction://hlinksldjump"/>
              </a:rPr>
              <a:t>BIBLIOTECZNA</a:t>
            </a:r>
            <a:endParaRPr lang="pl-PL">
              <a:solidFill>
                <a:srgbClr val="004E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8382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 smtClean="0"/>
              <a:t>Zależności między atrybutami tabeli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07950" y="981075"/>
            <a:ext cx="8859838" cy="542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pl-PL" sz="1800" b="1">
                <a:solidFill>
                  <a:srgbClr val="C00000"/>
                </a:solidFill>
              </a:rPr>
              <a:t>Zależność funkcyjna</a:t>
            </a:r>
            <a:r>
              <a:rPr lang="pl-PL" sz="1800">
                <a:solidFill>
                  <a:srgbClr val="C00000"/>
                </a:solidFill>
              </a:rPr>
              <a:t> </a:t>
            </a:r>
            <a:r>
              <a:rPr lang="pl-PL" sz="1800"/>
              <a:t>= Atrybut </a:t>
            </a:r>
            <a:r>
              <a:rPr lang="pl-PL" sz="1800">
                <a:solidFill>
                  <a:srgbClr val="0000CC"/>
                </a:solidFill>
              </a:rPr>
              <a:t>B</a:t>
            </a:r>
            <a:r>
              <a:rPr lang="pl-PL" sz="1800"/>
              <a:t> tabeli </a:t>
            </a:r>
            <a:r>
              <a:rPr lang="pl-PL" sz="1800">
                <a:solidFill>
                  <a:srgbClr val="0000CC"/>
                </a:solidFill>
              </a:rPr>
              <a:t>R</a:t>
            </a:r>
            <a:r>
              <a:rPr lang="pl-PL" sz="1800"/>
              <a:t> jest funkcyjnie zależny </a:t>
            </a:r>
          </a:p>
          <a:p>
            <a:r>
              <a:rPr lang="pl-PL" sz="1800"/>
              <a:t>od atrybutu </a:t>
            </a:r>
            <a:r>
              <a:rPr lang="pl-PL" sz="1800">
                <a:solidFill>
                  <a:srgbClr val="0000CC"/>
                </a:solidFill>
              </a:rPr>
              <a:t>A</a:t>
            </a:r>
            <a:r>
              <a:rPr lang="pl-PL" sz="1800"/>
              <a:t> tej tabeli (</a:t>
            </a:r>
            <a:r>
              <a:rPr lang="pl-PL" sz="1800">
                <a:solidFill>
                  <a:srgbClr val="0000CC"/>
                </a:solidFill>
              </a:rPr>
              <a:t>A→B</a:t>
            </a:r>
            <a:r>
              <a:rPr lang="pl-PL" sz="1800"/>
              <a:t>), jeśli każdej wartości </a:t>
            </a:r>
            <a:r>
              <a:rPr lang="pl-PL" sz="1800">
                <a:solidFill>
                  <a:srgbClr val="0000CC"/>
                </a:solidFill>
              </a:rPr>
              <a:t>a</a:t>
            </a:r>
            <a:r>
              <a:rPr lang="pl-PL" sz="1800"/>
              <a:t> atrybutu </a:t>
            </a:r>
            <a:r>
              <a:rPr lang="pl-PL" sz="1800">
                <a:solidFill>
                  <a:srgbClr val="0000CC"/>
                </a:solidFill>
              </a:rPr>
              <a:t>A</a:t>
            </a:r>
            <a:r>
              <a:rPr lang="pl-PL" sz="1800"/>
              <a:t> odpowiada nie więcej niż jedna wartość </a:t>
            </a:r>
            <a:r>
              <a:rPr lang="pl-PL" sz="1800">
                <a:solidFill>
                  <a:srgbClr val="0000CC"/>
                </a:solidFill>
              </a:rPr>
              <a:t>b</a:t>
            </a:r>
            <a:r>
              <a:rPr lang="pl-PL" sz="1800"/>
              <a:t> atrybutu </a:t>
            </a:r>
            <a:r>
              <a:rPr lang="pl-PL" sz="1800">
                <a:solidFill>
                  <a:srgbClr val="0000CC"/>
                </a:solidFill>
              </a:rPr>
              <a:t>B</a:t>
            </a:r>
            <a:r>
              <a:rPr lang="pl-PL" sz="1800"/>
              <a:t>:</a:t>
            </a:r>
          </a:p>
          <a:p>
            <a:r>
              <a:rPr lang="pl-PL" sz="1800">
                <a:solidFill>
                  <a:srgbClr val="0000CC"/>
                </a:solidFill>
              </a:rPr>
              <a:t>Tabela WYPOŻYCZENIA:  </a:t>
            </a:r>
          </a:p>
          <a:p>
            <a:r>
              <a:rPr lang="pl-PL" sz="1800">
                <a:solidFill>
                  <a:srgbClr val="0000CC"/>
                </a:solidFill>
              </a:rPr>
              <a:t>			   </a:t>
            </a:r>
            <a:r>
              <a:rPr lang="pl-PL" sz="1800" i="1">
                <a:solidFill>
                  <a:srgbClr val="0000CC"/>
                </a:solidFill>
              </a:rPr>
              <a:t>Pesel</a:t>
            </a:r>
            <a:r>
              <a:rPr lang="pl-PL" sz="1800">
                <a:solidFill>
                  <a:srgbClr val="0000CC"/>
                </a:solidFill>
              </a:rPr>
              <a:t> → </a:t>
            </a:r>
            <a:r>
              <a:rPr lang="pl-PL" sz="1800" i="1">
                <a:solidFill>
                  <a:srgbClr val="0000CC"/>
                </a:solidFill>
              </a:rPr>
              <a:t>Nazwisko</a:t>
            </a:r>
            <a:r>
              <a:rPr lang="pl-PL" sz="1800">
                <a:solidFill>
                  <a:srgbClr val="0000CC"/>
                </a:solidFill>
              </a:rPr>
              <a:t>,  </a:t>
            </a:r>
            <a:r>
              <a:rPr lang="pl-PL" sz="1800" i="1">
                <a:solidFill>
                  <a:srgbClr val="0000CC"/>
                </a:solidFill>
              </a:rPr>
              <a:t>Pesel</a:t>
            </a:r>
            <a:r>
              <a:rPr lang="pl-PL" sz="1800">
                <a:solidFill>
                  <a:srgbClr val="0000CC"/>
                </a:solidFill>
              </a:rPr>
              <a:t> → </a:t>
            </a:r>
            <a:r>
              <a:rPr lang="pl-PL" sz="1800" i="1">
                <a:solidFill>
                  <a:srgbClr val="0000CC"/>
                </a:solidFill>
              </a:rPr>
              <a:t>Adres</a:t>
            </a:r>
          </a:p>
          <a:p>
            <a:r>
              <a:rPr lang="pl-PL" sz="1800">
                <a:solidFill>
                  <a:srgbClr val="0000CC"/>
                </a:solidFill>
              </a:rPr>
              <a:t>	 ale nieprawda, że: </a:t>
            </a:r>
            <a:r>
              <a:rPr lang="pl-PL" sz="1800" i="1">
                <a:solidFill>
                  <a:srgbClr val="0000CC"/>
                </a:solidFill>
              </a:rPr>
              <a:t>Nazwisko</a:t>
            </a:r>
            <a:r>
              <a:rPr lang="pl-PL" sz="1800">
                <a:solidFill>
                  <a:srgbClr val="0000CC"/>
                </a:solidFill>
              </a:rPr>
              <a:t> → </a:t>
            </a:r>
            <a:r>
              <a:rPr lang="pl-PL" sz="1800" i="1">
                <a:solidFill>
                  <a:srgbClr val="0000CC"/>
                </a:solidFill>
              </a:rPr>
              <a:t>Pesel</a:t>
            </a:r>
            <a:r>
              <a:rPr lang="pl-PL" sz="1800">
                <a:solidFill>
                  <a:srgbClr val="0000CC"/>
                </a:solidFill>
              </a:rPr>
              <a:t>,   </a:t>
            </a:r>
            <a:r>
              <a:rPr lang="pl-PL" sz="1800" i="1">
                <a:solidFill>
                  <a:srgbClr val="0000CC"/>
                </a:solidFill>
              </a:rPr>
              <a:t>Adres</a:t>
            </a:r>
            <a:r>
              <a:rPr lang="pl-PL" sz="1800">
                <a:solidFill>
                  <a:srgbClr val="0000CC"/>
                </a:solidFill>
              </a:rPr>
              <a:t> → </a:t>
            </a:r>
            <a:r>
              <a:rPr lang="pl-PL" sz="1800">
                <a:solidFill>
                  <a:srgbClr val="0000CC"/>
                </a:solidFill>
                <a:latin typeface="Symbol" pitchFamily="18" charset="2"/>
              </a:rPr>
              <a:t></a:t>
            </a:r>
            <a:r>
              <a:rPr lang="pl-PL" sz="1800" i="1">
                <a:solidFill>
                  <a:srgbClr val="0000CC"/>
                </a:solidFill>
              </a:rPr>
              <a:t>Pesel</a:t>
            </a:r>
            <a:endParaRPr lang="pl-PL" sz="1800" i="1">
              <a:solidFill>
                <a:srgbClr val="0000CC"/>
              </a:solidFill>
              <a:latin typeface="Symbol" pitchFamily="18" charset="2"/>
            </a:endParaRPr>
          </a:p>
          <a:p>
            <a:endParaRPr lang="pl-PL" sz="1800"/>
          </a:p>
          <a:p>
            <a:r>
              <a:rPr lang="pl-PL" sz="1800"/>
              <a:t>Atrybut </a:t>
            </a:r>
            <a:r>
              <a:rPr lang="pl-PL" sz="1800">
                <a:solidFill>
                  <a:srgbClr val="0000CC"/>
                </a:solidFill>
              </a:rPr>
              <a:t>Y</a:t>
            </a:r>
            <a:r>
              <a:rPr lang="pl-PL" sz="1800"/>
              <a:t> jest</a:t>
            </a:r>
            <a:r>
              <a:rPr lang="pl-PL" sz="1800">
                <a:solidFill>
                  <a:schemeClr val="hlink"/>
                </a:solidFill>
              </a:rPr>
              <a:t> </a:t>
            </a:r>
            <a:r>
              <a:rPr lang="pl-PL" sz="1800" b="1">
                <a:solidFill>
                  <a:srgbClr val="C00000"/>
                </a:solidFill>
              </a:rPr>
              <a:t>pierwotny</a:t>
            </a:r>
            <a:r>
              <a:rPr lang="pl-PL" sz="1800" b="1">
                <a:solidFill>
                  <a:schemeClr val="hlink"/>
                </a:solidFill>
              </a:rPr>
              <a:t> </a:t>
            </a:r>
            <a:r>
              <a:rPr lang="pl-PL" sz="1800"/>
              <a:t>w tabeli </a:t>
            </a:r>
            <a:r>
              <a:rPr lang="pl-PL" sz="1800">
                <a:solidFill>
                  <a:srgbClr val="0000CC"/>
                </a:solidFill>
              </a:rPr>
              <a:t>R</a:t>
            </a:r>
            <a:r>
              <a:rPr lang="pl-PL" sz="1800"/>
              <a:t> jeśli należy do któregoś z kluczy tej tabeli, </a:t>
            </a:r>
          </a:p>
          <a:p>
            <a:r>
              <a:rPr lang="pl-PL" sz="1800"/>
              <a:t>w pp. atrybut jest </a:t>
            </a:r>
            <a:r>
              <a:rPr lang="pl-PL" sz="1800" b="1">
                <a:solidFill>
                  <a:srgbClr val="C00000"/>
                </a:solidFill>
              </a:rPr>
              <a:t>wtórny</a:t>
            </a:r>
            <a:r>
              <a:rPr lang="pl-PL" sz="1800"/>
              <a:t>.</a:t>
            </a:r>
          </a:p>
          <a:p>
            <a:r>
              <a:rPr lang="pl-PL" sz="1800">
                <a:solidFill>
                  <a:srgbClr val="0000CC"/>
                </a:solidFill>
              </a:rPr>
              <a:t>Tabela WYPOŻYCZENIA: </a:t>
            </a:r>
          </a:p>
          <a:p>
            <a:r>
              <a:rPr lang="pl-PL" sz="1800">
                <a:solidFill>
                  <a:srgbClr val="0000CC"/>
                </a:solidFill>
              </a:rPr>
              <a:t>	pierwotne (tworzą klucz wieloatrybutowy): </a:t>
            </a:r>
            <a:r>
              <a:rPr lang="pl-PL" sz="1800" i="1">
                <a:solidFill>
                  <a:srgbClr val="0000CC"/>
                </a:solidFill>
              </a:rPr>
              <a:t>Nazwisko</a:t>
            </a:r>
            <a:r>
              <a:rPr lang="pl-PL" sz="1800">
                <a:solidFill>
                  <a:srgbClr val="0000CC"/>
                </a:solidFill>
              </a:rPr>
              <a:t>, </a:t>
            </a:r>
            <a:r>
              <a:rPr lang="pl-PL" sz="1800" i="1">
                <a:solidFill>
                  <a:srgbClr val="0000CC"/>
                </a:solidFill>
              </a:rPr>
              <a:t>Imię</a:t>
            </a:r>
            <a:r>
              <a:rPr lang="pl-PL" sz="1800">
                <a:solidFill>
                  <a:srgbClr val="0000CC"/>
                </a:solidFill>
              </a:rPr>
              <a:t>, </a:t>
            </a:r>
            <a:r>
              <a:rPr lang="pl-PL" sz="1800" i="1">
                <a:solidFill>
                  <a:srgbClr val="0000CC"/>
                </a:solidFill>
              </a:rPr>
              <a:t>Adres, Data_ur</a:t>
            </a:r>
          </a:p>
          <a:p>
            <a:r>
              <a:rPr lang="pl-PL" sz="1800">
                <a:solidFill>
                  <a:srgbClr val="0000CC"/>
                </a:solidFill>
              </a:rPr>
              <a:t>	wtórny: 	     </a:t>
            </a:r>
            <a:r>
              <a:rPr lang="pl-PL" sz="1800" i="1">
                <a:solidFill>
                  <a:srgbClr val="0000CC"/>
                </a:solidFill>
              </a:rPr>
              <a:t>Autor</a:t>
            </a:r>
          </a:p>
          <a:p>
            <a:endParaRPr lang="pl-PL" sz="1800" b="1">
              <a:solidFill>
                <a:schemeClr val="hlink"/>
              </a:solidFill>
            </a:endParaRPr>
          </a:p>
          <a:p>
            <a:pPr>
              <a:spcAft>
                <a:spcPts val="600"/>
              </a:spcAft>
            </a:pPr>
            <a:r>
              <a:rPr lang="pl-PL" sz="1800" b="1">
                <a:solidFill>
                  <a:srgbClr val="C00000"/>
                </a:solidFill>
              </a:rPr>
              <a:t>Pełna zależność funkcyjna</a:t>
            </a:r>
            <a:r>
              <a:rPr lang="pl-PL" sz="1800">
                <a:solidFill>
                  <a:schemeClr val="hlink"/>
                </a:solidFill>
              </a:rPr>
              <a:t> </a:t>
            </a:r>
            <a:r>
              <a:rPr lang="pl-PL" sz="1800"/>
              <a:t>= Atrybut </a:t>
            </a:r>
            <a:r>
              <a:rPr lang="pl-PL" sz="1800">
                <a:solidFill>
                  <a:srgbClr val="0000CC"/>
                </a:solidFill>
              </a:rPr>
              <a:t>B</a:t>
            </a:r>
            <a:r>
              <a:rPr lang="pl-PL" sz="1800"/>
              <a:t> tabeli </a:t>
            </a:r>
            <a:r>
              <a:rPr lang="pl-PL" sz="1800">
                <a:solidFill>
                  <a:srgbClr val="0000CC"/>
                </a:solidFill>
              </a:rPr>
              <a:t>R</a:t>
            </a:r>
            <a:r>
              <a:rPr lang="pl-PL" sz="1800"/>
              <a:t> jest w pełni zależny funkcyjnie od </a:t>
            </a:r>
            <a:r>
              <a:rPr lang="pl-PL" sz="1800">
                <a:solidFill>
                  <a:srgbClr val="0000FF"/>
                </a:solidFill>
              </a:rPr>
              <a:t>zbioru atrybutów X</a:t>
            </a:r>
            <a:r>
              <a:rPr lang="pl-PL" sz="1800"/>
              <a:t>, jeśli jest funkcyjnie zależny od niego i nie jest funkcyjnie zależny od żadnego podzbioru zbioru </a:t>
            </a:r>
            <a:r>
              <a:rPr lang="pl-PL" sz="1800">
                <a:solidFill>
                  <a:srgbClr val="0000CC"/>
                </a:solidFill>
              </a:rPr>
              <a:t>X</a:t>
            </a:r>
            <a:r>
              <a:rPr lang="pl-PL" sz="1800"/>
              <a:t>.</a:t>
            </a:r>
          </a:p>
          <a:p>
            <a:r>
              <a:rPr lang="pl-PL" sz="1800" b="1">
                <a:solidFill>
                  <a:srgbClr val="C00000"/>
                </a:solidFill>
              </a:rPr>
              <a:t>Przechodnia zależność funkcyjna</a:t>
            </a:r>
            <a:r>
              <a:rPr lang="pl-PL" sz="1800">
                <a:solidFill>
                  <a:schemeClr val="hlink"/>
                </a:solidFill>
              </a:rPr>
              <a:t> </a:t>
            </a:r>
            <a:r>
              <a:rPr lang="pl-PL" sz="1800"/>
              <a:t>= Atrybut </a:t>
            </a:r>
            <a:r>
              <a:rPr lang="pl-PL" sz="1800">
                <a:solidFill>
                  <a:srgbClr val="0000CC"/>
                </a:solidFill>
              </a:rPr>
              <a:t>B</a:t>
            </a:r>
            <a:r>
              <a:rPr lang="pl-PL" sz="1800"/>
              <a:t> tabeli </a:t>
            </a:r>
            <a:r>
              <a:rPr lang="pl-PL" sz="1800">
                <a:solidFill>
                  <a:srgbClr val="0000CC"/>
                </a:solidFill>
              </a:rPr>
              <a:t>R</a:t>
            </a:r>
            <a:r>
              <a:rPr lang="pl-PL" sz="1800"/>
              <a:t> jest przechodnio zależny funkcyjnie od zbioru atrybutów </a:t>
            </a:r>
            <a:r>
              <a:rPr lang="pl-PL" sz="1800">
                <a:solidFill>
                  <a:srgbClr val="0000CC"/>
                </a:solidFill>
              </a:rPr>
              <a:t>X</a:t>
            </a:r>
            <a:r>
              <a:rPr lang="pl-PL" sz="1800"/>
              <a:t>, jeśli jest funkcyjnie </a:t>
            </a:r>
            <a:r>
              <a:rPr lang="pl-PL" sz="1800">
                <a:solidFill>
                  <a:srgbClr val="0000FF"/>
                </a:solidFill>
              </a:rPr>
              <a:t>zależny od </a:t>
            </a:r>
            <a:r>
              <a:rPr lang="pl-PL" sz="1800"/>
              <a:t>podzbioru atrybutów </a:t>
            </a:r>
            <a:r>
              <a:rPr lang="pl-PL" sz="1800">
                <a:solidFill>
                  <a:srgbClr val="0000CC"/>
                </a:solidFill>
              </a:rPr>
              <a:t>Y</a:t>
            </a:r>
            <a:r>
              <a:rPr lang="pl-PL" sz="1800"/>
              <a:t>, które są </a:t>
            </a:r>
            <a:r>
              <a:rPr lang="pl-PL" sz="1800">
                <a:solidFill>
                  <a:srgbClr val="0000FF"/>
                </a:solidFill>
              </a:rPr>
              <a:t>zależne od X</a:t>
            </a:r>
            <a:r>
              <a:rPr lang="pl-PL" sz="18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582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 smtClean="0"/>
              <a:t>Druga postać normalna tabeli</a:t>
            </a:r>
            <a:br>
              <a:rPr lang="pl-PL" altLang="pl-PL" sz="3600" b="1" smtClean="0"/>
            </a:br>
            <a:r>
              <a:rPr lang="pl-PL" altLang="pl-PL" sz="3600" b="1" smtClean="0"/>
              <a:t>2PN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839200" cy="2057400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pl-PL" altLang="pl-PL" sz="3000" smtClean="0"/>
              <a:t>	Tabela jest w </a:t>
            </a:r>
            <a:r>
              <a:rPr lang="pl-PL" altLang="pl-PL" sz="3000" b="1" smtClean="0">
                <a:solidFill>
                  <a:srgbClr val="C00000"/>
                </a:solidFill>
              </a:rPr>
              <a:t>drugiej postaci normalnej</a:t>
            </a:r>
            <a:r>
              <a:rPr lang="pl-PL" altLang="pl-PL" sz="3000" smtClean="0"/>
              <a:t>, jeśli jest </a:t>
            </a:r>
            <a:br>
              <a:rPr lang="pl-PL" altLang="pl-PL" sz="3000" smtClean="0"/>
            </a:br>
            <a:r>
              <a:rPr lang="pl-PL" altLang="pl-PL" sz="3000" smtClean="0"/>
              <a:t>w pierwszej postaci normalnej i każdy atrybut nie będący kluczem tej tabeli jest w pełni zależny funkcyjnie od wszystkich kluczy tabeli.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533400" y="6043613"/>
            <a:ext cx="51212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pl-PL">
                <a:solidFill>
                  <a:srgbClr val="C00000"/>
                </a:solidFill>
                <a:hlinkClick r:id="rId2" action="ppaction://hlinksldjump"/>
              </a:rPr>
              <a:t>WYPOŻYCZALNIA BIBLIOTECZNA</a:t>
            </a:r>
            <a:endParaRPr lang="pl-PL" altLang="pl-PL">
              <a:solidFill>
                <a:srgbClr val="C00000"/>
              </a:solidFill>
            </a:endParaRPr>
          </a:p>
        </p:txBody>
      </p:sp>
      <p:grpSp>
        <p:nvGrpSpPr>
          <p:cNvPr id="2" name="Grupa 32"/>
          <p:cNvGrpSpPr>
            <a:grpSpLocks/>
          </p:cNvGrpSpPr>
          <p:nvPr/>
        </p:nvGrpSpPr>
        <p:grpSpPr bwMode="auto">
          <a:xfrm>
            <a:off x="1600200" y="3505200"/>
            <a:ext cx="7178675" cy="2370138"/>
            <a:chOff x="1600200" y="3505200"/>
            <a:chExt cx="7178675" cy="2369880"/>
          </a:xfrm>
        </p:grpSpPr>
        <p:sp>
          <p:nvSpPr>
            <p:cNvPr id="12294" name="Text Box 4"/>
            <p:cNvSpPr txBox="1">
              <a:spLocks noChangeArrowheads="1"/>
            </p:cNvSpPr>
            <p:nvPr/>
          </p:nvSpPr>
          <p:spPr bwMode="auto">
            <a:xfrm>
              <a:off x="1600200" y="3505200"/>
              <a:ext cx="7178675" cy="23698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altLang="pl-PL" sz="2000" i="1">
                  <a:solidFill>
                    <a:srgbClr val="0000FF"/>
                  </a:solidFill>
                </a:rPr>
                <a:t>Tabela WYPOŻYCZALNIA BIBLIOTECZNA nie jest </a:t>
              </a:r>
              <a:br>
                <a:rPr lang="pl-PL" altLang="pl-PL" sz="2000" i="1">
                  <a:solidFill>
                    <a:srgbClr val="0000FF"/>
                  </a:solidFill>
                </a:rPr>
              </a:br>
              <a:r>
                <a:rPr lang="pl-PL" altLang="pl-PL" sz="2000" i="1">
                  <a:solidFill>
                    <a:srgbClr val="0000FF"/>
                  </a:solidFill>
                </a:rPr>
                <a:t>w drugiej postaci normalnej. Istnieje atrybut, który jest częściowo zależny od klucza  głównego: </a:t>
              </a:r>
              <a:r>
                <a:rPr lang="pl-PL" altLang="pl-PL" sz="2000" b="1" i="1">
                  <a:solidFill>
                    <a:srgbClr val="0000FF"/>
                  </a:solidFill>
                </a:rPr>
                <a:t>Autor </a:t>
              </a:r>
              <a:r>
                <a:rPr lang="pl-PL" altLang="pl-PL" sz="2000" i="1">
                  <a:solidFill>
                    <a:srgbClr val="0000FF"/>
                  </a:solidFill>
                </a:rPr>
                <a:t>zależy częściowo od klucza </a:t>
              </a:r>
              <a:r>
                <a:rPr lang="pl-PL" altLang="pl-PL" sz="2000">
                  <a:solidFill>
                    <a:srgbClr val="0000FF"/>
                  </a:solidFill>
                </a:rPr>
                <a:t>{</a:t>
              </a:r>
              <a:r>
                <a:rPr lang="pl-PL" altLang="pl-PL" sz="2000" b="1" i="1">
                  <a:solidFill>
                    <a:srgbClr val="0000FF"/>
                  </a:solidFill>
                </a:rPr>
                <a:t>Pesel, Syg, Data_wyp</a:t>
              </a:r>
              <a:r>
                <a:rPr lang="pl-PL" altLang="pl-PL" sz="2000">
                  <a:solidFill>
                    <a:srgbClr val="0000FF"/>
                  </a:solidFill>
                </a:rPr>
                <a:t>}</a:t>
              </a:r>
              <a:r>
                <a:rPr lang="pl-PL" altLang="pl-PL" sz="2000" i="1">
                  <a:solidFill>
                    <a:srgbClr val="0000FF"/>
                  </a:solidFill>
                </a:rPr>
                <a:t>, bo zależy tylko od jednego składnika klucza </a:t>
              </a:r>
              <a:r>
                <a:rPr lang="pl-PL" altLang="pl-PL" sz="2000" i="1">
                  <a:solidFill>
                    <a:srgbClr val="0000FF"/>
                  </a:solidFill>
                  <a:sym typeface="Symbol" pitchFamily="18" charset="2"/>
                </a:rPr>
                <a:t> </a:t>
              </a:r>
              <a:r>
                <a:rPr lang="pl-PL" altLang="pl-PL" sz="2000" b="1" i="1">
                  <a:solidFill>
                    <a:srgbClr val="0000FF"/>
                  </a:solidFill>
                </a:rPr>
                <a:t>Syg</a:t>
              </a:r>
              <a:r>
                <a:rPr lang="pl-PL" altLang="pl-PL" sz="2000"/>
                <a:t>:</a:t>
              </a:r>
            </a:p>
            <a:p>
              <a:r>
                <a:rPr lang="pl-PL" altLang="pl-PL">
                  <a:solidFill>
                    <a:srgbClr val="0000FF"/>
                  </a:solidFill>
                </a:rPr>
                <a:t>	{</a:t>
              </a:r>
              <a:r>
                <a:rPr lang="pl-PL" altLang="pl-PL" b="1" i="1">
                  <a:solidFill>
                    <a:srgbClr val="0000FF"/>
                  </a:solidFill>
                </a:rPr>
                <a:t>Pesel, Syg, Data_wyp</a:t>
              </a:r>
              <a:r>
                <a:rPr lang="pl-PL" altLang="pl-PL">
                  <a:solidFill>
                    <a:srgbClr val="0000FF"/>
                  </a:solidFill>
                </a:rPr>
                <a:t>} </a:t>
              </a:r>
            </a:p>
            <a:p>
              <a:r>
                <a:rPr lang="pl-PL" altLang="pl-PL" b="1" i="1">
                  <a:solidFill>
                    <a:srgbClr val="0000FF"/>
                  </a:solidFill>
                </a:rPr>
                <a:t>				Autor</a:t>
              </a:r>
              <a:endParaRPr lang="pl-PL" altLang="pl-PL">
                <a:solidFill>
                  <a:srgbClr val="0000FF"/>
                </a:solidFill>
              </a:endParaRPr>
            </a:p>
          </p:txBody>
        </p:sp>
        <p:grpSp>
          <p:nvGrpSpPr>
            <p:cNvPr id="12295" name="Grupa 31"/>
            <p:cNvGrpSpPr>
              <a:grpSpLocks/>
            </p:cNvGrpSpPr>
            <p:nvPr/>
          </p:nvGrpSpPr>
          <p:grpSpPr bwMode="auto">
            <a:xfrm>
              <a:off x="3786182" y="5484338"/>
              <a:ext cx="1500198" cy="159240"/>
              <a:chOff x="785786" y="5557364"/>
              <a:chExt cx="1500198" cy="159240"/>
            </a:xfrm>
          </p:grpSpPr>
          <p:cxnSp>
            <p:nvCxnSpPr>
              <p:cNvPr id="12296" name="Łącznik prosty 11"/>
              <p:cNvCxnSpPr>
                <a:cxnSpLocks noChangeShapeType="1"/>
              </p:cNvCxnSpPr>
              <p:nvPr/>
            </p:nvCxnSpPr>
            <p:spPr bwMode="auto">
              <a:xfrm rot="5400000">
                <a:off x="714183" y="5628967"/>
                <a:ext cx="144000" cy="794"/>
              </a:xfrm>
              <a:prstGeom prst="line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12297" name="Łącznik prosty ze strzałką 14"/>
              <p:cNvCxnSpPr>
                <a:cxnSpLocks noChangeShapeType="1"/>
              </p:cNvCxnSpPr>
              <p:nvPr/>
            </p:nvCxnSpPr>
            <p:spPr bwMode="auto">
              <a:xfrm>
                <a:off x="785786" y="5715016"/>
                <a:ext cx="1500198" cy="1588"/>
              </a:xfrm>
              <a:prstGeom prst="straightConnector1">
                <a:avLst/>
              </a:prstGeom>
              <a:noFill/>
              <a:ln w="28575" algn="ctr">
                <a:solidFill>
                  <a:srgbClr val="FF0000"/>
                </a:solidFill>
                <a:prstDash val="dash"/>
                <a:round/>
                <a:headEnd/>
                <a:tailEnd type="arrow" w="med" len="med"/>
              </a:ln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067800" cy="473075"/>
          </a:xfrm>
          <a:solidFill>
            <a:srgbClr val="7FFF00"/>
          </a:solidFill>
        </p:spPr>
        <p:txBody>
          <a:bodyPr/>
          <a:lstStyle/>
          <a:p>
            <a:pPr>
              <a:lnSpc>
                <a:spcPts val="3000"/>
              </a:lnSpc>
            </a:pPr>
            <a:r>
              <a:rPr lang="pl-PL" altLang="pl-PL" sz="3200" b="1" smtClean="0"/>
              <a:t>2PN – brak częściowej zależności od klucza</a:t>
            </a:r>
          </a:p>
        </p:txBody>
      </p:sp>
      <p:sp>
        <p:nvSpPr>
          <p:cNvPr id="13315" name="Rectangle 17"/>
          <p:cNvSpPr>
            <a:spLocks noChangeArrowheads="1"/>
          </p:cNvSpPr>
          <p:nvPr/>
        </p:nvSpPr>
        <p:spPr bwMode="auto">
          <a:xfrm>
            <a:off x="4762500" y="2171700"/>
            <a:ext cx="23034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600">
                <a:solidFill>
                  <a:srgbClr val="0000FF"/>
                </a:solidFill>
                <a:cs typeface="Arial" charset="0"/>
              </a:rPr>
              <a:t>Klucz główny: {Pesel}</a:t>
            </a:r>
            <a:endParaRPr lang="pl-PL" altLang="en-US" sz="1600" b="1">
              <a:solidFill>
                <a:srgbClr val="0000FF"/>
              </a:solidFill>
              <a:cs typeface="Arial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2575" y="620713"/>
          <a:ext cx="3960813" cy="1924050"/>
        </p:xfrm>
        <a:graphic>
          <a:graphicData uri="http://schemas.openxmlformats.org/drawingml/2006/table">
            <a:tbl>
              <a:tblPr/>
              <a:tblGrid>
                <a:gridCol w="782638"/>
                <a:gridCol w="644525"/>
                <a:gridCol w="682625"/>
                <a:gridCol w="920750"/>
                <a:gridCol w="930275"/>
              </a:tblGrid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Nazwisko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Imię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Data_zap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Kowalski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Janusz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Adres_1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1998.12.03 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Kowalski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Janusz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Adres_1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1998.12.03 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Adam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Adres_3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2008.12.04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Andrzej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Adres_3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2008.12.04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Paprocka 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Elwira 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Adres_5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2011.11.03 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Adres_6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2013.10.15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5710144345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Adres_6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2013.10.15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Bracki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Leszek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Adres_7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2000.07.01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7911196787</a:t>
                      </a:r>
                    </a:p>
                  </a:txBody>
                  <a:tcPr marL="17782" marR="17782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4749800" y="627063"/>
          <a:ext cx="4087813" cy="1539192"/>
        </p:xfrm>
        <a:graphic>
          <a:graphicData uri="http://schemas.openxmlformats.org/drawingml/2006/table">
            <a:tbl>
              <a:tblPr/>
              <a:tblGrid>
                <a:gridCol w="808038"/>
                <a:gridCol w="665162"/>
                <a:gridCol w="703263"/>
                <a:gridCol w="950912"/>
                <a:gridCol w="960438"/>
              </a:tblGrid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Nazwisko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4" marR="17784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Imię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4" marR="17784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4" marR="17784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Data_zap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4" marR="17784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4" marR="17784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Kowalski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Janusz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Adres_1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1998.12.03 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Adam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Adres_3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2008.12.04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Andrzej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Adres_3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2008.12.04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Paprocka 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Elwira 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Adres_5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2011.11.03 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Adres_6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2013.10.15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5710144345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Adres_6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2013.10.15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Bracki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Leszek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Adres_7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2000.07.01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7911196787</a:t>
                      </a:r>
                    </a:p>
                  </a:txBody>
                  <a:tcPr marL="17784" marR="17784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962025" y="2636838"/>
          <a:ext cx="3290888" cy="2052290"/>
        </p:xfrm>
        <a:graphic>
          <a:graphicData uri="http://schemas.openxmlformats.org/drawingml/2006/table">
            <a:tbl>
              <a:tblPr/>
              <a:tblGrid>
                <a:gridCol w="530225"/>
                <a:gridCol w="595313"/>
                <a:gridCol w="620712"/>
                <a:gridCol w="860425"/>
                <a:gridCol w="684213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Limit_cz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4751388" y="2636838"/>
          <a:ext cx="3290887" cy="1847124"/>
        </p:xfrm>
        <a:graphic>
          <a:graphicData uri="http://schemas.openxmlformats.org/drawingml/2006/table">
            <a:tbl>
              <a:tblPr/>
              <a:tblGrid>
                <a:gridCol w="530225"/>
                <a:gridCol w="595312"/>
                <a:gridCol w="620713"/>
                <a:gridCol w="860425"/>
                <a:gridCol w="684212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Limit_cz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8" marR="17778" marT="952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70" name="Rectangle 17"/>
          <p:cNvSpPr>
            <a:spLocks noChangeArrowheads="1"/>
          </p:cNvSpPr>
          <p:nvPr/>
        </p:nvSpPr>
        <p:spPr bwMode="auto">
          <a:xfrm>
            <a:off x="4770438" y="4373563"/>
            <a:ext cx="2305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600">
                <a:solidFill>
                  <a:srgbClr val="0000FF"/>
                </a:solidFill>
                <a:cs typeface="Arial" charset="0"/>
              </a:rPr>
              <a:t>Klucz główny: {Syg}</a:t>
            </a:r>
            <a:endParaRPr lang="pl-PL" altLang="en-US" sz="1600" b="1">
              <a:solidFill>
                <a:srgbClr val="0000FF"/>
              </a:solidFill>
              <a:cs typeface="Arial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200150" y="4695825"/>
          <a:ext cx="3052763" cy="2052290"/>
        </p:xfrm>
        <a:graphic>
          <a:graphicData uri="http://schemas.openxmlformats.org/drawingml/2006/table">
            <a:tbl>
              <a:tblPr/>
              <a:tblGrid>
                <a:gridCol w="887413"/>
                <a:gridCol w="530225"/>
                <a:gridCol w="823912"/>
                <a:gridCol w="811213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Data_wyp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Data_zw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2000.05.12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2000.11.12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1999.12.15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2000.10.11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2010.10.02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2010.10.07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2013.06.24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2012.04.30 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2012.05.30 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7710144345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2013.11.23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2013.12.02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2014.02.14</a:t>
                      </a: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7911196787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2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4760913" y="4773613"/>
          <a:ext cx="3052762" cy="1641880"/>
        </p:xfrm>
        <a:graphic>
          <a:graphicData uri="http://schemas.openxmlformats.org/drawingml/2006/table">
            <a:tbl>
              <a:tblPr/>
              <a:tblGrid>
                <a:gridCol w="887412"/>
                <a:gridCol w="530225"/>
                <a:gridCol w="823913"/>
                <a:gridCol w="811212"/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Data_wyp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Data_zw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2000.05.12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2000.11.12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1999.12.15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2000.10.11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2010.10.07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2013.06.24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2012.04.30 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2012.05.30 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7710144345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2013.11.23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2013.12.02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2014.02.14</a:t>
                      </a: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17782" marR="17782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675" name="Rectangle 17"/>
          <p:cNvSpPr>
            <a:spLocks noChangeArrowheads="1"/>
          </p:cNvSpPr>
          <p:nvPr/>
        </p:nvSpPr>
        <p:spPr bwMode="auto">
          <a:xfrm>
            <a:off x="4775200" y="6335713"/>
            <a:ext cx="3816350" cy="334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600">
                <a:solidFill>
                  <a:srgbClr val="0000FF"/>
                </a:solidFill>
                <a:cs typeface="Arial" charset="0"/>
              </a:rPr>
              <a:t>Klucz główny: {Pesel, Syg, Data_wyp}</a:t>
            </a:r>
            <a:endParaRPr lang="pl-PL" altLang="en-US" sz="16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13676" name="Strzałka: w prawo 9"/>
          <p:cNvSpPr>
            <a:spLocks noChangeArrowheads="1"/>
          </p:cNvSpPr>
          <p:nvPr/>
        </p:nvSpPr>
        <p:spPr bwMode="auto">
          <a:xfrm>
            <a:off x="4286250" y="1520825"/>
            <a:ext cx="433388" cy="215900"/>
          </a:xfrm>
          <a:prstGeom prst="rightArrow">
            <a:avLst>
              <a:gd name="adj1" fmla="val 50000"/>
              <a:gd name="adj2" fmla="val 50184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 altLang="pl-PL"/>
          </a:p>
        </p:txBody>
      </p:sp>
      <p:sp>
        <p:nvSpPr>
          <p:cNvPr id="13677" name="Strzałka: w prawo 20"/>
          <p:cNvSpPr>
            <a:spLocks noChangeArrowheads="1"/>
          </p:cNvSpPr>
          <p:nvPr/>
        </p:nvSpPr>
        <p:spPr bwMode="auto">
          <a:xfrm>
            <a:off x="4313238" y="3443288"/>
            <a:ext cx="433387" cy="215900"/>
          </a:xfrm>
          <a:prstGeom prst="rightArrow">
            <a:avLst>
              <a:gd name="adj1" fmla="val 50000"/>
              <a:gd name="adj2" fmla="val 50184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 altLang="pl-PL"/>
          </a:p>
        </p:txBody>
      </p:sp>
      <p:sp>
        <p:nvSpPr>
          <p:cNvPr id="13678" name="Strzałka: w prawo 21"/>
          <p:cNvSpPr>
            <a:spLocks noChangeArrowheads="1"/>
          </p:cNvSpPr>
          <p:nvPr/>
        </p:nvSpPr>
        <p:spPr bwMode="auto">
          <a:xfrm>
            <a:off x="4297363" y="5337175"/>
            <a:ext cx="433387" cy="215900"/>
          </a:xfrm>
          <a:prstGeom prst="rightArrow">
            <a:avLst>
              <a:gd name="adj1" fmla="val 50000"/>
              <a:gd name="adj2" fmla="val 50184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 alt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1472340539</TotalTime>
  <Pages>17</Pages>
  <Words>1069</Words>
  <Application>Microsoft Office PowerPoint</Application>
  <PresentationFormat>Pokaz na ekranie (4:3)</PresentationFormat>
  <Paragraphs>739</Paragraphs>
  <Slides>13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Times New Roman</vt:lpstr>
      <vt:lpstr>Arial</vt:lpstr>
      <vt:lpstr>Calibri</vt:lpstr>
      <vt:lpstr>Symbol</vt:lpstr>
      <vt:lpstr>Teoria</vt:lpstr>
      <vt:lpstr>Relacyjne bazy danych  Proces normalizacji   Marzena Nowakowska WZiMK, PŚk </vt:lpstr>
      <vt:lpstr>Nieprawidłowo zaprojektowana tabela</vt:lpstr>
      <vt:lpstr>Nieprawidłowo zaprojektowana tabela</vt:lpstr>
      <vt:lpstr>Anomalie związane z niewłaściwym zaprojektowaniem tabeli</vt:lpstr>
      <vt:lpstr>Proces normalizacji tabeli</vt:lpstr>
      <vt:lpstr>Pierwsza postać normalna tabeli   1PN – wartości atomowe w komórkach tabeli</vt:lpstr>
      <vt:lpstr>Zależności między atrybutami tabeli</vt:lpstr>
      <vt:lpstr>Druga postać normalna tabeli 2PN</vt:lpstr>
      <vt:lpstr>2PN – brak częściowej zależności od klucza</vt:lpstr>
      <vt:lpstr>Trzecia postać normalna tabeli 3PN</vt:lpstr>
      <vt:lpstr>3PN – brak przechodniej zależności od klucza</vt:lpstr>
      <vt:lpstr>Slajd 12</vt:lpstr>
      <vt:lpstr>Normalizacja do trzeciej postaci normalnej  tabeli WYPOŻYCZALNIA BIBLIOTECZNA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creator>Studium Podstaw Informatyki</dc:creator>
  <cp:lastModifiedBy>Marzena</cp:lastModifiedBy>
  <cp:revision>198</cp:revision>
  <cp:lastPrinted>1601-01-01T00:00:00Z</cp:lastPrinted>
  <dcterms:created xsi:type="dcterms:W3CDTF">1998-01-04T13:05:14Z</dcterms:created>
  <dcterms:modified xsi:type="dcterms:W3CDTF">2024-02-23T18:55:28Z</dcterms:modified>
</cp:coreProperties>
</file>