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5" r:id="rId3"/>
    <p:sldId id="276" r:id="rId4"/>
    <p:sldId id="290" r:id="rId5"/>
    <p:sldId id="277" r:id="rId6"/>
    <p:sldId id="285" r:id="rId7"/>
    <p:sldId id="286" r:id="rId8"/>
    <p:sldId id="287" r:id="rId9"/>
    <p:sldId id="289" r:id="rId10"/>
    <p:sldId id="279" r:id="rId11"/>
    <p:sldId id="280" r:id="rId12"/>
    <p:sldId id="281" r:id="rId13"/>
    <p:sldId id="283" r:id="rId14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33CC"/>
    <a:srgbClr val="0000FF"/>
    <a:srgbClr val="CC0000"/>
    <a:srgbClr val="006600"/>
    <a:srgbClr val="006000"/>
    <a:srgbClr val="CC3300"/>
    <a:srgbClr val="CCFFFF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860" autoAdjust="0"/>
  </p:normalViewPr>
  <p:slideViewPr>
    <p:cSldViewPr>
      <p:cViewPr>
        <p:scale>
          <a:sx n="90" d="100"/>
          <a:sy n="90" d="100"/>
        </p:scale>
        <p:origin x="-3030" y="-594"/>
      </p:cViewPr>
      <p:guideLst>
        <p:guide orient="horz" pos="235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75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Click to edit Master text styles</a:t>
            </a:r>
          </a:p>
          <a:p>
            <a:pPr lvl="1"/>
            <a:r>
              <a:rPr lang="pl-PL" noProof="0" smtClean="0"/>
              <a:t>Second level</a:t>
            </a:r>
          </a:p>
          <a:p>
            <a:pPr lvl="2"/>
            <a:r>
              <a:rPr lang="pl-PL" noProof="0" smtClean="0"/>
              <a:t>Third level</a:t>
            </a:r>
          </a:p>
          <a:p>
            <a:pPr lvl="3"/>
            <a:r>
              <a:rPr lang="pl-PL" noProof="0" smtClean="0"/>
              <a:t>Fourth level</a:t>
            </a:r>
          </a:p>
          <a:p>
            <a:pPr lvl="4"/>
            <a:r>
              <a:rPr lang="pl-PL" noProof="0" smtClean="0"/>
              <a:t>Fifth level</a:t>
            </a:r>
          </a:p>
        </p:txBody>
      </p:sp>
      <p:sp>
        <p:nvSpPr>
          <p:cNvPr id="15363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Click to edit Master text styles</a:t>
            </a:r>
          </a:p>
          <a:p>
            <a:pPr lvl="1"/>
            <a:r>
              <a:rPr lang="pl-PL" altLang="en-US" smtClean="0"/>
              <a:t>Second level</a:t>
            </a:r>
          </a:p>
          <a:p>
            <a:pPr lvl="2"/>
            <a:r>
              <a:rPr lang="pl-PL" altLang="en-US" smtClean="0"/>
              <a:t>Third level</a:t>
            </a:r>
          </a:p>
          <a:p>
            <a:pPr lvl="3"/>
            <a:r>
              <a:rPr lang="pl-PL" altLang="en-US" smtClean="0"/>
              <a:t>Fourth level</a:t>
            </a:r>
          </a:p>
          <a:p>
            <a:pPr lvl="4"/>
            <a:r>
              <a:rPr lang="pl-PL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programu_Microsoft_Office_Word_97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programu_Microsoft_Office_Word_97_2003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50" y="285750"/>
            <a:ext cx="8558213" cy="584835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800" b="1" smtClean="0"/>
              <a:t/>
            </a:r>
            <a:br>
              <a:rPr lang="pl-PL" altLang="en-US" sz="3800" b="1" smtClean="0"/>
            </a:br>
            <a:r>
              <a:rPr lang="pl-PL" altLang="en-US" sz="3800" b="1" smtClean="0"/>
              <a:t/>
            </a:r>
            <a:br>
              <a:rPr lang="pl-PL" altLang="en-US" sz="3800" b="1" smtClean="0"/>
            </a:br>
            <a:r>
              <a:rPr lang="pl-PL" altLang="en-US" sz="3600" b="1" smtClean="0"/>
              <a:t>Wyprowadzanie informacji </a:t>
            </a:r>
            <a:br>
              <a:rPr lang="pl-PL" altLang="en-US" sz="3600" b="1" smtClean="0"/>
            </a:br>
            <a:r>
              <a:rPr lang="pl-PL" altLang="en-US" sz="3600" b="1" smtClean="0"/>
              <a:t>z bazy danych - kwerendy wybierające</a:t>
            </a:r>
            <a:br>
              <a:rPr lang="pl-PL" altLang="en-US" sz="3600" b="1" smtClean="0"/>
            </a:br>
            <a:r>
              <a:rPr lang="pl-PL" altLang="en-US" sz="3600" b="1" smtClean="0"/>
              <a:t/>
            </a:r>
            <a:br>
              <a:rPr lang="pl-PL" altLang="en-US" sz="3600" b="1" smtClean="0"/>
            </a:br>
            <a:r>
              <a:rPr lang="pl-PL" altLang="en-US" sz="3600" b="1" smtClean="0"/>
              <a:t/>
            </a:r>
            <a:br>
              <a:rPr lang="pl-PL" altLang="en-US" sz="3600" b="1" smtClean="0"/>
            </a:br>
            <a:r>
              <a:rPr lang="pl-PL" altLang="en-US" b="1" smtClean="0"/>
              <a:t/>
            </a:r>
            <a:br>
              <a:rPr lang="pl-PL" altLang="en-US" b="1" smtClean="0"/>
            </a:br>
            <a:r>
              <a:rPr lang="pl-PL" altLang="en-US" sz="2800" b="1" smtClean="0"/>
              <a:t>Marzena Nowakowska</a:t>
            </a:r>
            <a:br>
              <a:rPr lang="pl-PL" altLang="en-US" sz="2800" b="1" smtClean="0"/>
            </a:br>
            <a:r>
              <a:rPr lang="pl-PL" altLang="en-US" sz="2800" b="1" smtClean="0"/>
              <a:t>WZiMK, PŚk</a:t>
            </a:r>
            <a:r>
              <a:rPr lang="pl-PL" altLang="en-US" sz="3200" b="1" smtClean="0"/>
              <a:t/>
            </a:r>
            <a:br>
              <a:rPr lang="pl-PL" altLang="en-US" sz="3200" b="1" smtClean="0"/>
            </a:br>
            <a:r>
              <a:rPr lang="pl-PL" altLang="en-US" sz="3200" b="1" smtClean="0"/>
              <a:t/>
            </a:r>
            <a:br>
              <a:rPr lang="pl-PL" altLang="en-US" sz="3200" b="1" smtClean="0"/>
            </a:br>
            <a:endParaRPr lang="pl-PL" altLang="en-US" sz="32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52400"/>
            <a:ext cx="8178800" cy="1276350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600" b="1" smtClean="0"/>
              <a:t>Zastawienia statystyczne</a:t>
            </a:r>
            <a:br>
              <a:rPr lang="pl-PL" altLang="en-US" sz="3600" b="1" smtClean="0"/>
            </a:br>
            <a:r>
              <a:rPr lang="pl-PL" altLang="en-US" sz="3600" b="1" smtClean="0"/>
              <a:t>w kwerendzie grupującej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1643063"/>
            <a:ext cx="8153400" cy="4643437"/>
          </a:xfrm>
        </p:spPr>
        <p:txBody>
          <a:bodyPr/>
          <a:lstStyle/>
          <a:p>
            <a:pPr>
              <a:buFontTx/>
              <a:buNone/>
            </a:pPr>
            <a:r>
              <a:rPr lang="pl-PL" sz="1900" smtClean="0"/>
              <a:t>	</a:t>
            </a:r>
            <a:r>
              <a:rPr lang="pl-PL" sz="1900" b="1" smtClean="0"/>
              <a:t>Zadanie</a:t>
            </a:r>
            <a:endParaRPr lang="pl-PL" sz="1900" smtClean="0"/>
          </a:p>
          <a:p>
            <a:pPr>
              <a:spcBef>
                <a:spcPct val="0"/>
              </a:spcBef>
              <a:buFontTx/>
              <a:buNone/>
            </a:pPr>
            <a:r>
              <a:rPr lang="pl-PL" sz="1900" smtClean="0"/>
              <a:t>	Zbudować kwerendę </a:t>
            </a:r>
            <a:r>
              <a:rPr lang="pl-PL" sz="1900" i="1" smtClean="0">
                <a:solidFill>
                  <a:srgbClr val="0000FF"/>
                </a:solidFill>
              </a:rPr>
              <a:t>Statystyka wypożyczeń</a:t>
            </a:r>
            <a:r>
              <a:rPr lang="pl-PL" sz="1900" smtClean="0"/>
              <a:t>, która dla każdej wypożyczanej książki poda jej tytuł i autora oraz zestawi informację, ile razy była wypożyczana, jaki jest średni czas trwania wypożyczenia, datę pierwszego</a:t>
            </a:r>
            <a:br>
              <a:rPr lang="pl-PL" sz="1900" smtClean="0"/>
            </a:br>
            <a:r>
              <a:rPr lang="pl-PL" sz="1900" smtClean="0"/>
              <a:t>i ostatniego wypożyczenia. </a:t>
            </a:r>
          </a:p>
          <a:p>
            <a:pPr lvl="1">
              <a:spcBef>
                <a:spcPct val="0"/>
              </a:spcBef>
              <a:buFont typeface="Arial" charset="0"/>
              <a:buChar char="•"/>
            </a:pPr>
            <a:r>
              <a:rPr lang="pl-PL" sz="1900" smtClean="0"/>
              <a:t>Źródłem danych do kwerendy są tabele </a:t>
            </a:r>
            <a:r>
              <a:rPr lang="pl-PL" sz="1900" i="1" smtClean="0">
                <a:solidFill>
                  <a:srgbClr val="0000FF"/>
                </a:solidFill>
              </a:rPr>
              <a:t>Książki</a:t>
            </a:r>
            <a:r>
              <a:rPr lang="pl-PL" sz="1900" smtClean="0"/>
              <a:t> oraz </a:t>
            </a:r>
            <a:r>
              <a:rPr lang="pl-PL" sz="1900" i="1" smtClean="0">
                <a:solidFill>
                  <a:srgbClr val="0000FF"/>
                </a:solidFill>
              </a:rPr>
              <a:t>Zwroty</a:t>
            </a:r>
            <a:r>
              <a:rPr lang="pl-PL" sz="1900" i="1" smtClean="0">
                <a:solidFill>
                  <a:srgbClr val="0D0D0D"/>
                </a:solidFill>
              </a:rPr>
              <a:t>.</a:t>
            </a:r>
          </a:p>
          <a:p>
            <a:pPr lvl="1">
              <a:spcBef>
                <a:spcPct val="0"/>
              </a:spcBef>
              <a:buFont typeface="Arial" charset="0"/>
              <a:buChar char="•"/>
            </a:pPr>
            <a:r>
              <a:rPr lang="pl-PL" sz="1900" smtClean="0"/>
              <a:t>Wartości pozycji </a:t>
            </a:r>
            <a:r>
              <a:rPr lang="pl-PL" sz="1900" i="1" smtClean="0">
                <a:solidFill>
                  <a:srgbClr val="0000FF"/>
                </a:solidFill>
              </a:rPr>
              <a:t>Podsumowanie</a:t>
            </a:r>
            <a:r>
              <a:rPr lang="pl-PL" sz="1900" smtClean="0"/>
              <a:t> są zdefiniowane następująco:</a:t>
            </a:r>
          </a:p>
          <a:p>
            <a:pPr lvl="2">
              <a:spcBef>
                <a:spcPct val="0"/>
              </a:spcBef>
              <a:buFont typeface="Times New Roman" pitchFamily="18" charset="0"/>
              <a:buChar char="-"/>
            </a:pPr>
            <a:r>
              <a:rPr lang="pl-PL" sz="1900" smtClean="0"/>
              <a:t>grupowanie wg pola </a:t>
            </a:r>
            <a:r>
              <a:rPr lang="pl-PL" sz="1900" i="1" smtClean="0">
                <a:solidFill>
                  <a:srgbClr val="0000FF"/>
                </a:solidFill>
              </a:rPr>
              <a:t>Syg</a:t>
            </a:r>
            <a:r>
              <a:rPr lang="pl-PL" sz="1900" smtClean="0"/>
              <a:t>,</a:t>
            </a:r>
          </a:p>
          <a:p>
            <a:pPr lvl="2">
              <a:spcBef>
                <a:spcPct val="0"/>
              </a:spcBef>
              <a:buFont typeface="Times New Roman" pitchFamily="18" charset="0"/>
              <a:buChar char="-"/>
            </a:pPr>
            <a:r>
              <a:rPr lang="pl-PL" sz="1900" smtClean="0"/>
              <a:t>wybór reprezentanta grupy (pierwszego lub ostatniego elementu) wg pól </a:t>
            </a:r>
            <a:r>
              <a:rPr lang="pl-PL" sz="1900" i="1" smtClean="0">
                <a:solidFill>
                  <a:srgbClr val="0000FF"/>
                </a:solidFill>
              </a:rPr>
              <a:t>Nazwisko</a:t>
            </a:r>
            <a:r>
              <a:rPr lang="pl-PL" sz="1900" smtClean="0"/>
              <a:t> i </a:t>
            </a:r>
            <a:r>
              <a:rPr lang="pl-PL" sz="1900" i="1" smtClean="0">
                <a:solidFill>
                  <a:srgbClr val="0000FF"/>
                </a:solidFill>
              </a:rPr>
              <a:t>Tytuł</a:t>
            </a:r>
            <a:r>
              <a:rPr lang="pl-PL" sz="1900" smtClean="0"/>
              <a:t>, </a:t>
            </a:r>
          </a:p>
          <a:p>
            <a:pPr lvl="2">
              <a:spcBef>
                <a:spcPct val="0"/>
              </a:spcBef>
              <a:buFont typeface="Times New Roman" pitchFamily="18" charset="0"/>
              <a:buChar char="-"/>
            </a:pPr>
            <a:r>
              <a:rPr lang="pl-PL" sz="1900" smtClean="0"/>
              <a:t>agregaty (funkcje podsumowujące) dla pól: </a:t>
            </a:r>
          </a:p>
          <a:p>
            <a:pPr lvl="3">
              <a:spcBef>
                <a:spcPct val="0"/>
              </a:spcBef>
              <a:buFontTx/>
              <a:buNone/>
            </a:pPr>
            <a:r>
              <a:rPr lang="pl-PL" sz="1900" i="1" smtClean="0">
                <a:solidFill>
                  <a:srgbClr val="0000FF"/>
                </a:solidFill>
              </a:rPr>
              <a:t>Syg		</a:t>
            </a:r>
            <a:r>
              <a:rPr lang="pl-PL" sz="1900" i="1" smtClean="0"/>
              <a:t>→ </a:t>
            </a:r>
            <a:r>
              <a:rPr lang="pl-PL" sz="1900" smtClean="0"/>
              <a:t>funkcja</a:t>
            </a:r>
            <a:r>
              <a:rPr lang="pl-PL" sz="1900" i="1" smtClean="0"/>
              <a:t> </a:t>
            </a:r>
            <a:r>
              <a:rPr lang="pl-PL" sz="1900" i="1" smtClean="0">
                <a:solidFill>
                  <a:srgbClr val="0000FF"/>
                </a:solidFill>
              </a:rPr>
              <a:t>Policz</a:t>
            </a:r>
          </a:p>
          <a:p>
            <a:pPr lvl="3">
              <a:spcBef>
                <a:spcPct val="0"/>
              </a:spcBef>
              <a:buFontTx/>
              <a:buNone/>
            </a:pPr>
            <a:r>
              <a:rPr lang="pl-PL" sz="1900" i="1" smtClean="0">
                <a:solidFill>
                  <a:srgbClr val="0000FF"/>
                </a:solidFill>
              </a:rPr>
              <a:t>Czs_wpżczn 	</a:t>
            </a:r>
            <a:r>
              <a:rPr lang="pl-PL" sz="1900" i="1" smtClean="0"/>
              <a:t>→ </a:t>
            </a:r>
            <a:r>
              <a:rPr lang="pl-PL" sz="1900" smtClean="0"/>
              <a:t>funkcja</a:t>
            </a:r>
            <a:r>
              <a:rPr lang="pl-PL" sz="1900" i="1" smtClean="0"/>
              <a:t> </a:t>
            </a:r>
            <a:r>
              <a:rPr lang="pl-PL" sz="1900" i="1" smtClean="0">
                <a:solidFill>
                  <a:srgbClr val="0000FF"/>
                </a:solidFill>
              </a:rPr>
              <a:t>Średnia</a:t>
            </a:r>
            <a:r>
              <a:rPr lang="pl-PL" sz="1900" i="1" smtClean="0"/>
              <a:t> </a:t>
            </a:r>
          </a:p>
          <a:p>
            <a:pPr lvl="3">
              <a:spcBef>
                <a:spcPct val="0"/>
              </a:spcBef>
              <a:buFontTx/>
              <a:buNone/>
            </a:pPr>
            <a:r>
              <a:rPr lang="pl-PL" sz="1900" i="1" smtClean="0">
                <a:solidFill>
                  <a:srgbClr val="0000FF"/>
                </a:solidFill>
              </a:rPr>
              <a:t>Data_wyp</a:t>
            </a:r>
            <a:r>
              <a:rPr lang="pl-PL" sz="1900" smtClean="0"/>
              <a:t> </a:t>
            </a:r>
            <a:r>
              <a:rPr lang="pl-PL" sz="1900" i="1" smtClean="0"/>
              <a:t>	→ </a:t>
            </a:r>
            <a:r>
              <a:rPr lang="pl-PL" sz="1900" smtClean="0"/>
              <a:t>funkcja</a:t>
            </a:r>
            <a:r>
              <a:rPr lang="pl-PL" sz="1900" i="1" smtClean="0"/>
              <a:t> </a:t>
            </a:r>
            <a:r>
              <a:rPr lang="pl-PL" sz="1900" i="1" smtClean="0">
                <a:solidFill>
                  <a:srgbClr val="0000FF"/>
                </a:solidFill>
              </a:rPr>
              <a:t>Minimum</a:t>
            </a:r>
            <a:endParaRPr lang="pl-PL" sz="1900" i="1" smtClean="0">
              <a:solidFill>
                <a:srgbClr val="6600FF"/>
              </a:solidFill>
            </a:endParaRPr>
          </a:p>
          <a:p>
            <a:pPr lvl="3">
              <a:spcBef>
                <a:spcPct val="0"/>
              </a:spcBef>
              <a:buFontTx/>
              <a:buNone/>
            </a:pPr>
            <a:r>
              <a:rPr lang="pl-PL" sz="1900" i="1" smtClean="0">
                <a:solidFill>
                  <a:srgbClr val="0000FF"/>
                </a:solidFill>
              </a:rPr>
              <a:t>Data_wyp	</a:t>
            </a:r>
            <a:r>
              <a:rPr lang="pl-PL" sz="1900" i="1" smtClean="0"/>
              <a:t>→ </a:t>
            </a:r>
            <a:r>
              <a:rPr lang="pl-PL" sz="1900" smtClean="0"/>
              <a:t>funkcja</a:t>
            </a:r>
            <a:r>
              <a:rPr lang="pl-PL" sz="1900" i="1" smtClean="0"/>
              <a:t> </a:t>
            </a:r>
            <a:r>
              <a:rPr lang="pl-PL" sz="1900" i="1" smtClean="0">
                <a:solidFill>
                  <a:srgbClr val="0000FF"/>
                </a:solidFill>
              </a:rPr>
              <a:t>Maksimum</a:t>
            </a:r>
            <a:endParaRPr lang="pl-PL" sz="19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9375"/>
            <a:ext cx="9144000" cy="706438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400" b="1" smtClean="0"/>
              <a:t>Rodzaje połączeń między tabelami - kwerendy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786313"/>
            <a:ext cx="9001125" cy="1500187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pl-PL" altLang="en-US" sz="2000" smtClean="0"/>
              <a:t>	</a:t>
            </a:r>
            <a:r>
              <a:rPr lang="pl-PL" altLang="en-US" sz="2000" b="1" smtClean="0"/>
              <a:t>Zadanie</a:t>
            </a:r>
            <a:endParaRPr lang="pl-PL" altLang="en-US" sz="2000" smtClean="0"/>
          </a:p>
          <a:p>
            <a:pPr>
              <a:buFontTx/>
              <a:buNone/>
            </a:pPr>
            <a:r>
              <a:rPr lang="pl-PL" altLang="en-US" sz="2000" smtClean="0"/>
              <a:t>	Zbudować kwerendę </a:t>
            </a:r>
            <a:r>
              <a:rPr lang="pl-PL" altLang="en-US" sz="2000" i="1" smtClean="0">
                <a:solidFill>
                  <a:srgbClr val="0000FF"/>
                </a:solidFill>
              </a:rPr>
              <a:t>Książki niewypożyczone</a:t>
            </a:r>
            <a:r>
              <a:rPr lang="pl-PL" altLang="en-US" sz="2000" smtClean="0"/>
              <a:t>, w której zostaną zestawione informacje o książkach (sygnatura, tytuł, autor), które można w danej chwili wypożyczyć. 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42888" y="928688"/>
            <a:ext cx="8715375" cy="3786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en-US" sz="2000"/>
              <a:t>W </a:t>
            </a:r>
            <a:r>
              <a:rPr lang="pl-PL" altLang="en-US" sz="2000" u="sng"/>
              <a:t>połączeniu wewnętrznym </a:t>
            </a:r>
            <a:r>
              <a:rPr lang="pl-PL" altLang="en-US" sz="2000"/>
              <a:t>rekordy jednej tabeli odpowiadają rekordom innej tabeli. Po uruchomieniu kwerendy ze sprzężeniem wewnętrznym w operacjach kwerendy zostaną uwzględnione tylko wiersze ze wspólnymi wartościami w polach odpowiedzialnych za połączenie.</a:t>
            </a:r>
          </a:p>
          <a:p>
            <a:pPr>
              <a:spcBef>
                <a:spcPct val="50000"/>
              </a:spcBef>
            </a:pPr>
            <a:r>
              <a:rPr lang="pl-PL" altLang="en-US" sz="2000">
                <a:solidFill>
                  <a:srgbClr val="0000FF"/>
                </a:solidFill>
              </a:rPr>
              <a:t>W </a:t>
            </a:r>
            <a:r>
              <a:rPr lang="pl-PL" altLang="en-US" sz="2000" u="sng">
                <a:solidFill>
                  <a:srgbClr val="0000FF"/>
                </a:solidFill>
              </a:rPr>
              <a:t>połączeniu zewnętrznym </a:t>
            </a:r>
            <a:r>
              <a:rPr lang="pl-PL" altLang="en-US" sz="2000">
                <a:solidFill>
                  <a:srgbClr val="0000FF"/>
                </a:solidFill>
              </a:rPr>
              <a:t>są wybierane wszystkie rekordy z jednej tabeli i tylko te rekordy z drugiej tabeli, których wartości w polach łączących występują w polach łączących pierwszej tabeli.</a:t>
            </a:r>
          </a:p>
          <a:p>
            <a:pPr>
              <a:spcBef>
                <a:spcPts val="600"/>
              </a:spcBef>
            </a:pPr>
            <a:r>
              <a:rPr lang="pl-PL" altLang="en-US" sz="2000" u="sng">
                <a:solidFill>
                  <a:srgbClr val="006600"/>
                </a:solidFill>
              </a:rPr>
              <a:t>Lewe (lewostronne) sprzężenie zewnętrzne</a:t>
            </a:r>
            <a:r>
              <a:rPr lang="pl-PL" altLang="en-US" sz="2000">
                <a:solidFill>
                  <a:srgbClr val="006600"/>
                </a:solidFill>
              </a:rPr>
              <a:t>: są pobierane wszystkie rekordy z tabeli lewej (nadrzędnej) i odpowiadające im rekordy z tabeli prawej (SQL).</a:t>
            </a:r>
            <a:r>
              <a:rPr lang="pl-PL" altLang="en-US" sz="2000" u="sng">
                <a:solidFill>
                  <a:srgbClr val="006600"/>
                </a:solidFill>
              </a:rPr>
              <a:t> </a:t>
            </a:r>
          </a:p>
          <a:p>
            <a:pPr>
              <a:spcBef>
                <a:spcPts val="600"/>
              </a:spcBef>
            </a:pPr>
            <a:r>
              <a:rPr lang="pl-PL" altLang="en-US" sz="2000" u="sng">
                <a:solidFill>
                  <a:srgbClr val="CC0000"/>
                </a:solidFill>
              </a:rPr>
              <a:t>Prawe (prawostronne) sprzężenie zewnętrzne</a:t>
            </a:r>
            <a:r>
              <a:rPr lang="pl-PL" altLang="en-US" sz="2000">
                <a:solidFill>
                  <a:srgbClr val="CC0000"/>
                </a:solidFill>
              </a:rPr>
              <a:t>: są pobierane są wszystkie rekordy z tabeli prawej (podrzędnej) i odpowiadające im rekordy z tabeli lewej (SQL).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52400"/>
            <a:ext cx="8178800" cy="1066800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400" b="1" smtClean="0"/>
              <a:t>Kwerenda krzyżowa </a:t>
            </a:r>
          </a:p>
        </p:txBody>
      </p:sp>
      <p:grpSp>
        <p:nvGrpSpPr>
          <p:cNvPr id="1028" name="Group 28"/>
          <p:cNvGrpSpPr>
            <a:grpSpLocks/>
          </p:cNvGrpSpPr>
          <p:nvPr/>
        </p:nvGrpSpPr>
        <p:grpSpPr bwMode="auto">
          <a:xfrm>
            <a:off x="228600" y="1462088"/>
            <a:ext cx="8448675" cy="4100512"/>
            <a:chOff x="144" y="960"/>
            <a:chExt cx="5322" cy="2583"/>
          </a:xfrm>
        </p:grpSpPr>
        <p:grpSp>
          <p:nvGrpSpPr>
            <p:cNvPr id="1029" name="Group 22"/>
            <p:cNvGrpSpPr>
              <a:grpSpLocks/>
            </p:cNvGrpSpPr>
            <p:nvPr/>
          </p:nvGrpSpPr>
          <p:grpSpPr bwMode="auto">
            <a:xfrm>
              <a:off x="144" y="1632"/>
              <a:ext cx="2388" cy="1911"/>
              <a:chOff x="144" y="1632"/>
              <a:chExt cx="2388" cy="1911"/>
            </a:xfrm>
          </p:grpSpPr>
          <p:grpSp>
            <p:nvGrpSpPr>
              <p:cNvPr id="1042" name="Group 17"/>
              <p:cNvGrpSpPr>
                <a:grpSpLocks/>
              </p:cNvGrpSpPr>
              <p:nvPr/>
            </p:nvGrpSpPr>
            <p:grpSpPr bwMode="auto">
              <a:xfrm>
                <a:off x="336" y="1632"/>
                <a:ext cx="288" cy="1632"/>
                <a:chOff x="336" y="1632"/>
                <a:chExt cx="288" cy="1632"/>
              </a:xfrm>
            </p:grpSpPr>
            <p:sp>
              <p:nvSpPr>
                <p:cNvPr id="1044" name="Line 15"/>
                <p:cNvSpPr>
                  <a:spLocks noChangeShapeType="1"/>
                </p:cNvSpPr>
                <p:nvPr/>
              </p:nvSpPr>
              <p:spPr bwMode="auto">
                <a:xfrm>
                  <a:off x="336" y="1632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FF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045" name="Line 16"/>
                <p:cNvSpPr>
                  <a:spLocks noChangeShapeType="1"/>
                </p:cNvSpPr>
                <p:nvPr/>
              </p:nvSpPr>
              <p:spPr bwMode="auto">
                <a:xfrm>
                  <a:off x="336" y="1632"/>
                  <a:ext cx="0" cy="1632"/>
                </a:xfrm>
                <a:prstGeom prst="line">
                  <a:avLst/>
                </a:prstGeom>
                <a:noFill/>
                <a:ln w="254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1043" name="Text Box 20"/>
              <p:cNvSpPr txBox="1">
                <a:spLocks noChangeArrowheads="1"/>
              </p:cNvSpPr>
              <p:nvPr/>
            </p:nvSpPr>
            <p:spPr bwMode="auto">
              <a:xfrm>
                <a:off x="144" y="3312"/>
                <a:ext cx="23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l-PL" altLang="en-US" sz="1800">
                    <a:solidFill>
                      <a:srgbClr val="0000FF"/>
                    </a:solidFill>
                  </a:rPr>
                  <a:t>Definiowany przez wartości atrybutu B</a:t>
                </a:r>
              </a:p>
            </p:txBody>
          </p:sp>
        </p:grpSp>
        <p:grpSp>
          <p:nvGrpSpPr>
            <p:cNvPr id="1030" name="Group 27"/>
            <p:cNvGrpSpPr>
              <a:grpSpLocks/>
            </p:cNvGrpSpPr>
            <p:nvPr/>
          </p:nvGrpSpPr>
          <p:grpSpPr bwMode="auto">
            <a:xfrm>
              <a:off x="577" y="960"/>
              <a:ext cx="4889" cy="2321"/>
              <a:chOff x="577" y="944"/>
              <a:chExt cx="4889" cy="2321"/>
            </a:xfrm>
          </p:grpSpPr>
          <p:grpSp>
            <p:nvGrpSpPr>
              <p:cNvPr id="1031" name="Group 18"/>
              <p:cNvGrpSpPr>
                <a:grpSpLocks/>
              </p:cNvGrpSpPr>
              <p:nvPr/>
            </p:nvGrpSpPr>
            <p:grpSpPr bwMode="auto">
              <a:xfrm>
                <a:off x="577" y="1340"/>
                <a:ext cx="4589" cy="1925"/>
                <a:chOff x="577" y="1340"/>
                <a:chExt cx="4589" cy="1925"/>
              </a:xfrm>
            </p:grpSpPr>
            <p:graphicFrame>
              <p:nvGraphicFramePr>
                <p:cNvPr id="1026" name="Object 6"/>
                <p:cNvGraphicFramePr>
                  <a:graphicFrameLocks noChangeAspect="1"/>
                </p:cNvGraphicFramePr>
                <p:nvPr/>
              </p:nvGraphicFramePr>
              <p:xfrm>
                <a:off x="577" y="1340"/>
                <a:ext cx="4589" cy="1925"/>
              </p:xfrm>
              <a:graphic>
                <a:graphicData uri="http://schemas.openxmlformats.org/presentationml/2006/ole">
                  <p:oleObj spid="_x0000_s1026" name="Dokument" r:id="rId3" imgW="7292340" imgH="3057144" progId="Word.Document.8">
                    <p:embed/>
                  </p:oleObj>
                </a:graphicData>
              </a:graphic>
            </p:graphicFrame>
            <p:sp>
              <p:nvSpPr>
                <p:cNvPr id="1041" name="Line 7"/>
                <p:cNvSpPr>
                  <a:spLocks noChangeShapeType="1"/>
                </p:cNvSpPr>
                <p:nvPr/>
              </p:nvSpPr>
              <p:spPr bwMode="auto">
                <a:xfrm>
                  <a:off x="625" y="1346"/>
                  <a:ext cx="2208" cy="48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1032" name="Group 21"/>
              <p:cNvGrpSpPr>
                <a:grpSpLocks/>
              </p:cNvGrpSpPr>
              <p:nvPr/>
            </p:nvGrpSpPr>
            <p:grpSpPr bwMode="auto">
              <a:xfrm>
                <a:off x="1728" y="944"/>
                <a:ext cx="3228" cy="400"/>
                <a:chOff x="1728" y="944"/>
                <a:chExt cx="3228" cy="400"/>
              </a:xfrm>
            </p:grpSpPr>
            <p:grpSp>
              <p:nvGrpSpPr>
                <p:cNvPr id="1037" name="Group 14"/>
                <p:cNvGrpSpPr>
                  <a:grpSpLocks/>
                </p:cNvGrpSpPr>
                <p:nvPr/>
              </p:nvGrpSpPr>
              <p:grpSpPr bwMode="auto">
                <a:xfrm>
                  <a:off x="1728" y="1056"/>
                  <a:ext cx="816" cy="288"/>
                  <a:chOff x="1728" y="1056"/>
                  <a:chExt cx="816" cy="288"/>
                </a:xfrm>
              </p:grpSpPr>
              <p:sp>
                <p:nvSpPr>
                  <p:cNvPr id="1039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1728" y="1056"/>
                    <a:ext cx="0" cy="288"/>
                  </a:xfrm>
                  <a:prstGeom prst="line">
                    <a:avLst/>
                  </a:prstGeom>
                  <a:noFill/>
                  <a:ln w="25400">
                    <a:solidFill>
                      <a:srgbClr val="CC3300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040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1728" y="1056"/>
                    <a:ext cx="816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CC33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1038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560" y="944"/>
                  <a:ext cx="239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pl-PL" altLang="en-US" sz="1800">
                      <a:solidFill>
                        <a:srgbClr val="CC3300"/>
                      </a:solidFill>
                    </a:rPr>
                    <a:t>Definiowany przez wartości atrybutu A</a:t>
                  </a:r>
                </a:p>
              </p:txBody>
            </p:sp>
          </p:grpSp>
          <p:grpSp>
            <p:nvGrpSpPr>
              <p:cNvPr id="1033" name="Group 26"/>
              <p:cNvGrpSpPr>
                <a:grpSpLocks/>
              </p:cNvGrpSpPr>
              <p:nvPr/>
            </p:nvGrpSpPr>
            <p:grpSpPr bwMode="auto">
              <a:xfrm>
                <a:off x="2610" y="1824"/>
                <a:ext cx="2856" cy="1337"/>
                <a:chOff x="2610" y="1824"/>
                <a:chExt cx="2856" cy="1337"/>
              </a:xfrm>
            </p:grpSpPr>
            <p:sp>
              <p:nvSpPr>
                <p:cNvPr id="1034" name="Oval 23"/>
                <p:cNvSpPr>
                  <a:spLocks noChangeArrowheads="1"/>
                </p:cNvSpPr>
                <p:nvPr/>
              </p:nvSpPr>
              <p:spPr bwMode="auto">
                <a:xfrm>
                  <a:off x="3456" y="1824"/>
                  <a:ext cx="528" cy="288"/>
                </a:xfrm>
                <a:prstGeom prst="ellipse">
                  <a:avLst/>
                </a:prstGeom>
                <a:noFill/>
                <a:ln w="28575">
                  <a:solidFill>
                    <a:srgbClr val="006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1035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3744" y="2112"/>
                  <a:ext cx="0" cy="816"/>
                </a:xfrm>
                <a:prstGeom prst="line">
                  <a:avLst/>
                </a:prstGeom>
                <a:noFill/>
                <a:ln w="25400">
                  <a:solidFill>
                    <a:srgbClr val="006000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036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610" y="2928"/>
                  <a:ext cx="2856" cy="23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pl-PL" altLang="en-US" sz="1800" b="1">
                      <a:solidFill>
                        <a:srgbClr val="006600"/>
                      </a:solidFill>
                    </a:rPr>
                    <a:t>Funkcja agregująca </a:t>
                  </a:r>
                  <a:r>
                    <a:rPr lang="pl-PL" altLang="en-US" sz="1800" b="1">
                      <a:solidFill>
                        <a:srgbClr val="006000"/>
                      </a:solidFill>
                    </a:rPr>
                    <a:t>działająca</a:t>
                  </a:r>
                  <a:r>
                    <a:rPr lang="pl-PL" altLang="en-US" sz="1800" b="1">
                      <a:solidFill>
                        <a:srgbClr val="006600"/>
                      </a:solidFill>
                    </a:rPr>
                    <a:t> na atrybut C</a:t>
                  </a:r>
                </a:p>
              </p:txBody>
            </p:sp>
          </p:grp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52400"/>
            <a:ext cx="8178800" cy="1276350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400" b="1" smtClean="0"/>
              <a:t>Kwerenda krzyżowa</a:t>
            </a:r>
            <a:br>
              <a:rPr lang="pl-PL" altLang="en-US" sz="3400" b="1" smtClean="0"/>
            </a:br>
            <a:r>
              <a:rPr lang="pl-PL" altLang="en-US" sz="3400" b="1" smtClean="0"/>
              <a:t> </a:t>
            </a:r>
            <a:r>
              <a:rPr lang="pl-PL" altLang="en-US" sz="3400" b="1" i="1" smtClean="0"/>
              <a:t>Wypożyczenia wg typu i lat</a:t>
            </a:r>
            <a:endParaRPr lang="pl-PL" altLang="en-US" sz="3400" b="1" smtClean="0"/>
          </a:p>
        </p:txBody>
      </p:sp>
      <p:grpSp>
        <p:nvGrpSpPr>
          <p:cNvPr id="2052" name="Group 28"/>
          <p:cNvGrpSpPr>
            <a:grpSpLocks/>
          </p:cNvGrpSpPr>
          <p:nvPr/>
        </p:nvGrpSpPr>
        <p:grpSpPr bwMode="auto">
          <a:xfrm>
            <a:off x="228600" y="1462088"/>
            <a:ext cx="8620125" cy="4103687"/>
            <a:chOff x="144" y="960"/>
            <a:chExt cx="5430" cy="2585"/>
          </a:xfrm>
        </p:grpSpPr>
        <p:grpSp>
          <p:nvGrpSpPr>
            <p:cNvPr id="2054" name="Group 22"/>
            <p:cNvGrpSpPr>
              <a:grpSpLocks/>
            </p:cNvGrpSpPr>
            <p:nvPr/>
          </p:nvGrpSpPr>
          <p:grpSpPr bwMode="auto">
            <a:xfrm>
              <a:off x="144" y="1632"/>
              <a:ext cx="3329" cy="1913"/>
              <a:chOff x="144" y="1632"/>
              <a:chExt cx="3329" cy="1913"/>
            </a:xfrm>
          </p:grpSpPr>
          <p:grpSp>
            <p:nvGrpSpPr>
              <p:cNvPr id="2067" name="Group 17"/>
              <p:cNvGrpSpPr>
                <a:grpSpLocks/>
              </p:cNvGrpSpPr>
              <p:nvPr/>
            </p:nvGrpSpPr>
            <p:grpSpPr bwMode="auto">
              <a:xfrm>
                <a:off x="336" y="1632"/>
                <a:ext cx="288" cy="1632"/>
                <a:chOff x="336" y="1632"/>
                <a:chExt cx="288" cy="1632"/>
              </a:xfrm>
            </p:grpSpPr>
            <p:sp>
              <p:nvSpPr>
                <p:cNvPr id="2069" name="Line 15"/>
                <p:cNvSpPr>
                  <a:spLocks noChangeShapeType="1"/>
                </p:cNvSpPr>
                <p:nvPr/>
              </p:nvSpPr>
              <p:spPr bwMode="auto">
                <a:xfrm>
                  <a:off x="336" y="1632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rgbClr val="0000FF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Line 16"/>
                <p:cNvSpPr>
                  <a:spLocks noChangeShapeType="1"/>
                </p:cNvSpPr>
                <p:nvPr/>
              </p:nvSpPr>
              <p:spPr bwMode="auto">
                <a:xfrm>
                  <a:off x="336" y="1632"/>
                  <a:ext cx="0" cy="1632"/>
                </a:xfrm>
                <a:prstGeom prst="line">
                  <a:avLst/>
                </a:prstGeom>
                <a:noFill/>
                <a:ln w="254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068" name="Text Box 20"/>
              <p:cNvSpPr txBox="1">
                <a:spLocks noChangeArrowheads="1"/>
              </p:cNvSpPr>
              <p:nvPr/>
            </p:nvSpPr>
            <p:spPr bwMode="auto">
              <a:xfrm>
                <a:off x="144" y="3312"/>
                <a:ext cx="3329" cy="23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l-PL" altLang="en-US" sz="1800">
                    <a:solidFill>
                      <a:srgbClr val="0000FF"/>
                    </a:solidFill>
                  </a:rPr>
                  <a:t>Definiowany przez wartości atrybutu </a:t>
                </a:r>
                <a:r>
                  <a:rPr lang="pl-PL" altLang="en-US" sz="1800" i="1">
                    <a:solidFill>
                      <a:srgbClr val="0000FF"/>
                    </a:solidFill>
                  </a:rPr>
                  <a:t>Year(Data_wyp)</a:t>
                </a:r>
              </a:p>
            </p:txBody>
          </p:sp>
        </p:grpSp>
        <p:grpSp>
          <p:nvGrpSpPr>
            <p:cNvPr id="2055" name="Group 27"/>
            <p:cNvGrpSpPr>
              <a:grpSpLocks/>
            </p:cNvGrpSpPr>
            <p:nvPr/>
          </p:nvGrpSpPr>
          <p:grpSpPr bwMode="auto">
            <a:xfrm>
              <a:off x="577" y="960"/>
              <a:ext cx="4997" cy="2321"/>
              <a:chOff x="577" y="944"/>
              <a:chExt cx="4997" cy="2321"/>
            </a:xfrm>
          </p:grpSpPr>
          <p:grpSp>
            <p:nvGrpSpPr>
              <p:cNvPr id="2056" name="Group 18"/>
              <p:cNvGrpSpPr>
                <a:grpSpLocks/>
              </p:cNvGrpSpPr>
              <p:nvPr/>
            </p:nvGrpSpPr>
            <p:grpSpPr bwMode="auto">
              <a:xfrm>
                <a:off x="577" y="1340"/>
                <a:ext cx="4589" cy="1925"/>
                <a:chOff x="577" y="1340"/>
                <a:chExt cx="4589" cy="1925"/>
              </a:xfrm>
            </p:grpSpPr>
            <p:graphicFrame>
              <p:nvGraphicFramePr>
                <p:cNvPr id="2050" name="Object 6"/>
                <p:cNvGraphicFramePr>
                  <a:graphicFrameLocks noChangeAspect="1"/>
                </p:cNvGraphicFramePr>
                <p:nvPr/>
              </p:nvGraphicFramePr>
              <p:xfrm>
                <a:off x="577" y="1340"/>
                <a:ext cx="4589" cy="1925"/>
              </p:xfrm>
              <a:graphic>
                <a:graphicData uri="http://schemas.openxmlformats.org/presentationml/2006/ole">
                  <p:oleObj spid="_x0000_s2050" name="Dokument" r:id="rId3" imgW="7292340" imgH="3057144" progId="Word.Document.8">
                    <p:embed/>
                  </p:oleObj>
                </a:graphicData>
              </a:graphic>
            </p:graphicFrame>
            <p:sp>
              <p:nvSpPr>
                <p:cNvPr id="2066" name="Line 7"/>
                <p:cNvSpPr>
                  <a:spLocks noChangeShapeType="1"/>
                </p:cNvSpPr>
                <p:nvPr/>
              </p:nvSpPr>
              <p:spPr bwMode="auto">
                <a:xfrm>
                  <a:off x="625" y="1346"/>
                  <a:ext cx="2208" cy="48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2057" name="Group 21"/>
              <p:cNvGrpSpPr>
                <a:grpSpLocks/>
              </p:cNvGrpSpPr>
              <p:nvPr/>
            </p:nvGrpSpPr>
            <p:grpSpPr bwMode="auto">
              <a:xfrm>
                <a:off x="1728" y="944"/>
                <a:ext cx="3353" cy="400"/>
                <a:chOff x="1728" y="944"/>
                <a:chExt cx="3353" cy="400"/>
              </a:xfrm>
            </p:grpSpPr>
            <p:grpSp>
              <p:nvGrpSpPr>
                <p:cNvPr id="2062" name="Group 14"/>
                <p:cNvGrpSpPr>
                  <a:grpSpLocks/>
                </p:cNvGrpSpPr>
                <p:nvPr/>
              </p:nvGrpSpPr>
              <p:grpSpPr bwMode="auto">
                <a:xfrm>
                  <a:off x="1728" y="1056"/>
                  <a:ext cx="816" cy="288"/>
                  <a:chOff x="1728" y="1056"/>
                  <a:chExt cx="816" cy="288"/>
                </a:xfrm>
              </p:grpSpPr>
              <p:sp>
                <p:nvSpPr>
                  <p:cNvPr id="2064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1728" y="1056"/>
                    <a:ext cx="0" cy="288"/>
                  </a:xfrm>
                  <a:prstGeom prst="line">
                    <a:avLst/>
                  </a:prstGeom>
                  <a:noFill/>
                  <a:ln w="25400">
                    <a:solidFill>
                      <a:srgbClr val="CC3300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065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1728" y="1056"/>
                    <a:ext cx="816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CC33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2063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560" y="944"/>
                  <a:ext cx="2521" cy="23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pl-PL" altLang="en-US" sz="1800">
                      <a:solidFill>
                        <a:srgbClr val="CC3300"/>
                      </a:solidFill>
                    </a:rPr>
                    <a:t>Definiowany przez wartości atrybutu </a:t>
                  </a:r>
                  <a:r>
                    <a:rPr lang="pl-PL" altLang="en-US" sz="1800" i="1">
                      <a:solidFill>
                        <a:srgbClr val="CC3300"/>
                      </a:solidFill>
                    </a:rPr>
                    <a:t>Typ</a:t>
                  </a:r>
                </a:p>
              </p:txBody>
            </p:sp>
          </p:grpSp>
          <p:grpSp>
            <p:nvGrpSpPr>
              <p:cNvPr id="2058" name="Group 26"/>
              <p:cNvGrpSpPr>
                <a:grpSpLocks/>
              </p:cNvGrpSpPr>
              <p:nvPr/>
            </p:nvGrpSpPr>
            <p:grpSpPr bwMode="auto">
              <a:xfrm>
                <a:off x="2205" y="1824"/>
                <a:ext cx="3369" cy="1337"/>
                <a:chOff x="2205" y="1824"/>
                <a:chExt cx="3369" cy="1337"/>
              </a:xfrm>
            </p:grpSpPr>
            <p:sp>
              <p:nvSpPr>
                <p:cNvPr id="2059" name="Oval 23"/>
                <p:cNvSpPr>
                  <a:spLocks noChangeArrowheads="1"/>
                </p:cNvSpPr>
                <p:nvPr/>
              </p:nvSpPr>
              <p:spPr bwMode="auto">
                <a:xfrm>
                  <a:off x="3456" y="1824"/>
                  <a:ext cx="528" cy="288"/>
                </a:xfrm>
                <a:prstGeom prst="ellipse">
                  <a:avLst/>
                </a:prstGeom>
                <a:noFill/>
                <a:ln w="28575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2060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3744" y="2112"/>
                  <a:ext cx="0" cy="816"/>
                </a:xfrm>
                <a:prstGeom prst="line">
                  <a:avLst/>
                </a:prstGeom>
                <a:noFill/>
                <a:ln w="25400">
                  <a:solidFill>
                    <a:srgbClr val="006600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205" y="2928"/>
                  <a:ext cx="3369" cy="23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pl-PL" altLang="en-US" sz="1800" b="1">
                      <a:solidFill>
                        <a:srgbClr val="006600"/>
                      </a:solidFill>
                    </a:rPr>
                    <a:t>Funkcja agregująca </a:t>
                  </a:r>
                  <a:r>
                    <a:rPr lang="pl-PL" altLang="en-US" sz="1800" b="1" i="1">
                      <a:solidFill>
                        <a:srgbClr val="006600"/>
                      </a:solidFill>
                    </a:rPr>
                    <a:t>Policz</a:t>
                  </a:r>
                  <a:r>
                    <a:rPr lang="pl-PL" altLang="en-US" sz="1800" b="1">
                      <a:solidFill>
                        <a:srgbClr val="006600"/>
                      </a:solidFill>
                    </a:rPr>
                    <a:t> działająca na atrybut </a:t>
                  </a:r>
                  <a:r>
                    <a:rPr lang="pl-PL" altLang="en-US" sz="1800" b="1" i="1">
                      <a:solidFill>
                        <a:srgbClr val="006600"/>
                      </a:solidFill>
                    </a:rPr>
                    <a:t>Syg</a:t>
                  </a:r>
                </a:p>
              </p:txBody>
            </p:sp>
          </p:grpSp>
        </p:grpSp>
      </p:grpSp>
      <p:sp>
        <p:nvSpPr>
          <p:cNvPr id="2053" name="Text Box 29"/>
          <p:cNvSpPr txBox="1">
            <a:spLocks noChangeArrowheads="1"/>
          </p:cNvSpPr>
          <p:nvPr/>
        </p:nvSpPr>
        <p:spPr bwMode="auto">
          <a:xfrm>
            <a:off x="285750" y="5857875"/>
            <a:ext cx="8027988" cy="830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en-US"/>
              <a:t>Kwerenda (i raport): </a:t>
            </a:r>
            <a:r>
              <a:rPr lang="pl-PL" altLang="en-US" i="1"/>
              <a:t>Wypożyczenia wg typu i roku wypożyczenia</a:t>
            </a:r>
            <a:br>
              <a:rPr lang="pl-PL" altLang="en-US" i="1"/>
            </a:br>
            <a:r>
              <a:rPr lang="pl-PL" altLang="en-US" i="1"/>
              <a:t>książki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08000" y="152400"/>
            <a:ext cx="8178800" cy="1204913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600" b="1" smtClean="0"/>
              <a:t>Kwerendy wybierające</a:t>
            </a:r>
            <a:br>
              <a:rPr lang="pl-PL" altLang="en-US" sz="3600" b="1" smtClean="0"/>
            </a:br>
            <a:r>
              <a:rPr lang="pl-PL" altLang="en-US" sz="3600" b="1" smtClean="0"/>
              <a:t>(</a:t>
            </a:r>
            <a:r>
              <a:rPr lang="pl-PL" altLang="en-US" sz="3600" b="1" i="1" smtClean="0"/>
              <a:t>Select queries</a:t>
            </a:r>
            <a:r>
              <a:rPr lang="pl-PL" altLang="en-US" sz="3600" b="1" smtClean="0"/>
              <a:t>) 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71488" y="1541463"/>
            <a:ext cx="8215312" cy="2128837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pl-PL" altLang="en-US" sz="1800" smtClean="0"/>
              <a:t>	Podstawą zdefiniowania kwerendy (zapytania) jest dobór dla niej  źródła danych. Dane mogą być dostarczone przez tabele bazy danych lub inne kwerendy.</a:t>
            </a:r>
          </a:p>
          <a:p>
            <a:pPr>
              <a:spcBef>
                <a:spcPct val="55000"/>
              </a:spcBef>
              <a:buFontTx/>
              <a:buNone/>
            </a:pPr>
            <a:r>
              <a:rPr lang="pl-PL" altLang="en-US" sz="1800" smtClean="0"/>
              <a:t>	Metody definiowania kwerend:</a:t>
            </a:r>
          </a:p>
          <a:p>
            <a:pPr lvl="1"/>
            <a:r>
              <a:rPr lang="pl-PL" altLang="en-US" sz="1800" smtClean="0"/>
              <a:t>QBE (</a:t>
            </a:r>
            <a:r>
              <a:rPr lang="pl-PL" altLang="en-US" sz="1800" i="1" smtClean="0"/>
              <a:t>Query By Example</a:t>
            </a:r>
            <a:r>
              <a:rPr lang="pl-PL" altLang="en-US" sz="1800" smtClean="0"/>
              <a:t>); na bazie siatki projektowej,</a:t>
            </a:r>
          </a:p>
          <a:p>
            <a:pPr lvl="1"/>
            <a:r>
              <a:rPr lang="pl-PL" altLang="en-US" sz="1800" smtClean="0"/>
              <a:t>w języku SQL (</a:t>
            </a:r>
            <a:r>
              <a:rPr lang="pl-PL" altLang="en-US" sz="1800" i="1" smtClean="0"/>
              <a:t>Structured Query Language</a:t>
            </a:r>
            <a:r>
              <a:rPr lang="pl-PL" altLang="en-US" sz="1800" smtClean="0"/>
              <a:t>); polecenie zdefiniowane w oparciu o właściwą składnię.</a:t>
            </a:r>
          </a:p>
          <a:p>
            <a:pPr>
              <a:spcBef>
                <a:spcPct val="55000"/>
              </a:spcBef>
              <a:buFontTx/>
              <a:buNone/>
            </a:pPr>
            <a:endParaRPr lang="pl-PL" altLang="en-US" sz="1800" smtClean="0"/>
          </a:p>
        </p:txBody>
      </p:sp>
      <p:sp>
        <p:nvSpPr>
          <p:cNvPr id="4" name="pole tekstowe 3"/>
          <p:cNvSpPr txBox="1"/>
          <p:nvPr/>
        </p:nvSpPr>
        <p:spPr>
          <a:xfrm>
            <a:off x="857250" y="4000500"/>
            <a:ext cx="7858125" cy="1784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2000" b="1" dirty="0">
                <a:solidFill>
                  <a:srgbClr val="0000FF"/>
                </a:solidFill>
              </a:rPr>
              <a:t>Kwerenda wybierająca </a:t>
            </a:r>
            <a:r>
              <a:rPr lang="pl-PL" sz="2000" dirty="0">
                <a:solidFill>
                  <a:srgbClr val="0000FF"/>
                </a:solidFill>
              </a:rPr>
              <a:t>= polecenie wydane SZBD w celu wyszukania informacji w bazie danych i zestawienia jej w postaci tabeli wirtualnej.</a:t>
            </a:r>
          </a:p>
          <a:p>
            <a:pPr>
              <a:spcBef>
                <a:spcPts val="1200"/>
              </a:spcBef>
              <a:defRPr/>
            </a:pPr>
            <a:r>
              <a:rPr lang="pl-PL" sz="2000" dirty="0">
                <a:solidFill>
                  <a:srgbClr val="CC0000"/>
                </a:solidFill>
                <a:latin typeface="+mn-lt"/>
              </a:rPr>
              <a:t>Kwerenda</a:t>
            </a:r>
            <a:r>
              <a:rPr lang="pl-PL" sz="2000" dirty="0">
                <a:solidFill>
                  <a:srgbClr val="CC0000"/>
                </a:solidFill>
              </a:rPr>
              <a:t> wybierająca realizuje operacje: projekcji, selekcji, porządkowania, wyznaczania nowych wartości dla rekordu lub zbioru rekordów.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52400"/>
            <a:ext cx="8178800" cy="762000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600" b="1" smtClean="0"/>
              <a:t>Wybieranie informacji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1175" y="990600"/>
            <a:ext cx="8632825" cy="5438775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pl-PL" altLang="en-US" sz="2000" smtClean="0"/>
              <a:t>Projekcja (rzutowanie) – wybór pól do zestawienia</a:t>
            </a:r>
          </a:p>
          <a:p>
            <a:pPr>
              <a:buFontTx/>
              <a:buNone/>
            </a:pPr>
            <a:r>
              <a:rPr lang="pl-PL" altLang="en-US" sz="2000" smtClean="0"/>
              <a:t>Sortowanie – porządkowanie zbioru rekordów wg wybranych atrybutów</a:t>
            </a:r>
          </a:p>
          <a:p>
            <a:pPr>
              <a:buFontTx/>
              <a:buNone/>
            </a:pPr>
            <a:r>
              <a:rPr lang="pl-PL" altLang="en-US" sz="2000" smtClean="0"/>
              <a:t>Selekcja (filtrowanie) – wybór rekordów spełniających określone kryteria </a:t>
            </a:r>
          </a:p>
          <a:p>
            <a:pPr>
              <a:buFontTx/>
              <a:buNone/>
            </a:pPr>
            <a:r>
              <a:rPr lang="pl-PL" altLang="en-US" sz="2000" smtClean="0"/>
              <a:t>Definiowanie nowego pola – tworzenie wyrażenia odpowiedniego typu</a:t>
            </a:r>
          </a:p>
          <a:p>
            <a:pPr>
              <a:spcBef>
                <a:spcPts val="600"/>
              </a:spcBef>
              <a:buFontTx/>
              <a:buNone/>
            </a:pPr>
            <a:r>
              <a:rPr lang="pl-PL" altLang="en-US" sz="2000" b="1" smtClean="0"/>
              <a:t>Zadanie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400" smtClean="0"/>
              <a:t>	</a:t>
            </a:r>
            <a:r>
              <a:rPr lang="pl-PL" altLang="en-US" sz="2000" smtClean="0"/>
              <a:t>Zdefiniować kwerendę </a:t>
            </a:r>
            <a:r>
              <a:rPr lang="pl-PL" altLang="en-US" sz="2000" i="1" smtClean="0">
                <a:solidFill>
                  <a:srgbClr val="0000FF"/>
                </a:solidFill>
              </a:rPr>
              <a:t>Wykaz czytelników wg stażu, </a:t>
            </a:r>
            <a:r>
              <a:rPr lang="pl-PL" altLang="en-US" sz="2000" smtClean="0"/>
              <a:t>w której zostaną zestawione nazwisko i imię oraz data zapisu do biblioteki czytelników zamieszkałych w Kielcach. Informacja ma być uporządkowana malejąco wg daty zapisu do biblioteki, a następnie wg nazwiska i imienia czytelnika.</a:t>
            </a:r>
            <a:br>
              <a:rPr lang="pl-PL" altLang="en-US" sz="2000" smtClean="0"/>
            </a:br>
            <a:r>
              <a:rPr lang="pl-PL" altLang="en-US" sz="2000" smtClean="0"/>
              <a:t>Pola </a:t>
            </a:r>
            <a:r>
              <a:rPr lang="pl-PL" altLang="en-US" sz="2000" i="1" smtClean="0">
                <a:solidFill>
                  <a:srgbClr val="0000FF"/>
                </a:solidFill>
              </a:rPr>
              <a:t>Nazwisko</a:t>
            </a:r>
            <a:r>
              <a:rPr lang="pl-PL" altLang="en-US" sz="2000" smtClean="0"/>
              <a:t> i </a:t>
            </a:r>
            <a:r>
              <a:rPr lang="pl-PL" altLang="en-US" sz="2000" i="1" smtClean="0">
                <a:solidFill>
                  <a:srgbClr val="0000FF"/>
                </a:solidFill>
              </a:rPr>
              <a:t>Imię</a:t>
            </a:r>
            <a:r>
              <a:rPr lang="pl-PL" altLang="en-US" sz="2000" smtClean="0"/>
              <a:t> mają tworzyć jedno pole o nazwie </a:t>
            </a:r>
            <a:r>
              <a:rPr lang="pl-PL" altLang="en-US" sz="2000" i="1" smtClean="0">
                <a:solidFill>
                  <a:srgbClr val="0000FF"/>
                </a:solidFill>
              </a:rPr>
              <a:t>Czytelnik</a:t>
            </a:r>
            <a:r>
              <a:rPr lang="pl-PL" altLang="en-US" sz="2000" smtClean="0"/>
              <a:t>, będące konkatenacją (złączeniem) nazwiska i imienia czytelnika.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000" smtClean="0"/>
              <a:t>	Zdefiniować dodatkowe pole </a:t>
            </a:r>
            <a:r>
              <a:rPr lang="pl-PL" altLang="en-US" sz="2000" i="1" smtClean="0">
                <a:solidFill>
                  <a:srgbClr val="0000FF"/>
                </a:solidFill>
              </a:rPr>
              <a:t>Staż czytelniczy</a:t>
            </a:r>
            <a:r>
              <a:rPr lang="pl-PL" altLang="en-US" sz="2000" smtClean="0"/>
              <a:t>, które obliczy ile lat osoba jest czytelnikiem biblioteki.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000" smtClean="0"/>
              <a:t>	Po sprawdzeniu działania kwerendy zmodyfikować kwerendę, tak aby kryterium dotyczące miasta działało w sposób dynamiczny.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52400"/>
            <a:ext cx="8178800" cy="762000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600" b="1" smtClean="0"/>
              <a:t>Schemat rozwiązania zadania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323850" y="1685925"/>
          <a:ext cx="8701087" cy="1383030"/>
        </p:xfrm>
        <a:graphic>
          <a:graphicData uri="http://schemas.openxmlformats.org/drawingml/2006/table">
            <a:tbl>
              <a:tblPr/>
              <a:tblGrid>
                <a:gridCol w="1001712"/>
                <a:gridCol w="1168400"/>
                <a:gridCol w="2566988"/>
                <a:gridCol w="1081087"/>
                <a:gridCol w="28829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Data_zap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Czytelnik:=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Nazwisko </a:t>
                      </a: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</a:rPr>
                        <a:t>&amp;</a:t>
                      </a: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" " </a:t>
                      </a: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</a:rPr>
                        <a:t>&amp;</a:t>
                      </a: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Imię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Miasto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CFF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Staż_czyt:=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(date()-data_zap)\365,25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Sortuj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Malejąco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Rosnąco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CFF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Kryteria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"Kielce"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CFF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250825" y="4095750"/>
          <a:ext cx="8712968" cy="1565910"/>
        </p:xfrm>
        <a:graphic>
          <a:graphicData uri="http://schemas.openxmlformats.org/drawingml/2006/table">
            <a:tbl>
              <a:tblPr/>
              <a:tblGrid>
                <a:gridCol w="854858"/>
                <a:gridCol w="972826"/>
                <a:gridCol w="1936092"/>
                <a:gridCol w="2541080"/>
                <a:gridCol w="2408112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Pole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Data_zap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Czytelnik:=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Nazwisko &amp;  " " &amp; Imię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Miasto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CFF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Staż_czyt:=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(date()-data_zap)\365,25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Sortuj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Malejąco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Rosnąco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CFF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Kryteria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</a:rPr>
                        <a:t>Like</a:t>
                      </a: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</a:rPr>
                        <a:t>[</a:t>
                      </a: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Podaj miasto</a:t>
                      </a: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</a:rPr>
                        <a:t>]</a:t>
                      </a: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&amp; "*"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CFF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23" name="Prostokąt 8"/>
          <p:cNvSpPr>
            <a:spLocks noChangeArrowheads="1"/>
          </p:cNvSpPr>
          <p:nvPr/>
        </p:nvSpPr>
        <p:spPr bwMode="auto">
          <a:xfrm>
            <a:off x="250825" y="5661025"/>
            <a:ext cx="85693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5000"/>
              </a:spcBef>
            </a:pPr>
            <a:r>
              <a:rPr lang="pl-PL" sz="2200"/>
              <a:t>Operator podobieństwa </a:t>
            </a:r>
            <a:r>
              <a:rPr lang="pl-PL" sz="2200" b="1" i="1">
                <a:solidFill>
                  <a:srgbClr val="0000FF"/>
                </a:solidFill>
              </a:rPr>
              <a:t>Like</a:t>
            </a:r>
            <a:r>
              <a:rPr lang="pl-PL" sz="2200"/>
              <a:t> stosuje się tylko dla danych typu tekstowego z symbolami wieloznacznymi (por. wykład 01, slajd 9).</a:t>
            </a:r>
          </a:p>
        </p:txBody>
      </p:sp>
      <p:sp>
        <p:nvSpPr>
          <p:cNvPr id="7224" name="Prostokąt 9"/>
          <p:cNvSpPr>
            <a:spLocks noChangeArrowheads="1"/>
          </p:cNvSpPr>
          <p:nvPr/>
        </p:nvSpPr>
        <p:spPr bwMode="auto">
          <a:xfrm>
            <a:off x="323850" y="3090863"/>
            <a:ext cx="85693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5000"/>
              </a:spcBef>
            </a:pPr>
            <a:r>
              <a:rPr lang="pl-PL" sz="2200"/>
              <a:t>Operator konkatencji (sklejenia) </a:t>
            </a:r>
            <a:r>
              <a:rPr lang="pl-PL" sz="2200" b="1" i="1">
                <a:solidFill>
                  <a:srgbClr val="0000FF"/>
                </a:solidFill>
              </a:rPr>
              <a:t>&amp; </a:t>
            </a:r>
            <a:r>
              <a:rPr lang="pl-PL" sz="2200"/>
              <a:t>stosuje się w celu złączenia tekstów (por. wykład 01, slajd 9).</a:t>
            </a:r>
          </a:p>
        </p:txBody>
      </p:sp>
      <p:sp>
        <p:nvSpPr>
          <p:cNvPr id="7225" name="Prostokąt 10"/>
          <p:cNvSpPr>
            <a:spLocks noChangeArrowheads="1"/>
          </p:cNvSpPr>
          <p:nvPr/>
        </p:nvSpPr>
        <p:spPr bwMode="auto">
          <a:xfrm>
            <a:off x="395288" y="981075"/>
            <a:ext cx="82804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5000"/>
              </a:spcBef>
            </a:pPr>
            <a:r>
              <a:rPr lang="pl-PL" sz="2200"/>
              <a:t>Źródłem danych do kwerendy jest tabela </a:t>
            </a:r>
            <a:r>
              <a:rPr lang="pl-PL" sz="2200" i="1">
                <a:solidFill>
                  <a:srgbClr val="0000FF"/>
                </a:solidFill>
              </a:rPr>
              <a:t>Czytelnicy</a:t>
            </a:r>
            <a:r>
              <a:rPr lang="pl-PL" sz="2200" i="1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52400"/>
            <a:ext cx="8178800" cy="762000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600" b="1" smtClean="0"/>
              <a:t>Sterowanie wynikiem obliczeń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50" y="2359025"/>
            <a:ext cx="8829675" cy="4197350"/>
          </a:xfrm>
        </p:spPr>
        <p:txBody>
          <a:bodyPr/>
          <a:lstStyle/>
          <a:p>
            <a:pPr>
              <a:buFontTx/>
              <a:buNone/>
            </a:pPr>
            <a:r>
              <a:rPr lang="pl-PL" sz="1900" b="1" smtClean="0"/>
              <a:t>Zadanie </a:t>
            </a:r>
            <a:endParaRPr lang="pl-PL" sz="1900" smtClean="0"/>
          </a:p>
          <a:p>
            <a:pPr>
              <a:spcBef>
                <a:spcPct val="0"/>
              </a:spcBef>
              <a:buFontTx/>
              <a:buNone/>
            </a:pPr>
            <a:r>
              <a:rPr lang="pl-PL" sz="1900" smtClean="0"/>
              <a:t>Zdefiniować kwerendę wybierającą </a:t>
            </a:r>
            <a:r>
              <a:rPr lang="pl-PL" sz="1900" i="1" smtClean="0">
                <a:solidFill>
                  <a:srgbClr val="0000FF"/>
                </a:solidFill>
              </a:rPr>
              <a:t>Wypożyczenia czytelników</a:t>
            </a:r>
            <a:r>
              <a:rPr lang="pl-PL" sz="1900" smtClean="0"/>
              <a:t>, zestawiająca listę czytelników i wypożyczonych im książek . Wyznaczyć dla każdej pozycji w zestawieniu wyliczone pole </a:t>
            </a:r>
            <a:r>
              <a:rPr lang="pl-PL" sz="1900" i="1" smtClean="0">
                <a:solidFill>
                  <a:srgbClr val="0000FF"/>
                </a:solidFill>
              </a:rPr>
              <a:t>Czas wypożyczenia</a:t>
            </a:r>
            <a:r>
              <a:rPr lang="pl-PL" sz="1900" smtClean="0"/>
              <a:t>, określające czas trwania wypożyczenia książki w tygodniach. Wyznaczyć pole </a:t>
            </a:r>
            <a:r>
              <a:rPr lang="pl-PL" sz="1900" i="1" smtClean="0">
                <a:solidFill>
                  <a:srgbClr val="0000FF"/>
                </a:solidFill>
              </a:rPr>
              <a:t>Przetrzymywanie</a:t>
            </a:r>
            <a:r>
              <a:rPr lang="pl-PL" sz="1900" smtClean="0"/>
              <a:t>, którego wartość zaznacza książki zbyt długo przetrzymywane przez czytelnika. Uporządkować informację wg nazwiska i imienia czytelnika a następnie wg autora książki.</a:t>
            </a:r>
          </a:p>
          <a:p>
            <a:pPr lvl="1">
              <a:spcBef>
                <a:spcPct val="0"/>
              </a:spcBef>
            </a:pPr>
            <a:r>
              <a:rPr lang="pl-PL" sz="1900" smtClean="0"/>
              <a:t>Kwerenda opiera się o tabele: </a:t>
            </a:r>
            <a:r>
              <a:rPr lang="pl-PL" sz="1900" i="1" smtClean="0">
                <a:solidFill>
                  <a:srgbClr val="0000FF"/>
                </a:solidFill>
              </a:rPr>
              <a:t>Czytelnicy</a:t>
            </a:r>
            <a:r>
              <a:rPr lang="pl-PL" sz="1900" smtClean="0"/>
              <a:t>, </a:t>
            </a:r>
            <a:r>
              <a:rPr lang="pl-PL" sz="1900" i="1" smtClean="0">
                <a:solidFill>
                  <a:srgbClr val="0000FF"/>
                </a:solidFill>
              </a:rPr>
              <a:t>Książki, Wypożyczenia, Kategorie</a:t>
            </a:r>
          </a:p>
          <a:p>
            <a:pPr lvl="1">
              <a:spcBef>
                <a:spcPct val="0"/>
              </a:spcBef>
            </a:pPr>
            <a:r>
              <a:rPr lang="pl-PL" sz="1900" smtClean="0"/>
              <a:t>Zawiera pola:</a:t>
            </a:r>
          </a:p>
          <a:p>
            <a:pPr lvl="2">
              <a:spcBef>
                <a:spcPct val="0"/>
              </a:spcBef>
            </a:pPr>
            <a:r>
              <a:rPr lang="pl-PL" sz="1900" smtClean="0"/>
              <a:t> zrzutowane z tabel: </a:t>
            </a:r>
            <a:r>
              <a:rPr lang="pl-PL" sz="1900" i="1" smtClean="0">
                <a:solidFill>
                  <a:srgbClr val="0000FF"/>
                </a:solidFill>
              </a:rPr>
              <a:t>Czytelnicy</a:t>
            </a:r>
            <a:r>
              <a:rPr lang="pl-PL" sz="1900" smtClean="0"/>
              <a:t>, </a:t>
            </a:r>
            <a:r>
              <a:rPr lang="pl-PL" sz="1900" i="1" smtClean="0">
                <a:solidFill>
                  <a:srgbClr val="0000FF"/>
                </a:solidFill>
              </a:rPr>
              <a:t>Książki</a:t>
            </a:r>
            <a:r>
              <a:rPr lang="pl-PL" sz="1900" i="1" smtClean="0">
                <a:solidFill>
                  <a:srgbClr val="6600FF"/>
                </a:solidFill>
              </a:rPr>
              <a:t> </a:t>
            </a:r>
            <a:endParaRPr lang="pl-PL" sz="1900" smtClean="0"/>
          </a:p>
          <a:p>
            <a:pPr lvl="2">
              <a:spcBef>
                <a:spcPct val="0"/>
              </a:spcBef>
            </a:pPr>
            <a:r>
              <a:rPr lang="pl-PL" sz="1900" smtClean="0"/>
              <a:t> wyliczane </a:t>
            </a:r>
            <a:r>
              <a:rPr lang="pl-PL" sz="1900" i="1" smtClean="0">
                <a:solidFill>
                  <a:srgbClr val="0000FF"/>
                </a:solidFill>
              </a:rPr>
              <a:t>Czas wypożyczenia</a:t>
            </a:r>
            <a:r>
              <a:rPr lang="pl-PL" sz="1900" smtClean="0"/>
              <a:t>, wykorzystujące funkcję standardową: </a:t>
            </a:r>
            <a:r>
              <a:rPr lang="pl-PL" sz="1900" i="1" smtClean="0">
                <a:solidFill>
                  <a:srgbClr val="0000FF"/>
                </a:solidFill>
              </a:rPr>
              <a:t>Date() </a:t>
            </a:r>
            <a:r>
              <a:rPr lang="pl-PL" sz="1900" smtClean="0"/>
              <a:t>(lub </a:t>
            </a:r>
            <a:r>
              <a:rPr lang="pl-PL" sz="1900" i="1" smtClean="0">
                <a:solidFill>
                  <a:srgbClr val="0000FF"/>
                </a:solidFill>
              </a:rPr>
              <a:t>Now()</a:t>
            </a:r>
            <a:r>
              <a:rPr lang="pl-PL" sz="1900" smtClean="0"/>
              <a:t>) </a:t>
            </a:r>
          </a:p>
          <a:p>
            <a:pPr lvl="2">
              <a:spcBef>
                <a:spcPct val="0"/>
              </a:spcBef>
            </a:pPr>
            <a:r>
              <a:rPr lang="pl-PL" sz="1900" smtClean="0"/>
              <a:t>wyliczane </a:t>
            </a:r>
            <a:r>
              <a:rPr lang="pl-PL" sz="1900" i="1" smtClean="0">
                <a:solidFill>
                  <a:srgbClr val="0000FF"/>
                </a:solidFill>
              </a:rPr>
              <a:t>Przetrzymywanie</a:t>
            </a:r>
            <a:r>
              <a:rPr lang="pl-PL" sz="1900" smtClean="0"/>
              <a:t>, wykorzystujące funkcję standardową: </a:t>
            </a:r>
            <a:r>
              <a:rPr lang="pl-PL" sz="1900" i="1" smtClean="0">
                <a:solidFill>
                  <a:srgbClr val="0000FF"/>
                </a:solidFill>
              </a:rPr>
              <a:t>iif([wyrażenie testujące]; [wartość dla prawdy]; [wartość dla fałszu])</a:t>
            </a:r>
          </a:p>
          <a:p>
            <a:pPr lvl="2">
              <a:spcBef>
                <a:spcPct val="0"/>
              </a:spcBef>
            </a:pPr>
            <a:endParaRPr lang="pl-PL" sz="1900" smtClean="0">
              <a:solidFill>
                <a:srgbClr val="6600FF"/>
              </a:solidFill>
            </a:endParaRP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144463" y="1008063"/>
            <a:ext cx="8858250" cy="1311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en-US" sz="2000"/>
              <a:t>Źródłem danych może być jedna lub kilka tabel lub jedna lub kilka kwerend. Należy określić które z nich dostarczą pola potrzebne do zestawienia, a następnie na siatce projektowej wykonać operacje projekcji, selekcji, sortowania i definiowania nowych wyrażeń.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52400"/>
            <a:ext cx="8178800" cy="762000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600" b="1" smtClean="0"/>
              <a:t>Przygotowanie korespondencji seryjnej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431800" y="1158875"/>
            <a:ext cx="8316913" cy="178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l-PL" sz="2000" u="sng" dirty="0"/>
              <a:t>Kwerenda podrzędna</a:t>
            </a:r>
            <a:r>
              <a:rPr lang="pl-PL" sz="2000" dirty="0"/>
              <a:t> </a:t>
            </a:r>
            <a:r>
              <a:rPr lang="pl-PL" sz="1900" i="1" dirty="0">
                <a:solidFill>
                  <a:srgbClr val="0000FF"/>
                </a:solidFill>
                <a:latin typeface="+mn-lt"/>
              </a:rPr>
              <a:t>Przetrzymywanie – lista książek</a:t>
            </a:r>
            <a:r>
              <a:rPr lang="pl-PL" sz="2000" dirty="0"/>
              <a:t>, która zestawia wykaz książek o przekroczonym terminie zwrotu. W kwerendzie umieścić identyfikator czytelnika (powiązanie z wykazem czytelników przetrzymujących książki).  </a:t>
            </a:r>
          </a:p>
          <a:p>
            <a:pPr>
              <a:spcBef>
                <a:spcPct val="50000"/>
              </a:spcBef>
              <a:defRPr/>
            </a:pPr>
            <a:r>
              <a:rPr lang="pl-PL" sz="2000" dirty="0"/>
              <a:t>Źródłem danych do zestawienia są tabele: </a:t>
            </a:r>
            <a:r>
              <a:rPr lang="pl-PL" sz="1900" i="1" dirty="0">
                <a:solidFill>
                  <a:srgbClr val="0000FF"/>
                </a:solidFill>
                <a:latin typeface="+mn-lt"/>
              </a:rPr>
              <a:t>Książki</a:t>
            </a:r>
            <a:r>
              <a:rPr lang="pl-PL" sz="2000" dirty="0"/>
              <a:t>, </a:t>
            </a:r>
            <a:r>
              <a:rPr lang="pl-PL" sz="1900" i="1" dirty="0">
                <a:solidFill>
                  <a:srgbClr val="0000FF"/>
                </a:solidFill>
                <a:latin typeface="+mn-lt"/>
              </a:rPr>
              <a:t>Wypożyczenia</a:t>
            </a:r>
            <a:r>
              <a:rPr lang="pl-PL" sz="1900" dirty="0">
                <a:latin typeface="+mn-lt"/>
              </a:rPr>
              <a:t>, </a:t>
            </a:r>
            <a:r>
              <a:rPr lang="pl-PL" sz="1900" i="1" dirty="0">
                <a:solidFill>
                  <a:srgbClr val="0000FF"/>
                </a:solidFill>
                <a:latin typeface="+mn-lt"/>
              </a:rPr>
              <a:t>Kategorie</a:t>
            </a:r>
            <a:r>
              <a:rPr lang="pl-PL" sz="2000" dirty="0"/>
              <a:t> 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395288" y="3394075"/>
            <a:ext cx="8569325" cy="283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000" u="sng"/>
              <a:t>Kwerenda nadrzędna</a:t>
            </a:r>
            <a:r>
              <a:rPr lang="pl-PL" sz="2000"/>
              <a:t> </a:t>
            </a:r>
            <a:r>
              <a:rPr lang="pl-PL" sz="1900" i="1">
                <a:solidFill>
                  <a:srgbClr val="0000FF"/>
                </a:solidFill>
              </a:rPr>
              <a:t>Przetrzymywanie – lista czytelników</a:t>
            </a:r>
            <a:r>
              <a:rPr lang="pl-PL" sz="2000"/>
              <a:t>, która zestawia dane adresowe czytelników przetrzymujących książki. W kwerendzie obok danych adresowych umieścić identyfikator czytelnika (powiązanie z wykazem przetrzymywanych książek).</a:t>
            </a:r>
          </a:p>
          <a:p>
            <a:pPr>
              <a:spcBef>
                <a:spcPct val="50000"/>
              </a:spcBef>
            </a:pPr>
            <a:r>
              <a:rPr lang="pl-PL" sz="2000"/>
              <a:t>Źródłem danych do zestawienia są tabele: </a:t>
            </a:r>
            <a:r>
              <a:rPr lang="pl-PL" sz="1900" i="1">
                <a:solidFill>
                  <a:srgbClr val="0000FF"/>
                </a:solidFill>
              </a:rPr>
              <a:t>Czytelnicy</a:t>
            </a:r>
            <a:r>
              <a:rPr lang="pl-PL" sz="2000"/>
              <a:t>, </a:t>
            </a:r>
            <a:r>
              <a:rPr lang="pl-PL" sz="1900" i="1">
                <a:solidFill>
                  <a:srgbClr val="0000FF"/>
                </a:solidFill>
              </a:rPr>
              <a:t>Wypożyczenia</a:t>
            </a:r>
            <a:r>
              <a:rPr lang="pl-PL" sz="1900"/>
              <a:t>,</a:t>
            </a:r>
            <a:r>
              <a:rPr lang="pl-PL" sz="1900">
                <a:solidFill>
                  <a:srgbClr val="0000FF"/>
                </a:solidFill>
              </a:rPr>
              <a:t> </a:t>
            </a:r>
            <a:r>
              <a:rPr lang="pl-PL" sz="1900" i="1">
                <a:solidFill>
                  <a:srgbClr val="0000FF"/>
                </a:solidFill>
              </a:rPr>
              <a:t>Książki</a:t>
            </a:r>
            <a:r>
              <a:rPr lang="pl-PL" sz="1900"/>
              <a:t>, </a:t>
            </a:r>
            <a:r>
              <a:rPr lang="pl-PL" sz="1900" i="1">
                <a:solidFill>
                  <a:srgbClr val="0000FF"/>
                </a:solidFill>
              </a:rPr>
              <a:t>Kategorie</a:t>
            </a:r>
            <a:r>
              <a:rPr lang="pl-PL" sz="1900"/>
              <a:t/>
            </a:r>
            <a:br>
              <a:rPr lang="pl-PL" sz="1900"/>
            </a:br>
            <a:r>
              <a:rPr lang="pl-PL" sz="1900"/>
              <a:t>Właściwość kwerendy: </a:t>
            </a:r>
            <a:r>
              <a:rPr lang="pl-PL" sz="1900" i="1">
                <a:solidFill>
                  <a:srgbClr val="0000FF"/>
                </a:solidFill>
              </a:rPr>
              <a:t>Wartości unikatowe</a:t>
            </a:r>
            <a:r>
              <a:rPr lang="pl-PL" sz="1900"/>
              <a:t> </a:t>
            </a:r>
            <a:r>
              <a:rPr lang="pl-PL" sz="1900">
                <a:sym typeface="Symbol" pitchFamily="18" charset="2"/>
              </a:rPr>
              <a:t></a:t>
            </a:r>
            <a:r>
              <a:rPr lang="pl-PL" sz="1900" i="1">
                <a:solidFill>
                  <a:srgbClr val="0000FF"/>
                </a:solidFill>
              </a:rPr>
              <a:t> Tak</a:t>
            </a:r>
            <a:endParaRPr lang="pl-PL" sz="2000"/>
          </a:p>
          <a:p>
            <a:pPr>
              <a:spcBef>
                <a:spcPct val="50000"/>
              </a:spcBef>
            </a:pPr>
            <a:endParaRPr lang="pl-PL" sz="2000"/>
          </a:p>
        </p:txBody>
      </p:sp>
      <p:sp>
        <p:nvSpPr>
          <p:cNvPr id="9221" name="pole tekstowe 1"/>
          <p:cNvSpPr txBox="1">
            <a:spLocks noChangeArrowheads="1"/>
          </p:cNvSpPr>
          <p:nvPr/>
        </p:nvSpPr>
        <p:spPr bwMode="auto">
          <a:xfrm>
            <a:off x="4932363" y="5949950"/>
            <a:ext cx="30956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altLang="en-US">
                <a:solidFill>
                  <a:srgbClr val="FF0000"/>
                </a:solidFill>
              </a:rPr>
              <a:t>Będzie później</a:t>
            </a:r>
            <a:endParaRPr lang="en-US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71438"/>
            <a:ext cx="8178800" cy="776287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600" b="1" smtClean="0"/>
              <a:t>Zestawienia statystyczne </a:t>
            </a:r>
          </a:p>
        </p:txBody>
      </p:sp>
      <p:sp>
        <p:nvSpPr>
          <p:cNvPr id="10243" name="Rectangle 179"/>
          <p:cNvSpPr>
            <a:spLocks noChangeArrowheads="1"/>
          </p:cNvSpPr>
          <p:nvPr/>
        </p:nvSpPr>
        <p:spPr bwMode="auto">
          <a:xfrm>
            <a:off x="5437188" y="3354388"/>
            <a:ext cx="6350" cy="5588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0244" name="Rectangle 186"/>
          <p:cNvSpPr>
            <a:spLocks noChangeArrowheads="1"/>
          </p:cNvSpPr>
          <p:nvPr/>
        </p:nvSpPr>
        <p:spPr bwMode="auto">
          <a:xfrm>
            <a:off x="6351588" y="3354388"/>
            <a:ext cx="6350" cy="5588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0245" name="Rectangle 193"/>
          <p:cNvSpPr>
            <a:spLocks noChangeArrowheads="1"/>
          </p:cNvSpPr>
          <p:nvPr/>
        </p:nvSpPr>
        <p:spPr bwMode="auto">
          <a:xfrm>
            <a:off x="7264400" y="3354388"/>
            <a:ext cx="6350" cy="5588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0246" name="Rectangle 200"/>
          <p:cNvSpPr>
            <a:spLocks noChangeArrowheads="1"/>
          </p:cNvSpPr>
          <p:nvPr/>
        </p:nvSpPr>
        <p:spPr bwMode="auto">
          <a:xfrm>
            <a:off x="8140700" y="3354388"/>
            <a:ext cx="4763" cy="5588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357188" y="908050"/>
            <a:ext cx="8429625" cy="2292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l-PL" altLang="en-US" sz="1900"/>
              <a:t>SZBS oferują agregaty (funkcje podsumowujące, </a:t>
            </a:r>
            <a:r>
              <a:rPr lang="pl-PL" altLang="en-US" sz="1900" b="1">
                <a:solidFill>
                  <a:srgbClr val="0000FF"/>
                </a:solidFill>
              </a:rPr>
              <a:t>agregaty SQL</a:t>
            </a:r>
            <a:r>
              <a:rPr lang="pl-PL" altLang="en-US" sz="1900"/>
              <a:t>), dzięki którym można wykonywać w kwerendzie zestawienia statystyczne. </a:t>
            </a:r>
          </a:p>
          <a:p>
            <a:pPr>
              <a:spcAft>
                <a:spcPts val="600"/>
              </a:spcAft>
            </a:pPr>
            <a:r>
              <a:rPr lang="pl-PL" altLang="en-US" sz="1900"/>
              <a:t>Agregaty w Ms Access: </a:t>
            </a:r>
            <a:r>
              <a:rPr lang="pl-PL" altLang="en-US" sz="1900" i="1">
                <a:solidFill>
                  <a:srgbClr val="6600FF"/>
                </a:solidFill>
              </a:rPr>
              <a:t>Suma</a:t>
            </a:r>
            <a:r>
              <a:rPr lang="pl-PL" altLang="en-US" sz="1900"/>
              <a:t>, </a:t>
            </a:r>
            <a:r>
              <a:rPr lang="pl-PL" altLang="en-US" sz="1900" i="1">
                <a:solidFill>
                  <a:srgbClr val="6600FF"/>
                </a:solidFill>
              </a:rPr>
              <a:t>Średnia</a:t>
            </a:r>
            <a:r>
              <a:rPr lang="pl-PL" altLang="en-US" sz="1900"/>
              <a:t>, </a:t>
            </a:r>
            <a:r>
              <a:rPr lang="pl-PL" altLang="en-US" sz="1900" i="1">
                <a:solidFill>
                  <a:srgbClr val="6600FF"/>
                </a:solidFill>
              </a:rPr>
              <a:t>Minimum</a:t>
            </a:r>
            <a:r>
              <a:rPr lang="pl-PL" altLang="en-US" sz="1900"/>
              <a:t>, </a:t>
            </a:r>
            <a:r>
              <a:rPr lang="pl-PL" altLang="en-US" sz="1900" i="1">
                <a:solidFill>
                  <a:srgbClr val="6600FF"/>
                </a:solidFill>
              </a:rPr>
              <a:t>Maksimum</a:t>
            </a:r>
            <a:r>
              <a:rPr lang="pl-PL" altLang="en-US" sz="1900"/>
              <a:t>, </a:t>
            </a:r>
            <a:r>
              <a:rPr lang="pl-PL" altLang="en-US" sz="1900" i="1">
                <a:solidFill>
                  <a:srgbClr val="6600FF"/>
                </a:solidFill>
              </a:rPr>
              <a:t>Policz</a:t>
            </a:r>
            <a:r>
              <a:rPr lang="pl-PL" altLang="en-US" sz="1900"/>
              <a:t>, </a:t>
            </a:r>
            <a:r>
              <a:rPr lang="pl-PL" altLang="en-US" sz="1900" i="1">
                <a:solidFill>
                  <a:srgbClr val="6600FF"/>
                </a:solidFill>
              </a:rPr>
              <a:t>OdchStd</a:t>
            </a:r>
            <a:r>
              <a:rPr lang="pl-PL" altLang="en-US" sz="1900"/>
              <a:t>, </a:t>
            </a:r>
            <a:r>
              <a:rPr lang="pl-PL" altLang="en-US" sz="1900" i="1">
                <a:solidFill>
                  <a:srgbClr val="6600FF"/>
                </a:solidFill>
              </a:rPr>
              <a:t>Wariancja</a:t>
            </a:r>
            <a:r>
              <a:rPr lang="pl-PL" altLang="en-US" sz="1900"/>
              <a:t>, </a:t>
            </a:r>
            <a:r>
              <a:rPr lang="pl-PL" altLang="en-US" sz="1900" i="1">
                <a:solidFill>
                  <a:srgbClr val="6600FF"/>
                </a:solidFill>
              </a:rPr>
              <a:t>Pierwszy</a:t>
            </a:r>
            <a:r>
              <a:rPr lang="pl-PL" altLang="en-US" sz="1900"/>
              <a:t>, </a:t>
            </a:r>
            <a:r>
              <a:rPr lang="pl-PL" altLang="en-US" sz="1900" i="1">
                <a:solidFill>
                  <a:srgbClr val="6600FF"/>
                </a:solidFill>
              </a:rPr>
              <a:t>Ostatni</a:t>
            </a:r>
            <a:endParaRPr lang="pl-PL" altLang="en-US" sz="1900">
              <a:solidFill>
                <a:srgbClr val="FF0000"/>
              </a:solidFill>
            </a:endParaRPr>
          </a:p>
          <a:p>
            <a:pPr>
              <a:spcAft>
                <a:spcPts val="600"/>
              </a:spcAft>
            </a:pPr>
            <a:r>
              <a:rPr lang="pl-PL" altLang="en-US" sz="1900"/>
              <a:t>Należy określić źródło danych. Na siatce projektowej umieścić wszystkie pola potrzebne do zestawienia. Wprowadzić podsumowania i określić, które agregaty mają działać na pola umieszczone na siatce. </a:t>
            </a:r>
          </a:p>
        </p:txBody>
      </p:sp>
      <p:pic>
        <p:nvPicPr>
          <p:cNvPr id="10248" name="Picture 1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141663"/>
            <a:ext cx="8348662" cy="2447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0249" name="Nawias klamrowy zamykający 12"/>
          <p:cNvSpPr>
            <a:spLocks/>
          </p:cNvSpPr>
          <p:nvPr/>
        </p:nvSpPr>
        <p:spPr bwMode="auto">
          <a:xfrm rot="5400000">
            <a:off x="6257131" y="2348707"/>
            <a:ext cx="358775" cy="4392612"/>
          </a:xfrm>
          <a:prstGeom prst="rightBrace">
            <a:avLst>
              <a:gd name="adj1" fmla="val 8389"/>
              <a:gd name="adj2" fmla="val 50000"/>
            </a:avLst>
          </a:prstGeom>
          <a:noFill/>
          <a:ln w="19050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0250" name="Nawias klamrowy zamykający 13"/>
          <p:cNvSpPr>
            <a:spLocks/>
          </p:cNvSpPr>
          <p:nvPr/>
        </p:nvSpPr>
        <p:spPr bwMode="auto">
          <a:xfrm rot="5400000">
            <a:off x="2087562" y="2744788"/>
            <a:ext cx="288925" cy="3384550"/>
          </a:xfrm>
          <a:prstGeom prst="rightBrace">
            <a:avLst>
              <a:gd name="adj1" fmla="val 8298"/>
              <a:gd name="adj2" fmla="val 50000"/>
            </a:avLst>
          </a:prstGeom>
          <a:noFill/>
          <a:ln w="19050" algn="ctr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71438"/>
            <a:ext cx="8178800" cy="776287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600" b="1" smtClean="0"/>
              <a:t>Kwerenda grupująca </a:t>
            </a:r>
          </a:p>
        </p:txBody>
      </p:sp>
      <p:sp>
        <p:nvSpPr>
          <p:cNvPr id="11267" name="Rectangle 179"/>
          <p:cNvSpPr>
            <a:spLocks noChangeArrowheads="1"/>
          </p:cNvSpPr>
          <p:nvPr/>
        </p:nvSpPr>
        <p:spPr bwMode="auto">
          <a:xfrm>
            <a:off x="5437188" y="3354388"/>
            <a:ext cx="6350" cy="5588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1268" name="Rectangle 181"/>
          <p:cNvSpPr>
            <a:spLocks noChangeArrowheads="1"/>
          </p:cNvSpPr>
          <p:nvPr/>
        </p:nvSpPr>
        <p:spPr bwMode="auto">
          <a:xfrm>
            <a:off x="5437188" y="3913188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1269" name="Rectangle 186"/>
          <p:cNvSpPr>
            <a:spLocks noChangeArrowheads="1"/>
          </p:cNvSpPr>
          <p:nvPr/>
        </p:nvSpPr>
        <p:spPr bwMode="auto">
          <a:xfrm>
            <a:off x="6351588" y="3354388"/>
            <a:ext cx="6350" cy="5588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1270" name="Rectangle 188"/>
          <p:cNvSpPr>
            <a:spLocks noChangeArrowheads="1"/>
          </p:cNvSpPr>
          <p:nvPr/>
        </p:nvSpPr>
        <p:spPr bwMode="auto">
          <a:xfrm>
            <a:off x="6351588" y="3913188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1271" name="Rectangle 193"/>
          <p:cNvSpPr>
            <a:spLocks noChangeArrowheads="1"/>
          </p:cNvSpPr>
          <p:nvPr/>
        </p:nvSpPr>
        <p:spPr bwMode="auto">
          <a:xfrm>
            <a:off x="7264400" y="3354388"/>
            <a:ext cx="6350" cy="5588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1272" name="Rectangle 195"/>
          <p:cNvSpPr>
            <a:spLocks noChangeArrowheads="1"/>
          </p:cNvSpPr>
          <p:nvPr/>
        </p:nvSpPr>
        <p:spPr bwMode="auto">
          <a:xfrm>
            <a:off x="7264400" y="3913188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1273" name="Rectangle 200"/>
          <p:cNvSpPr>
            <a:spLocks noChangeArrowheads="1"/>
          </p:cNvSpPr>
          <p:nvPr/>
        </p:nvSpPr>
        <p:spPr bwMode="auto">
          <a:xfrm>
            <a:off x="8140700" y="3354388"/>
            <a:ext cx="4763" cy="5588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1274" name="Rectangle 202"/>
          <p:cNvSpPr>
            <a:spLocks noChangeArrowheads="1"/>
          </p:cNvSpPr>
          <p:nvPr/>
        </p:nvSpPr>
        <p:spPr bwMode="auto">
          <a:xfrm>
            <a:off x="8140700" y="3913188"/>
            <a:ext cx="4763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1275" name="Rectangle 205"/>
          <p:cNvSpPr>
            <a:spLocks noChangeArrowheads="1"/>
          </p:cNvSpPr>
          <p:nvPr/>
        </p:nvSpPr>
        <p:spPr bwMode="auto">
          <a:xfrm>
            <a:off x="8140700" y="3913188"/>
            <a:ext cx="4763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1276" name="Rectangle 208"/>
          <p:cNvSpPr>
            <a:spLocks noChangeArrowheads="1"/>
          </p:cNvSpPr>
          <p:nvPr/>
        </p:nvSpPr>
        <p:spPr bwMode="auto">
          <a:xfrm>
            <a:off x="987425" y="3917950"/>
            <a:ext cx="7938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pl-PL" altLang="en-US" sz="100">
                <a:solidFill>
                  <a:srgbClr val="000000"/>
                </a:solidFill>
              </a:rPr>
              <a:t> </a:t>
            </a:r>
            <a:endParaRPr lang="pl-PL" altLang="en-US"/>
          </a:p>
        </p:txBody>
      </p:sp>
      <p:sp>
        <p:nvSpPr>
          <p:cNvPr id="11277" name="Text Box 4"/>
          <p:cNvSpPr txBox="1">
            <a:spLocks noChangeArrowheads="1"/>
          </p:cNvSpPr>
          <p:nvPr/>
        </p:nvSpPr>
        <p:spPr bwMode="auto">
          <a:xfrm>
            <a:off x="179388" y="1066800"/>
            <a:ext cx="8786812" cy="209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l-PL" altLang="en-US" sz="2000"/>
              <a:t>Zestawienia statystyczne można wykonywać dla rekordów przynależących do grup. Grupy to podzbiory (warstwy) utworzone wg wybranego atrybutu. W obrębie każdej grupy wartość tego atrybutu jest taka sama.</a:t>
            </a:r>
          </a:p>
          <a:p>
            <a:pPr>
              <a:spcAft>
                <a:spcPts val="600"/>
              </a:spcAft>
            </a:pPr>
            <a:r>
              <a:rPr lang="pl-PL" altLang="en-US" sz="2000"/>
              <a:t>W zestawieniu  grupującym należy zawsze określić pole (pola), wg którego nastąpi tworzenie grup. Następnie podać, które agregaty mają działać na pozostałe pola umieszczone na siatce projektowej.</a:t>
            </a:r>
          </a:p>
        </p:txBody>
      </p:sp>
      <p:pic>
        <p:nvPicPr>
          <p:cNvPr id="11278" name="Picture 16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3357563"/>
            <a:ext cx="8669337" cy="215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52400"/>
            <a:ext cx="8178800" cy="762000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600" b="1" smtClean="0"/>
              <a:t>Schemat rozwiązań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1141413" y="2060575"/>
          <a:ext cx="6911975" cy="1584325"/>
        </p:xfrm>
        <a:graphic>
          <a:graphicData uri="http://schemas.openxmlformats.org/drawingml/2006/table">
            <a:tbl>
              <a:tblPr/>
              <a:tblGrid>
                <a:gridCol w="1290637"/>
                <a:gridCol w="1289050"/>
                <a:gridCol w="1839913"/>
                <a:gridCol w="1352550"/>
                <a:gridCol w="1139825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Syg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Cena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Cena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Cena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Suma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Policz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minimum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maksimum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średnia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Sortuj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Kryteria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141413" y="4905375"/>
          <a:ext cx="6911975" cy="1511300"/>
        </p:xfrm>
        <a:graphic>
          <a:graphicData uri="http://schemas.openxmlformats.org/drawingml/2006/table">
            <a:tbl>
              <a:tblPr/>
              <a:tblGrid>
                <a:gridCol w="1087437"/>
                <a:gridCol w="1087438"/>
                <a:gridCol w="1087437"/>
                <a:gridCol w="1549400"/>
                <a:gridCol w="1139825"/>
                <a:gridCol w="960438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Typ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Syg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Cena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Cena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Cena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Suma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Grupuj wg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Policz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minimum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maksimum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średnia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Sortuj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Kryteria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4" marR="9524" marT="952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60" name="pole tekstowe 14"/>
          <p:cNvSpPr txBox="1">
            <a:spLocks noChangeArrowheads="1"/>
          </p:cNvSpPr>
          <p:nvPr/>
        </p:nvSpPr>
        <p:spPr bwMode="auto">
          <a:xfrm>
            <a:off x="365125" y="927100"/>
            <a:ext cx="87852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altLang="en-US" sz="2000" i="1"/>
              <a:t>Statystyki biblioteczne </a:t>
            </a:r>
            <a:r>
              <a:rPr lang="pl-PL" altLang="en-US" sz="2000"/>
              <a:t>- kwerenda zestawiająca statystyki książek w bibliotece:</a:t>
            </a:r>
          </a:p>
          <a:p>
            <a:pPr marL="0" lvl="1"/>
            <a:r>
              <a:rPr lang="pl-PL" altLang="en-US" sz="2000"/>
              <a:t>liczba książek (</a:t>
            </a:r>
            <a:r>
              <a:rPr lang="pl-PL" altLang="en-US" sz="2000" i="1"/>
              <a:t>Policz</a:t>
            </a:r>
            <a:r>
              <a:rPr lang="pl-PL" altLang="en-US" sz="2000"/>
              <a:t>), cena najniższa (</a:t>
            </a:r>
            <a:r>
              <a:rPr lang="pl-PL" altLang="en-US" sz="2000" i="1"/>
              <a:t>Minimum</a:t>
            </a:r>
            <a:r>
              <a:rPr lang="pl-PL" altLang="en-US" sz="2000"/>
              <a:t>), najwyższa (</a:t>
            </a:r>
            <a:r>
              <a:rPr lang="pl-PL" altLang="en-US" sz="2000" i="1"/>
              <a:t>Maksimum</a:t>
            </a:r>
            <a:r>
              <a:rPr lang="pl-PL" altLang="en-US" sz="2000"/>
              <a:t>) i średnia (</a:t>
            </a:r>
            <a:r>
              <a:rPr lang="pl-PL" altLang="en-US" sz="2000" i="1"/>
              <a:t>Średnia</a:t>
            </a:r>
            <a:r>
              <a:rPr lang="pl-PL" altLang="en-US" sz="2000"/>
              <a:t>)</a:t>
            </a:r>
          </a:p>
        </p:txBody>
      </p:sp>
      <p:sp>
        <p:nvSpPr>
          <p:cNvPr id="12361" name="pole tekstowe 9"/>
          <p:cNvSpPr txBox="1">
            <a:spLocks noChangeArrowheads="1"/>
          </p:cNvSpPr>
          <p:nvPr/>
        </p:nvSpPr>
        <p:spPr bwMode="auto">
          <a:xfrm>
            <a:off x="358775" y="3852863"/>
            <a:ext cx="87852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altLang="en-US" sz="2000" i="1"/>
              <a:t>Statystyki biblioteczne wg typu </a:t>
            </a:r>
            <a:r>
              <a:rPr lang="pl-PL" altLang="en-US" sz="2000"/>
              <a:t>- kwerenda zestawiająca statystyki książek w bibliotece wg typu: liczba książek (</a:t>
            </a:r>
            <a:r>
              <a:rPr lang="pl-PL" altLang="en-US" sz="2000" i="1"/>
              <a:t>Policz</a:t>
            </a:r>
            <a:r>
              <a:rPr lang="pl-PL" altLang="en-US" sz="2000"/>
              <a:t>), cena najniższa (</a:t>
            </a:r>
            <a:r>
              <a:rPr lang="pl-PL" altLang="en-US" sz="2000" i="1"/>
              <a:t>Minimum</a:t>
            </a:r>
            <a:r>
              <a:rPr lang="pl-PL" altLang="en-US" sz="2000"/>
              <a:t>), najwyższa (</a:t>
            </a:r>
            <a:r>
              <a:rPr lang="pl-PL" altLang="en-US" sz="2000" i="1"/>
              <a:t>Maksimum</a:t>
            </a:r>
            <a:r>
              <a:rPr lang="pl-PL" altLang="en-US" sz="2000"/>
              <a:t>) i średnia (</a:t>
            </a:r>
            <a:r>
              <a:rPr lang="pl-PL" altLang="en-US" sz="2000" i="1"/>
              <a:t>Średnia</a:t>
            </a:r>
            <a:r>
              <a:rPr lang="pl-PL" altLang="en-US" sz="20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ori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Teori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ori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ori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2454</TotalTime>
  <Pages>13</Pages>
  <Words>854</Words>
  <Application>Microsoft Office PowerPoint</Application>
  <PresentationFormat>Pokaz na ekranie (4:3)</PresentationFormat>
  <Paragraphs>142</Paragraphs>
  <Slides>13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9" baseType="lpstr">
      <vt:lpstr>Times New Roman</vt:lpstr>
      <vt:lpstr>Arial</vt:lpstr>
      <vt:lpstr>Calibri</vt:lpstr>
      <vt:lpstr>Symbol</vt:lpstr>
      <vt:lpstr>Teoria</vt:lpstr>
      <vt:lpstr>Dokument programu Microsoft Word </vt:lpstr>
      <vt:lpstr>  Wyprowadzanie informacji  z bazy danych - kwerendy wybierające    Marzena Nowakowska WZiMK, PŚk  </vt:lpstr>
      <vt:lpstr>Kwerendy wybierające (Select queries) </vt:lpstr>
      <vt:lpstr>Wybieranie informacji </vt:lpstr>
      <vt:lpstr>Schemat rozwiązania zadania</vt:lpstr>
      <vt:lpstr>Sterowanie wynikiem obliczeń </vt:lpstr>
      <vt:lpstr>Przygotowanie korespondencji seryjnej</vt:lpstr>
      <vt:lpstr>Zestawienia statystyczne </vt:lpstr>
      <vt:lpstr>Kwerenda grupująca </vt:lpstr>
      <vt:lpstr>Schemat rozwiązań</vt:lpstr>
      <vt:lpstr>Zastawienia statystyczne w kwerendzie grupującej</vt:lpstr>
      <vt:lpstr>Rodzaje połączeń między tabelami - kwerendy</vt:lpstr>
      <vt:lpstr>Kwerenda krzyżowa </vt:lpstr>
      <vt:lpstr>Kwerenda krzyżowa  Wypożyczenia wg typu i lat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Podstawowe pojęcia baz danych</dc:title>
  <dc:creator>Studium Podstaw Informatyki</dc:creator>
  <cp:lastModifiedBy>Marzena</cp:lastModifiedBy>
  <cp:revision>307</cp:revision>
  <cp:lastPrinted>1601-01-01T00:00:00Z</cp:lastPrinted>
  <dcterms:created xsi:type="dcterms:W3CDTF">1999-02-27T14:34:46Z</dcterms:created>
  <dcterms:modified xsi:type="dcterms:W3CDTF">2024-03-08T19:11:26Z</dcterms:modified>
</cp:coreProperties>
</file>