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91" r:id="rId4"/>
    <p:sldId id="274" r:id="rId5"/>
    <p:sldId id="283" r:id="rId6"/>
    <p:sldId id="285" r:id="rId7"/>
    <p:sldId id="286" r:id="rId8"/>
    <p:sldId id="273" r:id="rId9"/>
    <p:sldId id="276" r:id="rId10"/>
    <p:sldId id="271" r:id="rId11"/>
    <p:sldId id="277" r:id="rId12"/>
    <p:sldId id="279" r:id="rId13"/>
    <p:sldId id="280" r:id="rId14"/>
    <p:sldId id="292" r:id="rId15"/>
    <p:sldId id="294" r:id="rId16"/>
    <p:sldId id="293" r:id="rId17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5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AFD00"/>
    <a:srgbClr val="9900FF"/>
    <a:srgbClr val="FCFEB9"/>
    <a:srgbClr val="00FF00"/>
    <a:srgbClr val="618FFD"/>
    <a:srgbClr val="037C03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110" d="100"/>
          <a:sy n="110" d="100"/>
        </p:scale>
        <p:origin x="2346" y="108"/>
      </p:cViewPr>
      <p:guideLst>
        <p:guide orient="horz" pos="235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5627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Click to edit Master text styles</a:t>
            </a:r>
          </a:p>
          <a:p>
            <a:pPr lvl="1"/>
            <a:r>
              <a:rPr lang="pl-PL" noProof="0"/>
              <a:t>Second level</a:t>
            </a:r>
          </a:p>
          <a:p>
            <a:pPr lvl="2"/>
            <a:r>
              <a:rPr lang="pl-PL" noProof="0"/>
              <a:t>Third level</a:t>
            </a:r>
          </a:p>
          <a:p>
            <a:pPr lvl="3"/>
            <a:r>
              <a:rPr lang="pl-PL" noProof="0"/>
              <a:t>Fourth level</a:t>
            </a:r>
          </a:p>
          <a:p>
            <a:pPr lvl="4"/>
            <a:r>
              <a:rPr lang="pl-PL" noProof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85643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/>
          </a:p>
        </p:txBody>
      </p:sp>
      <p:sp>
        <p:nvSpPr>
          <p:cNvPr id="1024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100697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/>
              <a:t>Click to edit Master text styles</a:t>
            </a:r>
          </a:p>
          <a:p>
            <a:pPr lvl="1"/>
            <a:r>
              <a:rPr lang="pl-PL" altLang="en-US"/>
              <a:t>Second level</a:t>
            </a:r>
          </a:p>
          <a:p>
            <a:pPr lvl="2"/>
            <a:r>
              <a:rPr lang="pl-PL" altLang="en-US"/>
              <a:t>Third level</a:t>
            </a:r>
          </a:p>
          <a:p>
            <a:pPr lvl="3"/>
            <a:r>
              <a:rPr lang="pl-PL" altLang="en-US"/>
              <a:t>Fourth level</a:t>
            </a:r>
          </a:p>
          <a:p>
            <a:pPr lvl="4"/>
            <a:r>
              <a:rPr lang="pl-PL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71500"/>
            <a:ext cx="7772400" cy="55626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4000" b="1" dirty="0"/>
              <a:t>Relacyjne bazy danych</a:t>
            </a:r>
            <a:br>
              <a:rPr lang="pl-PL" altLang="en-US" sz="4000" b="1" dirty="0"/>
            </a:br>
            <a:br>
              <a:rPr lang="pl-PL" altLang="en-US" sz="1800" b="1" dirty="0"/>
            </a:br>
            <a:r>
              <a:rPr lang="pl-PL" altLang="en-US" sz="2400" b="1" dirty="0">
                <a:solidFill>
                  <a:srgbClr val="000000"/>
                </a:solidFill>
              </a:rPr>
              <a:t> Pojęcia podstawowe, projektowanie bazy danych </a:t>
            </a:r>
            <a:br>
              <a:rPr lang="pl-PL" altLang="en-US" sz="2400" b="1" dirty="0">
                <a:solidFill>
                  <a:srgbClr val="0000FF"/>
                </a:solidFill>
              </a:rPr>
            </a:br>
            <a:br>
              <a:rPr lang="pl-PL" altLang="en-US" b="1" dirty="0"/>
            </a:br>
            <a:r>
              <a:rPr lang="pl-PL" altLang="en-US" sz="2800" b="1" dirty="0"/>
              <a:t>Marzena Nowakowska</a:t>
            </a:r>
            <a:br>
              <a:rPr lang="pl-PL" altLang="en-US" sz="2800" b="1" dirty="0"/>
            </a:br>
            <a:r>
              <a:rPr lang="pl-PL" altLang="en-US" sz="2400" b="1" dirty="0" err="1"/>
              <a:t>WZiMK</a:t>
            </a:r>
            <a:r>
              <a:rPr lang="pl-PL" altLang="en-US" sz="2400" b="1" dirty="0"/>
              <a:t>, </a:t>
            </a:r>
            <a:r>
              <a:rPr lang="pl-PL" altLang="en-US" sz="2400" b="1" dirty="0" err="1"/>
              <a:t>PŚk</a:t>
            </a:r>
            <a:br>
              <a:rPr lang="pl-PL" altLang="en-US" sz="2400" b="1" dirty="0"/>
            </a:br>
            <a:r>
              <a:rPr lang="pl-PL" altLang="en-US" sz="2400" b="1" dirty="0"/>
              <a:t>p. 3.21 C</a:t>
            </a:r>
            <a:br>
              <a:rPr lang="pl-PL" altLang="en-US" sz="2400" b="1" dirty="0"/>
            </a:br>
            <a:r>
              <a:rPr lang="pl-PL" altLang="en-US" sz="2000" b="1" dirty="0"/>
              <a:t>dostęp do materiałów: </a:t>
            </a:r>
            <a:br>
              <a:rPr lang="pl-PL" altLang="en-US" sz="2000" b="1" dirty="0"/>
            </a:br>
            <a:r>
              <a:rPr lang="pl-PL" altLang="en-US" sz="2000" b="1" dirty="0">
                <a:solidFill>
                  <a:srgbClr val="FF0000"/>
                </a:solidFill>
              </a:rPr>
              <a:t> staff.tu.kielce.pl/</a:t>
            </a:r>
            <a:r>
              <a:rPr lang="pl-PL" altLang="en-US" sz="2000" b="1" dirty="0" err="1">
                <a:solidFill>
                  <a:srgbClr val="FF0000"/>
                </a:solidFill>
              </a:rPr>
              <a:t>spimn</a:t>
            </a:r>
            <a:r>
              <a:rPr lang="pl-PL" altLang="en-US" sz="2000" b="1" dirty="0">
                <a:solidFill>
                  <a:srgbClr val="FF0000"/>
                </a:solidFill>
              </a:rPr>
              <a:t> </a:t>
            </a:r>
            <a:br>
              <a:rPr lang="pl-PL" altLang="en-US" sz="2000" b="1" dirty="0">
                <a:solidFill>
                  <a:srgbClr val="FF0000"/>
                </a:solidFill>
              </a:rPr>
            </a:br>
            <a:r>
              <a:rPr lang="pl-PL" altLang="en-US" sz="2000" b="1" dirty="0">
                <a:solidFill>
                  <a:srgbClr val="0000FF"/>
                </a:solidFill>
              </a:rPr>
              <a:t>Proszę też korzystać z materiałów dla studiów stacjonarnych </a:t>
            </a:r>
            <a:br>
              <a:rPr lang="pl-PL" altLang="en-US" sz="2000" b="1" dirty="0">
                <a:solidFill>
                  <a:srgbClr val="0000FF"/>
                </a:solidFill>
              </a:rPr>
            </a:br>
            <a:br>
              <a:rPr lang="pl-PL" altLang="en-US" sz="2000" b="1" dirty="0">
                <a:solidFill>
                  <a:srgbClr val="0000FF"/>
                </a:solidFill>
              </a:rPr>
            </a:br>
            <a:r>
              <a:rPr lang="pl-PL" altLang="en-US" sz="2000" b="1" dirty="0"/>
              <a:t>Dostęp do oprogramowania w ramach licencji dydaktycznej:</a:t>
            </a:r>
            <a:br>
              <a:rPr lang="pl-PL" altLang="en-US" sz="2000" b="1" dirty="0"/>
            </a:br>
            <a:r>
              <a:rPr lang="pl-PL" altLang="en-US" sz="2000" b="1" dirty="0">
                <a:solidFill>
                  <a:srgbClr val="C00000"/>
                </a:solidFill>
              </a:rPr>
              <a:t>student.tu.kielce.pl</a:t>
            </a:r>
            <a:br>
              <a:rPr lang="pl-PL" altLang="en-US" sz="2000" b="1" dirty="0"/>
            </a:br>
            <a:endParaRPr lang="pl-PL" altLang="en-US" sz="1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561975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MS Access – zarządzanie tabelami</a:t>
            </a: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428625" y="938213"/>
            <a:ext cx="8358188" cy="5816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>
              <a:buFont typeface="Times New Roman" pitchFamily="18" charset="0"/>
              <a:buAutoNum type="arabicPeriod"/>
            </a:pPr>
            <a:r>
              <a:rPr lang="pl-PL" sz="2000" b="1" dirty="0">
                <a:cs typeface="Times New Roman" pitchFamily="18" charset="0"/>
              </a:rPr>
              <a:t>Tworzenie bazy danych</a:t>
            </a:r>
          </a:p>
          <a:p>
            <a:pPr marL="457200" indent="-457200"/>
            <a:r>
              <a:rPr lang="pl-PL" sz="1600" dirty="0">
                <a:cs typeface="Times New Roman" pitchFamily="18" charset="0"/>
              </a:rPr>
              <a:t>	Uruchomić program </a:t>
            </a:r>
            <a:r>
              <a:rPr lang="pl-PL" sz="1600" dirty="0" err="1">
                <a:cs typeface="Times New Roman" pitchFamily="18" charset="0"/>
              </a:rPr>
              <a:t>Ms</a:t>
            </a:r>
            <a:r>
              <a:rPr lang="pl-PL" sz="1600" dirty="0">
                <a:cs typeface="Times New Roman" pitchFamily="18" charset="0"/>
              </a:rPr>
              <a:t> Access. Wybrać ikonę w pozycji </a:t>
            </a:r>
            <a:r>
              <a:rPr lang="pl-PL" sz="1600" i="1" dirty="0">
                <a:cs typeface="Times New Roman" pitchFamily="18" charset="0"/>
              </a:rPr>
              <a:t>Nowa pusta baza danych</a:t>
            </a:r>
            <a:r>
              <a:rPr lang="pl-PL" sz="1600" dirty="0">
                <a:cs typeface="Times New Roman" pitchFamily="18" charset="0"/>
              </a:rPr>
              <a:t>. W pozycji </a:t>
            </a:r>
            <a:r>
              <a:rPr lang="pl-PL" sz="1600" i="1" dirty="0">
                <a:cs typeface="Times New Roman" pitchFamily="18" charset="0"/>
              </a:rPr>
              <a:t>Pusta baza danych</a:t>
            </a:r>
            <a:r>
              <a:rPr lang="pl-PL" sz="1600" dirty="0">
                <a:cs typeface="Times New Roman" pitchFamily="18" charset="0"/>
              </a:rPr>
              <a:t> podać nazwę pliku i jego położenie na dysku. </a:t>
            </a:r>
          </a:p>
          <a:p>
            <a:pPr marL="457200" indent="-457200">
              <a:buFont typeface="Times New Roman" pitchFamily="18" charset="0"/>
              <a:buAutoNum type="arabicPeriod" startAt="2"/>
            </a:pPr>
            <a:r>
              <a:rPr lang="pl-PL" sz="2000" b="1" dirty="0">
                <a:cs typeface="Times New Roman" pitchFamily="18" charset="0"/>
              </a:rPr>
              <a:t>Otwieranie bazy danych</a:t>
            </a:r>
            <a:r>
              <a:rPr lang="pl-PL" sz="1600" dirty="0">
                <a:cs typeface="Times New Roman" pitchFamily="18" charset="0"/>
              </a:rPr>
              <a:t>	</a:t>
            </a:r>
          </a:p>
          <a:p>
            <a:pPr marL="457200" indent="-457200"/>
            <a:r>
              <a:rPr lang="pl-PL" sz="1600" dirty="0">
                <a:cs typeface="Times New Roman" pitchFamily="18" charset="0"/>
              </a:rPr>
              <a:t>		</a:t>
            </a:r>
            <a:r>
              <a:rPr lang="pl-PL" sz="1600" i="1" dirty="0">
                <a:cs typeface="Times New Roman" pitchFamily="18" charset="0"/>
              </a:rPr>
              <a:t>Ostrzeżenie o zabezpieczeniach </a:t>
            </a:r>
            <a:r>
              <a:rPr lang="pl-PL" sz="1600" dirty="0">
                <a:cs typeface="Times New Roman" pitchFamily="18" charset="0"/>
              </a:rPr>
              <a:t>→ </a:t>
            </a:r>
            <a:r>
              <a:rPr lang="pl-PL" sz="1600" i="1" dirty="0">
                <a:cs typeface="Times New Roman" pitchFamily="18" charset="0"/>
              </a:rPr>
              <a:t>Opcje</a:t>
            </a:r>
            <a:r>
              <a:rPr lang="pl-PL" sz="1600" dirty="0">
                <a:cs typeface="Times New Roman" pitchFamily="18" charset="0"/>
              </a:rPr>
              <a:t> → </a:t>
            </a:r>
            <a:r>
              <a:rPr lang="pl-PL" sz="1600" i="1" dirty="0">
                <a:cs typeface="Times New Roman" pitchFamily="18" charset="0"/>
              </a:rPr>
              <a:t>Włącz tę zawartość</a:t>
            </a:r>
          </a:p>
          <a:p>
            <a:pPr marL="457200" indent="-457200"/>
            <a:r>
              <a:rPr lang="pl-PL" sz="1600" i="1" dirty="0">
                <a:cs typeface="Times New Roman" pitchFamily="18" charset="0"/>
              </a:rPr>
              <a:t>		Okno nawigacji</a:t>
            </a:r>
          </a:p>
          <a:p>
            <a:pPr marL="457200" indent="-457200">
              <a:buFont typeface="Times New Roman" pitchFamily="18" charset="0"/>
              <a:buAutoNum type="arabicPeriod" startAt="2"/>
            </a:pPr>
            <a:r>
              <a:rPr lang="pl-PL" sz="2000" b="1" dirty="0">
                <a:cs typeface="Times New Roman" pitchFamily="18" charset="0"/>
              </a:rPr>
              <a:t>Definiowanie struktury (projektu) tabeli w środowisku </a:t>
            </a:r>
            <a:r>
              <a:rPr lang="pl-PL" sz="2000" b="1" dirty="0" err="1">
                <a:cs typeface="Times New Roman" pitchFamily="18" charset="0"/>
              </a:rPr>
              <a:t>Ms</a:t>
            </a:r>
            <a:r>
              <a:rPr lang="pl-PL" sz="2000" b="1" dirty="0">
                <a:cs typeface="Times New Roman" pitchFamily="18" charset="0"/>
              </a:rPr>
              <a:t> Access</a:t>
            </a:r>
          </a:p>
          <a:p>
            <a:pPr lvl="1"/>
            <a:r>
              <a:rPr lang="pl-PL" sz="1600" dirty="0">
                <a:cs typeface="Times New Roman" pitchFamily="18" charset="0"/>
              </a:rPr>
              <a:t>W oknie projektowym, poprzez menu: </a:t>
            </a:r>
            <a:r>
              <a:rPr lang="pl-PL" sz="1600" i="1" dirty="0">
                <a:cs typeface="Times New Roman" pitchFamily="18" charset="0"/>
              </a:rPr>
              <a:t>Tworzenie/Projekt tabeli</a:t>
            </a:r>
          </a:p>
          <a:p>
            <a:pPr lvl="2"/>
            <a:r>
              <a:rPr lang="pl-PL" sz="1400" dirty="0">
                <a:cs typeface="Times New Roman" pitchFamily="18" charset="0"/>
              </a:rPr>
              <a:t>Zaprojektować tabelę </a:t>
            </a:r>
            <a:r>
              <a:rPr lang="pl-PL" sz="1400" dirty="0">
                <a:solidFill>
                  <a:srgbClr val="0000FF"/>
                </a:solidFill>
                <a:cs typeface="Times New Roman" pitchFamily="18" charset="0"/>
              </a:rPr>
              <a:t>ZWROTY</a:t>
            </a:r>
            <a:r>
              <a:rPr lang="pl-PL" sz="1400" dirty="0">
                <a:cs typeface="Times New Roman" pitchFamily="18" charset="0"/>
              </a:rPr>
              <a:t> do rejestracji zwrotu książki wypożyczonej z biblioteki.</a:t>
            </a:r>
            <a:endParaRPr lang="pl-PL" sz="1400" dirty="0"/>
          </a:p>
          <a:p>
            <a:pPr lvl="2"/>
            <a:r>
              <a:rPr lang="pl-PL" sz="1400" dirty="0">
                <a:cs typeface="Times New Roman" pitchFamily="18" charset="0"/>
              </a:rPr>
              <a:t>Tabela będzie definiowana samodzielnie i zawierała dane o: </a:t>
            </a:r>
            <a:endParaRPr lang="pl-PL" sz="1400" dirty="0"/>
          </a:p>
          <a:p>
            <a:pPr lvl="2">
              <a:buFont typeface="Arial" charset="0"/>
              <a:buChar char="•"/>
            </a:pPr>
            <a:r>
              <a:rPr lang="pl-PL" sz="1400" dirty="0">
                <a:cs typeface="Times New Roman" pitchFamily="18" charset="0"/>
              </a:rPr>
              <a:t>  książce: </a:t>
            </a:r>
            <a:r>
              <a:rPr lang="pl-PL" sz="1400" i="1" dirty="0" err="1">
                <a:solidFill>
                  <a:srgbClr val="0000FF"/>
                </a:solidFill>
                <a:cs typeface="Times New Roman" pitchFamily="18" charset="0"/>
              </a:rPr>
              <a:t>Syg</a:t>
            </a:r>
            <a:r>
              <a:rPr lang="pl-PL" sz="1400" dirty="0">
                <a:cs typeface="Times New Roman" pitchFamily="18" charset="0"/>
              </a:rPr>
              <a:t>, tekst 5-znakowy, klucz obcy, tytuł: </a:t>
            </a:r>
            <a:r>
              <a:rPr lang="pl-PL" sz="1400" i="1" dirty="0">
                <a:cs typeface="Times New Roman" pitchFamily="18" charset="0"/>
              </a:rPr>
              <a:t>Książka</a:t>
            </a:r>
          </a:p>
          <a:p>
            <a:pPr lvl="2">
              <a:buFont typeface="Arial" charset="0"/>
              <a:buChar char="•"/>
            </a:pPr>
            <a:r>
              <a:rPr lang="pl-PL" sz="1400" i="1" dirty="0">
                <a:cs typeface="Times New Roman" pitchFamily="18" charset="0"/>
              </a:rPr>
              <a:t>  </a:t>
            </a:r>
            <a:r>
              <a:rPr lang="pl-PL" sz="1400" dirty="0">
                <a:cs typeface="Times New Roman" pitchFamily="18" charset="0"/>
              </a:rPr>
              <a:t>czytelniku: </a:t>
            </a:r>
            <a:r>
              <a:rPr lang="pl-PL" sz="1400" i="1" dirty="0" err="1">
                <a:solidFill>
                  <a:srgbClr val="0000FF"/>
                </a:solidFill>
                <a:cs typeface="Times New Roman" pitchFamily="18" charset="0"/>
              </a:rPr>
              <a:t>Id_czyt</a:t>
            </a:r>
            <a:r>
              <a:rPr lang="pl-PL" sz="1400" dirty="0">
                <a:cs typeface="Times New Roman" pitchFamily="18" charset="0"/>
              </a:rPr>
              <a:t>, tekst 5-znakowy,klucz obcy, tytuł: </a:t>
            </a:r>
            <a:r>
              <a:rPr lang="pl-PL" sz="1400" i="1" dirty="0">
                <a:cs typeface="Times New Roman" pitchFamily="18" charset="0"/>
              </a:rPr>
              <a:t>Czytelnik</a:t>
            </a:r>
          </a:p>
          <a:p>
            <a:pPr lvl="2">
              <a:buFont typeface="Arial" charset="0"/>
              <a:buChar char="•"/>
            </a:pPr>
            <a:r>
              <a:rPr lang="pl-PL" sz="1400" dirty="0">
                <a:cs typeface="Times New Roman" pitchFamily="18" charset="0"/>
              </a:rPr>
              <a:t>  dacie wypożyczenia: </a:t>
            </a:r>
            <a:r>
              <a:rPr lang="pl-PL" sz="1400" i="1" dirty="0" err="1">
                <a:solidFill>
                  <a:srgbClr val="0000FF"/>
                </a:solidFill>
                <a:cs typeface="Times New Roman" pitchFamily="18" charset="0"/>
              </a:rPr>
              <a:t>Data_wyp</a:t>
            </a:r>
            <a:r>
              <a:rPr lang="pl-PL" sz="1400" dirty="0">
                <a:cs typeface="Times New Roman" pitchFamily="18" charset="0"/>
              </a:rPr>
              <a:t>, Data/Godzina, tytuł:  </a:t>
            </a:r>
            <a:r>
              <a:rPr lang="pl-PL" sz="1400" i="1" dirty="0">
                <a:cs typeface="Times New Roman" pitchFamily="18" charset="0"/>
              </a:rPr>
              <a:t>Data wypożyczenia</a:t>
            </a:r>
          </a:p>
          <a:p>
            <a:pPr lvl="2">
              <a:buFont typeface="Arial" charset="0"/>
              <a:buChar char="•"/>
            </a:pPr>
            <a:r>
              <a:rPr lang="pl-PL" sz="1400" i="1" dirty="0">
                <a:cs typeface="Times New Roman" pitchFamily="18" charset="0"/>
              </a:rPr>
              <a:t>  </a:t>
            </a:r>
            <a:r>
              <a:rPr lang="pl-PL" sz="1400" dirty="0">
                <a:cs typeface="Times New Roman" pitchFamily="18" charset="0"/>
              </a:rPr>
              <a:t>dacie zwrotu: </a:t>
            </a:r>
            <a:r>
              <a:rPr lang="pl-PL" sz="1400" i="1" dirty="0" err="1">
                <a:solidFill>
                  <a:srgbClr val="0000FF"/>
                </a:solidFill>
                <a:cs typeface="Times New Roman" pitchFamily="18" charset="0"/>
              </a:rPr>
              <a:t>Data_zw</a:t>
            </a:r>
            <a:r>
              <a:rPr lang="pl-PL" sz="1400" dirty="0">
                <a:cs typeface="Times New Roman" pitchFamily="18" charset="0"/>
              </a:rPr>
              <a:t>, Data/Godzina, tytuł: </a:t>
            </a:r>
            <a:r>
              <a:rPr lang="pl-PL" sz="1400" i="1" dirty="0">
                <a:cs typeface="Times New Roman" pitchFamily="18" charset="0"/>
              </a:rPr>
              <a:t>Data zwrotu</a:t>
            </a:r>
            <a:r>
              <a:rPr lang="pl-PL" sz="1400" dirty="0">
                <a:cs typeface="Times New Roman" pitchFamily="18" charset="0"/>
              </a:rPr>
              <a:t>, wartość domyśla: </a:t>
            </a:r>
            <a:r>
              <a:rPr lang="pl-PL" sz="1400" i="1" dirty="0" err="1">
                <a:cs typeface="Times New Roman" pitchFamily="18" charset="0"/>
              </a:rPr>
              <a:t>Date</a:t>
            </a:r>
            <a:r>
              <a:rPr lang="pl-PL" sz="1400" i="1" dirty="0">
                <a:cs typeface="Times New Roman" pitchFamily="18" charset="0"/>
              </a:rPr>
              <a:t>()</a:t>
            </a:r>
          </a:p>
          <a:p>
            <a:pPr lvl="2"/>
            <a:r>
              <a:rPr lang="pl-PL" sz="1400" i="1" dirty="0">
                <a:cs typeface="Times New Roman" pitchFamily="18" charset="0"/>
              </a:rPr>
              <a:t>     </a:t>
            </a:r>
            <a:r>
              <a:rPr lang="pl-PL" sz="1400" dirty="0">
                <a:cs typeface="Times New Roman" pitchFamily="18" charset="0"/>
              </a:rPr>
              <a:t>zabezpieczen</a:t>
            </a:r>
            <a:r>
              <a:rPr lang="pl-PL" sz="1400" i="1" dirty="0">
                <a:cs typeface="Times New Roman" pitchFamily="18" charset="0"/>
              </a:rPr>
              <a:t>ie</a:t>
            </a:r>
            <a:r>
              <a:rPr lang="pl-PL" sz="1400" dirty="0">
                <a:cs typeface="Times New Roman" pitchFamily="18" charset="0"/>
              </a:rPr>
              <a:t> przed błędną daną: </a:t>
            </a:r>
            <a:r>
              <a:rPr lang="pl-PL" sz="1400" i="1" dirty="0" err="1">
                <a:cs typeface="Times New Roman" pitchFamily="18" charset="0"/>
              </a:rPr>
              <a:t>Data_zw</a:t>
            </a:r>
            <a:r>
              <a:rPr lang="pl-PL" sz="1400" i="1" dirty="0">
                <a:cs typeface="Times New Roman" pitchFamily="18" charset="0"/>
              </a:rPr>
              <a:t> &lt;= </a:t>
            </a:r>
            <a:r>
              <a:rPr lang="pl-PL" sz="1400" i="1" dirty="0" err="1">
                <a:cs typeface="Times New Roman" pitchFamily="18" charset="0"/>
              </a:rPr>
              <a:t>Date</a:t>
            </a:r>
            <a:r>
              <a:rPr lang="pl-PL" sz="1400" i="1" dirty="0">
                <a:cs typeface="Times New Roman" pitchFamily="18" charset="0"/>
              </a:rPr>
              <a:t>()</a:t>
            </a:r>
          </a:p>
          <a:p>
            <a:pPr lvl="2"/>
            <a:r>
              <a:rPr lang="pl-PL" sz="1400" dirty="0">
                <a:cs typeface="Times New Roman" pitchFamily="18" charset="0"/>
              </a:rPr>
              <a:t>Klucz podstawowy tworzą pola: {</a:t>
            </a:r>
            <a:r>
              <a:rPr lang="pl-PL" sz="1400" i="1" dirty="0" err="1">
                <a:solidFill>
                  <a:srgbClr val="0000FF"/>
                </a:solidFill>
                <a:cs typeface="Times New Roman" pitchFamily="18" charset="0"/>
              </a:rPr>
              <a:t>Id_czyt</a:t>
            </a:r>
            <a:r>
              <a:rPr lang="pl-PL" sz="1400" dirty="0">
                <a:cs typeface="Times New Roman" pitchFamily="18" charset="0"/>
              </a:rPr>
              <a:t>, </a:t>
            </a:r>
            <a:r>
              <a:rPr lang="pl-PL" sz="1400" i="1" dirty="0" err="1">
                <a:solidFill>
                  <a:srgbClr val="0000FF"/>
                </a:solidFill>
                <a:cs typeface="Times New Roman" pitchFamily="18" charset="0"/>
              </a:rPr>
              <a:t>Data_zw</a:t>
            </a:r>
            <a:r>
              <a:rPr lang="pl-PL" sz="1400" dirty="0">
                <a:cs typeface="Times New Roman" pitchFamily="18" charset="0"/>
              </a:rPr>
              <a:t>}  </a:t>
            </a:r>
          </a:p>
          <a:p>
            <a:pPr marL="457200" indent="-457200">
              <a:buFont typeface="Times New Roman" pitchFamily="18" charset="0"/>
              <a:buAutoNum type="arabicPeriod" startAt="3"/>
            </a:pPr>
            <a:r>
              <a:rPr lang="pl-PL" sz="2000" b="1" dirty="0">
                <a:cs typeface="Times New Roman" pitchFamily="18" charset="0"/>
              </a:rPr>
              <a:t>Wprowadzanie danych</a:t>
            </a:r>
          </a:p>
          <a:p>
            <a:pPr lvl="1"/>
            <a:r>
              <a:rPr lang="pl-PL" sz="1600" dirty="0">
                <a:cs typeface="Times New Roman" pitchFamily="18" charset="0"/>
              </a:rPr>
              <a:t>W oknie widoku arkusza danych tabeli, poprzez menu podręczne (otwórz), lub z okna projektowego tabeli z menu głównego: </a:t>
            </a:r>
            <a:r>
              <a:rPr lang="pl-PL" sz="1600" i="1" dirty="0">
                <a:cs typeface="Times New Roman" pitchFamily="18" charset="0"/>
              </a:rPr>
              <a:t>Widok arkusza danych</a:t>
            </a:r>
            <a:endParaRPr lang="pl-PL" sz="1600" dirty="0">
              <a:cs typeface="Times New Roman" pitchFamily="18" charset="0"/>
            </a:endParaRPr>
          </a:p>
          <a:p>
            <a:pPr marL="457200" indent="-457200">
              <a:buFont typeface="Times New Roman" pitchFamily="18" charset="0"/>
              <a:buAutoNum type="arabicPeriod" startAt="4"/>
            </a:pPr>
            <a:r>
              <a:rPr lang="pl-PL" sz="2000" b="1" dirty="0">
                <a:cs typeface="Times New Roman" pitchFamily="18" charset="0"/>
              </a:rPr>
              <a:t>Import z pliku zewnętrznego</a:t>
            </a:r>
          </a:p>
          <a:p>
            <a:pPr lvl="1"/>
            <a:r>
              <a:rPr lang="pl-PL" sz="1600" dirty="0">
                <a:cs typeface="Times New Roman" pitchFamily="18" charset="0"/>
              </a:rPr>
              <a:t>Menu: </a:t>
            </a:r>
            <a:r>
              <a:rPr lang="pl-PL" sz="1600" i="1" dirty="0">
                <a:cs typeface="Times New Roman" pitchFamily="18" charset="0"/>
              </a:rPr>
              <a:t>Dane zewnętrzne/Importowanie</a:t>
            </a:r>
            <a:r>
              <a:rPr lang="pl-PL" sz="1600" dirty="0">
                <a:cs typeface="Times New Roman" pitchFamily="18" charset="0"/>
              </a:rPr>
              <a:t>, po czym wybrać właściwy format i plik do importu.</a:t>
            </a:r>
          </a:p>
          <a:p>
            <a:pPr lvl="1"/>
            <a:r>
              <a:rPr lang="pl-PL" sz="1600" dirty="0">
                <a:cs typeface="Times New Roman" pitchFamily="18" charset="0"/>
              </a:rPr>
              <a:t>Formaty: MS Access, </a:t>
            </a:r>
            <a:r>
              <a:rPr lang="pl-PL" sz="1600" dirty="0" err="1">
                <a:cs typeface="Times New Roman" pitchFamily="18" charset="0"/>
              </a:rPr>
              <a:t>xml</a:t>
            </a:r>
            <a:r>
              <a:rPr lang="pl-PL" sz="1600" dirty="0">
                <a:cs typeface="Times New Roman" pitchFamily="18" charset="0"/>
              </a:rPr>
              <a:t>, innej aplikacji (</a:t>
            </a:r>
            <a:r>
              <a:rPr lang="pl-PL" sz="1600" dirty="0" err="1">
                <a:cs typeface="Times New Roman" pitchFamily="18" charset="0"/>
              </a:rPr>
              <a:t>xls</a:t>
            </a:r>
            <a:r>
              <a:rPr lang="pl-PL" sz="1600" dirty="0">
                <a:cs typeface="Times New Roman" pitchFamily="18" charset="0"/>
              </a:rPr>
              <a:t>/</a:t>
            </a:r>
            <a:r>
              <a:rPr lang="pl-PL" sz="1600" dirty="0" err="1">
                <a:cs typeface="Times New Roman" pitchFamily="18" charset="0"/>
              </a:rPr>
              <a:t>xlsx</a:t>
            </a:r>
            <a:r>
              <a:rPr lang="pl-PL" sz="1600" dirty="0">
                <a:cs typeface="Times New Roman" pitchFamily="18" charset="0"/>
              </a:rPr>
              <a:t>, </a:t>
            </a:r>
            <a:r>
              <a:rPr lang="pl-PL" sz="1600" dirty="0" err="1">
                <a:cs typeface="Times New Roman" pitchFamily="18" charset="0"/>
              </a:rPr>
              <a:t>txt</a:t>
            </a:r>
            <a:r>
              <a:rPr lang="pl-PL" sz="1600" dirty="0">
                <a:cs typeface="Times New Roman" pitchFamily="18" charset="0"/>
              </a:rPr>
              <a:t>), innych systemów bazodanowych (ORACLE, </a:t>
            </a:r>
            <a:r>
              <a:rPr lang="pl-PL" sz="1600" dirty="0" err="1">
                <a:cs typeface="Times New Roman" pitchFamily="18" charset="0"/>
              </a:rPr>
              <a:t>Dbase</a:t>
            </a:r>
            <a:r>
              <a:rPr lang="pl-PL" sz="1600" dirty="0">
                <a:cs typeface="Times New Roman" pitchFamily="18" charset="0"/>
              </a:rPr>
              <a:t>, </a:t>
            </a:r>
            <a:r>
              <a:rPr lang="pl-PL" sz="1600" dirty="0" err="1">
                <a:cs typeface="Times New Roman" pitchFamily="18" charset="0"/>
              </a:rPr>
              <a:t>Paradox</a:t>
            </a:r>
            <a:r>
              <a:rPr lang="pl-PL" sz="1600" dirty="0">
                <a:cs typeface="Times New Roman" pitchFamily="18" charset="0"/>
              </a:rPr>
              <a:t> – wyższe wersje </a:t>
            </a:r>
            <a:r>
              <a:rPr lang="pl-PL" sz="1600" dirty="0" err="1">
                <a:cs typeface="Times New Roman" pitchFamily="18" charset="0"/>
              </a:rPr>
              <a:t>MSAccess</a:t>
            </a:r>
            <a:r>
              <a:rPr lang="pl-PL" sz="1600" dirty="0">
                <a:cs typeface="Times New Roman" pitchFamily="18" charset="0"/>
              </a:rPr>
              <a:t> nie mają tej funkcjonalności).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77200" cy="1066800"/>
          </a:xfrm>
        </p:spPr>
        <p:txBody>
          <a:bodyPr/>
          <a:lstStyle/>
          <a:p>
            <a:pPr>
              <a:buFontTx/>
              <a:buNone/>
            </a:pPr>
            <a:r>
              <a:rPr lang="pl-PL" altLang="en-US" sz="2200"/>
              <a:t>	Relacja1-1 występuje wtedy, gdy jednemu rekordowi </a:t>
            </a:r>
            <a:br>
              <a:rPr lang="pl-PL" altLang="en-US" sz="2200"/>
            </a:br>
            <a:r>
              <a:rPr lang="pl-PL" altLang="en-US" sz="2200"/>
              <a:t>z tabeli A odpowiada co najwyżej jeden rekord z tabeli B </a:t>
            </a:r>
            <a:br>
              <a:rPr lang="pl-PL" altLang="en-US" sz="2200"/>
            </a:br>
            <a:r>
              <a:rPr lang="pl-PL" altLang="en-US" sz="2200"/>
              <a:t>i odwrotnie.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58200" cy="8509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Rodzaj relacji: jeden-do-jednego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739900" y="2527300"/>
            <a:ext cx="5499100" cy="2935288"/>
            <a:chOff x="1096" y="1592"/>
            <a:chExt cx="3464" cy="1849"/>
          </a:xfrm>
        </p:grpSpPr>
        <p:grpSp>
          <p:nvGrpSpPr>
            <p:cNvPr id="20486" name="Group 16"/>
            <p:cNvGrpSpPr>
              <a:grpSpLocks/>
            </p:cNvGrpSpPr>
            <p:nvPr/>
          </p:nvGrpSpPr>
          <p:grpSpPr bwMode="auto">
            <a:xfrm>
              <a:off x="1096" y="1592"/>
              <a:ext cx="1008" cy="1849"/>
              <a:chOff x="1096" y="1592"/>
              <a:chExt cx="1008" cy="1849"/>
            </a:xfrm>
          </p:grpSpPr>
          <p:sp>
            <p:nvSpPr>
              <p:cNvPr id="20492" name="Text Box 5"/>
              <p:cNvSpPr txBox="1">
                <a:spLocks noChangeArrowheads="1"/>
              </p:cNvSpPr>
              <p:nvPr/>
            </p:nvSpPr>
            <p:spPr bwMode="auto">
              <a:xfrm>
                <a:off x="1128" y="1896"/>
                <a:ext cx="960" cy="1545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l-PL" altLang="en-US" sz="2200"/>
                  <a:t>Kobieta_1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/>
                  <a:t>Kobieta_2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>
                    <a:solidFill>
                      <a:srgbClr val="CC3300"/>
                    </a:solidFill>
                  </a:rPr>
                  <a:t>Kobieta_3</a:t>
                </a:r>
                <a:endParaRPr lang="pl-PL" altLang="en-US" sz="2200"/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/>
                  <a:t>...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>
                    <a:solidFill>
                      <a:srgbClr val="6600FF"/>
                    </a:solidFill>
                  </a:rPr>
                  <a:t>Kobieta_n</a:t>
                </a:r>
                <a:endParaRPr lang="pl-PL" altLang="en-US" sz="2200"/>
              </a:p>
            </p:txBody>
          </p:sp>
          <p:sp>
            <p:nvSpPr>
              <p:cNvPr id="20493" name="Text Box 6"/>
              <p:cNvSpPr txBox="1">
                <a:spLocks noChangeArrowheads="1"/>
              </p:cNvSpPr>
              <p:nvPr/>
            </p:nvSpPr>
            <p:spPr bwMode="auto">
              <a:xfrm>
                <a:off x="1096" y="1592"/>
                <a:ext cx="1008" cy="258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l-PL" altLang="en-US" sz="2000" b="1"/>
                  <a:t>KOBIETY</a:t>
                </a:r>
              </a:p>
            </p:txBody>
          </p:sp>
        </p:grpSp>
        <p:grpSp>
          <p:nvGrpSpPr>
            <p:cNvPr id="20487" name="Group 15"/>
            <p:cNvGrpSpPr>
              <a:grpSpLocks/>
            </p:cNvGrpSpPr>
            <p:nvPr/>
          </p:nvGrpSpPr>
          <p:grpSpPr bwMode="auto">
            <a:xfrm>
              <a:off x="3320" y="1616"/>
              <a:ext cx="1240" cy="1532"/>
              <a:chOff x="3320" y="1616"/>
              <a:chExt cx="1240" cy="1532"/>
            </a:xfrm>
          </p:grpSpPr>
          <p:sp>
            <p:nvSpPr>
              <p:cNvPr id="20490" name="Text Box 7"/>
              <p:cNvSpPr txBox="1">
                <a:spLocks noChangeArrowheads="1"/>
              </p:cNvSpPr>
              <p:nvPr/>
            </p:nvSpPr>
            <p:spPr bwMode="auto">
              <a:xfrm>
                <a:off x="3320" y="1920"/>
                <a:ext cx="1240" cy="1228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l-PL" altLang="en-US" sz="2200">
                    <a:solidFill>
                      <a:srgbClr val="6600FF"/>
                    </a:solidFill>
                  </a:rPr>
                  <a:t>Mężczyzna_1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/>
                  <a:t>Mężczyzna _2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/>
                  <a:t>...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>
                    <a:solidFill>
                      <a:srgbClr val="CC3300"/>
                    </a:solidFill>
                  </a:rPr>
                  <a:t>Mężczyzna _m</a:t>
                </a:r>
                <a:endParaRPr lang="pl-PL" altLang="en-US" sz="2200"/>
              </a:p>
            </p:txBody>
          </p:sp>
          <p:sp>
            <p:nvSpPr>
              <p:cNvPr id="20491" name="Text Box 8"/>
              <p:cNvSpPr txBox="1">
                <a:spLocks noChangeArrowheads="1"/>
              </p:cNvSpPr>
              <p:nvPr/>
            </p:nvSpPr>
            <p:spPr bwMode="auto">
              <a:xfrm>
                <a:off x="3360" y="1616"/>
                <a:ext cx="1152" cy="258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l-PL" altLang="en-US" sz="2000" b="1"/>
                  <a:t>MĘŻCZYŹNI</a:t>
                </a:r>
              </a:p>
            </p:txBody>
          </p:sp>
        </p:grpSp>
        <p:sp>
          <p:nvSpPr>
            <p:cNvPr id="20488" name="Line 12"/>
            <p:cNvSpPr>
              <a:spLocks noChangeShapeType="1"/>
            </p:cNvSpPr>
            <p:nvPr/>
          </p:nvSpPr>
          <p:spPr bwMode="auto">
            <a:xfrm flipV="1">
              <a:off x="2112" y="2064"/>
              <a:ext cx="1152" cy="1248"/>
            </a:xfrm>
            <a:prstGeom prst="line">
              <a:avLst/>
            </a:prstGeom>
            <a:noFill/>
            <a:ln w="25400">
              <a:solidFill>
                <a:srgbClr val="6600FF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489" name="Line 13"/>
            <p:cNvSpPr>
              <a:spLocks noChangeShapeType="1"/>
            </p:cNvSpPr>
            <p:nvPr/>
          </p:nvSpPr>
          <p:spPr bwMode="auto">
            <a:xfrm>
              <a:off x="2112" y="2688"/>
              <a:ext cx="1152" cy="336"/>
            </a:xfrm>
            <a:prstGeom prst="line">
              <a:avLst/>
            </a:prstGeom>
            <a:noFill/>
            <a:ln w="25400">
              <a:solidFill>
                <a:srgbClr val="CC33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1566863" y="5738813"/>
            <a:ext cx="5846762" cy="4270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en-US" sz="2200"/>
              <a:t>Relacja „</a:t>
            </a:r>
            <a:r>
              <a:rPr lang="pl-PL" altLang="en-US" sz="2200" b="1"/>
              <a:t>związek małżeński”</a:t>
            </a:r>
            <a:r>
              <a:rPr lang="pl-PL" altLang="en-US" sz="2200"/>
              <a:t> jest relacją typu 1-1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458200" cy="1143000"/>
          </a:xfrm>
        </p:spPr>
        <p:txBody>
          <a:bodyPr/>
          <a:lstStyle/>
          <a:p>
            <a:pPr>
              <a:buFontTx/>
              <a:buNone/>
            </a:pPr>
            <a:r>
              <a:rPr lang="pl-PL" altLang="en-US" sz="2200"/>
              <a:t>	Relacja1- </a:t>
            </a:r>
            <a:r>
              <a:rPr lang="pl-PL" altLang="en-US" sz="2200">
                <a:sym typeface="Symbol" pitchFamily="18" charset="2"/>
              </a:rPr>
              <a:t></a:t>
            </a:r>
            <a:r>
              <a:rPr lang="pl-PL" altLang="en-US" sz="2200"/>
              <a:t> występuje wtedy, gdy jednemu rekordowi z tabeli A może odpowiadać więcej niż jeden rekord z tabeli B, a jednemu rekordowi z tabeli B odpowiada co najwyżej jeden rekord z tabeli A.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7620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Rodzaj relacji: jeden-do-wiele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1660525" y="6121400"/>
            <a:ext cx="5765800" cy="427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en-US" sz="2200"/>
              <a:t>Relacja „</a:t>
            </a:r>
            <a:r>
              <a:rPr lang="pl-PL" altLang="en-US" sz="2200" b="1"/>
              <a:t>dzieci w rodzinie”</a:t>
            </a:r>
            <a:r>
              <a:rPr lang="pl-PL" altLang="en-US" sz="2200"/>
              <a:t> jest relacją typu 1- </a:t>
            </a:r>
            <a:r>
              <a:rPr lang="pl-PL" altLang="en-US" sz="2200">
                <a:sym typeface="Symbol" pitchFamily="18" charset="2"/>
              </a:rPr>
              <a:t></a:t>
            </a:r>
            <a:endParaRPr lang="pl-PL" altLang="en-US" sz="2200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752600" y="2438400"/>
            <a:ext cx="5473700" cy="3514725"/>
            <a:chOff x="1104" y="1536"/>
            <a:chExt cx="3448" cy="2214"/>
          </a:xfrm>
        </p:grpSpPr>
        <p:grpSp>
          <p:nvGrpSpPr>
            <p:cNvPr id="21510" name="Group 16"/>
            <p:cNvGrpSpPr>
              <a:grpSpLocks/>
            </p:cNvGrpSpPr>
            <p:nvPr/>
          </p:nvGrpSpPr>
          <p:grpSpPr bwMode="auto">
            <a:xfrm>
              <a:off x="1104" y="1536"/>
              <a:ext cx="1008" cy="1556"/>
              <a:chOff x="1104" y="1584"/>
              <a:chExt cx="1008" cy="1556"/>
            </a:xfrm>
          </p:grpSpPr>
          <p:sp>
            <p:nvSpPr>
              <p:cNvPr id="21518" name="Text Box 5"/>
              <p:cNvSpPr txBox="1">
                <a:spLocks noChangeArrowheads="1"/>
              </p:cNvSpPr>
              <p:nvPr/>
            </p:nvSpPr>
            <p:spPr bwMode="auto">
              <a:xfrm>
                <a:off x="1128" y="1912"/>
                <a:ext cx="960" cy="1228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l-PL" altLang="en-US" sz="2200">
                    <a:solidFill>
                      <a:srgbClr val="6600FF"/>
                    </a:solidFill>
                  </a:rPr>
                  <a:t>Rodzina_1</a:t>
                </a:r>
                <a:endParaRPr lang="pl-PL" altLang="en-US" sz="2200"/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>
                    <a:solidFill>
                      <a:srgbClr val="CC3300"/>
                    </a:solidFill>
                  </a:rPr>
                  <a:t>Rodzina _2</a:t>
                </a:r>
                <a:endParaRPr lang="pl-PL" altLang="en-US" sz="2200"/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/>
                  <a:t>...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/>
                  <a:t>Rodzina</a:t>
                </a:r>
                <a:r>
                  <a:rPr lang="pl-PL" altLang="en-US" sz="2200">
                    <a:solidFill>
                      <a:srgbClr val="008000"/>
                    </a:solidFill>
                  </a:rPr>
                  <a:t> </a:t>
                </a:r>
                <a:r>
                  <a:rPr lang="pl-PL" altLang="en-US" sz="2200"/>
                  <a:t>_n</a:t>
                </a:r>
              </a:p>
            </p:txBody>
          </p:sp>
          <p:sp>
            <p:nvSpPr>
              <p:cNvPr id="21519" name="Text Box 6"/>
              <p:cNvSpPr txBox="1">
                <a:spLocks noChangeArrowheads="1"/>
              </p:cNvSpPr>
              <p:nvPr/>
            </p:nvSpPr>
            <p:spPr bwMode="auto">
              <a:xfrm>
                <a:off x="1104" y="1584"/>
                <a:ext cx="1008" cy="258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l-PL" altLang="en-US" sz="2000" b="1"/>
                  <a:t>RODZINY</a:t>
                </a:r>
              </a:p>
            </p:txBody>
          </p:sp>
        </p:grpSp>
        <p:grpSp>
          <p:nvGrpSpPr>
            <p:cNvPr id="21511" name="Group 15"/>
            <p:cNvGrpSpPr>
              <a:grpSpLocks/>
            </p:cNvGrpSpPr>
            <p:nvPr/>
          </p:nvGrpSpPr>
          <p:grpSpPr bwMode="auto">
            <a:xfrm>
              <a:off x="3312" y="1584"/>
              <a:ext cx="1240" cy="2166"/>
              <a:chOff x="3312" y="1632"/>
              <a:chExt cx="1240" cy="2166"/>
            </a:xfrm>
          </p:grpSpPr>
          <p:sp>
            <p:nvSpPr>
              <p:cNvPr id="21516" name="Text Box 8"/>
              <p:cNvSpPr txBox="1">
                <a:spLocks noChangeArrowheads="1"/>
              </p:cNvSpPr>
              <p:nvPr/>
            </p:nvSpPr>
            <p:spPr bwMode="auto">
              <a:xfrm>
                <a:off x="3312" y="1936"/>
                <a:ext cx="1240" cy="186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l-PL" altLang="en-US" sz="2200"/>
                  <a:t>Dziecko_1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>
                    <a:solidFill>
                      <a:srgbClr val="6600FF"/>
                    </a:solidFill>
                  </a:rPr>
                  <a:t>Dziecko _2</a:t>
                </a:r>
                <a:endParaRPr lang="pl-PL" altLang="en-US" sz="2200"/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/>
                  <a:t>Dziecko _3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/>
                  <a:t>...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>
                    <a:solidFill>
                      <a:srgbClr val="CC3300"/>
                    </a:solidFill>
                  </a:rPr>
                  <a:t>Dziecko _m-1</a:t>
                </a:r>
                <a:endParaRPr lang="pl-PL" altLang="en-US" sz="2200"/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>
                    <a:solidFill>
                      <a:srgbClr val="CC3300"/>
                    </a:solidFill>
                  </a:rPr>
                  <a:t>Dziecko _m</a:t>
                </a:r>
                <a:endParaRPr lang="pl-PL" altLang="en-US" sz="2200"/>
              </a:p>
            </p:txBody>
          </p:sp>
          <p:sp>
            <p:nvSpPr>
              <p:cNvPr id="21517" name="Text Box 9"/>
              <p:cNvSpPr txBox="1">
                <a:spLocks noChangeArrowheads="1"/>
              </p:cNvSpPr>
              <p:nvPr/>
            </p:nvSpPr>
            <p:spPr bwMode="auto">
              <a:xfrm>
                <a:off x="3352" y="1632"/>
                <a:ext cx="1152" cy="258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l-PL" altLang="en-US" sz="2000" b="1"/>
                  <a:t>DZIECI</a:t>
                </a:r>
              </a:p>
            </p:txBody>
          </p:sp>
        </p:grpSp>
        <p:sp>
          <p:nvSpPr>
            <p:cNvPr id="21512" name="Line 10"/>
            <p:cNvSpPr>
              <a:spLocks noChangeShapeType="1"/>
            </p:cNvSpPr>
            <p:nvPr/>
          </p:nvSpPr>
          <p:spPr bwMode="auto">
            <a:xfrm>
              <a:off x="2112" y="2016"/>
              <a:ext cx="1152" cy="288"/>
            </a:xfrm>
            <a:prstGeom prst="line">
              <a:avLst/>
            </a:prstGeom>
            <a:noFill/>
            <a:ln w="25400">
              <a:solidFill>
                <a:srgbClr val="6600FF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21513" name="Group 14"/>
            <p:cNvGrpSpPr>
              <a:grpSpLocks/>
            </p:cNvGrpSpPr>
            <p:nvPr/>
          </p:nvGrpSpPr>
          <p:grpSpPr bwMode="auto">
            <a:xfrm>
              <a:off x="2112" y="2400"/>
              <a:ext cx="1152" cy="1200"/>
              <a:chOff x="2112" y="2448"/>
              <a:chExt cx="1152" cy="1200"/>
            </a:xfrm>
          </p:grpSpPr>
          <p:sp>
            <p:nvSpPr>
              <p:cNvPr id="21514" name="Line 11"/>
              <p:cNvSpPr>
                <a:spLocks noChangeShapeType="1"/>
              </p:cNvSpPr>
              <p:nvPr/>
            </p:nvSpPr>
            <p:spPr bwMode="auto">
              <a:xfrm>
                <a:off x="2112" y="2448"/>
                <a:ext cx="1152" cy="864"/>
              </a:xfrm>
              <a:prstGeom prst="line">
                <a:avLst/>
              </a:prstGeom>
              <a:noFill/>
              <a:ln w="25400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515" name="Line 13"/>
              <p:cNvSpPr>
                <a:spLocks noChangeShapeType="1"/>
              </p:cNvSpPr>
              <p:nvPr/>
            </p:nvSpPr>
            <p:spPr bwMode="auto">
              <a:xfrm>
                <a:off x="2112" y="2448"/>
                <a:ext cx="1152" cy="1200"/>
              </a:xfrm>
              <a:prstGeom prst="line">
                <a:avLst/>
              </a:prstGeom>
              <a:noFill/>
              <a:ln w="25400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7000" y="1066800"/>
            <a:ext cx="8915400" cy="1143000"/>
          </a:xfrm>
        </p:spPr>
        <p:txBody>
          <a:bodyPr/>
          <a:lstStyle/>
          <a:p>
            <a:pPr>
              <a:buFontTx/>
              <a:buNone/>
            </a:pPr>
            <a:r>
              <a:rPr lang="pl-PL" altLang="en-US" sz="2200"/>
              <a:t>	Relacja</a:t>
            </a:r>
            <a:r>
              <a:rPr lang="pl-PL" altLang="en-US" sz="2200">
                <a:sym typeface="Symbol" pitchFamily="18" charset="2"/>
              </a:rPr>
              <a:t></a:t>
            </a:r>
            <a:r>
              <a:rPr lang="pl-PL" altLang="en-US" sz="2200"/>
              <a:t> - </a:t>
            </a:r>
            <a:r>
              <a:rPr lang="pl-PL" altLang="en-US" sz="2200">
                <a:sym typeface="Symbol" pitchFamily="18" charset="2"/>
              </a:rPr>
              <a:t></a:t>
            </a:r>
            <a:r>
              <a:rPr lang="pl-PL" altLang="en-US" sz="2200"/>
              <a:t> występuje wtedy, gdy jednemu rekordowi z tabeli A może odpowiadać więcej niż jeden rekord z tabeli B i jednemu rekordowi z tabeli B może odpowiadać więcej niż jeden rekord z tabeli A.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7620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Rodzaj relacji: wiele-do-wiele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50838" y="6145213"/>
            <a:ext cx="8462962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en-US" sz="2000"/>
              <a:t>Relacja „</a:t>
            </a:r>
            <a:r>
              <a:rPr lang="pl-PL" altLang="en-US" sz="2000" b="1"/>
              <a:t>sympatyzowanie z osobnikiem płci przeciwnej”</a:t>
            </a:r>
            <a:r>
              <a:rPr lang="pl-PL" altLang="en-US" sz="2000"/>
              <a:t> jest relacją typu </a:t>
            </a:r>
            <a:r>
              <a:rPr lang="pl-PL" altLang="en-US" sz="2000">
                <a:sym typeface="Symbol" pitchFamily="18" charset="2"/>
              </a:rPr>
              <a:t></a:t>
            </a:r>
            <a:r>
              <a:rPr lang="pl-PL" altLang="en-US" sz="2000"/>
              <a:t> -</a:t>
            </a:r>
            <a:r>
              <a:rPr lang="pl-PL" altLang="en-US" sz="2000">
                <a:sym typeface="Symbol" pitchFamily="18" charset="2"/>
              </a:rPr>
              <a:t>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422400" y="2498725"/>
            <a:ext cx="5803900" cy="3168650"/>
            <a:chOff x="896" y="1574"/>
            <a:chExt cx="3656" cy="1996"/>
          </a:xfrm>
        </p:grpSpPr>
        <p:grpSp>
          <p:nvGrpSpPr>
            <p:cNvPr id="22534" name="Group 20"/>
            <p:cNvGrpSpPr>
              <a:grpSpLocks/>
            </p:cNvGrpSpPr>
            <p:nvPr/>
          </p:nvGrpSpPr>
          <p:grpSpPr bwMode="auto">
            <a:xfrm>
              <a:off x="896" y="1574"/>
              <a:ext cx="1296" cy="1996"/>
              <a:chOff x="896" y="1574"/>
              <a:chExt cx="1296" cy="1996"/>
            </a:xfrm>
          </p:grpSpPr>
          <p:sp>
            <p:nvSpPr>
              <p:cNvPr id="22543" name="Text Box 7"/>
              <p:cNvSpPr txBox="1">
                <a:spLocks noChangeArrowheads="1"/>
              </p:cNvSpPr>
              <p:nvPr/>
            </p:nvSpPr>
            <p:spPr bwMode="auto">
              <a:xfrm>
                <a:off x="960" y="1872"/>
                <a:ext cx="1176" cy="1698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l-PL" altLang="en-US" sz="2000"/>
                  <a:t>Dziewczyna_1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000"/>
                  <a:t>Dziewczyna _2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000"/>
                  <a:t>Dziewczyna_3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000"/>
                  <a:t>...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000"/>
                  <a:t>...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000"/>
                  <a:t>Dziewczyna_n</a:t>
                </a:r>
              </a:p>
            </p:txBody>
          </p:sp>
          <p:sp>
            <p:nvSpPr>
              <p:cNvPr id="22544" name="Text Box 8"/>
              <p:cNvSpPr txBox="1">
                <a:spLocks noChangeArrowheads="1"/>
              </p:cNvSpPr>
              <p:nvPr/>
            </p:nvSpPr>
            <p:spPr bwMode="auto">
              <a:xfrm>
                <a:off x="896" y="1574"/>
                <a:ext cx="1296" cy="258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l-PL" altLang="en-US" sz="2000" b="1"/>
                  <a:t>DZIEWCZĘTA</a:t>
                </a:r>
                <a:endParaRPr lang="pl-PL" altLang="en-US" sz="2000"/>
              </a:p>
            </p:txBody>
          </p:sp>
        </p:grpSp>
        <p:grpSp>
          <p:nvGrpSpPr>
            <p:cNvPr id="22535" name="Group 9"/>
            <p:cNvGrpSpPr>
              <a:grpSpLocks/>
            </p:cNvGrpSpPr>
            <p:nvPr/>
          </p:nvGrpSpPr>
          <p:grpSpPr bwMode="auto">
            <a:xfrm>
              <a:off x="3312" y="1584"/>
              <a:ext cx="1240" cy="1755"/>
              <a:chOff x="3312" y="1632"/>
              <a:chExt cx="1240" cy="1690"/>
            </a:xfrm>
          </p:grpSpPr>
          <p:sp>
            <p:nvSpPr>
              <p:cNvPr id="22541" name="Text Box 10"/>
              <p:cNvSpPr txBox="1">
                <a:spLocks noChangeArrowheads="1"/>
              </p:cNvSpPr>
              <p:nvPr/>
            </p:nvSpPr>
            <p:spPr bwMode="auto">
              <a:xfrm>
                <a:off x="3312" y="1936"/>
                <a:ext cx="1240" cy="1386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l-PL" altLang="en-US" sz="2000"/>
                  <a:t>Chłopiec_1</a:t>
                </a:r>
                <a:endParaRPr lang="pl-PL" altLang="en-US" sz="2200"/>
              </a:p>
              <a:p>
                <a:pPr>
                  <a:spcBef>
                    <a:spcPct val="50000"/>
                  </a:spcBef>
                </a:pPr>
                <a:r>
                  <a:rPr lang="pl-PL" altLang="en-US" sz="2000"/>
                  <a:t>Chłopiec _2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000"/>
                  <a:t>Chłopiec _3</a:t>
                </a:r>
                <a:endParaRPr lang="pl-PL" altLang="en-US" sz="2200"/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/>
                  <a:t>...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000"/>
                  <a:t>Chłopiec _m</a:t>
                </a:r>
              </a:p>
            </p:txBody>
          </p:sp>
          <p:sp>
            <p:nvSpPr>
              <p:cNvPr id="22542" name="Text Box 11"/>
              <p:cNvSpPr txBox="1">
                <a:spLocks noChangeArrowheads="1"/>
              </p:cNvSpPr>
              <p:nvPr/>
            </p:nvSpPr>
            <p:spPr bwMode="auto">
              <a:xfrm>
                <a:off x="3352" y="1632"/>
                <a:ext cx="1152" cy="248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l-PL" altLang="en-US" sz="2000" b="1"/>
                  <a:t>CHŁOPCY</a:t>
                </a:r>
              </a:p>
            </p:txBody>
          </p:sp>
        </p:grpSp>
        <p:grpSp>
          <p:nvGrpSpPr>
            <p:cNvPr id="22536" name="Group 21"/>
            <p:cNvGrpSpPr>
              <a:grpSpLocks/>
            </p:cNvGrpSpPr>
            <p:nvPr/>
          </p:nvGrpSpPr>
          <p:grpSpPr bwMode="auto">
            <a:xfrm>
              <a:off x="2112" y="2016"/>
              <a:ext cx="1248" cy="1248"/>
              <a:chOff x="2112" y="2016"/>
              <a:chExt cx="1248" cy="1248"/>
            </a:xfrm>
          </p:grpSpPr>
          <p:sp>
            <p:nvSpPr>
              <p:cNvPr id="22537" name="Line 16"/>
              <p:cNvSpPr>
                <a:spLocks noChangeShapeType="1"/>
              </p:cNvSpPr>
              <p:nvPr/>
            </p:nvSpPr>
            <p:spPr bwMode="auto">
              <a:xfrm>
                <a:off x="2112" y="2016"/>
                <a:ext cx="1200" cy="62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38" name="Line 17"/>
              <p:cNvSpPr>
                <a:spLocks noChangeShapeType="1"/>
              </p:cNvSpPr>
              <p:nvPr/>
            </p:nvSpPr>
            <p:spPr bwMode="auto">
              <a:xfrm>
                <a:off x="2112" y="2016"/>
                <a:ext cx="1248" cy="124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39" name="Line 18"/>
              <p:cNvSpPr>
                <a:spLocks noChangeShapeType="1"/>
              </p:cNvSpPr>
              <p:nvPr/>
            </p:nvSpPr>
            <p:spPr bwMode="auto">
              <a:xfrm>
                <a:off x="2112" y="2016"/>
                <a:ext cx="115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40" name="Line 19"/>
              <p:cNvSpPr>
                <a:spLocks noChangeShapeType="1"/>
              </p:cNvSpPr>
              <p:nvPr/>
            </p:nvSpPr>
            <p:spPr bwMode="auto">
              <a:xfrm>
                <a:off x="2136" y="2648"/>
                <a:ext cx="115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400" y="1016000"/>
            <a:ext cx="7772400" cy="5627688"/>
          </a:xfrm>
        </p:spPr>
        <p:txBody>
          <a:bodyPr/>
          <a:lstStyle/>
          <a:p>
            <a:r>
              <a:rPr lang="pl-PL" altLang="en-US" sz="2400"/>
              <a:t>Zalety:</a:t>
            </a:r>
          </a:p>
          <a:p>
            <a:pPr lvl="1"/>
            <a:r>
              <a:rPr lang="pl-PL" altLang="en-US" sz="2000"/>
              <a:t>możliwość wymuszenia więzów integralności między tabelami </a:t>
            </a:r>
            <a:r>
              <a:rPr lang="pl-PL" altLang="en-US" sz="2000">
                <a:sym typeface="Symbol" pitchFamily="18" charset="2"/>
              </a:rPr>
              <a:t> zapewnienie spójno</a:t>
            </a:r>
            <a:r>
              <a:rPr lang="pl-PL" altLang="en-US" sz="2000"/>
              <a:t>ś</a:t>
            </a:r>
            <a:r>
              <a:rPr lang="pl-PL" altLang="en-US" sz="2000">
                <a:sym typeface="Symbol" pitchFamily="18" charset="2"/>
              </a:rPr>
              <a:t>ci bazy i cz</a:t>
            </a:r>
            <a:r>
              <a:rPr lang="pl-PL" altLang="en-US" sz="2000"/>
              <a:t>ęś</a:t>
            </a:r>
            <a:r>
              <a:rPr lang="pl-PL" altLang="en-US" sz="2000">
                <a:sym typeface="Symbol" pitchFamily="18" charset="2"/>
              </a:rPr>
              <a:t>ciowe zabezpieczenie przed wprowadzaniem b</a:t>
            </a:r>
            <a:r>
              <a:rPr lang="pl-PL" altLang="en-US" sz="2000"/>
              <a:t>łę</a:t>
            </a:r>
            <a:r>
              <a:rPr lang="pl-PL" altLang="en-US" sz="2000">
                <a:sym typeface="Symbol" pitchFamily="18" charset="2"/>
              </a:rPr>
              <a:t>dnych danych, </a:t>
            </a:r>
          </a:p>
          <a:p>
            <a:pPr lvl="1"/>
            <a:r>
              <a:rPr lang="pl-PL" altLang="en-US" sz="2000"/>
              <a:t>automatyczne tworzenie powiązań w kwerendach, formularzach sprzężonych i raportach z podraportami.</a:t>
            </a:r>
          </a:p>
          <a:p>
            <a:r>
              <a:rPr lang="pl-PL" altLang="en-US" sz="2400"/>
              <a:t>Warunki tworzenia złączeń z wymuszeniem więzów integralności:</a:t>
            </a:r>
          </a:p>
          <a:p>
            <a:pPr lvl="1"/>
            <a:r>
              <a:rPr lang="pl-PL" altLang="en-US" sz="2000"/>
              <a:t>obecność klucza obcego w tabeli </a:t>
            </a:r>
            <a:r>
              <a:rPr lang="pl-PL" altLang="en-US" sz="2000" b="1">
                <a:solidFill>
                  <a:srgbClr val="CC3300"/>
                </a:solidFill>
              </a:rPr>
              <a:t>podrzędnej</a:t>
            </a:r>
            <a:r>
              <a:rPr lang="pl-PL" altLang="en-US" sz="2000"/>
              <a:t> i klucza podstawowego w tabeli </a:t>
            </a:r>
            <a:r>
              <a:rPr lang="pl-PL" altLang="en-US" sz="2000" b="1">
                <a:solidFill>
                  <a:srgbClr val="CC3300"/>
                </a:solidFill>
              </a:rPr>
              <a:t>nadrzędnej</a:t>
            </a:r>
            <a:r>
              <a:rPr lang="pl-PL" altLang="en-US" sz="2000"/>
              <a:t>,</a:t>
            </a:r>
          </a:p>
          <a:p>
            <a:pPr lvl="1"/>
            <a:r>
              <a:rPr lang="pl-PL" altLang="en-US" sz="2000"/>
              <a:t>ten sam typ danych w obu polach,</a:t>
            </a:r>
          </a:p>
          <a:p>
            <a:pPr lvl="1"/>
            <a:r>
              <a:rPr lang="pl-PL" altLang="en-US" sz="2000"/>
              <a:t>wartości klucza obcego w tabeli podrzędnej nie mogą wykraczać poza zbiór wartości odpowiedniego klucza głównego w tabeli nadrzędnej (dla więzów integralności),</a:t>
            </a:r>
          </a:p>
          <a:p>
            <a:pPr lvl="1"/>
            <a:r>
              <a:rPr lang="pl-PL" altLang="en-US" sz="2000"/>
              <a:t>obie tabele muszą należeć lub być przyłączone do tej samej bazy danych.</a:t>
            </a:r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title"/>
          </p:nvPr>
        </p:nvSpPr>
        <p:spPr>
          <a:xfrm>
            <a:off x="196850" y="190500"/>
            <a:ext cx="8839200" cy="64135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Charakterystyka złączeń między tabelami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-107950" y="74613"/>
            <a:ext cx="9144000" cy="119380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400" b="1"/>
              <a:t>Konsekwencje wymuszenia więzów integralności w powiązaniu między tabelami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52600"/>
            <a:ext cx="8497887" cy="4484688"/>
          </a:xfrm>
        </p:spPr>
        <p:txBody>
          <a:bodyPr/>
          <a:lstStyle/>
          <a:p>
            <a:pPr marL="285750" lvl="1">
              <a:buFont typeface="Arial" charset="0"/>
              <a:buChar char="•"/>
            </a:pPr>
            <a:r>
              <a:rPr lang="pl-PL" altLang="en-US" sz="2400"/>
              <a:t>Nie można dodać rekordu w tabeli podrzędnej z wartością klucza obcego nieobecną w tabeli nadrzędnej.</a:t>
            </a:r>
          </a:p>
          <a:p>
            <a:pPr marL="285750" lvl="1">
              <a:buFont typeface="Arial" charset="0"/>
              <a:buChar char="•"/>
            </a:pPr>
            <a:r>
              <a:rPr lang="pl-PL" altLang="en-US" sz="2400"/>
              <a:t>Nie można usunąć rekordu z tabeli nadrzędnej, jeżeli w tabeli podrzędnej istnieją odpowiadające mu rekordy, chyba że wprowadzi się opcję kaskadowego usuwania rekordów powiązanych.</a:t>
            </a:r>
          </a:p>
          <a:p>
            <a:pPr marL="285750" lvl="1">
              <a:buFont typeface="Arial" charset="0"/>
              <a:buChar char="•"/>
            </a:pPr>
            <a:r>
              <a:rPr lang="pl-PL" altLang="en-US" sz="2400"/>
              <a:t>Nie można zmienić wartości klucza głównego w tabeli  nadrzędnej, jeżeli w tabeli podrzędnej istnieją rekordy powiązane (z odpowiadającymi wartościami klucza obcego), chyba że wprowadzi się opcję kaskadowej aktualizacji powiązanych pól.</a:t>
            </a:r>
          </a:p>
          <a:p>
            <a:pPr marL="285750" lvl="1">
              <a:buFont typeface="Arial" charset="0"/>
              <a:buChar char="•"/>
            </a:pPr>
            <a:endParaRPr lang="pl-PL" altLang="en-US" sz="240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119380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400" b="1"/>
              <a:t>Tworzenie złączeń między tabelami </a:t>
            </a:r>
            <a:br>
              <a:rPr lang="pl-PL" altLang="en-US" sz="3400" b="1"/>
            </a:br>
            <a:r>
              <a:rPr lang="pl-PL" altLang="en-US" sz="3400" b="1"/>
              <a:t>w MS Access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628775"/>
            <a:ext cx="6913562" cy="4484688"/>
          </a:xfrm>
          <a:noFill/>
        </p:spPr>
        <p:txBody>
          <a:bodyPr/>
          <a:lstStyle/>
          <a:p>
            <a:r>
              <a:rPr lang="pl-PL" altLang="en-US" sz="2400"/>
              <a:t>Metoda „ciągnij i upuść”</a:t>
            </a:r>
          </a:p>
          <a:p>
            <a:r>
              <a:rPr lang="pl-PL" altLang="en-US" sz="2400"/>
              <a:t>Wymuszenie więzów integralności i tego konsekwencje</a:t>
            </a:r>
          </a:p>
          <a:p>
            <a:r>
              <a:rPr lang="pl-PL" altLang="en-US" sz="2400"/>
              <a:t>Wybrane rodzaje złączeń (sprzężeń):</a:t>
            </a:r>
          </a:p>
          <a:p>
            <a:pPr lvl="1"/>
            <a:r>
              <a:rPr lang="pl-PL" altLang="en-US" sz="2000"/>
              <a:t>wewnętrzne; „wspólne” rekordy z nadrzędnej </a:t>
            </a:r>
            <a:br>
              <a:rPr lang="pl-PL" altLang="en-US" sz="2000"/>
            </a:br>
            <a:r>
              <a:rPr lang="pl-PL" altLang="en-US" sz="2000"/>
              <a:t>i podrzędnej</a:t>
            </a:r>
          </a:p>
          <a:p>
            <a:pPr lvl="1"/>
            <a:r>
              <a:rPr lang="pl-PL" altLang="en-US" sz="2000"/>
              <a:t>zewnętrzne lewostronne; wszystkie rekordy </a:t>
            </a:r>
            <a:br>
              <a:rPr lang="pl-PL" altLang="en-US" sz="2000"/>
            </a:br>
            <a:r>
              <a:rPr lang="pl-PL" altLang="en-US" sz="2000"/>
              <a:t>z tabeli po lewej stronie połączenia (klauzuli JOIN) </a:t>
            </a:r>
            <a:br>
              <a:rPr lang="pl-PL" altLang="en-US" sz="2000"/>
            </a:br>
            <a:r>
              <a:rPr lang="pl-PL" altLang="en-US" sz="2000"/>
              <a:t>i rekordy pasujące z tabeli po stronie prawej</a:t>
            </a:r>
          </a:p>
          <a:p>
            <a:pPr lvl="1"/>
            <a:r>
              <a:rPr lang="pl-PL" altLang="en-US" sz="2000"/>
              <a:t>zewnętrzne prawostronne; wszystkie rekordy </a:t>
            </a:r>
            <a:br>
              <a:rPr lang="pl-PL" altLang="en-US" sz="2000"/>
            </a:br>
            <a:r>
              <a:rPr lang="pl-PL" altLang="en-US" sz="2000"/>
              <a:t>z tabeli po prawej stronie połączenia (klauzuli JOIN) </a:t>
            </a:r>
            <a:br>
              <a:rPr lang="pl-PL" altLang="en-US" sz="2000"/>
            </a:br>
            <a:r>
              <a:rPr lang="pl-PL" altLang="en-US" sz="2000"/>
              <a:t>i rekordy pasujące z tabeli po stronie lewej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1438"/>
            <a:ext cx="8178800" cy="77470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600" b="1"/>
              <a:t>Podstawowe pojęcia baz danych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928688"/>
            <a:ext cx="8786813" cy="5643562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pl-PL" altLang="en-US" sz="1800" b="1" dirty="0">
                <a:solidFill>
                  <a:schemeClr val="hlink"/>
                </a:solidFill>
              </a:rPr>
              <a:t>Baza danych </a:t>
            </a:r>
            <a:r>
              <a:rPr lang="pl-PL" altLang="en-US" sz="1800" dirty="0"/>
              <a:t>– zbiór różnego typu danych (tekstowe, liczbowe, ich podtypy, w szczególności: data/godzina) powiązanych ze sobą logicznie i przechowywanych na nośnikach pamięci masowej.</a:t>
            </a:r>
          </a:p>
          <a:p>
            <a:pPr>
              <a:buFontTx/>
              <a:buNone/>
            </a:pPr>
            <a:r>
              <a:rPr lang="pl-PL" altLang="en-US" sz="1800" b="1" dirty="0">
                <a:solidFill>
                  <a:schemeClr val="hlink"/>
                </a:solidFill>
              </a:rPr>
              <a:t>Tabela = relacja </a:t>
            </a:r>
            <a:r>
              <a:rPr lang="pl-PL" altLang="en-US" sz="1800" dirty="0"/>
              <a:t>– wydzielony logicznie zbiór danych zorganizowanych w postaci struktury składającej się z wierszy i kolumn; jest podstawowym elementem bazy danych.</a:t>
            </a:r>
          </a:p>
          <a:p>
            <a:pPr>
              <a:buFontTx/>
              <a:buNone/>
            </a:pPr>
            <a:r>
              <a:rPr lang="pl-PL" altLang="en-US" sz="1800" b="1" dirty="0">
                <a:solidFill>
                  <a:schemeClr val="hlink"/>
                </a:solidFill>
              </a:rPr>
              <a:t>Relacyjna baza danych </a:t>
            </a:r>
            <a:r>
              <a:rPr lang="pl-PL" altLang="en-US" sz="1800" dirty="0"/>
              <a:t>– system powiązanych ze sobą znormalizowanych relacji (tabel). </a:t>
            </a:r>
          </a:p>
          <a:p>
            <a:pPr>
              <a:buFontTx/>
              <a:buNone/>
            </a:pPr>
            <a:r>
              <a:rPr lang="pl-PL" altLang="en-US" sz="1800" b="1" dirty="0">
                <a:solidFill>
                  <a:srgbClr val="FF0000"/>
                </a:solidFill>
              </a:rPr>
              <a:t>Struktura (projekt) bazy danych</a:t>
            </a:r>
            <a:r>
              <a:rPr lang="pl-PL" altLang="en-US" sz="1800" dirty="0"/>
              <a:t> – zbiór tabel (danych co najmniej poprzez projekty tabel) oraz powiązania między tymi tabelami.</a:t>
            </a:r>
          </a:p>
          <a:p>
            <a:pPr>
              <a:buFontTx/>
              <a:buNone/>
            </a:pPr>
            <a:r>
              <a:rPr lang="pl-PL" altLang="en-US" sz="1800" b="1" dirty="0">
                <a:solidFill>
                  <a:srgbClr val="FF0000"/>
                </a:solidFill>
              </a:rPr>
              <a:t>System Zarządzania Bazami Danych (SZBD) </a:t>
            </a:r>
            <a:r>
              <a:rPr lang="pl-PL" altLang="en-US" sz="1800" dirty="0"/>
              <a:t>– program lub programy komputerowe (system oprogramowania) do obsługi baz danych, tj. do tworzenia i  modyfikacji struktury bazy, wprowadzania, usuwania i modyfikacji danych, tworzenia, usuwania i modyfikacji powiązań, zestawiania informacji (definiowanie zapytań) oraz do zarządzania użytkownikami bazy. </a:t>
            </a:r>
            <a:r>
              <a:rPr lang="pl-PL" altLang="en-US" sz="1600" dirty="0">
                <a:solidFill>
                  <a:srgbClr val="0000FF"/>
                </a:solidFill>
              </a:rPr>
              <a:t>Przykłady: DB2, </a:t>
            </a:r>
            <a:r>
              <a:rPr lang="pl-PL" altLang="en-US" sz="1600" dirty="0" err="1">
                <a:solidFill>
                  <a:srgbClr val="0000FF"/>
                </a:solidFill>
              </a:rPr>
              <a:t>Firebird</a:t>
            </a:r>
            <a:r>
              <a:rPr lang="pl-PL" altLang="en-US" sz="1600" dirty="0">
                <a:solidFill>
                  <a:srgbClr val="0000FF"/>
                </a:solidFill>
              </a:rPr>
              <a:t>, </a:t>
            </a:r>
            <a:r>
              <a:rPr lang="pl-PL" altLang="en-US" sz="1600" dirty="0" err="1">
                <a:solidFill>
                  <a:srgbClr val="0000FF"/>
                </a:solidFill>
              </a:rPr>
              <a:t>MariaDB</a:t>
            </a:r>
            <a:r>
              <a:rPr lang="pl-PL" altLang="en-US" sz="1600" dirty="0">
                <a:solidFill>
                  <a:srgbClr val="0000FF"/>
                </a:solidFill>
              </a:rPr>
              <a:t>. ORACLE, MS Access</a:t>
            </a:r>
          </a:p>
          <a:p>
            <a:pPr>
              <a:buFontTx/>
              <a:buNone/>
            </a:pPr>
            <a:r>
              <a:rPr lang="pl-PL" altLang="en-US" sz="1800" b="1" dirty="0">
                <a:solidFill>
                  <a:schemeClr val="hlink"/>
                </a:solidFill>
              </a:rPr>
              <a:t>Klucz tabeli </a:t>
            </a:r>
            <a:r>
              <a:rPr lang="pl-PL" altLang="en-US" sz="1800" dirty="0"/>
              <a:t>- zbiór atrybutów jednoznacznie identyfikujący rekordy tabeli.</a:t>
            </a:r>
          </a:p>
          <a:p>
            <a:pPr marL="446088" lvl="1"/>
            <a:r>
              <a:rPr lang="pl-PL" altLang="en-US" sz="1800" b="1" dirty="0">
                <a:solidFill>
                  <a:schemeClr val="hlink"/>
                </a:solidFill>
              </a:rPr>
              <a:t>klucz główny</a:t>
            </a:r>
            <a:r>
              <a:rPr lang="pl-PL" altLang="en-US" sz="1800" dirty="0">
                <a:solidFill>
                  <a:schemeClr val="hlink"/>
                </a:solidFill>
              </a:rPr>
              <a:t> </a:t>
            </a:r>
            <a:r>
              <a:rPr lang="pl-PL" altLang="en-US" sz="1800" dirty="0"/>
              <a:t>- jeden z kluczy kandydujących (minimalna liczba atrybutów) tabeli wybrany do identyfikacji rekordów. W MS Access - klucz podstawowy. </a:t>
            </a:r>
            <a:r>
              <a:rPr lang="pl-PL" altLang="en-US" sz="1800" u="sng" dirty="0">
                <a:solidFill>
                  <a:srgbClr val="0000FF"/>
                </a:solidFill>
              </a:rPr>
              <a:t>Cechy</a:t>
            </a:r>
            <a:r>
              <a:rPr lang="pl-PL" altLang="en-US" sz="1800" dirty="0">
                <a:solidFill>
                  <a:srgbClr val="0000FF"/>
                </a:solidFill>
              </a:rPr>
              <a:t>: unikatowość, brak wartości pustej w każdym polu będącym elementem klucza, w tabeli jest tylko jeden </a:t>
            </a:r>
          </a:p>
          <a:p>
            <a:pPr marL="446088" lvl="1"/>
            <a:r>
              <a:rPr lang="pl-PL" altLang="en-US" sz="1800" b="1" dirty="0">
                <a:solidFill>
                  <a:schemeClr val="hlink"/>
                </a:solidFill>
              </a:rPr>
              <a:t>klucz zewnętrzny </a:t>
            </a:r>
            <a:r>
              <a:rPr lang="pl-PL" altLang="en-US" sz="1800" b="1" dirty="0"/>
              <a:t>- </a:t>
            </a:r>
            <a:r>
              <a:rPr lang="pl-PL" altLang="en-US" sz="1800" dirty="0"/>
              <a:t>atrybut tabeli,, który jest kluczem głównym w innej tabeli (</a:t>
            </a:r>
            <a:r>
              <a:rPr lang="pl-PL" altLang="en-US" sz="1800" b="1" dirty="0">
                <a:solidFill>
                  <a:schemeClr val="hlink"/>
                </a:solidFill>
              </a:rPr>
              <a:t>obcy)</a:t>
            </a:r>
            <a:r>
              <a:rPr lang="pl-PL" altLang="en-US" sz="1800" dirty="0"/>
              <a:t>. </a:t>
            </a:r>
          </a:p>
          <a:p>
            <a:pPr>
              <a:buFontTx/>
              <a:buNone/>
            </a:pPr>
            <a:endParaRPr lang="pl-PL" altLang="en-US" sz="1800" dirty="0"/>
          </a:p>
          <a:p>
            <a:pPr>
              <a:buFontTx/>
              <a:buNone/>
            </a:pPr>
            <a:endParaRPr lang="pl-PL" altLang="en-US" sz="18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Tabela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581400"/>
              </p:ext>
            </p:extLst>
          </p:nvPr>
        </p:nvGraphicFramePr>
        <p:xfrm>
          <a:off x="71438" y="2000250"/>
          <a:ext cx="8915400" cy="3629030"/>
        </p:xfrm>
        <a:graphic>
          <a:graphicData uri="http://schemas.openxmlformats.org/drawingml/2006/table">
            <a:tbl>
              <a:tblPr/>
              <a:tblGrid>
                <a:gridCol w="788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2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4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18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2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07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Nazwisko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Imię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Adres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Data_zap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Pesel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Syg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Tytuł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Autor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Data_wyp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Data_zw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Typ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Limit_cz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Kowalski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Janusz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Adres_1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1998.12.03 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7812033323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0001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Tyt_2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Aut_1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2000.05.12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2000.11.12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Podręcznik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Kowalski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Janusz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Adres_1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1998.12.03 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7812033323</a:t>
                      </a:r>
                      <a:endParaRPr kumimoji="0" lang="pl-P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0002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Tyt_1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Aut_2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1999.12.15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2000.10.11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Poradnik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0011</a:t>
                      </a:r>
                      <a:endParaRPr kumimoji="0" lang="pl-PL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Tyt_20</a:t>
                      </a:r>
                      <a:endParaRPr kumimoji="0" lang="pl-PL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Aut_10</a:t>
                      </a:r>
                      <a:endParaRPr kumimoji="0" lang="pl-PL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Podręcznik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Nawrocki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Adam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Adres_3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2008.12.04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8004124561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0004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Tyt_1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Aut_2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2010.10.02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2010.10.07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Leksykon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Nawrocki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Andrzej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Adres_3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2008.12.04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8105308897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0034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Tyt_3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Aut_3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2013.06.24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Podręcznik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Paprocka 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Elwira 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Adres_5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2011.1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1.03 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7901047856 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0021 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Tyt_5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Aut_3 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2012.04.30 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2012.05.30 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Leksykon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Arends 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Roman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Adres_6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2013.10.15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7710144345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0072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Tyt_4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Aut_4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2013.11.23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2013.12.02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Leksykon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Arends 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Roman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Adres_6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2013.10.15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8204184572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0213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Tyt_12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Aut_5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2014.02.14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Poradnik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Bracki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Leszek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Adres_7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2000.07.01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7911196787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3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067800" cy="6858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200" b="1"/>
              <a:t>Pojęcia podstawowe w tabeli </a:t>
            </a:r>
          </a:p>
        </p:txBody>
      </p:sp>
      <p:sp>
        <p:nvSpPr>
          <p:cNvPr id="9365" name="Rectangle 18"/>
          <p:cNvSpPr>
            <a:spLocks noChangeArrowheads="1"/>
          </p:cNvSpPr>
          <p:nvPr/>
        </p:nvSpPr>
        <p:spPr bwMode="auto">
          <a:xfrm>
            <a:off x="1835696" y="5877272"/>
            <a:ext cx="53403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en-US" sz="2000" b="1" dirty="0"/>
              <a:t>Tabela WYPOŻYCZALNIA BIBLIOTECZNA</a:t>
            </a:r>
          </a:p>
        </p:txBody>
      </p:sp>
      <p:sp>
        <p:nvSpPr>
          <p:cNvPr id="9366" name="Text Box 29"/>
          <p:cNvSpPr txBox="1">
            <a:spLocks noChangeArrowheads="1"/>
          </p:cNvSpPr>
          <p:nvPr/>
        </p:nvSpPr>
        <p:spPr bwMode="auto">
          <a:xfrm>
            <a:off x="192088" y="838200"/>
            <a:ext cx="43434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en-US" sz="1800" b="1" i="1"/>
              <a:t>Schemat (projekt, struktura) tabeli = </a:t>
            </a:r>
            <a:br>
              <a:rPr lang="pl-PL" altLang="en-US" sz="1800" b="1" i="1"/>
            </a:br>
            <a:r>
              <a:rPr lang="pl-PL" altLang="en-US" sz="1800" b="1" i="1"/>
              <a:t>zbiór atrybutów i przypisanych im własności</a:t>
            </a:r>
            <a:endParaRPr lang="pl-PL" altLang="en-US" sz="1800"/>
          </a:p>
        </p:txBody>
      </p:sp>
      <p:sp>
        <p:nvSpPr>
          <p:cNvPr id="9367" name="Line 30"/>
          <p:cNvSpPr>
            <a:spLocks noChangeShapeType="1"/>
          </p:cNvSpPr>
          <p:nvPr/>
        </p:nvSpPr>
        <p:spPr bwMode="auto">
          <a:xfrm flipH="1">
            <a:off x="571500" y="1428750"/>
            <a:ext cx="285750" cy="500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368" name="Line 31"/>
          <p:cNvSpPr>
            <a:spLocks noChangeShapeType="1"/>
          </p:cNvSpPr>
          <p:nvPr/>
        </p:nvSpPr>
        <p:spPr bwMode="auto">
          <a:xfrm>
            <a:off x="1597025" y="1500188"/>
            <a:ext cx="46038" cy="428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369" name="Line 32"/>
          <p:cNvSpPr>
            <a:spLocks noChangeShapeType="1"/>
          </p:cNvSpPr>
          <p:nvPr/>
        </p:nvSpPr>
        <p:spPr bwMode="auto">
          <a:xfrm>
            <a:off x="3071813" y="1428750"/>
            <a:ext cx="385762" cy="485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370" name="Text Box 33"/>
          <p:cNvSpPr txBox="1">
            <a:spLocks noChangeArrowheads="1"/>
          </p:cNvSpPr>
          <p:nvPr/>
        </p:nvSpPr>
        <p:spPr bwMode="auto">
          <a:xfrm>
            <a:off x="4876800" y="758825"/>
            <a:ext cx="24511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en-US" sz="1800" b="1" i="1">
                <a:solidFill>
                  <a:srgbClr val="0000FF"/>
                </a:solidFill>
              </a:rPr>
              <a:t>Atrybut=Kolumna=Pole</a:t>
            </a:r>
            <a:endParaRPr lang="pl-PL" altLang="en-US">
              <a:solidFill>
                <a:srgbClr val="0000FF"/>
              </a:solidFill>
            </a:endParaRPr>
          </a:p>
        </p:txBody>
      </p:sp>
      <p:sp>
        <p:nvSpPr>
          <p:cNvPr id="9371" name="Line 35"/>
          <p:cNvSpPr>
            <a:spLocks noChangeShapeType="1"/>
          </p:cNvSpPr>
          <p:nvPr/>
        </p:nvSpPr>
        <p:spPr bwMode="auto">
          <a:xfrm>
            <a:off x="5486400" y="1143000"/>
            <a:ext cx="442913" cy="785813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372" name="Line 38"/>
          <p:cNvSpPr>
            <a:spLocks noChangeShapeType="1"/>
          </p:cNvSpPr>
          <p:nvPr/>
        </p:nvSpPr>
        <p:spPr bwMode="auto">
          <a:xfrm flipH="1">
            <a:off x="6215063" y="1484313"/>
            <a:ext cx="85725" cy="187325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373" name="Text Box 44"/>
          <p:cNvSpPr txBox="1">
            <a:spLocks noChangeArrowheads="1"/>
          </p:cNvSpPr>
          <p:nvPr/>
        </p:nvSpPr>
        <p:spPr bwMode="auto">
          <a:xfrm>
            <a:off x="6705600" y="1462088"/>
            <a:ext cx="241300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en-US" sz="1800" b="1" i="1">
                <a:solidFill>
                  <a:srgbClr val="FF0000"/>
                </a:solidFill>
              </a:rPr>
              <a:t>Rekord=Wiersz=Krotka</a:t>
            </a:r>
          </a:p>
        </p:txBody>
      </p:sp>
      <p:sp>
        <p:nvSpPr>
          <p:cNvPr id="9374" name="Line 45"/>
          <p:cNvSpPr>
            <a:spLocks noChangeShapeType="1"/>
          </p:cNvSpPr>
          <p:nvPr/>
        </p:nvSpPr>
        <p:spPr bwMode="auto">
          <a:xfrm>
            <a:off x="7848600" y="1752600"/>
            <a:ext cx="0" cy="2743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375" name="Prostokąt zaokrąglony 43"/>
          <p:cNvSpPr>
            <a:spLocks noChangeArrowheads="1"/>
          </p:cNvSpPr>
          <p:nvPr/>
        </p:nvSpPr>
        <p:spPr bwMode="auto">
          <a:xfrm>
            <a:off x="71438" y="4525963"/>
            <a:ext cx="8858250" cy="319087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9376" name="Prostokąt zaokrąglony 44"/>
          <p:cNvSpPr>
            <a:spLocks noChangeArrowheads="1"/>
          </p:cNvSpPr>
          <p:nvPr/>
        </p:nvSpPr>
        <p:spPr bwMode="auto">
          <a:xfrm>
            <a:off x="5753100" y="2033588"/>
            <a:ext cx="785813" cy="28575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9377" name="Prostokąt zaokrąglony 45"/>
          <p:cNvSpPr>
            <a:spLocks noChangeArrowheads="1"/>
          </p:cNvSpPr>
          <p:nvPr/>
        </p:nvSpPr>
        <p:spPr bwMode="auto">
          <a:xfrm>
            <a:off x="5773738" y="3429000"/>
            <a:ext cx="785812" cy="28575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9378" name="Text Box 33"/>
          <p:cNvSpPr txBox="1">
            <a:spLocks noChangeArrowheads="1"/>
          </p:cNvSpPr>
          <p:nvPr/>
        </p:nvSpPr>
        <p:spPr bwMode="auto">
          <a:xfrm>
            <a:off x="5746750" y="1196975"/>
            <a:ext cx="1417638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en-US" sz="1800" b="1" i="1">
                <a:solidFill>
                  <a:srgbClr val="0000FF"/>
                </a:solidFill>
              </a:rPr>
              <a:t>Wartość pola</a:t>
            </a:r>
            <a:endParaRPr lang="pl-PL" altLang="en-US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875"/>
            <a:ext cx="7958138" cy="842963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Proces normalizacji tabeli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25" y="1143000"/>
            <a:ext cx="7172325" cy="2933700"/>
          </a:xfrm>
          <a:noFill/>
        </p:spPr>
        <p:txBody>
          <a:bodyPr/>
          <a:lstStyle/>
          <a:p>
            <a:r>
              <a:rPr lang="pl-PL" altLang="en-US" sz="2000" dirty="0"/>
              <a:t>Nieprawidłowo zaprojektowana tabela cechuje się anomaliami, które utrudniają (a czasami uniemożliwiają) pracę z bazą danych (anomalie wynikające z redundancji</a:t>
            </a:r>
            <a:r>
              <a:rPr lang="pl-PL" altLang="en-US" sz="2000" dirty="0">
                <a:solidFill>
                  <a:srgbClr val="0000FF"/>
                </a:solidFill>
              </a:rPr>
              <a:t>: redundancja </a:t>
            </a:r>
            <a:r>
              <a:rPr lang="pl-PL" altLang="en-US" sz="2000" dirty="0">
                <a:solidFill>
                  <a:srgbClr val="0000FF"/>
                </a:solidFill>
                <a:sym typeface="Symbol" pitchFamily="18" charset="2"/>
              </a:rPr>
              <a:t> anomalia przy modyfikacji danych, przy wstawianiu rekordów, przy usuwaniu rekordów</a:t>
            </a:r>
            <a:r>
              <a:rPr lang="pl-PL" altLang="en-US" sz="2000" dirty="0"/>
              <a:t> ).</a:t>
            </a:r>
          </a:p>
          <a:p>
            <a:r>
              <a:rPr lang="pl-PL" altLang="en-US" sz="2000" dirty="0">
                <a:solidFill>
                  <a:srgbClr val="C00000"/>
                </a:solidFill>
              </a:rPr>
              <a:t>Aby doprowadzić tabelę do odpowiedniej postaci normalnej przeprowadza się </a:t>
            </a:r>
            <a:r>
              <a:rPr lang="pl-PL" altLang="en-US" sz="2000" b="1" dirty="0">
                <a:solidFill>
                  <a:srgbClr val="C00000"/>
                </a:solidFill>
              </a:rPr>
              <a:t>proces normalizacji tabeli</a:t>
            </a:r>
            <a:r>
              <a:rPr lang="pl-PL" altLang="en-US" sz="2000" dirty="0"/>
              <a:t>. </a:t>
            </a:r>
          </a:p>
          <a:p>
            <a:r>
              <a:rPr lang="pl-PL" altLang="en-US" sz="2000" dirty="0"/>
              <a:t>Proces normalizacji polega na odpowiednim podziale tabeli na mniejsze w odpowiedniej postaci normalnej.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42938" y="4227513"/>
            <a:ext cx="7929562" cy="714375"/>
          </a:xfrm>
          <a:prstGeom prst="rect">
            <a:avLst/>
          </a:prstGeom>
          <a:solidFill>
            <a:srgbClr val="7FFF00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pl-PL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Inne pojęcia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286000" y="5024438"/>
            <a:ext cx="5214938" cy="1357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Tx/>
              <a:buChar char="•"/>
              <a:defRPr/>
            </a:pPr>
            <a:r>
              <a:rPr lang="pl-PL" sz="2000" kern="0" dirty="0">
                <a:latin typeface="+mn-lt"/>
              </a:rPr>
              <a:t>Klucz prosty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  <a:defRPr/>
            </a:pPr>
            <a:r>
              <a:rPr lang="pl-PL" sz="2000" kern="0" dirty="0">
                <a:latin typeface="+mn-lt"/>
              </a:rPr>
              <a:t>Klucz złożony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  <a:defRPr/>
            </a:pPr>
            <a:r>
              <a:rPr lang="pl-PL" sz="2000" kern="0" dirty="0">
                <a:latin typeface="+mn-lt"/>
              </a:rPr>
              <a:t>Częściowa i przechodnia zależność od klucza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915400" cy="8382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Pierwsza postać normalna tabeli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992188" y="1890713"/>
            <a:ext cx="7312025" cy="191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pl-PL" altLang="en-US" sz="3000"/>
              <a:t>Tabela jest w </a:t>
            </a:r>
            <a:r>
              <a:rPr lang="pl-PL" altLang="en-US" sz="3000" b="1">
                <a:solidFill>
                  <a:srgbClr val="C00000"/>
                </a:solidFill>
              </a:rPr>
              <a:t>pierwszej postaci normalnej</a:t>
            </a:r>
            <a:r>
              <a:rPr lang="pl-PL" altLang="en-US" sz="3000"/>
              <a:t>, jeśli każdy atrybut w każdym rekordzie tabeli ma co najwyżej jedną wartość ze swojej dziedziny.	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041525" y="4343400"/>
            <a:ext cx="6188075" cy="830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en-US" i="1">
                <a:solidFill>
                  <a:srgbClr val="0000FF"/>
                </a:solidFill>
              </a:rPr>
              <a:t>Tabela WYPOŻYCZALNIA BIBLIOTECZNA  jest w pierwszej postaci normalnej.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974725" y="5603875"/>
            <a:ext cx="51212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>
                <a:solidFill>
                  <a:srgbClr val="C00000"/>
                </a:solidFill>
                <a:hlinkClick r:id="rId2" action="ppaction://hlinksldjump"/>
              </a:rPr>
              <a:t>WYPOŻYCZALNIA </a:t>
            </a:r>
            <a:r>
              <a:rPr lang="pl-PL">
                <a:solidFill>
                  <a:srgbClr val="004E00"/>
                </a:solidFill>
                <a:hlinkClick r:id="rId2" action="ppaction://hlinksldjump"/>
              </a:rPr>
              <a:t>BIBLIOTECZNA</a:t>
            </a:r>
            <a:endParaRPr lang="pl-PL">
              <a:solidFill>
                <a:srgbClr val="004E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458200" cy="11430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Druga postać normalna tabeli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839200" cy="2057400"/>
          </a:xfrm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pl-PL" altLang="en-US" sz="3000"/>
              <a:t>	Tabela jest w </a:t>
            </a:r>
            <a:r>
              <a:rPr lang="pl-PL" altLang="en-US" sz="3000" b="1">
                <a:solidFill>
                  <a:srgbClr val="C00000"/>
                </a:solidFill>
              </a:rPr>
              <a:t>drugiej postaci normalnej</a:t>
            </a:r>
            <a:r>
              <a:rPr lang="pl-PL" altLang="en-US" sz="3000"/>
              <a:t>, jeśli jest </a:t>
            </a:r>
            <a:br>
              <a:rPr lang="pl-PL" altLang="en-US" sz="3000"/>
            </a:br>
            <a:r>
              <a:rPr lang="pl-PL" altLang="en-US" sz="3000"/>
              <a:t>w pierwszej postaci normalnej i każdy atrybut nie będący kluczem tej tabeli jest w pełni zależny funkcyjnie od wszystkich kluczy tabeli.</a:t>
            </a: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533400" y="6043613"/>
            <a:ext cx="51212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en-US" dirty="0">
                <a:solidFill>
                  <a:srgbClr val="C00000"/>
                </a:solidFill>
                <a:hlinkClick r:id="rId2" action="ppaction://hlinksldjump"/>
              </a:rPr>
              <a:t>WYPOŻYCZALNIA BIBLIOTECZNA</a:t>
            </a:r>
            <a:endParaRPr lang="pl-PL" altLang="en-US" dirty="0">
              <a:solidFill>
                <a:srgbClr val="C00000"/>
              </a:solidFill>
            </a:endParaRPr>
          </a:p>
        </p:txBody>
      </p:sp>
      <p:grpSp>
        <p:nvGrpSpPr>
          <p:cNvPr id="2" name="Grupa 32"/>
          <p:cNvGrpSpPr>
            <a:grpSpLocks/>
          </p:cNvGrpSpPr>
          <p:nvPr/>
        </p:nvGrpSpPr>
        <p:grpSpPr bwMode="auto">
          <a:xfrm>
            <a:off x="1600200" y="3505200"/>
            <a:ext cx="7178675" cy="2370138"/>
            <a:chOff x="1600200" y="3505200"/>
            <a:chExt cx="7178675" cy="2369880"/>
          </a:xfrm>
        </p:grpSpPr>
        <p:sp>
          <p:nvSpPr>
            <p:cNvPr id="13318" name="Text Box 4"/>
            <p:cNvSpPr txBox="1">
              <a:spLocks noChangeArrowheads="1"/>
            </p:cNvSpPr>
            <p:nvPr/>
          </p:nvSpPr>
          <p:spPr bwMode="auto">
            <a:xfrm>
              <a:off x="1600200" y="3505200"/>
              <a:ext cx="7178675" cy="23698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altLang="en-US" sz="2000" i="1">
                  <a:solidFill>
                    <a:srgbClr val="0000FF"/>
                  </a:solidFill>
                </a:rPr>
                <a:t>Tabela WYPOŻYCZALNIA BIBLIOTECZNA nie jest </a:t>
              </a:r>
              <a:br>
                <a:rPr lang="pl-PL" altLang="en-US" sz="2000" i="1">
                  <a:solidFill>
                    <a:srgbClr val="0000FF"/>
                  </a:solidFill>
                </a:rPr>
              </a:br>
              <a:r>
                <a:rPr lang="pl-PL" altLang="en-US" sz="2000" i="1">
                  <a:solidFill>
                    <a:srgbClr val="0000FF"/>
                  </a:solidFill>
                </a:rPr>
                <a:t>w drugiej postaci normalnej. Istnieje atrybut, który jest częściowo zależny od klucza  głównego: </a:t>
              </a:r>
              <a:r>
                <a:rPr lang="pl-PL" altLang="en-US" sz="2000" b="1" i="1">
                  <a:solidFill>
                    <a:srgbClr val="0000FF"/>
                  </a:solidFill>
                </a:rPr>
                <a:t>Nazwisko </a:t>
              </a:r>
              <a:r>
                <a:rPr lang="pl-PL" altLang="en-US" sz="2000" i="1">
                  <a:solidFill>
                    <a:srgbClr val="0000FF"/>
                  </a:solidFill>
                </a:rPr>
                <a:t>zależy częściowo od klucza </a:t>
              </a:r>
              <a:r>
                <a:rPr lang="pl-PL" altLang="en-US" sz="2000">
                  <a:solidFill>
                    <a:srgbClr val="0000FF"/>
                  </a:solidFill>
                </a:rPr>
                <a:t>{</a:t>
              </a:r>
              <a:r>
                <a:rPr lang="pl-PL" altLang="en-US" sz="2000" b="1" i="1">
                  <a:solidFill>
                    <a:srgbClr val="0000FF"/>
                  </a:solidFill>
                </a:rPr>
                <a:t>Pesel, Syg, Data_wyp</a:t>
              </a:r>
              <a:r>
                <a:rPr lang="pl-PL" altLang="en-US" sz="2000">
                  <a:solidFill>
                    <a:srgbClr val="0000FF"/>
                  </a:solidFill>
                </a:rPr>
                <a:t>}</a:t>
              </a:r>
              <a:r>
                <a:rPr lang="pl-PL" altLang="en-US" sz="2000" i="1">
                  <a:solidFill>
                    <a:srgbClr val="0000FF"/>
                  </a:solidFill>
                </a:rPr>
                <a:t>, bo zależy tylko od jednego składnika klucza </a:t>
              </a:r>
              <a:r>
                <a:rPr lang="pl-PL" altLang="en-US" sz="2000" i="1">
                  <a:solidFill>
                    <a:srgbClr val="0000FF"/>
                  </a:solidFill>
                  <a:sym typeface="Symbol" pitchFamily="18" charset="2"/>
                </a:rPr>
                <a:t> </a:t>
              </a:r>
              <a:r>
                <a:rPr lang="pl-PL" altLang="en-US" sz="2000" b="1" i="1">
                  <a:solidFill>
                    <a:srgbClr val="0000FF"/>
                  </a:solidFill>
                  <a:sym typeface="Symbol" pitchFamily="18" charset="2"/>
                </a:rPr>
                <a:t>Pesel</a:t>
              </a:r>
              <a:r>
                <a:rPr lang="pl-PL" altLang="en-US" sz="2000"/>
                <a:t>:</a:t>
              </a:r>
            </a:p>
            <a:p>
              <a:r>
                <a:rPr lang="pl-PL" altLang="en-US">
                  <a:solidFill>
                    <a:srgbClr val="0000FF"/>
                  </a:solidFill>
                </a:rPr>
                <a:t>	{</a:t>
              </a:r>
              <a:r>
                <a:rPr lang="pl-PL" altLang="en-US" b="1" i="1">
                  <a:solidFill>
                    <a:srgbClr val="0000FF"/>
                  </a:solidFill>
                </a:rPr>
                <a:t>Pesel, Syg, Data_wyp</a:t>
              </a:r>
              <a:r>
                <a:rPr lang="pl-PL" altLang="en-US">
                  <a:solidFill>
                    <a:srgbClr val="0000FF"/>
                  </a:solidFill>
                </a:rPr>
                <a:t>} </a:t>
              </a:r>
            </a:p>
            <a:p>
              <a:r>
                <a:rPr lang="pl-PL" altLang="en-US" b="1" i="1">
                  <a:solidFill>
                    <a:srgbClr val="0000FF"/>
                  </a:solidFill>
                </a:rPr>
                <a:t>				Nazwisko </a:t>
              </a:r>
              <a:endParaRPr lang="pl-PL" altLang="en-US">
                <a:solidFill>
                  <a:srgbClr val="0000FF"/>
                </a:solidFill>
              </a:endParaRPr>
            </a:p>
          </p:txBody>
        </p:sp>
        <p:grpSp>
          <p:nvGrpSpPr>
            <p:cNvPr id="13319" name="Grupa 31"/>
            <p:cNvGrpSpPr>
              <a:grpSpLocks/>
            </p:cNvGrpSpPr>
            <p:nvPr/>
          </p:nvGrpSpPr>
          <p:grpSpPr bwMode="auto">
            <a:xfrm>
              <a:off x="3143240" y="5484338"/>
              <a:ext cx="2143140" cy="159008"/>
              <a:chOff x="142844" y="5557364"/>
              <a:chExt cx="2143140" cy="159008"/>
            </a:xfrm>
          </p:grpSpPr>
          <p:cxnSp>
            <p:nvCxnSpPr>
              <p:cNvPr id="13320" name="Łącznik prosty 11"/>
              <p:cNvCxnSpPr>
                <a:cxnSpLocks noChangeShapeType="1"/>
              </p:cNvCxnSpPr>
              <p:nvPr/>
            </p:nvCxnSpPr>
            <p:spPr bwMode="auto">
              <a:xfrm rot="5400000">
                <a:off x="71242" y="5628967"/>
                <a:ext cx="144000" cy="794"/>
              </a:xfrm>
              <a:prstGeom prst="line">
                <a:avLst/>
              </a:prstGeom>
              <a:noFill/>
              <a:ln w="28575" algn="ctr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3321" name="Łącznik prosty ze strzałką 14"/>
              <p:cNvCxnSpPr>
                <a:cxnSpLocks noChangeShapeType="1"/>
              </p:cNvCxnSpPr>
              <p:nvPr/>
            </p:nvCxnSpPr>
            <p:spPr bwMode="auto">
              <a:xfrm>
                <a:off x="142844" y="5715016"/>
                <a:ext cx="2143140" cy="1356"/>
              </a:xfrm>
              <a:prstGeom prst="straightConnector1">
                <a:avLst/>
              </a:prstGeom>
              <a:noFill/>
              <a:ln w="28575" algn="ctr">
                <a:solidFill>
                  <a:srgbClr val="FF0000"/>
                </a:solidFill>
                <a:prstDash val="dash"/>
                <a:round/>
                <a:headEnd/>
                <a:tailEnd type="arrow" w="med" len="med"/>
              </a:ln>
            </p:spPr>
          </p:cxn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458200" cy="11430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Trzecia postać normalna tabeli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85875"/>
            <a:ext cx="9144000" cy="1905000"/>
          </a:xfrm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pl-PL" altLang="en-US" sz="3000"/>
              <a:t>	Tabela jest w </a:t>
            </a:r>
            <a:r>
              <a:rPr lang="pl-PL" altLang="en-US" sz="3000" b="1">
                <a:solidFill>
                  <a:srgbClr val="C00000"/>
                </a:solidFill>
              </a:rPr>
              <a:t>trzeciej postaci normalnej</a:t>
            </a:r>
            <a:r>
              <a:rPr lang="pl-PL" altLang="en-US" sz="3000">
                <a:solidFill>
                  <a:schemeClr val="tx2"/>
                </a:solidFill>
              </a:rPr>
              <a:t>,</a:t>
            </a:r>
            <a:r>
              <a:rPr lang="pl-PL" altLang="en-US" sz="3000">
                <a:solidFill>
                  <a:schemeClr val="hlink"/>
                </a:solidFill>
              </a:rPr>
              <a:t> </a:t>
            </a:r>
            <a:r>
              <a:rPr lang="pl-PL" altLang="en-US" sz="3000"/>
              <a:t>jeśli jest w drugiej postaci normalnej i żaden z jej atrybutów nie będących kluczem nie jest przechodnio zależny od żadnego klucza tej tabeli.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57200" y="6019800"/>
            <a:ext cx="51212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>
                <a:solidFill>
                  <a:srgbClr val="004E00"/>
                </a:solidFill>
                <a:hlinkClick r:id="rId2" action="ppaction://hlinksldjump"/>
              </a:rPr>
              <a:t>WYPOŻYCZALNIA BIBLIOTECZNA</a:t>
            </a:r>
            <a:endParaRPr lang="pl-PL">
              <a:solidFill>
                <a:srgbClr val="004E00"/>
              </a:solidFill>
            </a:endParaRPr>
          </a:p>
        </p:txBody>
      </p:sp>
      <p:grpSp>
        <p:nvGrpSpPr>
          <p:cNvPr id="2" name="Grupa 11"/>
          <p:cNvGrpSpPr>
            <a:grpSpLocks/>
          </p:cNvGrpSpPr>
          <p:nvPr/>
        </p:nvGrpSpPr>
        <p:grpSpPr bwMode="auto">
          <a:xfrm>
            <a:off x="1000125" y="3286125"/>
            <a:ext cx="8143875" cy="2374900"/>
            <a:chOff x="1000100" y="3286124"/>
            <a:chExt cx="8143900" cy="2374282"/>
          </a:xfrm>
        </p:grpSpPr>
        <p:sp>
          <p:nvSpPr>
            <p:cNvPr id="19460" name="Text Box 4"/>
            <p:cNvSpPr txBox="1">
              <a:spLocks noChangeArrowheads="1"/>
            </p:cNvSpPr>
            <p:nvPr/>
          </p:nvSpPr>
          <p:spPr bwMode="auto">
            <a:xfrm>
              <a:off x="1000100" y="3286124"/>
              <a:ext cx="8143900" cy="236952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2000" i="1" dirty="0">
                  <a:solidFill>
                    <a:srgbClr val="0000FF"/>
                  </a:solidFill>
                </a:rPr>
                <a:t>Tabela WYPOŻYCZALNIA BIBLIOTECZNA nie jest  w trzeciej postaci normalnej, bo nie jest w drugiej.  Występuje w tabeli przechodnia zależność od klucza. </a:t>
              </a:r>
            </a:p>
            <a:p>
              <a:r>
                <a:rPr lang="pl-PL" sz="2000" i="1" dirty="0">
                  <a:solidFill>
                    <a:srgbClr val="0000FF"/>
                  </a:solidFill>
                </a:rPr>
                <a:t>Pole </a:t>
              </a:r>
              <a:r>
                <a:rPr lang="pl-PL" sz="2000" b="1" i="1" dirty="0" err="1">
                  <a:solidFill>
                    <a:srgbClr val="0000FF"/>
                  </a:solidFill>
                </a:rPr>
                <a:t>Limit_cz</a:t>
              </a:r>
              <a:r>
                <a:rPr lang="pl-PL" sz="2000" i="1" dirty="0">
                  <a:solidFill>
                    <a:srgbClr val="0000FF"/>
                  </a:solidFill>
                </a:rPr>
                <a:t> zależy od pola </a:t>
              </a:r>
              <a:r>
                <a:rPr lang="pl-PL" sz="2000" b="1" i="1" dirty="0">
                  <a:solidFill>
                    <a:srgbClr val="0000FF"/>
                  </a:solidFill>
                </a:rPr>
                <a:t>Typ</a:t>
              </a:r>
              <a:r>
                <a:rPr lang="pl-PL" sz="2000" i="1" dirty="0">
                  <a:solidFill>
                    <a:srgbClr val="0000FF"/>
                  </a:solidFill>
                </a:rPr>
                <a:t>, które zależy od klucza </a:t>
              </a:r>
              <a:r>
                <a:rPr lang="pl-PL" sz="2000" dirty="0">
                  <a:solidFill>
                    <a:srgbClr val="0000FF"/>
                  </a:solidFill>
                </a:rPr>
                <a:t>{</a:t>
              </a:r>
              <a:r>
                <a:rPr lang="pl-PL" sz="2000" b="1" i="1" dirty="0">
                  <a:solidFill>
                    <a:srgbClr val="0000FF"/>
                  </a:solidFill>
                </a:rPr>
                <a:t>Pesel, </a:t>
              </a:r>
              <a:r>
                <a:rPr lang="pl-PL" sz="2000" b="1" i="1" dirty="0" err="1">
                  <a:solidFill>
                    <a:srgbClr val="0000FF"/>
                  </a:solidFill>
                </a:rPr>
                <a:t>Syg</a:t>
              </a:r>
              <a:r>
                <a:rPr lang="pl-PL" sz="2000" b="1" i="1" dirty="0">
                  <a:solidFill>
                    <a:srgbClr val="0000FF"/>
                  </a:solidFill>
                </a:rPr>
                <a:t>, </a:t>
              </a:r>
              <a:r>
                <a:rPr lang="pl-PL" sz="2000" b="1" i="1" dirty="0" err="1">
                  <a:solidFill>
                    <a:srgbClr val="0000FF"/>
                  </a:solidFill>
                </a:rPr>
                <a:t>Data_wyp</a:t>
              </a:r>
              <a:r>
                <a:rPr lang="pl-PL" sz="2000" dirty="0">
                  <a:solidFill>
                    <a:srgbClr val="0000FF"/>
                  </a:solidFill>
                </a:rPr>
                <a:t>}:</a:t>
              </a:r>
            </a:p>
            <a:p>
              <a:r>
                <a:rPr lang="pl-PL" dirty="0">
                  <a:solidFill>
                    <a:srgbClr val="0000FF"/>
                  </a:solidFill>
                </a:rPr>
                <a:t>	{</a:t>
              </a:r>
              <a:r>
                <a:rPr lang="pl-PL" b="1" i="1" dirty="0">
                  <a:solidFill>
                    <a:srgbClr val="0000FF"/>
                  </a:solidFill>
                </a:rPr>
                <a:t>Pesel, </a:t>
              </a:r>
              <a:r>
                <a:rPr lang="pl-PL" b="1" i="1" dirty="0" err="1">
                  <a:solidFill>
                    <a:srgbClr val="0000FF"/>
                  </a:solidFill>
                </a:rPr>
                <a:t>Syg</a:t>
              </a:r>
              <a:r>
                <a:rPr lang="pl-PL" b="1" i="1" dirty="0">
                  <a:solidFill>
                    <a:srgbClr val="0000FF"/>
                  </a:solidFill>
                </a:rPr>
                <a:t>, </a:t>
              </a:r>
              <a:r>
                <a:rPr lang="pl-PL" b="1" i="1" dirty="0" err="1">
                  <a:solidFill>
                    <a:srgbClr val="0000FF"/>
                  </a:solidFill>
                </a:rPr>
                <a:t>Data_wyp</a:t>
              </a:r>
              <a:r>
                <a:rPr lang="pl-PL" dirty="0">
                  <a:solidFill>
                    <a:srgbClr val="0000FF"/>
                  </a:solidFill>
                </a:rPr>
                <a:t>}</a:t>
              </a:r>
              <a:r>
                <a:rPr lang="pl-PL" i="1" dirty="0">
                  <a:solidFill>
                    <a:srgbClr val="0000FF"/>
                  </a:solidFill>
                </a:rPr>
                <a:t> </a:t>
              </a:r>
              <a:r>
                <a:rPr lang="pl-PL" b="1" dirty="0">
                  <a:solidFill>
                    <a:srgbClr val="004E00"/>
                  </a:solidFill>
                  <a:sym typeface="Symbol" pitchFamily="18" charset="2"/>
                </a:rPr>
                <a:t></a:t>
              </a:r>
              <a:r>
                <a:rPr lang="pl-PL" dirty="0">
                  <a:solidFill>
                    <a:srgbClr val="0000FF"/>
                  </a:solidFill>
                  <a:sym typeface="Symbol" pitchFamily="18" charset="2"/>
                </a:rPr>
                <a:t> </a:t>
              </a:r>
              <a:r>
                <a:rPr lang="pl-PL" b="1" i="1" dirty="0">
                  <a:solidFill>
                    <a:srgbClr val="0000FF"/>
                  </a:solidFill>
                </a:rPr>
                <a:t>Typ </a:t>
              </a:r>
              <a:r>
                <a:rPr lang="pl-PL" b="1" dirty="0">
                  <a:solidFill>
                    <a:srgbClr val="004E00"/>
                  </a:solidFill>
                  <a:sym typeface="Symbol" pitchFamily="18" charset="2"/>
                </a:rPr>
                <a:t></a:t>
              </a:r>
              <a:r>
                <a:rPr lang="pl-PL" i="1" dirty="0">
                  <a:solidFill>
                    <a:srgbClr val="0000FF"/>
                  </a:solidFill>
                  <a:sym typeface="Symbol" pitchFamily="18" charset="2"/>
                </a:rPr>
                <a:t> </a:t>
              </a:r>
              <a:r>
                <a:rPr lang="pl-PL" b="1" i="1" dirty="0" err="1">
                  <a:solidFill>
                    <a:srgbClr val="0000FF"/>
                  </a:solidFill>
                </a:rPr>
                <a:t>Limit_cz</a:t>
              </a:r>
              <a:r>
                <a:rPr lang="pl-PL" i="1" dirty="0">
                  <a:solidFill>
                    <a:srgbClr val="0000FF"/>
                  </a:solidFill>
                </a:rPr>
                <a:t> </a:t>
              </a:r>
            </a:p>
            <a:p>
              <a:endParaRPr lang="pl-PL" b="1" i="1" dirty="0">
                <a:solidFill>
                  <a:srgbClr val="0000FF"/>
                </a:solidFill>
              </a:endParaRPr>
            </a:p>
          </p:txBody>
        </p:sp>
        <p:grpSp>
          <p:nvGrpSpPr>
            <p:cNvPr id="14343" name="Grupa 10"/>
            <p:cNvGrpSpPr>
              <a:grpSpLocks/>
            </p:cNvGrpSpPr>
            <p:nvPr/>
          </p:nvGrpSpPr>
          <p:grpSpPr bwMode="auto">
            <a:xfrm>
              <a:off x="3141652" y="5357826"/>
              <a:ext cx="3644926" cy="302580"/>
              <a:chOff x="2212958" y="5357826"/>
              <a:chExt cx="3644926" cy="302580"/>
            </a:xfrm>
          </p:grpSpPr>
          <p:cxnSp>
            <p:nvCxnSpPr>
              <p:cNvPr id="14344" name="Łącznik prosty 6"/>
              <p:cNvCxnSpPr>
                <a:cxnSpLocks noChangeShapeType="1"/>
              </p:cNvCxnSpPr>
              <p:nvPr/>
            </p:nvCxnSpPr>
            <p:spPr bwMode="auto">
              <a:xfrm rot="5400000">
                <a:off x="2070876" y="5499908"/>
                <a:ext cx="285752" cy="1588"/>
              </a:xfrm>
              <a:prstGeom prst="line">
                <a:avLst/>
              </a:prstGeom>
              <a:noFill/>
              <a:ln w="28575" algn="ctr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4345" name="Łącznik prosty 7"/>
              <p:cNvCxnSpPr>
                <a:cxnSpLocks noChangeShapeType="1"/>
              </p:cNvCxnSpPr>
              <p:nvPr/>
            </p:nvCxnSpPr>
            <p:spPr bwMode="auto">
              <a:xfrm rot="5400000">
                <a:off x="5714214" y="5499908"/>
                <a:ext cx="285752" cy="1588"/>
              </a:xfrm>
              <a:prstGeom prst="line">
                <a:avLst/>
              </a:prstGeom>
              <a:noFill/>
              <a:ln w="28575" algn="ctr">
                <a:solidFill>
                  <a:srgbClr val="FF0000"/>
                </a:solidFill>
                <a:prstDash val="dash"/>
                <a:round/>
                <a:headEnd type="triangle" w="med" len="med"/>
                <a:tailEnd/>
              </a:ln>
            </p:spPr>
          </p:cxnSp>
          <p:cxnSp>
            <p:nvCxnSpPr>
              <p:cNvPr id="14346" name="Łącznik prosty 9"/>
              <p:cNvCxnSpPr>
                <a:cxnSpLocks noChangeShapeType="1"/>
              </p:cNvCxnSpPr>
              <p:nvPr/>
            </p:nvCxnSpPr>
            <p:spPr bwMode="auto">
              <a:xfrm>
                <a:off x="2214546" y="5658818"/>
                <a:ext cx="3643338" cy="1588"/>
              </a:xfrm>
              <a:prstGeom prst="line">
                <a:avLst/>
              </a:prstGeom>
              <a:noFill/>
              <a:ln w="28575" algn="ctr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</p:cxn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2032000"/>
            <a:ext cx="9144000" cy="736600"/>
          </a:xfrm>
          <a:prstGeom prst="rect">
            <a:avLst/>
          </a:prstGeom>
          <a:solidFill>
            <a:srgbClr val="FAFD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10668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200" b="1"/>
              <a:t>Normalizacja do trzeciej postaci normalnej </a:t>
            </a:r>
            <a:br>
              <a:rPr lang="pl-PL" altLang="en-US" sz="3200" b="1"/>
            </a:br>
            <a:r>
              <a:rPr lang="pl-PL" altLang="en-US" sz="3200" b="1"/>
              <a:t>tabeli WYPOŻYCZALNIA BIBLIOTECZNA</a:t>
            </a: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-17463" y="2181225"/>
            <a:ext cx="9278938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pl-PL" altLang="en-US" sz="1800"/>
              <a:t>Nazwisko  Imię  Adres  Data_zap   Pesel  Tytuł  Autor  Syg  Typ  Limit_cz  Data_wyp Data_zw</a:t>
            </a: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609600" y="1531938"/>
            <a:ext cx="52863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en-US" sz="2000" b="1"/>
              <a:t>tabela WYPOŻYCZALNIA BIBLIOTECZNA</a:t>
            </a:r>
          </a:p>
        </p:txBody>
      </p:sp>
      <p:grpSp>
        <p:nvGrpSpPr>
          <p:cNvPr id="15366" name="Grupa 28"/>
          <p:cNvGrpSpPr>
            <a:grpSpLocks/>
          </p:cNvGrpSpPr>
          <p:nvPr/>
        </p:nvGrpSpPr>
        <p:grpSpPr bwMode="auto">
          <a:xfrm>
            <a:off x="142875" y="3581400"/>
            <a:ext cx="1955800" cy="2336800"/>
            <a:chOff x="546100" y="3581400"/>
            <a:chExt cx="1955800" cy="2336800"/>
          </a:xfrm>
        </p:grpSpPr>
        <p:sp>
          <p:nvSpPr>
            <p:cNvPr id="15392" name="Rectangle 2"/>
            <p:cNvSpPr>
              <a:spLocks noChangeArrowheads="1"/>
            </p:cNvSpPr>
            <p:nvPr/>
          </p:nvSpPr>
          <p:spPr bwMode="auto">
            <a:xfrm>
              <a:off x="546100" y="3581400"/>
              <a:ext cx="1955800" cy="2336800"/>
            </a:xfrm>
            <a:prstGeom prst="rect">
              <a:avLst/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1800"/>
            </a:p>
          </p:txBody>
        </p:sp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744538" y="3778250"/>
              <a:ext cx="1612900" cy="17526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>
                <a:defRPr/>
              </a:pPr>
              <a:r>
                <a:rPr lang="pl-PL" sz="1800" dirty="0" err="1"/>
                <a:t>Id_czyt</a:t>
              </a:r>
              <a:endParaRPr lang="pl-PL" sz="1800" dirty="0"/>
            </a:p>
            <a:p>
              <a:pPr>
                <a:defRPr/>
              </a:pPr>
              <a:r>
                <a:rPr lang="pl-PL" sz="1800" dirty="0"/>
                <a:t>Nazwisko      </a:t>
              </a:r>
            </a:p>
            <a:p>
              <a:pPr>
                <a:defRPr/>
              </a:pPr>
              <a:r>
                <a:rPr lang="pl-PL" sz="1800" dirty="0"/>
                <a:t>Imię       </a:t>
              </a:r>
            </a:p>
            <a:p>
              <a:pPr>
                <a:defRPr/>
              </a:pPr>
              <a:r>
                <a:rPr lang="pl-PL" sz="1800" dirty="0"/>
                <a:t>Adres        </a:t>
              </a:r>
            </a:p>
            <a:p>
              <a:pPr>
                <a:defRPr/>
              </a:pPr>
              <a:r>
                <a:rPr lang="pl-PL" sz="1800" dirty="0" err="1"/>
                <a:t>Data_zap</a:t>
              </a:r>
              <a:r>
                <a:rPr lang="pl-PL" sz="1800" dirty="0"/>
                <a:t>        </a:t>
              </a:r>
            </a:p>
            <a:p>
              <a:pPr>
                <a:defRPr/>
              </a:pPr>
              <a:r>
                <a:rPr lang="pl-PL" sz="1800" dirty="0">
                  <a:solidFill>
                    <a:schemeClr val="accent5">
                      <a:lumMod val="50000"/>
                    </a:schemeClr>
                  </a:solidFill>
                </a:rPr>
                <a:t>Pesel</a:t>
              </a:r>
              <a:r>
                <a:rPr lang="pl-PL" sz="1800" dirty="0"/>
                <a:t>              </a:t>
              </a:r>
            </a:p>
          </p:txBody>
        </p:sp>
      </p:grpSp>
      <p:sp>
        <p:nvSpPr>
          <p:cNvPr id="15367" name="Rectangle 8"/>
          <p:cNvSpPr>
            <a:spLocks noChangeArrowheads="1"/>
          </p:cNvSpPr>
          <p:nvPr/>
        </p:nvSpPr>
        <p:spPr bwMode="auto">
          <a:xfrm>
            <a:off x="0" y="3035300"/>
            <a:ext cx="1544638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en-US" sz="1600" b="1"/>
              <a:t>tabela</a:t>
            </a:r>
          </a:p>
          <a:p>
            <a:r>
              <a:rPr lang="pl-PL" altLang="en-US" sz="1600" b="1"/>
              <a:t>CZYTELNICY</a:t>
            </a:r>
          </a:p>
        </p:txBody>
      </p:sp>
      <p:grpSp>
        <p:nvGrpSpPr>
          <p:cNvPr id="15368" name="Grupa 27"/>
          <p:cNvGrpSpPr>
            <a:grpSpLocks/>
          </p:cNvGrpSpPr>
          <p:nvPr/>
        </p:nvGrpSpPr>
        <p:grpSpPr bwMode="auto">
          <a:xfrm>
            <a:off x="2417763" y="3387725"/>
            <a:ext cx="1439862" cy="1651000"/>
            <a:chOff x="2903538" y="3500438"/>
            <a:chExt cx="1439862" cy="1651000"/>
          </a:xfrm>
        </p:grpSpPr>
        <p:sp>
          <p:nvSpPr>
            <p:cNvPr id="15390" name="Rectangle 9"/>
            <p:cNvSpPr>
              <a:spLocks noChangeArrowheads="1"/>
            </p:cNvSpPr>
            <p:nvPr/>
          </p:nvSpPr>
          <p:spPr bwMode="auto">
            <a:xfrm>
              <a:off x="2903538" y="3500438"/>
              <a:ext cx="1439862" cy="1651000"/>
            </a:xfrm>
            <a:prstGeom prst="rect">
              <a:avLst/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5391" name="Rectangle 10"/>
            <p:cNvSpPr>
              <a:spLocks noChangeArrowheads="1"/>
            </p:cNvSpPr>
            <p:nvPr/>
          </p:nvSpPr>
          <p:spPr bwMode="auto">
            <a:xfrm>
              <a:off x="3000364" y="3679762"/>
              <a:ext cx="1214435" cy="13208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r>
                <a:rPr lang="pl-PL" altLang="en-US" sz="2000"/>
                <a:t>Tytuł         </a:t>
              </a:r>
            </a:p>
            <a:p>
              <a:r>
                <a:rPr lang="pl-PL" altLang="en-US" sz="2000"/>
                <a:t>Autor       </a:t>
              </a:r>
            </a:p>
            <a:p>
              <a:r>
                <a:rPr lang="pl-PL" altLang="en-US" sz="2000"/>
                <a:t>Syg</a:t>
              </a:r>
            </a:p>
            <a:p>
              <a:r>
                <a:rPr lang="pl-PL" altLang="en-US" sz="2000"/>
                <a:t>Typ</a:t>
              </a:r>
            </a:p>
          </p:txBody>
        </p:sp>
      </p:grpSp>
      <p:sp>
        <p:nvSpPr>
          <p:cNvPr id="15369" name="Rectangle 11"/>
          <p:cNvSpPr>
            <a:spLocks noChangeArrowheads="1"/>
          </p:cNvSpPr>
          <p:nvPr/>
        </p:nvSpPr>
        <p:spPr bwMode="auto">
          <a:xfrm>
            <a:off x="2346325" y="2857500"/>
            <a:ext cx="1060450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en-US" sz="1600" b="1"/>
              <a:t>tabela</a:t>
            </a:r>
          </a:p>
          <a:p>
            <a:r>
              <a:rPr lang="pl-PL" altLang="en-US" sz="1600" b="1"/>
              <a:t>KSIĄŻKI</a:t>
            </a:r>
          </a:p>
        </p:txBody>
      </p:sp>
      <p:sp>
        <p:nvSpPr>
          <p:cNvPr id="15370" name="Line 12"/>
          <p:cNvSpPr>
            <a:spLocks noChangeShapeType="1"/>
          </p:cNvSpPr>
          <p:nvPr/>
        </p:nvSpPr>
        <p:spPr bwMode="auto">
          <a:xfrm>
            <a:off x="1785938" y="2825750"/>
            <a:ext cx="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71" name="Line 13"/>
          <p:cNvSpPr>
            <a:spLocks noChangeShapeType="1"/>
          </p:cNvSpPr>
          <p:nvPr/>
        </p:nvSpPr>
        <p:spPr bwMode="auto">
          <a:xfrm>
            <a:off x="3571875" y="2825750"/>
            <a:ext cx="0" cy="539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72" name="Rectangle 14"/>
          <p:cNvSpPr>
            <a:spLocks noChangeArrowheads="1"/>
          </p:cNvSpPr>
          <p:nvPr/>
        </p:nvSpPr>
        <p:spPr bwMode="auto">
          <a:xfrm>
            <a:off x="71438" y="5929313"/>
            <a:ext cx="20669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en-US" sz="1600"/>
              <a:t>Klucz główny: Id_czyt</a:t>
            </a:r>
          </a:p>
        </p:txBody>
      </p:sp>
      <p:sp>
        <p:nvSpPr>
          <p:cNvPr id="15373" name="Rectangle 15"/>
          <p:cNvSpPr>
            <a:spLocks noChangeArrowheads="1"/>
          </p:cNvSpPr>
          <p:nvPr/>
        </p:nvSpPr>
        <p:spPr bwMode="auto">
          <a:xfrm>
            <a:off x="2214563" y="5000625"/>
            <a:ext cx="17684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en-US" sz="1600"/>
              <a:t>Klucz główny: Syg</a:t>
            </a:r>
          </a:p>
        </p:txBody>
      </p:sp>
      <p:grpSp>
        <p:nvGrpSpPr>
          <p:cNvPr id="15374" name="Grupa 26"/>
          <p:cNvGrpSpPr>
            <a:grpSpLocks/>
          </p:cNvGrpSpPr>
          <p:nvPr/>
        </p:nvGrpSpPr>
        <p:grpSpPr bwMode="auto">
          <a:xfrm>
            <a:off x="5087938" y="3467100"/>
            <a:ext cx="2082800" cy="1651000"/>
            <a:chOff x="4775200" y="4038600"/>
            <a:chExt cx="2082800" cy="1651000"/>
          </a:xfrm>
        </p:grpSpPr>
        <p:sp>
          <p:nvSpPr>
            <p:cNvPr id="15388" name="Rectangle 16"/>
            <p:cNvSpPr>
              <a:spLocks noChangeArrowheads="1"/>
            </p:cNvSpPr>
            <p:nvPr/>
          </p:nvSpPr>
          <p:spPr bwMode="auto">
            <a:xfrm>
              <a:off x="4775200" y="4038600"/>
              <a:ext cx="2082800" cy="1651000"/>
            </a:xfrm>
            <a:prstGeom prst="rect">
              <a:avLst/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5389" name="Rectangle 17"/>
            <p:cNvSpPr>
              <a:spLocks noChangeArrowheads="1"/>
            </p:cNvSpPr>
            <p:nvPr/>
          </p:nvSpPr>
          <p:spPr bwMode="auto">
            <a:xfrm>
              <a:off x="4953000" y="4268788"/>
              <a:ext cx="1619250" cy="101309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r>
                <a:rPr lang="pl-PL" altLang="en-US" sz="2000"/>
                <a:t>Id_czyt</a:t>
              </a:r>
            </a:p>
            <a:p>
              <a:r>
                <a:rPr lang="pl-PL" altLang="en-US" sz="2000"/>
                <a:t>Syg</a:t>
              </a:r>
              <a:r>
                <a:rPr lang="pl-PL" altLang="en-US" sz="2000" b="1"/>
                <a:t> </a:t>
              </a:r>
            </a:p>
            <a:p>
              <a:r>
                <a:rPr lang="pl-PL" altLang="en-US" sz="2000"/>
                <a:t>Data_wyp </a:t>
              </a:r>
            </a:p>
          </p:txBody>
        </p:sp>
      </p:grpSp>
      <p:sp>
        <p:nvSpPr>
          <p:cNvPr id="15375" name="Rectangle 18"/>
          <p:cNvSpPr>
            <a:spLocks noChangeArrowheads="1"/>
          </p:cNvSpPr>
          <p:nvPr/>
        </p:nvSpPr>
        <p:spPr bwMode="auto">
          <a:xfrm>
            <a:off x="5029200" y="2928938"/>
            <a:ext cx="1900238" cy="582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en-US" sz="1600" b="1"/>
              <a:t>tabela</a:t>
            </a:r>
          </a:p>
          <a:p>
            <a:r>
              <a:rPr lang="pl-PL" altLang="en-US" sz="1600" b="1"/>
              <a:t>WYPOŻYCZENIA</a:t>
            </a:r>
          </a:p>
        </p:txBody>
      </p:sp>
      <p:sp>
        <p:nvSpPr>
          <p:cNvPr id="15376" name="Rectangle 19"/>
          <p:cNvSpPr>
            <a:spLocks noChangeArrowheads="1"/>
          </p:cNvSpPr>
          <p:nvPr/>
        </p:nvSpPr>
        <p:spPr bwMode="auto">
          <a:xfrm>
            <a:off x="5214938" y="5072063"/>
            <a:ext cx="17684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en-US" sz="1600"/>
              <a:t>Klucz główny: Syg</a:t>
            </a:r>
          </a:p>
        </p:txBody>
      </p:sp>
      <p:sp>
        <p:nvSpPr>
          <p:cNvPr id="15377" name="Line 20"/>
          <p:cNvSpPr>
            <a:spLocks noChangeShapeType="1"/>
          </p:cNvSpPr>
          <p:nvPr/>
        </p:nvSpPr>
        <p:spPr bwMode="auto">
          <a:xfrm>
            <a:off x="8715375" y="2808288"/>
            <a:ext cx="0" cy="1206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5378" name="Grupa 25"/>
          <p:cNvGrpSpPr>
            <a:grpSpLocks/>
          </p:cNvGrpSpPr>
          <p:nvPr/>
        </p:nvGrpSpPr>
        <p:grpSpPr bwMode="auto">
          <a:xfrm>
            <a:off x="7493000" y="4024313"/>
            <a:ext cx="1579563" cy="1651000"/>
            <a:chOff x="7493031" y="4024313"/>
            <a:chExt cx="1579563" cy="1651000"/>
          </a:xfrm>
        </p:grpSpPr>
        <p:sp>
          <p:nvSpPr>
            <p:cNvPr id="15386" name="Rectangle 21"/>
            <p:cNvSpPr>
              <a:spLocks noChangeArrowheads="1"/>
            </p:cNvSpPr>
            <p:nvPr/>
          </p:nvSpPr>
          <p:spPr bwMode="auto">
            <a:xfrm>
              <a:off x="7493031" y="4024313"/>
              <a:ext cx="1579563" cy="1651000"/>
            </a:xfrm>
            <a:prstGeom prst="rect">
              <a:avLst/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5387" name="Rectangle 22"/>
            <p:cNvSpPr>
              <a:spLocks noChangeArrowheads="1"/>
            </p:cNvSpPr>
            <p:nvPr/>
          </p:nvSpPr>
          <p:spPr bwMode="auto">
            <a:xfrm>
              <a:off x="7551769" y="4179828"/>
              <a:ext cx="1449387" cy="13208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r>
                <a:rPr lang="pl-PL" altLang="en-US" sz="2000"/>
                <a:t>Id_czyt</a:t>
              </a:r>
            </a:p>
            <a:p>
              <a:r>
                <a:rPr lang="pl-PL" altLang="en-US" sz="2000"/>
                <a:t>Syg</a:t>
              </a:r>
              <a:r>
                <a:rPr lang="pl-PL" altLang="en-US" sz="2000" b="1"/>
                <a:t> </a:t>
              </a:r>
            </a:p>
            <a:p>
              <a:r>
                <a:rPr lang="pl-PL" altLang="en-US" sz="2000"/>
                <a:t>Data_wyp</a:t>
              </a:r>
            </a:p>
            <a:p>
              <a:r>
                <a:rPr lang="pl-PL" altLang="en-US" sz="2000"/>
                <a:t>Data_zw </a:t>
              </a:r>
            </a:p>
          </p:txBody>
        </p:sp>
      </p:grpSp>
      <p:sp>
        <p:nvSpPr>
          <p:cNvPr id="15379" name="Rectangle 23"/>
          <p:cNvSpPr>
            <a:spLocks noChangeArrowheads="1"/>
          </p:cNvSpPr>
          <p:nvPr/>
        </p:nvSpPr>
        <p:spPr bwMode="auto">
          <a:xfrm>
            <a:off x="7564438" y="3427413"/>
            <a:ext cx="1116012" cy="582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en-US" sz="1600" b="1"/>
              <a:t>tabela</a:t>
            </a:r>
          </a:p>
          <a:p>
            <a:r>
              <a:rPr lang="pl-PL" altLang="en-US" sz="1600" b="1"/>
              <a:t>ZWROTY</a:t>
            </a:r>
          </a:p>
        </p:txBody>
      </p:sp>
      <p:sp>
        <p:nvSpPr>
          <p:cNvPr id="15380" name="Rectangle 24"/>
          <p:cNvSpPr>
            <a:spLocks noChangeArrowheads="1"/>
          </p:cNvSpPr>
          <p:nvPr/>
        </p:nvSpPr>
        <p:spPr bwMode="auto">
          <a:xfrm>
            <a:off x="7551738" y="5643563"/>
            <a:ext cx="1449387" cy="582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pl-PL" altLang="en-US" sz="1600"/>
              <a:t>Klucz główny: </a:t>
            </a:r>
          </a:p>
          <a:p>
            <a:pPr algn="ctr"/>
            <a:r>
              <a:rPr lang="pl-PL" altLang="en-US" sz="1600"/>
              <a:t>?</a:t>
            </a:r>
          </a:p>
        </p:txBody>
      </p:sp>
      <p:sp>
        <p:nvSpPr>
          <p:cNvPr id="15381" name="Line 25"/>
          <p:cNvSpPr>
            <a:spLocks noChangeShapeType="1"/>
          </p:cNvSpPr>
          <p:nvPr/>
        </p:nvSpPr>
        <p:spPr bwMode="auto">
          <a:xfrm>
            <a:off x="7000875" y="2801938"/>
            <a:ext cx="0" cy="647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82" name="Rectangle 9"/>
          <p:cNvSpPr>
            <a:spLocks noChangeArrowheads="1"/>
          </p:cNvSpPr>
          <p:nvPr/>
        </p:nvSpPr>
        <p:spPr bwMode="auto">
          <a:xfrm>
            <a:off x="3908425" y="5857875"/>
            <a:ext cx="1285875" cy="571500"/>
          </a:xfrm>
          <a:prstGeom prst="rect">
            <a:avLst/>
          </a:prstGeom>
          <a:solidFill>
            <a:srgbClr val="FAFD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l-PL" altLang="en-US" sz="1800"/>
              <a:t>Typ</a:t>
            </a:r>
          </a:p>
          <a:p>
            <a:r>
              <a:rPr lang="pl-PL" altLang="en-US" sz="1800"/>
              <a:t>Limit_cz</a:t>
            </a:r>
          </a:p>
        </p:txBody>
      </p:sp>
      <p:cxnSp>
        <p:nvCxnSpPr>
          <p:cNvPr id="15383" name="Łącznik prosty ze strzałką 31"/>
          <p:cNvCxnSpPr>
            <a:cxnSpLocks noChangeShapeType="1"/>
          </p:cNvCxnSpPr>
          <p:nvPr/>
        </p:nvCxnSpPr>
        <p:spPr bwMode="auto">
          <a:xfrm rot="5400000">
            <a:off x="3251200" y="4179888"/>
            <a:ext cx="2786063" cy="15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5384" name="Rectangle 11"/>
          <p:cNvSpPr>
            <a:spLocks noChangeArrowheads="1"/>
          </p:cNvSpPr>
          <p:nvPr/>
        </p:nvSpPr>
        <p:spPr bwMode="auto">
          <a:xfrm>
            <a:off x="3765550" y="5284788"/>
            <a:ext cx="1431925" cy="582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en-US" sz="1600" b="1"/>
              <a:t>tabela</a:t>
            </a:r>
          </a:p>
          <a:p>
            <a:r>
              <a:rPr lang="pl-PL" altLang="en-US" sz="1600" b="1"/>
              <a:t>KATEGORIE</a:t>
            </a:r>
          </a:p>
        </p:txBody>
      </p:sp>
      <p:sp>
        <p:nvSpPr>
          <p:cNvPr id="15385" name="Rectangle 19"/>
          <p:cNvSpPr>
            <a:spLocks noChangeArrowheads="1"/>
          </p:cNvSpPr>
          <p:nvPr/>
        </p:nvSpPr>
        <p:spPr bwMode="auto">
          <a:xfrm>
            <a:off x="3836988" y="6418263"/>
            <a:ext cx="1760537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en-US" sz="1600"/>
              <a:t>Klucz główny: Typ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04888"/>
            <a:ext cx="7772400" cy="54244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en-US" sz="2000"/>
              <a:t>Okno bazy danych i jego elementy</a:t>
            </a:r>
          </a:p>
          <a:p>
            <a:pPr>
              <a:lnSpc>
                <a:spcPct val="90000"/>
              </a:lnSpc>
            </a:pPr>
            <a:r>
              <a:rPr lang="pl-PL" altLang="en-US" sz="2000"/>
              <a:t>Typy danych: </a:t>
            </a:r>
            <a:r>
              <a:rPr lang="pl-PL" altLang="en-US" sz="2000" i="1">
                <a:solidFill>
                  <a:srgbClr val="0000FF"/>
                </a:solidFill>
              </a:rPr>
              <a:t>Tekst</a:t>
            </a:r>
            <a:r>
              <a:rPr lang="pl-PL" altLang="en-US" sz="2000"/>
              <a:t>, </a:t>
            </a:r>
            <a:r>
              <a:rPr lang="pl-PL" altLang="en-US" sz="2000" i="1">
                <a:solidFill>
                  <a:srgbClr val="0000FF"/>
                </a:solidFill>
              </a:rPr>
              <a:t>Nota</a:t>
            </a:r>
            <a:r>
              <a:rPr lang="pl-PL" altLang="en-US" sz="2000"/>
              <a:t>, </a:t>
            </a:r>
            <a:r>
              <a:rPr lang="pl-PL" altLang="en-US" sz="2000" i="1">
                <a:solidFill>
                  <a:srgbClr val="0000FF"/>
                </a:solidFill>
              </a:rPr>
              <a:t>Liczba</a:t>
            </a:r>
            <a:r>
              <a:rPr lang="pl-PL" altLang="en-US" sz="2000"/>
              <a:t>, </a:t>
            </a:r>
            <a:r>
              <a:rPr lang="pl-PL" altLang="en-US" sz="2000" i="1">
                <a:solidFill>
                  <a:srgbClr val="0000FF"/>
                </a:solidFill>
              </a:rPr>
              <a:t>Data/Godzina</a:t>
            </a:r>
            <a:r>
              <a:rPr lang="pl-PL" altLang="en-US" sz="2000"/>
              <a:t>, </a:t>
            </a:r>
            <a:r>
              <a:rPr lang="pl-PL" altLang="en-US" sz="2000" i="1">
                <a:solidFill>
                  <a:srgbClr val="0000FF"/>
                </a:solidFill>
              </a:rPr>
              <a:t>Waluta</a:t>
            </a:r>
            <a:r>
              <a:rPr lang="pl-PL" altLang="en-US" sz="2000"/>
              <a:t>, </a:t>
            </a:r>
            <a:r>
              <a:rPr lang="pl-PL" altLang="en-US" sz="2000" i="1">
                <a:solidFill>
                  <a:srgbClr val="0000FF"/>
                </a:solidFill>
              </a:rPr>
              <a:t>Autonumer</a:t>
            </a:r>
            <a:r>
              <a:rPr lang="pl-PL" altLang="en-US" sz="2000"/>
              <a:t>, </a:t>
            </a:r>
            <a:r>
              <a:rPr lang="pl-PL" altLang="en-US" sz="2000" i="1">
                <a:solidFill>
                  <a:srgbClr val="0000FF"/>
                </a:solidFill>
              </a:rPr>
              <a:t>Tak/Nie</a:t>
            </a:r>
            <a:r>
              <a:rPr lang="pl-PL" altLang="en-US" sz="2000"/>
              <a:t>, </a:t>
            </a:r>
            <a:r>
              <a:rPr lang="pl-PL" altLang="en-US" sz="2000" i="1">
                <a:solidFill>
                  <a:srgbClr val="0000FF"/>
                </a:solidFill>
              </a:rPr>
              <a:t>Obiekt</a:t>
            </a:r>
            <a:r>
              <a:rPr lang="pl-PL" altLang="en-US" sz="2000" i="1"/>
              <a:t> </a:t>
            </a:r>
            <a:r>
              <a:rPr lang="pl-PL" altLang="en-US" sz="2000" i="1">
                <a:solidFill>
                  <a:srgbClr val="0000FF"/>
                </a:solidFill>
              </a:rPr>
              <a:t>OLE</a:t>
            </a:r>
            <a:r>
              <a:rPr lang="pl-PL" altLang="en-US" sz="2000"/>
              <a:t>, </a:t>
            </a:r>
            <a:r>
              <a:rPr lang="pl-PL" altLang="en-US" sz="2000" i="1">
                <a:solidFill>
                  <a:srgbClr val="0000FF"/>
                </a:solidFill>
              </a:rPr>
              <a:t>Hiperłącze</a:t>
            </a:r>
          </a:p>
          <a:p>
            <a:pPr>
              <a:lnSpc>
                <a:spcPct val="90000"/>
              </a:lnSpc>
            </a:pPr>
            <a:r>
              <a:rPr lang="pl-PL" altLang="en-US" sz="2000"/>
              <a:t>Operatory i ich priorytety: </a:t>
            </a:r>
          </a:p>
          <a:p>
            <a:pPr lvl="1">
              <a:lnSpc>
                <a:spcPct val="90000"/>
              </a:lnSpc>
            </a:pPr>
            <a:r>
              <a:rPr lang="pl-PL" altLang="en-US" sz="1600"/>
              <a:t>tekstowe (</a:t>
            </a:r>
            <a:r>
              <a:rPr lang="pl-PL" altLang="en-US" sz="1600" i="1">
                <a:solidFill>
                  <a:srgbClr val="0000FF"/>
                </a:solidFill>
              </a:rPr>
              <a:t>&amp;</a:t>
            </a:r>
            <a:r>
              <a:rPr lang="pl-PL" altLang="en-US" sz="1600"/>
              <a:t>, </a:t>
            </a:r>
            <a:r>
              <a:rPr lang="pl-PL" altLang="en-US" sz="1600">
                <a:solidFill>
                  <a:srgbClr val="3333CC"/>
                </a:solidFill>
              </a:rPr>
              <a:t>+, </a:t>
            </a:r>
            <a:r>
              <a:rPr lang="pl-PL" altLang="en-US" sz="1600" i="1">
                <a:solidFill>
                  <a:srgbClr val="3333CC"/>
                </a:solidFill>
              </a:rPr>
              <a:t>like</a:t>
            </a:r>
            <a:r>
              <a:rPr lang="pl-PL" altLang="en-US" sz="1600"/>
              <a:t>), </a:t>
            </a:r>
          </a:p>
          <a:p>
            <a:pPr lvl="1">
              <a:lnSpc>
                <a:spcPct val="90000"/>
              </a:lnSpc>
            </a:pPr>
            <a:r>
              <a:rPr lang="pl-PL" altLang="en-US" sz="1600"/>
              <a:t>arytmetyczne (</a:t>
            </a:r>
            <a:r>
              <a:rPr lang="pl-PL" altLang="en-US" sz="1600">
                <a:solidFill>
                  <a:srgbClr val="3333CC"/>
                </a:solidFill>
              </a:rPr>
              <a:t>+</a:t>
            </a:r>
            <a:r>
              <a:rPr lang="pl-PL" altLang="en-US" sz="1600"/>
              <a:t>, </a:t>
            </a:r>
            <a:r>
              <a:rPr lang="pl-PL" altLang="en-US" sz="1600">
                <a:solidFill>
                  <a:srgbClr val="3333CC"/>
                </a:solidFill>
              </a:rPr>
              <a:t>-</a:t>
            </a:r>
            <a:r>
              <a:rPr lang="pl-PL" altLang="en-US" sz="1600"/>
              <a:t>, </a:t>
            </a:r>
            <a:r>
              <a:rPr lang="pl-PL" altLang="en-US" sz="1600">
                <a:solidFill>
                  <a:srgbClr val="3333CC"/>
                </a:solidFill>
              </a:rPr>
              <a:t>*</a:t>
            </a:r>
            <a:r>
              <a:rPr lang="pl-PL" altLang="en-US" sz="1600"/>
              <a:t>, </a:t>
            </a:r>
            <a:r>
              <a:rPr lang="pl-PL" altLang="en-US" sz="1600">
                <a:solidFill>
                  <a:srgbClr val="3333CC"/>
                </a:solidFill>
              </a:rPr>
              <a:t>/</a:t>
            </a:r>
            <a:r>
              <a:rPr lang="pl-PL" altLang="en-US" sz="1600"/>
              <a:t>, </a:t>
            </a:r>
            <a:r>
              <a:rPr lang="pl-PL" altLang="en-US" sz="1600">
                <a:solidFill>
                  <a:srgbClr val="3333CC"/>
                </a:solidFill>
              </a:rPr>
              <a:t>^, Mod, \</a:t>
            </a:r>
            <a:r>
              <a:rPr lang="pl-PL" altLang="en-US" sz="1600"/>
              <a:t>), </a:t>
            </a:r>
          </a:p>
          <a:p>
            <a:pPr lvl="1">
              <a:lnSpc>
                <a:spcPct val="90000"/>
              </a:lnSpc>
            </a:pPr>
            <a:r>
              <a:rPr lang="pl-PL" altLang="en-US" sz="1600"/>
              <a:t>relacyjne (</a:t>
            </a:r>
            <a:r>
              <a:rPr lang="pl-PL" altLang="en-US" sz="1600">
                <a:solidFill>
                  <a:srgbClr val="3333CC"/>
                </a:solidFill>
              </a:rPr>
              <a:t>=</a:t>
            </a:r>
            <a:r>
              <a:rPr lang="pl-PL" altLang="en-US" sz="1600"/>
              <a:t>, </a:t>
            </a:r>
            <a:r>
              <a:rPr lang="pl-PL" altLang="en-US" sz="1600">
                <a:solidFill>
                  <a:srgbClr val="3333CC"/>
                </a:solidFill>
              </a:rPr>
              <a:t>&gt;</a:t>
            </a:r>
            <a:r>
              <a:rPr lang="pl-PL" altLang="en-US" sz="1600"/>
              <a:t>, </a:t>
            </a:r>
            <a:r>
              <a:rPr lang="pl-PL" altLang="en-US" sz="1600">
                <a:solidFill>
                  <a:srgbClr val="3333CC"/>
                </a:solidFill>
              </a:rPr>
              <a:t>&gt;=</a:t>
            </a:r>
            <a:r>
              <a:rPr lang="pl-PL" altLang="en-US" sz="1600"/>
              <a:t>, </a:t>
            </a:r>
            <a:r>
              <a:rPr lang="pl-PL" altLang="en-US" sz="1600">
                <a:solidFill>
                  <a:srgbClr val="3333CC"/>
                </a:solidFill>
              </a:rPr>
              <a:t>&lt;</a:t>
            </a:r>
            <a:r>
              <a:rPr lang="pl-PL" altLang="en-US" sz="1600"/>
              <a:t>, </a:t>
            </a:r>
            <a:r>
              <a:rPr lang="pl-PL" altLang="en-US" sz="1600">
                <a:solidFill>
                  <a:srgbClr val="3333CC"/>
                </a:solidFill>
              </a:rPr>
              <a:t>&lt;=</a:t>
            </a:r>
            <a:r>
              <a:rPr lang="pl-PL" altLang="en-US" sz="1600"/>
              <a:t>, </a:t>
            </a:r>
            <a:r>
              <a:rPr lang="pl-PL" altLang="en-US" sz="1600">
                <a:solidFill>
                  <a:srgbClr val="3333CC"/>
                </a:solidFill>
              </a:rPr>
              <a:t>&lt;&gt;</a:t>
            </a:r>
            <a:r>
              <a:rPr lang="pl-PL" altLang="en-US" sz="1600"/>
              <a:t>), </a:t>
            </a:r>
          </a:p>
          <a:p>
            <a:pPr lvl="1">
              <a:lnSpc>
                <a:spcPct val="90000"/>
              </a:lnSpc>
            </a:pPr>
            <a:r>
              <a:rPr lang="pl-PL" altLang="en-US" sz="1600"/>
              <a:t>daty (</a:t>
            </a:r>
            <a:r>
              <a:rPr lang="pl-PL" altLang="en-US" sz="1600">
                <a:solidFill>
                  <a:srgbClr val="3333CC"/>
                </a:solidFill>
              </a:rPr>
              <a:t>+</a:t>
            </a:r>
            <a:r>
              <a:rPr lang="pl-PL" altLang="en-US" sz="1600"/>
              <a:t>, </a:t>
            </a:r>
            <a:r>
              <a:rPr lang="pl-PL" altLang="en-US" sz="1600">
                <a:solidFill>
                  <a:srgbClr val="3333CC"/>
                </a:solidFill>
              </a:rPr>
              <a:t>-</a:t>
            </a:r>
            <a:r>
              <a:rPr lang="pl-PL" altLang="en-US" sz="1600"/>
              <a:t>), </a:t>
            </a:r>
          </a:p>
          <a:p>
            <a:pPr lvl="1">
              <a:lnSpc>
                <a:spcPct val="90000"/>
              </a:lnSpc>
            </a:pPr>
            <a:r>
              <a:rPr lang="pl-PL" altLang="en-US" sz="1600"/>
              <a:t>logiczne (</a:t>
            </a:r>
            <a:r>
              <a:rPr lang="pl-PL" altLang="en-US" sz="1600" i="1">
                <a:solidFill>
                  <a:srgbClr val="3333CC"/>
                </a:solidFill>
              </a:rPr>
              <a:t>not</a:t>
            </a:r>
            <a:r>
              <a:rPr lang="pl-PL" altLang="en-US" sz="1600"/>
              <a:t>, </a:t>
            </a:r>
            <a:r>
              <a:rPr lang="pl-PL" altLang="en-US" sz="1600" i="1">
                <a:solidFill>
                  <a:srgbClr val="3333CC"/>
                </a:solidFill>
              </a:rPr>
              <a:t>and</a:t>
            </a:r>
            <a:r>
              <a:rPr lang="pl-PL" altLang="en-US" sz="1600"/>
              <a:t>, </a:t>
            </a:r>
            <a:r>
              <a:rPr lang="pl-PL" altLang="en-US" sz="1600" i="1">
                <a:solidFill>
                  <a:srgbClr val="3333CC"/>
                </a:solidFill>
              </a:rPr>
              <a:t>or</a:t>
            </a:r>
            <a:r>
              <a:rPr lang="pl-PL" altLang="en-US" sz="1600"/>
              <a:t>, </a:t>
            </a:r>
            <a:r>
              <a:rPr lang="pl-PL" altLang="en-US" sz="1600" i="1">
                <a:solidFill>
                  <a:srgbClr val="3333CC"/>
                </a:solidFill>
              </a:rPr>
              <a:t>xor</a:t>
            </a:r>
            <a:r>
              <a:rPr lang="pl-PL" altLang="en-US" sz="1600"/>
              <a:t>)</a:t>
            </a:r>
          </a:p>
          <a:p>
            <a:pPr>
              <a:lnSpc>
                <a:spcPct val="90000"/>
              </a:lnSpc>
            </a:pPr>
            <a:r>
              <a:rPr lang="pl-PL" altLang="en-US" sz="2000"/>
              <a:t>Funkcje (typy – j.w.): </a:t>
            </a:r>
            <a:r>
              <a:rPr lang="pl-PL" altLang="en-US" sz="2000" i="1">
                <a:solidFill>
                  <a:srgbClr val="3333CC"/>
                </a:solidFill>
              </a:rPr>
              <a:t>Exp(x)</a:t>
            </a:r>
            <a:r>
              <a:rPr lang="pl-PL" altLang="en-US" sz="2000"/>
              <a:t>, </a:t>
            </a:r>
            <a:r>
              <a:rPr lang="pl-PL" altLang="en-US" sz="2000" i="1">
                <a:solidFill>
                  <a:srgbClr val="3333CC"/>
                </a:solidFill>
              </a:rPr>
              <a:t>Clng(x)</a:t>
            </a:r>
            <a:r>
              <a:rPr lang="pl-PL" altLang="en-US" sz="2000"/>
              <a:t>, </a:t>
            </a:r>
            <a:r>
              <a:rPr lang="pl-PL" altLang="en-US" sz="2000" i="1">
                <a:solidFill>
                  <a:srgbClr val="3333CC"/>
                </a:solidFill>
              </a:rPr>
              <a:t>Day(#2003-09-27#)</a:t>
            </a:r>
            <a:r>
              <a:rPr lang="pl-PL" altLang="en-US" sz="2000"/>
              <a:t>, </a:t>
            </a:r>
            <a:r>
              <a:rPr lang="pl-PL" altLang="en-US" sz="2000" i="1">
                <a:solidFill>
                  <a:srgbClr val="3333CC"/>
                </a:solidFill>
              </a:rPr>
              <a:t>Left(”programowanie”, 7)</a:t>
            </a:r>
            <a:r>
              <a:rPr lang="pl-PL" altLang="en-US" sz="2000"/>
              <a:t>,</a:t>
            </a:r>
            <a:r>
              <a:rPr lang="pl-PL" altLang="en-US" sz="2000" i="1">
                <a:solidFill>
                  <a:srgbClr val="3333CC"/>
                </a:solidFill>
              </a:rPr>
              <a:t> Date()</a:t>
            </a:r>
            <a:r>
              <a:rPr lang="pl-PL" altLang="en-US" sz="2000"/>
              <a:t>,</a:t>
            </a:r>
            <a:r>
              <a:rPr lang="pl-PL" altLang="en-US" sz="2000" i="1">
                <a:solidFill>
                  <a:srgbClr val="3333CC"/>
                </a:solidFill>
              </a:rPr>
              <a:t> Now()</a:t>
            </a:r>
          </a:p>
          <a:p>
            <a:pPr>
              <a:lnSpc>
                <a:spcPct val="90000"/>
              </a:lnSpc>
            </a:pPr>
            <a:r>
              <a:rPr lang="pl-PL" altLang="en-US" sz="2000"/>
              <a:t>Symbole wieloznaczne stosowane tylko z typem tekstowym i operatorami właściwymi dla tekstów (</a:t>
            </a:r>
            <a:r>
              <a:rPr lang="pl-PL" altLang="en-US" sz="2000" i="1">
                <a:solidFill>
                  <a:srgbClr val="0000FF"/>
                </a:solidFill>
              </a:rPr>
              <a:t>like, </a:t>
            </a:r>
            <a:r>
              <a:rPr lang="pl-PL" altLang="en-US" sz="2000"/>
              <a:t>relacyjne):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pl-PL" altLang="en-US" sz="1600" i="1">
                <a:solidFill>
                  <a:srgbClr val="3333CC"/>
                </a:solidFill>
              </a:rPr>
              <a:t>? </a:t>
            </a:r>
            <a:r>
              <a:rPr lang="pl-PL" altLang="en-US" sz="1600"/>
              <a:t>(zastępuje jeden znak),</a:t>
            </a:r>
            <a:r>
              <a:rPr lang="pl-PL" altLang="en-US" sz="1600" i="1">
                <a:solidFill>
                  <a:srgbClr val="3333CC"/>
                </a:solidFill>
              </a:rPr>
              <a:t> * </a:t>
            </a:r>
            <a:r>
              <a:rPr lang="pl-PL" altLang="en-US" sz="1600"/>
              <a:t>(zastępuje ciąg znaków),</a:t>
            </a:r>
            <a:r>
              <a:rPr lang="pl-PL" altLang="en-US" sz="1600" i="1">
                <a:solidFill>
                  <a:srgbClr val="3333CC"/>
                </a:solidFill>
              </a:rPr>
              <a:t> # </a:t>
            </a:r>
            <a:r>
              <a:rPr lang="pl-PL" altLang="en-US" sz="1600"/>
              <a:t>(zastępuje cyfrę)</a:t>
            </a:r>
          </a:p>
          <a:p>
            <a:pPr>
              <a:lnSpc>
                <a:spcPct val="90000"/>
              </a:lnSpc>
            </a:pPr>
            <a:r>
              <a:rPr lang="pl-PL" altLang="en-US" sz="2000"/>
              <a:t>Wyrażenia = </a:t>
            </a:r>
            <a:r>
              <a:rPr lang="pl-PL" altLang="en-US" sz="2000">
                <a:solidFill>
                  <a:schemeClr val="tx2"/>
                </a:solidFill>
              </a:rPr>
              <a:t>kombinacja symboli – identyfikatorów, funkcji, operatorów i stałych, której zastosowanie daje określony wynik,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pl-PL" altLang="en-US" sz="1800">
                <a:solidFill>
                  <a:schemeClr val="tx2"/>
                </a:solidFill>
              </a:rPr>
              <a:t>np. </a:t>
            </a:r>
            <a:r>
              <a:rPr lang="pl-PL" altLang="en-US" sz="1900" i="1">
                <a:solidFill>
                  <a:srgbClr val="0000FF"/>
                </a:solidFill>
              </a:rPr>
              <a:t>Fix([Cena]*[Liczba]*(1+[Marża]*100)/100+[Stała_opłata])</a:t>
            </a:r>
          </a:p>
          <a:p>
            <a:pPr>
              <a:lnSpc>
                <a:spcPct val="90000"/>
              </a:lnSpc>
            </a:pPr>
            <a:r>
              <a:rPr lang="pl-PL" altLang="en-US" sz="2000"/>
              <a:t>Właściwości pól</a:t>
            </a:r>
            <a:endParaRPr lang="pl-PL" altLang="en-US" sz="2400"/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633413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MS Access – dane, operatory, funkcje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ori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Teori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ori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ori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1754</TotalTime>
  <Pages>13</Pages>
  <Words>1881</Words>
  <Application>Microsoft Office PowerPoint</Application>
  <PresentationFormat>Pokaz na ekranie (4:3)</PresentationFormat>
  <Paragraphs>287</Paragraphs>
  <Slides>16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Teoria</vt:lpstr>
      <vt:lpstr>Relacyjne bazy danych   Pojęcia podstawowe, projektowanie bazy danych   Marzena Nowakowska WZiMK, PŚk p. 3.21 C dostęp do materiałów:   staff.tu.kielce.pl/spimn  Proszę też korzystać z materiałów dla studiów stacjonarnych   Dostęp do oprogramowania w ramach licencji dydaktycznej: student.tu.kielce.pl </vt:lpstr>
      <vt:lpstr>Podstawowe pojęcia baz danych </vt:lpstr>
      <vt:lpstr>Pojęcia podstawowe w tabeli </vt:lpstr>
      <vt:lpstr>Proces normalizacji tabeli</vt:lpstr>
      <vt:lpstr>Pierwsza postać normalna tabeli</vt:lpstr>
      <vt:lpstr>Druga postać normalna tabeli</vt:lpstr>
      <vt:lpstr>Trzecia postać normalna tabeli</vt:lpstr>
      <vt:lpstr>Normalizacja do trzeciej postaci normalnej  tabeli WYPOŻYCZALNIA BIBLIOTECZNA</vt:lpstr>
      <vt:lpstr>MS Access – dane, operatory, funkcje</vt:lpstr>
      <vt:lpstr>MS Access – zarządzanie tabelami</vt:lpstr>
      <vt:lpstr>Rodzaj relacji: jeden-do-jednego</vt:lpstr>
      <vt:lpstr>Rodzaj relacji: jeden-do-wiele</vt:lpstr>
      <vt:lpstr>Rodzaj relacji: wiele-do-wiele</vt:lpstr>
      <vt:lpstr>Charakterystyka złączeń między tabelami</vt:lpstr>
      <vt:lpstr>Konsekwencje wymuszenia więzów integralności w powiązaniu między tabelami </vt:lpstr>
      <vt:lpstr>Tworzenie złączeń między tabelami  w MS Access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Podstawowe pojęcia baz danych</dc:title>
  <dc:creator>Studium Podstaw Informatyki</dc:creator>
  <cp:lastModifiedBy>Marzena</cp:lastModifiedBy>
  <cp:revision>237</cp:revision>
  <cp:lastPrinted>1601-01-01T00:00:00Z</cp:lastPrinted>
  <dcterms:created xsi:type="dcterms:W3CDTF">1999-02-27T14:34:46Z</dcterms:created>
  <dcterms:modified xsi:type="dcterms:W3CDTF">2024-04-12T15:31:09Z</dcterms:modified>
</cp:coreProperties>
</file>